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6" r:id="rId2"/>
    <p:sldId id="284" r:id="rId3"/>
    <p:sldId id="259" r:id="rId4"/>
    <p:sldId id="300" r:id="rId5"/>
    <p:sldId id="306" r:id="rId6"/>
    <p:sldId id="315" r:id="rId7"/>
    <p:sldId id="313" r:id="rId8"/>
    <p:sldId id="314" r:id="rId9"/>
    <p:sldId id="305" r:id="rId10"/>
    <p:sldId id="304" r:id="rId11"/>
    <p:sldId id="317" r:id="rId12"/>
    <p:sldId id="303" r:id="rId13"/>
    <p:sldId id="316" r:id="rId14"/>
    <p:sldId id="289" r:id="rId15"/>
    <p:sldId id="287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om Solar" initials="LS" lastIdx="1" clrIdx="0"/>
  <p:cmAuthor id="2" name="Mr.Aakash" initials="M" lastIdx="0" clrIdx="1">
    <p:extLst>
      <p:ext uri="{19B8F6BF-5375-455C-9EA6-DF929625EA0E}">
        <p15:presenceInfo xmlns:p15="http://schemas.microsoft.com/office/powerpoint/2012/main" userId="Mr.Aaka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9764A-1712-4D4B-A9FB-0B18C9B5BCD4}" type="datetimeFigureOut">
              <a:rPr lang="en-IN" smtClean="0"/>
              <a:t>05-01-2024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3A39C-3B59-464F-A64B-48376ACA6C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943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3A39C-3B59-464F-A64B-48376ACA6C4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060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3A39C-3B59-464F-A64B-48376ACA6C47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87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/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0"/>
          <p:cNvGrpSpPr>
            <a:grpSpLocks noGrp="1" noUngrp="1" noRot="1" noChangeAspect="1" noMove="1" noResize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Oval 12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0F111B-2452-6EEC-5E75-76F2776B5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group of men wearing hard hats&#10;&#10;Description automatically generated">
            <a:extLst>
              <a:ext uri="{FF2B5EF4-FFF2-40B4-BE49-F238E27FC236}">
                <a16:creationId xmlns="" xmlns:a16="http://schemas.microsoft.com/office/drawing/2014/main" id="{5F6C3448-369E-3142-D88A-5A5EDEB77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2" y="0"/>
            <a:ext cx="12191996" cy="6858000"/>
            <a:chOff x="1" y="0"/>
            <a:chExt cx="12191996" cy="6858000"/>
          </a:xfrm>
        </p:grpSpPr>
        <p:sp useBgFill="1">
          <p:nvSpPr>
            <p:cNvPr id="11" name="Rectangle 10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585"/>
            <a:ext cx="12192000" cy="1112415"/>
          </a:xfrm>
        </p:spPr>
        <p:txBody>
          <a:bodyPr anchor="ctr">
            <a:noAutofit/>
          </a:bodyPr>
          <a:lstStyle/>
          <a:p>
            <a:r>
              <a:rPr lang="en-GB" altLang="en-US" sz="4000" b="1" dirty="0"/>
              <a:t>Result of Energy audit</a:t>
            </a:r>
            <a:endParaRPr lang="en-IN" altLang="en-US" sz="4000" b="1" u="sng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6926" y="829680"/>
            <a:ext cx="4355071" cy="6028320"/>
          </a:xfrm>
        </p:spPr>
        <p:txBody>
          <a:bodyPr anchor="ctr">
            <a:normAutofit/>
          </a:bodyPr>
          <a:lstStyle/>
          <a:p>
            <a:pPr algn="l"/>
            <a:r>
              <a:rPr lang="en-GB" sz="2800" dirty="0"/>
              <a:t>After the calculation we got the peak load 8.8Kw and 40Units consumption in a day. It means we need solar system who can produce 40Units per day.</a:t>
            </a:r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6708410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utoShape 2" descr="Solar Panel ROI: Calculate How Much Your Solar Savings Will 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1" y="1665027"/>
            <a:ext cx="7559427" cy="38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86146"/>
      </p:ext>
    </p:extLst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2" y="0"/>
            <a:ext cx="12191996" cy="6858000"/>
            <a:chOff x="1" y="0"/>
            <a:chExt cx="12191996" cy="6858000"/>
          </a:xfrm>
        </p:grpSpPr>
        <p:sp useBgFill="1">
          <p:nvSpPr>
            <p:cNvPr id="11" name="Rectangle 10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6708410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utoShape 2" descr="Solar Panel ROI: Calculate How Much Your Solar Savings Will 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68" y="35233"/>
            <a:ext cx="9517757" cy="67340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5575" y="35233"/>
            <a:ext cx="2314670" cy="6720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ROOFTOP PLAN</a:t>
            </a:r>
          </a:p>
          <a:p>
            <a:r>
              <a:rPr lang="en-GB" dirty="0" smtClean="0"/>
              <a:t>1.Type of roof</a:t>
            </a:r>
          </a:p>
          <a:p>
            <a:r>
              <a:rPr lang="en-GB" dirty="0"/>
              <a:t>2</a:t>
            </a:r>
            <a:r>
              <a:rPr lang="en-GB" dirty="0" smtClean="0"/>
              <a:t>.Rooftop area</a:t>
            </a:r>
          </a:p>
          <a:p>
            <a:r>
              <a:rPr lang="en-GB" dirty="0" smtClean="0"/>
              <a:t>3.Paracite wall’s height</a:t>
            </a:r>
          </a:p>
          <a:p>
            <a:r>
              <a:rPr lang="en-GB" dirty="0" smtClean="0"/>
              <a:t>4.Obstacle height.</a:t>
            </a:r>
          </a:p>
          <a:p>
            <a:r>
              <a:rPr lang="en-GB" dirty="0"/>
              <a:t>5</a:t>
            </a:r>
            <a:r>
              <a:rPr lang="en-GB" dirty="0" smtClean="0"/>
              <a:t>.Shadow free area</a:t>
            </a:r>
          </a:p>
          <a:p>
            <a:r>
              <a:rPr lang="en-GB" dirty="0" smtClean="0"/>
              <a:t>6.Design of structure</a:t>
            </a:r>
          </a:p>
          <a:p>
            <a:r>
              <a:rPr lang="en-GB" dirty="0" smtClean="0"/>
              <a:t>7.Height of structure</a:t>
            </a:r>
          </a:p>
          <a:p>
            <a:r>
              <a:rPr lang="en-GB" dirty="0" smtClean="0"/>
              <a:t>8.Material of structure</a:t>
            </a:r>
          </a:p>
          <a:p>
            <a:r>
              <a:rPr lang="en-GB" dirty="0" smtClean="0"/>
              <a:t>9.Water drainage</a:t>
            </a:r>
          </a:p>
          <a:p>
            <a:r>
              <a:rPr lang="en-GB" dirty="0" smtClean="0"/>
              <a:t>10.Strenght of rooftop</a:t>
            </a:r>
          </a:p>
          <a:p>
            <a:r>
              <a:rPr lang="en-GB" dirty="0" smtClean="0"/>
              <a:t>11.Total weight of system</a:t>
            </a:r>
          </a:p>
        </p:txBody>
      </p:sp>
    </p:spTree>
    <p:extLst>
      <p:ext uri="{BB962C8B-B14F-4D97-AF65-F5344CB8AC3E}">
        <p14:creationId xmlns:p14="http://schemas.microsoft.com/office/powerpoint/2010/main" val="2334697287"/>
      </p:ext>
    </p:extLst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2" y="0"/>
            <a:ext cx="12191996" cy="6858000"/>
            <a:chOff x="1" y="0"/>
            <a:chExt cx="12191996" cy="6858000"/>
          </a:xfrm>
        </p:grpSpPr>
        <p:sp useBgFill="1">
          <p:nvSpPr>
            <p:cNvPr id="11" name="Rectangle 10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585"/>
            <a:ext cx="11982450" cy="983057"/>
          </a:xfrm>
        </p:spPr>
        <p:txBody>
          <a:bodyPr anchor="ctr">
            <a:normAutofit/>
          </a:bodyPr>
          <a:lstStyle/>
          <a:p>
            <a:pPr algn="l"/>
            <a:r>
              <a:rPr lang="en-GB" altLang="en-US" sz="4000" b="1" u="sng" dirty="0" smtClean="0">
                <a:latin typeface="+mn-lt"/>
              </a:rPr>
              <a:t>CONNECTION &amp; COMPONENTS</a:t>
            </a:r>
            <a:endParaRPr lang="en-IN" altLang="en-US" sz="4000" b="1" u="sng" dirty="0">
              <a:latin typeface="+mn-lt"/>
            </a:endParaRPr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6708410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58" y="19541"/>
            <a:ext cx="5269164" cy="6818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740" y="983858"/>
            <a:ext cx="530371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COMPONENTS</a:t>
            </a:r>
          </a:p>
          <a:p>
            <a:r>
              <a:rPr lang="en-GB" sz="2000" dirty="0" smtClean="0"/>
              <a:t>1.PV Module Shark450-20Pcs.</a:t>
            </a:r>
          </a:p>
          <a:p>
            <a:r>
              <a:rPr lang="en-GB" sz="2000" dirty="0" smtClean="0"/>
              <a:t>2.PV Module mounting stand- 1Set</a:t>
            </a:r>
          </a:p>
          <a:p>
            <a:r>
              <a:rPr lang="en-GB" sz="2000" dirty="0" smtClean="0"/>
              <a:t>3.Inverter 5Kw- 2Pcs.</a:t>
            </a:r>
          </a:p>
          <a:p>
            <a:r>
              <a:rPr lang="en-GB" sz="2000" dirty="0" smtClean="0"/>
              <a:t>4.Lithium Battery-4Pcs.</a:t>
            </a:r>
          </a:p>
          <a:p>
            <a:r>
              <a:rPr lang="en-GB" sz="2000" dirty="0" smtClean="0"/>
              <a:t>5.ACDB 100Amp Single Phase-1Pc.</a:t>
            </a:r>
          </a:p>
          <a:p>
            <a:r>
              <a:rPr lang="en-GB" sz="2000" dirty="0" smtClean="0"/>
              <a:t>6.DCDB 2in 1Out- 2Pc.</a:t>
            </a:r>
          </a:p>
          <a:p>
            <a:r>
              <a:rPr lang="en-GB" sz="2000" dirty="0" smtClean="0"/>
              <a:t>7.AC Copper Cable 10SQ.MM 2C- According to site.</a:t>
            </a:r>
          </a:p>
          <a:p>
            <a:r>
              <a:rPr lang="en-GB" sz="2000" dirty="0" smtClean="0"/>
              <a:t>8.DC Wire 4Sq.MM- According o site.</a:t>
            </a:r>
          </a:p>
          <a:p>
            <a:r>
              <a:rPr lang="en-GB" sz="2000" dirty="0" smtClean="0"/>
              <a:t>9.Earthing wire 6Sq.MM 1C- According to site.</a:t>
            </a:r>
          </a:p>
          <a:p>
            <a:r>
              <a:rPr lang="en-GB" sz="2000" dirty="0" smtClean="0"/>
              <a:t>10.Earthing wire 16/25 Sq.MM- According to site.</a:t>
            </a:r>
          </a:p>
          <a:p>
            <a:r>
              <a:rPr lang="en-GB" sz="2000" dirty="0" smtClean="0"/>
              <a:t>11.LA-1Pc.</a:t>
            </a:r>
          </a:p>
          <a:p>
            <a:r>
              <a:rPr lang="en-GB" sz="2000" dirty="0" smtClean="0"/>
              <a:t>12.Earthings -3Pcs.</a:t>
            </a:r>
          </a:p>
          <a:p>
            <a:r>
              <a:rPr lang="en-GB" sz="2000" dirty="0" smtClean="0"/>
              <a:t>13.MC4 Connector- According to joints.</a:t>
            </a:r>
          </a:p>
          <a:p>
            <a:r>
              <a:rPr lang="en-GB" sz="2000" dirty="0" smtClean="0"/>
              <a:t>14.Changeover Single Phase 63Amp</a:t>
            </a:r>
          </a:p>
          <a:p>
            <a:r>
              <a:rPr lang="en-GB" sz="2000" dirty="0" smtClean="0"/>
              <a:t>15.Lugs &amp; Connector- According to requires</a:t>
            </a:r>
          </a:p>
          <a:p>
            <a:r>
              <a:rPr lang="en-GB" sz="2000" dirty="0" smtClean="0"/>
              <a:t>16.Bus Bar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24985008"/>
      </p:ext>
    </p:extLst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2" y="0"/>
            <a:ext cx="12191996" cy="6858000"/>
            <a:chOff x="1" y="0"/>
            <a:chExt cx="12191996" cy="6858000"/>
          </a:xfrm>
        </p:grpSpPr>
        <p:sp useBgFill="1">
          <p:nvSpPr>
            <p:cNvPr id="11" name="Rectangle 10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5006"/>
            <a:ext cx="12191997" cy="1181494"/>
          </a:xfrm>
        </p:spPr>
        <p:txBody>
          <a:bodyPr anchor="ctr">
            <a:normAutofit/>
          </a:bodyPr>
          <a:lstStyle/>
          <a:p>
            <a:pPr algn="l"/>
            <a:r>
              <a:rPr lang="en-US" altLang="en-US" sz="4000" b="1" u="sng" dirty="0">
                <a:solidFill>
                  <a:schemeClr val="tx1">
                    <a:alpha val="60000"/>
                  </a:schemeClr>
                </a:solidFill>
                <a:latin typeface="+mn-lt"/>
              </a:rPr>
              <a:t>Advantages &amp; Disadvantages</a:t>
            </a:r>
            <a:endParaRPr lang="en-IN" altLang="en-US" sz="4000" b="1" u="sng" dirty="0">
              <a:latin typeface="+mn-lt"/>
            </a:endParaRPr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6708410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113286" y="1378423"/>
            <a:ext cx="5895832" cy="485860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u="sng" dirty="0">
                <a:solidFill>
                  <a:schemeClr val="tx1">
                    <a:alpha val="60000"/>
                  </a:schemeClr>
                </a:solidFill>
              </a:rPr>
              <a:t>Advantages</a:t>
            </a:r>
          </a:p>
          <a:p>
            <a:pPr marL="514350" indent="-514350">
              <a:buAutoNum type="arabicPeriod"/>
            </a:pPr>
            <a:r>
              <a:rPr lang="en-IN" dirty="0"/>
              <a:t>Energy Independence</a:t>
            </a:r>
            <a:endParaRPr lang="en-US" altLang="en-US" dirty="0">
              <a:solidFill>
                <a:schemeClr val="tx1">
                  <a:alpha val="6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dirty="0"/>
              <a:t>Suitable for remote/rural area</a:t>
            </a:r>
          </a:p>
          <a:p>
            <a:pPr marL="514350" indent="-514350">
              <a:buAutoNum type="arabicPeriod"/>
            </a:pPr>
            <a:r>
              <a:rPr lang="en-IN" dirty="0"/>
              <a:t>Environmentally Friendly</a:t>
            </a:r>
          </a:p>
          <a:p>
            <a:pPr marL="514350" indent="-514350">
              <a:buAutoNum type="arabicPeriod"/>
            </a:pPr>
            <a:r>
              <a:rPr lang="en-IN" dirty="0"/>
              <a:t>Emergency Power Supply</a:t>
            </a:r>
          </a:p>
          <a:p>
            <a:pPr marL="514350" indent="-514350">
              <a:buAutoNum type="arabicPeriod"/>
            </a:pPr>
            <a:r>
              <a:rPr lang="en-IN" dirty="0"/>
              <a:t>Low Operating Costs:</a:t>
            </a:r>
          </a:p>
          <a:p>
            <a:pPr marL="514350" indent="-514350">
              <a:buAutoNum type="arabicPeriod"/>
            </a:pPr>
            <a:r>
              <a:rPr lang="en-IN" dirty="0"/>
              <a:t>Modularity and Scalability</a:t>
            </a:r>
            <a:endParaRPr lang="en-GB" dirty="0"/>
          </a:p>
          <a:p>
            <a:pPr algn="ctr"/>
            <a:endParaRPr lang="en-IN" dirty="0"/>
          </a:p>
        </p:txBody>
      </p:sp>
      <p:sp>
        <p:nvSpPr>
          <p:cNvPr id="7" name="Flowchart: Process 6"/>
          <p:cNvSpPr/>
          <p:nvPr/>
        </p:nvSpPr>
        <p:spPr>
          <a:xfrm>
            <a:off x="6332561" y="1378423"/>
            <a:ext cx="5500048" cy="485860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u="sng" dirty="0">
                <a:solidFill>
                  <a:schemeClr val="tx1">
                    <a:alpha val="60000"/>
                  </a:schemeClr>
                </a:solidFill>
              </a:rPr>
              <a:t>Disadvantages</a:t>
            </a:r>
          </a:p>
          <a:p>
            <a:pPr marL="514350" indent="-514350" algn="just">
              <a:buAutoNum type="arabicPeriod"/>
            </a:pPr>
            <a:r>
              <a:rPr lang="en-IN" dirty="0"/>
              <a:t>High Initial Cost</a:t>
            </a:r>
          </a:p>
          <a:p>
            <a:pPr marL="514350" indent="-514350" algn="just">
              <a:buAutoNum type="arabicPeriod"/>
            </a:pPr>
            <a:r>
              <a:rPr lang="en-IN" dirty="0"/>
              <a:t>Weather Dependency</a:t>
            </a:r>
          </a:p>
          <a:p>
            <a:pPr marL="514350" indent="-514350" algn="just">
              <a:buAutoNum type="arabicPeriod"/>
            </a:pPr>
            <a:r>
              <a:rPr lang="en-IN" dirty="0"/>
              <a:t>Space Requirements</a:t>
            </a:r>
          </a:p>
          <a:p>
            <a:pPr marL="514350" indent="-514350" algn="just">
              <a:buAutoNum type="arabicPeriod"/>
            </a:pPr>
            <a:r>
              <a:rPr lang="en-IN" dirty="0"/>
              <a:t>Complex System Design</a:t>
            </a:r>
          </a:p>
          <a:p>
            <a:pPr marL="514350" indent="-514350" algn="just">
              <a:buAutoNum type="arabicPeriod"/>
            </a:pPr>
            <a:r>
              <a:rPr lang="en-GB" dirty="0"/>
              <a:t>Backup Generator May Be Necessary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803821"/>
      </p:ext>
    </p:extLst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Grp="1" noUngrp="1" noRot="1" noChangeAspect="1" noMove="1" noResize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3" name="Picture 2" descr="A picture containing graphical user interface&#10;&#10;Description automatically generated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2"/>
          <p:cNvGrpSpPr>
            <a:grpSpLocks noGrp="1" noUngrp="1" noRot="1" noChangeAspect="1" noMove="1" noResize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Oval 14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3" name="Picture 2" descr="Graphical user interface&#10;&#10;Description automatically generated with low confidence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5" y="6444078"/>
            <a:ext cx="1393372" cy="3981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6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9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99"/>
          <p:cNvGrpSpPr>
            <a:grpSpLocks noGrp="1" noUngrp="1" noRot="1" noChangeAspect="1" noMove="1" noResize="1"/>
          </p:cNvGrpSpPr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01" name="Freeform 6"/>
            <p:cNvSpPr/>
            <p:nvPr/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" name="Freeform 6"/>
            <p:cNvSpPr/>
            <p:nvPr/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78105" y="1661375"/>
            <a:ext cx="6508987" cy="519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Introduction to the course.</a:t>
            </a:r>
          </a:p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Off-Grid Fundamentals.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Off-Grid components.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Off-Grid design/Sizing and component connections.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tx1">
                  <a:alpha val="60000"/>
                </a:schemeClr>
              </a:solidFill>
              <a:sym typeface="+mn-ea"/>
            </a:endParaRPr>
          </a:p>
          <a:p>
            <a:endParaRPr lang="en-US" altLang="en-US" sz="20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US" alt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8247" y="271636"/>
            <a:ext cx="5178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Table of Contents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3202"/>
          <a:stretch/>
        </p:blipFill>
        <p:spPr>
          <a:xfrm>
            <a:off x="-5912" y="54612"/>
            <a:ext cx="4279112" cy="6803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2" y="0"/>
            <a:ext cx="12191996" cy="6858000"/>
            <a:chOff x="1" y="0"/>
            <a:chExt cx="12191996" cy="6858000"/>
          </a:xfrm>
        </p:grpSpPr>
        <p:sp useBgFill="1">
          <p:nvSpPr>
            <p:cNvPr id="11" name="Rectangle 10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71563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u="sng" dirty="0">
                <a:solidFill>
                  <a:schemeClr val="bg2">
                    <a:lumMod val="50000"/>
                  </a:schemeClr>
                </a:solidFill>
              </a:rPr>
              <a:t>Introduction to the course</a:t>
            </a:r>
            <a:endParaRPr lang="en-IN" altLang="en-US" sz="4000" b="1" u="sng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558" y="0"/>
            <a:ext cx="4267440" cy="6857999"/>
          </a:xfrm>
        </p:spPr>
        <p:txBody>
          <a:bodyPr anchor="ctr">
            <a:normAutofit/>
          </a:bodyPr>
          <a:lstStyle/>
          <a:p>
            <a:pPr algn="l"/>
            <a:r>
              <a:rPr lang="en-GB" sz="1800" b="1" dirty="0"/>
              <a:t>1.All fundamentals of off grid system.</a:t>
            </a:r>
          </a:p>
          <a:p>
            <a:pPr algn="l"/>
            <a:r>
              <a:rPr lang="en-GB" sz="1800" dirty="0"/>
              <a:t>-What is a stand alone system?</a:t>
            </a:r>
          </a:p>
          <a:p>
            <a:pPr algn="l"/>
            <a:r>
              <a:rPr lang="en-GB" sz="1800" dirty="0"/>
              <a:t>-How does it work?</a:t>
            </a:r>
          </a:p>
          <a:p>
            <a:pPr algn="l"/>
            <a:r>
              <a:rPr lang="en-GB" sz="1800" dirty="0"/>
              <a:t>-Applications in the real world</a:t>
            </a:r>
          </a:p>
          <a:p>
            <a:pPr algn="l"/>
            <a:r>
              <a:rPr lang="en-GB" sz="1800" b="1" dirty="0"/>
              <a:t>2.Introduction to the Off-grid world.</a:t>
            </a:r>
          </a:p>
          <a:p>
            <a:pPr algn="l"/>
            <a:r>
              <a:rPr lang="en-GB" sz="1800" dirty="0"/>
              <a:t>-Solar energy production curve.</a:t>
            </a:r>
          </a:p>
          <a:p>
            <a:pPr algn="l"/>
            <a:r>
              <a:rPr lang="en-GB" sz="1800" dirty="0"/>
              <a:t>-Energy consumption curve.</a:t>
            </a:r>
          </a:p>
          <a:p>
            <a:pPr algn="l"/>
            <a:r>
              <a:rPr lang="en-GB" sz="1800" dirty="0"/>
              <a:t>-Battery Charge and discharge current.</a:t>
            </a:r>
          </a:p>
          <a:p>
            <a:pPr algn="l"/>
            <a:r>
              <a:rPr lang="en-GB" sz="1800" dirty="0"/>
              <a:t>-Peak sun hour.</a:t>
            </a:r>
          </a:p>
          <a:p>
            <a:pPr algn="l"/>
            <a:r>
              <a:rPr lang="en-GB" sz="1800" dirty="0"/>
              <a:t>-Power &amp; units</a:t>
            </a:r>
          </a:p>
          <a:p>
            <a:pPr algn="l"/>
            <a:r>
              <a:rPr lang="en-GB" sz="1800" b="1" dirty="0"/>
              <a:t>3.Component of Off-grid system.</a:t>
            </a:r>
          </a:p>
          <a:p>
            <a:pPr algn="l"/>
            <a:r>
              <a:rPr lang="en-GB" sz="1800" dirty="0"/>
              <a:t>-Inverter</a:t>
            </a:r>
          </a:p>
          <a:p>
            <a:pPr algn="l"/>
            <a:r>
              <a:rPr lang="en-GB" sz="1800" dirty="0"/>
              <a:t>-Battery</a:t>
            </a:r>
          </a:p>
          <a:p>
            <a:pPr algn="l"/>
            <a:r>
              <a:rPr lang="en-GB" sz="1800" dirty="0"/>
              <a:t>-PV Modu</a:t>
            </a:r>
            <a:r>
              <a:rPr lang="en-GB" sz="1600" dirty="0"/>
              <a:t>les</a:t>
            </a:r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6708410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r="25373"/>
          <a:stretch/>
        </p:blipFill>
        <p:spPr>
          <a:xfrm>
            <a:off x="61245" y="1016974"/>
            <a:ext cx="7450812" cy="4892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2" y="0"/>
            <a:ext cx="12191996" cy="6858000"/>
            <a:chOff x="1" y="0"/>
            <a:chExt cx="12191996" cy="6858000"/>
          </a:xfrm>
        </p:grpSpPr>
        <p:sp useBgFill="1">
          <p:nvSpPr>
            <p:cNvPr id="11" name="Rectangle 10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585"/>
            <a:ext cx="12192000" cy="1112415"/>
          </a:xfrm>
        </p:spPr>
        <p:txBody>
          <a:bodyPr anchor="ctr">
            <a:noAutofit/>
          </a:bodyPr>
          <a:lstStyle/>
          <a:p>
            <a:pPr algn="l"/>
            <a:r>
              <a:rPr lang="en-GB" sz="4000" b="1" u="sng" dirty="0">
                <a:solidFill>
                  <a:schemeClr val="bg2">
                    <a:lumMod val="50000"/>
                  </a:schemeClr>
                </a:solidFill>
              </a:rPr>
              <a:t>Off-Grid Fundamentals</a:t>
            </a:r>
            <a:endParaRPr lang="en-IN" altLang="en-US" sz="4000" b="1" u="sng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6926" y="0"/>
            <a:ext cx="4355071" cy="6858000"/>
          </a:xfrm>
        </p:spPr>
        <p:txBody>
          <a:bodyPr anchor="ctr">
            <a:normAutofit/>
          </a:bodyPr>
          <a:lstStyle/>
          <a:p>
            <a:pPr algn="l"/>
            <a:r>
              <a:rPr lang="en-GB" sz="1800" b="1" dirty="0"/>
              <a:t>What is Off-grid solar system?</a:t>
            </a:r>
          </a:p>
          <a:p>
            <a:pPr algn="l"/>
            <a:r>
              <a:rPr lang="en-GB" sz="1800" dirty="0"/>
              <a:t>-</a:t>
            </a:r>
            <a:r>
              <a:rPr lang="en-GB" sz="1800" dirty="0" smtClean="0"/>
              <a:t>Those </a:t>
            </a:r>
            <a:r>
              <a:rPr lang="en-GB" sz="1800" dirty="0"/>
              <a:t>are solar system which is not connected to grid or completely independent from grid.</a:t>
            </a:r>
          </a:p>
          <a:p>
            <a:pPr algn="l"/>
            <a:r>
              <a:rPr lang="en-GB" sz="1800" dirty="0"/>
              <a:t>-Also called stand alone solar system.</a:t>
            </a:r>
          </a:p>
          <a:p>
            <a:pPr algn="l"/>
            <a:r>
              <a:rPr lang="en-GB" sz="1800" dirty="0"/>
              <a:t>-Energy can be consume at the same time or stored in the battery</a:t>
            </a:r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6708410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2" y="1637730"/>
            <a:ext cx="7438047" cy="418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9579179"/>
      </p:ext>
    </p:extLst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2" y="0"/>
            <a:ext cx="12191996" cy="6858000"/>
            <a:chOff x="1" y="0"/>
            <a:chExt cx="12191996" cy="6858000"/>
          </a:xfrm>
        </p:grpSpPr>
        <p:sp useBgFill="1">
          <p:nvSpPr>
            <p:cNvPr id="11" name="Rectangle 10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585"/>
            <a:ext cx="12191996" cy="1130121"/>
          </a:xfrm>
        </p:spPr>
        <p:txBody>
          <a:bodyPr anchor="ctr">
            <a:noAutofit/>
          </a:bodyPr>
          <a:lstStyle/>
          <a:p>
            <a:pPr algn="l"/>
            <a:r>
              <a:rPr lang="en-GB" sz="4000" b="1" u="sng" dirty="0">
                <a:solidFill>
                  <a:schemeClr val="bg2">
                    <a:lumMod val="50000"/>
                  </a:schemeClr>
                </a:solidFill>
              </a:rPr>
              <a:t>Off-Grid Fundamentals</a:t>
            </a:r>
            <a:endParaRPr lang="en-IN" altLang="en-US" sz="4000" b="1" u="sng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6926" y="0"/>
            <a:ext cx="4355071" cy="6858000"/>
          </a:xfrm>
        </p:spPr>
        <p:txBody>
          <a:bodyPr anchor="ctr">
            <a:normAutofit/>
          </a:bodyPr>
          <a:lstStyle/>
          <a:p>
            <a:pPr algn="l"/>
            <a:r>
              <a:rPr lang="en-GB" sz="2800" b="1" dirty="0"/>
              <a:t>How does it work?</a:t>
            </a:r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6708410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2952" y="2306472"/>
            <a:ext cx="1951630" cy="1815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4233090" y="2376984"/>
            <a:ext cx="1951630" cy="1815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Inverter</a:t>
            </a:r>
          </a:p>
          <a:p>
            <a:pPr algn="ctr"/>
            <a:r>
              <a:rPr lang="en-GB" dirty="0"/>
              <a:t>For power conversion (DC/AC)</a:t>
            </a:r>
          </a:p>
        </p:txBody>
      </p:sp>
      <p:sp>
        <p:nvSpPr>
          <p:cNvPr id="14" name="Oval 13"/>
          <p:cNvSpPr/>
          <p:nvPr/>
        </p:nvSpPr>
        <p:spPr>
          <a:xfrm>
            <a:off x="4371842" y="4890452"/>
            <a:ext cx="1951630" cy="1815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 flipH="1">
            <a:off x="600495" y="2752383"/>
            <a:ext cx="1296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PV Module</a:t>
            </a:r>
          </a:p>
          <a:p>
            <a:r>
              <a:rPr lang="en-GB" dirty="0"/>
              <a:t>For energy production 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4951874" y="5155736"/>
            <a:ext cx="91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Battery</a:t>
            </a:r>
          </a:p>
          <a:p>
            <a:pPr algn="ctr"/>
            <a:r>
              <a:rPr lang="en-GB" dirty="0"/>
              <a:t>For power storage</a:t>
            </a:r>
            <a:endParaRPr lang="en-IN" dirty="0"/>
          </a:p>
        </p:txBody>
      </p:sp>
      <p:sp>
        <p:nvSpPr>
          <p:cNvPr id="15" name="Right Arrow 14"/>
          <p:cNvSpPr/>
          <p:nvPr/>
        </p:nvSpPr>
        <p:spPr>
          <a:xfrm>
            <a:off x="2442949" y="3077568"/>
            <a:ext cx="1471693" cy="348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Up Arrow 15"/>
          <p:cNvSpPr/>
          <p:nvPr/>
        </p:nvSpPr>
        <p:spPr>
          <a:xfrm>
            <a:off x="4913198" y="4308520"/>
            <a:ext cx="230087" cy="4568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Down Arrow 16"/>
          <p:cNvSpPr/>
          <p:nvPr/>
        </p:nvSpPr>
        <p:spPr>
          <a:xfrm>
            <a:off x="5322627" y="4335816"/>
            <a:ext cx="239180" cy="437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ight Arrow 20"/>
          <p:cNvSpPr/>
          <p:nvPr/>
        </p:nvSpPr>
        <p:spPr>
          <a:xfrm>
            <a:off x="6278600" y="3067268"/>
            <a:ext cx="1419574" cy="344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/>
          <p:cNvSpPr txBox="1"/>
          <p:nvPr/>
        </p:nvSpPr>
        <p:spPr>
          <a:xfrm flipH="1">
            <a:off x="6280257" y="2664925"/>
            <a:ext cx="129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Load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6941175"/>
      </p:ext>
    </p:extLst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2" y="0"/>
            <a:ext cx="12191996" cy="6858000"/>
            <a:chOff x="1" y="0"/>
            <a:chExt cx="12191996" cy="6858000"/>
          </a:xfrm>
        </p:grpSpPr>
        <p:sp useBgFill="1">
          <p:nvSpPr>
            <p:cNvPr id="11" name="Rectangle 10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585"/>
            <a:ext cx="12191996" cy="1130121"/>
          </a:xfrm>
        </p:spPr>
        <p:txBody>
          <a:bodyPr anchor="ctr">
            <a:noAutofit/>
          </a:bodyPr>
          <a:lstStyle/>
          <a:p>
            <a:pPr algn="l"/>
            <a:r>
              <a:rPr lang="en-GB" sz="4000" b="1" u="sng" dirty="0"/>
              <a:t>Applications in the real world</a:t>
            </a:r>
            <a:endParaRPr lang="en-IN" altLang="en-US" sz="4000" b="1" u="sng" dirty="0">
              <a:latin typeface="+mn-lt"/>
            </a:endParaRPr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6708410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50878" y="1910687"/>
            <a:ext cx="4162567" cy="2060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Agriculture</a:t>
            </a:r>
          </a:p>
          <a:p>
            <a:pPr algn="ctr"/>
            <a:r>
              <a:rPr lang="en-GB" dirty="0"/>
              <a:t>Water pumps for irrigation</a:t>
            </a:r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6948540" y="1910687"/>
            <a:ext cx="4162567" cy="2060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Industrial</a:t>
            </a:r>
          </a:p>
          <a:p>
            <a:pPr algn="ctr"/>
            <a:r>
              <a:rPr lang="en-GB" dirty="0"/>
              <a:t>Hospitals</a:t>
            </a:r>
          </a:p>
          <a:p>
            <a:pPr algn="ctr"/>
            <a:r>
              <a:rPr lang="en-GB" dirty="0"/>
              <a:t>Office</a:t>
            </a:r>
          </a:p>
          <a:p>
            <a:pPr algn="ctr"/>
            <a:r>
              <a:rPr lang="en-GB" dirty="0"/>
              <a:t>Factory</a:t>
            </a:r>
            <a:endParaRPr lang="en-IN" dirty="0"/>
          </a:p>
        </p:txBody>
      </p:sp>
      <p:sp>
        <p:nvSpPr>
          <p:cNvPr id="23" name="Rectangle 22"/>
          <p:cNvSpPr/>
          <p:nvPr/>
        </p:nvSpPr>
        <p:spPr>
          <a:xfrm>
            <a:off x="1039505" y="4465097"/>
            <a:ext cx="4162567" cy="2060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Residential</a:t>
            </a:r>
            <a:endParaRPr lang="en-IN" dirty="0"/>
          </a:p>
        </p:txBody>
      </p:sp>
      <p:sp>
        <p:nvSpPr>
          <p:cNvPr id="24" name="Rectangle 23"/>
          <p:cNvSpPr/>
          <p:nvPr/>
        </p:nvSpPr>
        <p:spPr>
          <a:xfrm>
            <a:off x="6937621" y="4467369"/>
            <a:ext cx="4162567" cy="2060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Power Consumers</a:t>
            </a:r>
          </a:p>
          <a:p>
            <a:pPr algn="ctr"/>
            <a:r>
              <a:rPr lang="en-GB" dirty="0"/>
              <a:t>EV Charging</a:t>
            </a:r>
          </a:p>
          <a:p>
            <a:pPr algn="ctr"/>
            <a:r>
              <a:rPr lang="en-GB" dirty="0"/>
              <a:t>Boats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1989024"/>
      </p:ext>
    </p:extLst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2" y="0"/>
            <a:ext cx="12191996" cy="6858000"/>
            <a:chOff x="1" y="0"/>
            <a:chExt cx="12191996" cy="6858000"/>
          </a:xfrm>
        </p:grpSpPr>
        <p:sp useBgFill="1">
          <p:nvSpPr>
            <p:cNvPr id="11" name="Rectangle 10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585"/>
            <a:ext cx="12191996" cy="1130121"/>
          </a:xfrm>
        </p:spPr>
        <p:txBody>
          <a:bodyPr anchor="ctr">
            <a:noAutofit/>
          </a:bodyPr>
          <a:lstStyle/>
          <a:p>
            <a:pPr algn="l"/>
            <a:r>
              <a:rPr lang="en-GB" sz="4000" b="1" u="sng" dirty="0"/>
              <a:t>Introduction to the Off-grid world.</a:t>
            </a:r>
            <a:endParaRPr lang="en-IN" altLang="en-US" sz="4000" b="1" u="sng" dirty="0">
              <a:latin typeface="+mn-lt"/>
            </a:endParaRPr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6708410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291"/>
            <a:ext cx="6268325" cy="2753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5397"/>
            <a:ext cx="12192000" cy="25726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02609" y="1463687"/>
            <a:ext cx="366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Peak Sun Hour: </a:t>
            </a:r>
            <a:r>
              <a:rPr lang="en-GB" dirty="0" smtClean="0"/>
              <a:t>11AM </a:t>
            </a:r>
            <a:r>
              <a:rPr lang="en-GB" dirty="0"/>
              <a:t>– 2PM</a:t>
            </a:r>
          </a:p>
          <a:p>
            <a:r>
              <a:rPr lang="en-GB" dirty="0"/>
              <a:t>Power &amp; Unit- 4units per KW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4267549"/>
      </p:ext>
    </p:extLst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2" y="0"/>
            <a:ext cx="12191996" cy="6858000"/>
            <a:chOff x="1" y="0"/>
            <a:chExt cx="12191996" cy="6858000"/>
          </a:xfrm>
        </p:grpSpPr>
        <p:sp useBgFill="1">
          <p:nvSpPr>
            <p:cNvPr id="11" name="Rectangle 10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585"/>
            <a:ext cx="12191996" cy="1130121"/>
          </a:xfrm>
        </p:spPr>
        <p:txBody>
          <a:bodyPr anchor="ctr">
            <a:noAutofit/>
          </a:bodyPr>
          <a:lstStyle/>
          <a:p>
            <a:r>
              <a:rPr lang="en-GB" altLang="en-US" sz="3200" b="1" u="sng" dirty="0"/>
              <a:t>Off-grid design &amp; sizing</a:t>
            </a:r>
            <a:br>
              <a:rPr lang="en-GB" altLang="en-US" sz="3200" b="1" u="sng" dirty="0"/>
            </a:br>
            <a:r>
              <a:rPr lang="en-IN" sz="2400" b="1" dirty="0"/>
              <a:t>Energy Audit</a:t>
            </a:r>
            <a:endParaRPr lang="en-IN" altLang="en-US" sz="2400" b="1" dirty="0">
              <a:latin typeface="+mn-lt"/>
            </a:endParaRPr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6708410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0" y="1010580"/>
            <a:ext cx="10657199" cy="573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3498"/>
      </p:ext>
    </p:extLst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2" y="0"/>
            <a:ext cx="12191996" cy="6858000"/>
            <a:chOff x="1" y="0"/>
            <a:chExt cx="12191996" cy="6858000"/>
          </a:xfrm>
        </p:grpSpPr>
        <p:sp useBgFill="1">
          <p:nvSpPr>
            <p:cNvPr id="11" name="Rectangle 10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0">
              <a:noFill/>
              <a:prstDash val="solid"/>
              <a:rou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6708410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" y="1"/>
            <a:ext cx="6020943" cy="33709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0997"/>
            <a:ext cx="6048238" cy="34870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40" y="3370997"/>
            <a:ext cx="6143758" cy="3487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38" y="0"/>
            <a:ext cx="6143762" cy="337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94218"/>
      </p:ext>
    </p:extLst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404</Words>
  <Application>Microsoft Office PowerPoint</Application>
  <PresentationFormat>Widescreen</PresentationFormat>
  <Paragraphs>98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Office Theme</vt:lpstr>
      <vt:lpstr>PowerPoint Presentation</vt:lpstr>
      <vt:lpstr>PowerPoint Presentation</vt:lpstr>
      <vt:lpstr>Introduction to the course</vt:lpstr>
      <vt:lpstr>Off-Grid Fundamentals</vt:lpstr>
      <vt:lpstr>Off-Grid Fundamentals</vt:lpstr>
      <vt:lpstr>Applications in the real world</vt:lpstr>
      <vt:lpstr>Introduction to the Off-grid world.</vt:lpstr>
      <vt:lpstr>Off-grid design &amp; sizing Energy Audit</vt:lpstr>
      <vt:lpstr>PowerPoint Presentation</vt:lpstr>
      <vt:lpstr>Result of Energy audit</vt:lpstr>
      <vt:lpstr>PowerPoint Presentation</vt:lpstr>
      <vt:lpstr>CONNECTION &amp; COMPONENTS</vt:lpstr>
      <vt:lpstr>Advantages &amp; Disadvantages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Suraj</dc:creator>
  <cp:lastModifiedBy>Mr.Aakash</cp:lastModifiedBy>
  <cp:revision>85</cp:revision>
  <dcterms:created xsi:type="dcterms:W3CDTF">2021-05-14T15:41:00Z</dcterms:created>
  <dcterms:modified xsi:type="dcterms:W3CDTF">2024-01-05T12:57:07Z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1033-11.2.0.11191</vt:lpwstr>
  </property>
  <property fmtid="{D5CDD505-2E9C-101B-9397-08002B2CF9AE}" pid="3" name="ICV">
    <vt:lpwstr>7AAE74819B21487C9B00F114908BBF66</vt:lpwstr>
  </property>
</Properties>
</file>