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2.xml" ContentType="application/vnd.openxmlformats-officedocument.presentationml.notesSlide+xml"/>
  <Override PartName="/ppt/ink/ink5.xml" ContentType="application/inkml+xml"/>
  <Override PartName="/ppt/notesSlides/notesSlide3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451" r:id="rId2"/>
    <p:sldId id="435" r:id="rId3"/>
    <p:sldId id="453" r:id="rId4"/>
    <p:sldId id="427" r:id="rId5"/>
    <p:sldId id="421" r:id="rId6"/>
    <p:sldId id="422" r:id="rId7"/>
    <p:sldId id="423" r:id="rId8"/>
    <p:sldId id="426" r:id="rId9"/>
    <p:sldId id="446" r:id="rId10"/>
    <p:sldId id="447" r:id="rId11"/>
    <p:sldId id="413" r:id="rId12"/>
    <p:sldId id="414" r:id="rId13"/>
    <p:sldId id="415" r:id="rId14"/>
    <p:sldId id="416" r:id="rId15"/>
    <p:sldId id="428" r:id="rId16"/>
    <p:sldId id="449" r:id="rId17"/>
    <p:sldId id="419" r:id="rId18"/>
    <p:sldId id="445" r:id="rId19"/>
    <p:sldId id="448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Helvetica" panose="020B060402020202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nayagaDB" initials="V" lastIdx="27" clrIdx="0">
    <p:extLst>
      <p:ext uri="{19B8F6BF-5375-455C-9EA6-DF929625EA0E}">
        <p15:presenceInfo xmlns:p15="http://schemas.microsoft.com/office/powerpoint/2012/main" userId="VinayagaDB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9CA2"/>
    <a:srgbClr val="FFFFFF"/>
    <a:srgbClr val="26ABB0"/>
    <a:srgbClr val="FFC107"/>
    <a:srgbClr val="E4B033"/>
    <a:srgbClr val="588F8A"/>
    <a:srgbClr val="1F7D82"/>
    <a:srgbClr val="808080"/>
    <a:srgbClr val="FA7F22"/>
    <a:srgbClr val="BC00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36" autoAdjust="0"/>
    <p:restoredTop sz="93939" autoAdjust="0"/>
  </p:normalViewPr>
  <p:slideViewPr>
    <p:cSldViewPr snapToGrid="0">
      <p:cViewPr varScale="1">
        <p:scale>
          <a:sx n="102" d="100"/>
          <a:sy n="102" d="100"/>
        </p:scale>
        <p:origin x="618" y="102"/>
      </p:cViewPr>
      <p:guideLst>
        <p:guide orient="horz" pos="913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solidFill>
                <a:srgbClr val="F2F2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EF5-4AFC-B7D4-8543C974EEB5}"/>
              </c:ext>
            </c:extLst>
          </c:dPt>
          <c:dPt>
            <c:idx val="1"/>
            <c:bubble3D val="0"/>
            <c:spPr>
              <a:solidFill>
                <a:srgbClr val="1E2E5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EF5-4AFC-B7D4-8543C974EEB5}"/>
              </c:ext>
            </c:extLst>
          </c:dPt>
          <c:dPt>
            <c:idx val="2"/>
            <c:bubble3D val="0"/>
            <c:spPr>
              <a:solidFill>
                <a:srgbClr val="FA7F2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EF5-4AFC-B7D4-8543C974EEB5}"/>
              </c:ext>
            </c:extLst>
          </c:dPt>
          <c:dLbls>
            <c:delete val="1"/>
          </c:dLbls>
          <c:cat>
            <c:strRef>
              <c:f>Sheet1!$A$2:$A$4</c:f>
              <c:strCache>
                <c:ptCount val="3"/>
                <c:pt idx="0">
                  <c:v>Refill Stock</c:v>
                </c:pt>
                <c:pt idx="1">
                  <c:v>Mobile App Integration</c:v>
                </c:pt>
                <c:pt idx="2">
                  <c:v>Marketing &amp; Establish Partnerships</c:v>
                </c:pt>
              </c:strCache>
            </c:strRef>
          </c:cat>
          <c:val>
            <c:numRef>
              <c:f>Sheet1!$B$2:$B$4</c:f>
              <c:numCache>
                <c:formatCode>"$"#,##0_);[Red]\("$"#,##0\)</c:formatCode>
                <c:ptCount val="3"/>
                <c:pt idx="0">
                  <c:v>575000</c:v>
                </c:pt>
                <c:pt idx="1">
                  <c:v>250000</c:v>
                </c:pt>
                <c:pt idx="2">
                  <c:v>175000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EF5-4AFC-B7D4-8543C974EEB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68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17:34:34.40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17:35:35.80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17:35:41.39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17:35:45.22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17:35:57.64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17:20:18.98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17:38:54.36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032975-6249-4D7E-865C-F083CBE5F55E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3E52A-CC20-473D-B122-E7C368DB1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500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to work on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3E52A-CC20-473D-B122-E7C368DB1A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13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3E52A-CC20-473D-B122-E7C368DB1A2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17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3E52A-CC20-473D-B122-E7C368DB1A2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632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3E52A-CC20-473D-B122-E7C368DB1A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881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3E52A-CC20-473D-B122-E7C368DB1A2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41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3E52A-CC20-473D-B122-E7C368DB1A2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7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3E52A-CC20-473D-B122-E7C368DB1A2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79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26144-42C5-4473-BE86-BF9725FA0E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4B9C8F-EB6B-427E-917A-72A15A3346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6554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B86F6-3EF2-4EA7-A976-6189376CD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6B501F-8E18-49D4-9A25-979E7FEA1D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3CA1D-54A8-4F43-9B0E-250553539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313C1-CA0A-493B-8163-BE7ABF3A0F42}" type="datetime1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63317E-D6E8-4CFC-8029-8FBCD38B0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7788B-88D6-4808-A7CA-45B69C8EC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06991-0763-44EC-80A5-947810A83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54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D29EDA-C606-48AE-93E8-D5B11D5F05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4FF7EF-6059-4C1D-B6F5-7B78ADA857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A4E1A-C9AB-45B5-9B0B-84185361F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C9316-C3FA-4908-BFE2-28B7B04B425F}" type="datetime1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DE0EE0-1B3B-4B81-9CEE-6F5DF420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3E60A-20EF-4F63-9542-EABB904B9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06991-0763-44EC-80A5-947810A83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363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BA5EC-C77E-495F-AF48-63C3C258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546AD-7042-48E0-BA08-0AFF27DE7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37DAE-D74F-4FA8-8BFB-0F2108F07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7600D-62B9-4CD4-B8A2-FBAD4C11672C}" type="datetime1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6972DC-DD00-4B34-883E-398CBF3B5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D36E1-142C-42E1-AC10-B9FC113BB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06991-0763-44EC-80A5-947810A83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27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A9962-4E20-4F6B-A9F0-F51F104D3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AABCC0-6977-4A21-A8A1-6BC0D7FF0A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AB111-DEAF-4C04-818B-2622EE33F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A48DD-B760-4508-905C-1E0FE350AC8A}" type="datetime1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7A200-39B7-471C-8BC9-058C5AAD9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6C46E-27BE-4F1E-AB9B-4862D57C0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06991-0763-44EC-80A5-947810A83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10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A4124-9258-4054-8C09-62EEAA173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C06BD-6CEC-461E-88A3-3D0EFDC348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0F8201-E007-4388-A3B2-FD96C97826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BB8573-FE51-4A74-8D5B-DE0B99980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80473-02E0-46C2-832C-39019AB28914}" type="datetime1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6AFD95-059E-4C7B-9B0B-D46873813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E27E63-50B7-4E1A-A5E6-0035E0CBF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06991-0763-44EC-80A5-947810A83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97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1A155-73E3-415B-98CD-79621DE6C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8B0A6-2927-4571-BE44-6C9A92B99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9AEAF-74F5-4662-AFBA-374275E2D2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4CCD37-09CD-46B4-9C00-0EBBF5BB6B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5D8CB4-F53A-43A2-969E-36A7AE3191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955138-7F43-4FC0-BAA9-61111B1C5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6C85C-FE12-4C14-ACFD-34094FD511AB}" type="datetime1">
              <a:rPr lang="en-US" smtClean="0"/>
              <a:t>10/29/2020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952096-E659-48D5-A7C4-16F5EA932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BE7383-C6C2-4FE2-9231-CEB96A9EA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06991-0763-44EC-80A5-947810A83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36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B9C07-CA8A-4CF8-BF51-F4C6C5968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E7EFCB-2FEA-48A2-8C98-C97E1547E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DDFAF-DCF3-451F-84D2-B0BE80CC95CD}" type="datetime1">
              <a:rPr lang="en-US" smtClean="0"/>
              <a:t>10/29/2020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7D79DA-B141-4997-A49E-1A8549340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47A26B-0456-40BB-9799-8794CB363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06991-0763-44EC-80A5-947810A83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29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3E66D6-9549-4075-8373-7ED950BDA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367CD-DB4B-4B57-9AB4-B862F471F6B2}" type="datetime1">
              <a:rPr lang="en-US" smtClean="0"/>
              <a:t>10/29/2020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4356C2-C6CD-4B41-B1B6-5B52B0B45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1F83D3-53EA-48EA-B352-388C2F170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06991-0763-44EC-80A5-947810A83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753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13E06-1F44-4F8D-ACEA-020D4B42D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4ACA1-CA62-414C-AA4B-28937DBA3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553A29-F81E-4CCE-8CC4-8AEDB5B544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0C748A-4D47-4110-89E1-E0B918E91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E85E9-F500-4606-AAB5-200E5A26BF81}" type="datetime1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659AB-196B-4976-B221-44B906FE3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270C34-FA8B-447D-8153-E3AB161E7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06991-0763-44EC-80A5-947810A83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121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92B90-3969-45DC-9C45-72D01E34E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F43A74-87B8-4A4B-A619-E2A2DC5826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ADBB18-C9AA-4062-97B4-D67A754BEB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B8E0D8-DB27-486D-A5F6-A28D1CB3D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38F3-629D-4125-99D8-BD4DA11274EC}" type="datetime1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C7D858-2393-43CA-8AE3-42C759013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DFA5B2-8FC4-48AA-86BA-AE13331CD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06991-0763-44EC-80A5-947810A83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705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283CD7-614F-4625-8AC6-AB00649F0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2E0BFE-7828-4E7F-A5F7-18E3BFF13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5AF70-A622-4BC1-AFD5-E5813DFFC0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9D773-85B2-445E-B6AC-40B150F80241}" type="datetime1">
              <a:rPr lang="en-US" smtClean="0"/>
              <a:t>10/29/2020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75ED8-63B9-48F7-9FC6-717EE7AAB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8857" y="6356350"/>
            <a:ext cx="4680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ED7D04"/>
                </a:solidFill>
                <a:latin typeface="Helvetica" panose="020B0403020202020204" pitchFamily="34" charset="0"/>
              </a:defRPr>
            </a:lvl1pPr>
          </a:lstStyle>
          <a:p>
            <a:fld id="{7BA06991-0763-44EC-80A5-947810A834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318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6.emf"/><Relationship Id="rId18" Type="http://schemas.openxmlformats.org/officeDocument/2006/relationships/image" Target="../media/image11.emf"/><Relationship Id="rId26" Type="http://schemas.openxmlformats.org/officeDocument/2006/relationships/image" Target="../media/image19.jpeg"/><Relationship Id="rId3" Type="http://schemas.openxmlformats.org/officeDocument/2006/relationships/image" Target="../media/image1.png"/><Relationship Id="rId21" Type="http://schemas.openxmlformats.org/officeDocument/2006/relationships/image" Target="../media/image14.emf"/><Relationship Id="rId7" Type="http://schemas.openxmlformats.org/officeDocument/2006/relationships/customXml" Target="../ink/ink2.xml"/><Relationship Id="rId12" Type="http://schemas.openxmlformats.org/officeDocument/2006/relationships/image" Target="../media/image5.png"/><Relationship Id="rId17" Type="http://schemas.openxmlformats.org/officeDocument/2006/relationships/image" Target="../media/image10.emf"/><Relationship Id="rId25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emf"/><Relationship Id="rId20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11" Type="http://schemas.openxmlformats.org/officeDocument/2006/relationships/image" Target="../media/image4.png"/><Relationship Id="rId24" Type="http://schemas.openxmlformats.org/officeDocument/2006/relationships/image" Target="../media/image17.emf"/><Relationship Id="rId5" Type="http://schemas.openxmlformats.org/officeDocument/2006/relationships/customXml" Target="../ink/ink1.xml"/><Relationship Id="rId15" Type="http://schemas.openxmlformats.org/officeDocument/2006/relationships/image" Target="../media/image8.emf"/><Relationship Id="rId23" Type="http://schemas.openxmlformats.org/officeDocument/2006/relationships/image" Target="../media/image16.emf"/><Relationship Id="rId28" Type="http://schemas.openxmlformats.org/officeDocument/2006/relationships/image" Target="../media/image21.png"/><Relationship Id="rId10" Type="http://schemas.openxmlformats.org/officeDocument/2006/relationships/image" Target="../media/image3.png"/><Relationship Id="rId19" Type="http://schemas.openxmlformats.org/officeDocument/2006/relationships/image" Target="../media/image12.emf"/><Relationship Id="rId4" Type="http://schemas.openxmlformats.org/officeDocument/2006/relationships/image" Target="../media/image2.png"/><Relationship Id="rId9" Type="http://schemas.openxmlformats.org/officeDocument/2006/relationships/customXml" Target="../ink/ink4.xml"/><Relationship Id="rId14" Type="http://schemas.openxmlformats.org/officeDocument/2006/relationships/image" Target="../media/image7.emf"/><Relationship Id="rId22" Type="http://schemas.openxmlformats.org/officeDocument/2006/relationships/image" Target="../media/image15.emf"/><Relationship Id="rId27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9.png"/><Relationship Id="rId7" Type="http://schemas.openxmlformats.org/officeDocument/2006/relationships/image" Target="../media/image9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hyperlink" Target="https://www.doorbox.co/camera" TargetMode="External"/><Relationship Id="rId4" Type="http://schemas.openxmlformats.org/officeDocument/2006/relationships/image" Target="../media/image9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13" Type="http://schemas.openxmlformats.org/officeDocument/2006/relationships/image" Target="../media/image103.svg"/><Relationship Id="rId3" Type="http://schemas.openxmlformats.org/officeDocument/2006/relationships/image" Target="../media/image93.jpe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image" Target="../media/image3.png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sv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5" Type="http://schemas.openxmlformats.org/officeDocument/2006/relationships/image" Target="../media/image10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13" Type="http://schemas.openxmlformats.org/officeDocument/2006/relationships/image" Target="../media/image117.jpeg"/><Relationship Id="rId18" Type="http://schemas.openxmlformats.org/officeDocument/2006/relationships/image" Target="../media/image122.pn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12" Type="http://schemas.openxmlformats.org/officeDocument/2006/relationships/image" Target="../media/image116.jpeg"/><Relationship Id="rId17" Type="http://schemas.openxmlformats.org/officeDocument/2006/relationships/image" Target="../media/image121.jpeg"/><Relationship Id="rId2" Type="http://schemas.openxmlformats.org/officeDocument/2006/relationships/image" Target="../media/image3.png"/><Relationship Id="rId16" Type="http://schemas.openxmlformats.org/officeDocument/2006/relationships/image" Target="../media/image120.jpeg"/><Relationship Id="rId20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11" Type="http://schemas.openxmlformats.org/officeDocument/2006/relationships/image" Target="../media/image115.jpeg"/><Relationship Id="rId5" Type="http://schemas.openxmlformats.org/officeDocument/2006/relationships/image" Target="../media/image109.jpeg"/><Relationship Id="rId15" Type="http://schemas.openxmlformats.org/officeDocument/2006/relationships/image" Target="../media/image119.jpeg"/><Relationship Id="rId10" Type="http://schemas.openxmlformats.org/officeDocument/2006/relationships/image" Target="../media/image114.jpeg"/><Relationship Id="rId19" Type="http://schemas.openxmlformats.org/officeDocument/2006/relationships/image" Target="../media/image123.pn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Relationship Id="rId14" Type="http://schemas.openxmlformats.org/officeDocument/2006/relationships/image" Target="../media/image1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1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3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Relationship Id="rId9" Type="http://schemas.openxmlformats.org/officeDocument/2006/relationships/image" Target="../media/image13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20.png"/><Relationship Id="rId7" Type="http://schemas.openxmlformats.org/officeDocument/2006/relationships/image" Target="../media/image1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oorbox.co/walmart" TargetMode="External"/><Relationship Id="rId3" Type="http://schemas.openxmlformats.org/officeDocument/2006/relationships/hyperlink" Target="http://www.doorbox.co/cnbc" TargetMode="External"/><Relationship Id="rId7" Type="http://schemas.openxmlformats.org/officeDocument/2006/relationships/hyperlink" Target="http://www.doorbox.co/amazon" TargetMode="External"/><Relationship Id="rId2" Type="http://schemas.openxmlformats.org/officeDocument/2006/relationships/hyperlink" Target="http://www.doorbox.co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oorbox.co/camera" TargetMode="External"/><Relationship Id="rId5" Type="http://schemas.openxmlformats.org/officeDocument/2006/relationships/hyperlink" Target="http://www.doorbox.co/youtube" TargetMode="External"/><Relationship Id="rId4" Type="http://schemas.openxmlformats.org/officeDocument/2006/relationships/hyperlink" Target="http://www.doorbox.co/nyt" TargetMode="External"/><Relationship Id="rId9" Type="http://schemas.openxmlformats.org/officeDocument/2006/relationships/hyperlink" Target="http://www.doorbox.co/kickstarter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6.png"/><Relationship Id="rId5" Type="http://schemas.openxmlformats.org/officeDocument/2006/relationships/image" Target="../media/image23.svg"/><Relationship Id="rId10" Type="http://schemas.openxmlformats.org/officeDocument/2006/relationships/customXml" Target="../ink/ink5.xml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9.jpg"/><Relationship Id="rId10" Type="http://schemas.openxmlformats.org/officeDocument/2006/relationships/customXml" Target="../ink/ink7.xml"/><Relationship Id="rId4" Type="http://schemas.openxmlformats.org/officeDocument/2006/relationships/customXml" Target="../ink/ink6.xml"/><Relationship Id="rId9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sv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" Type="http://schemas.openxmlformats.org/officeDocument/2006/relationships/image" Target="../media/image39.jpeg"/><Relationship Id="rId21" Type="http://schemas.openxmlformats.org/officeDocument/2006/relationships/image" Target="../media/image57.svg"/><Relationship Id="rId7" Type="http://schemas.openxmlformats.org/officeDocument/2006/relationships/image" Target="../media/image43.jpeg"/><Relationship Id="rId12" Type="http://schemas.openxmlformats.org/officeDocument/2006/relationships/image" Target="../media/image48.png"/><Relationship Id="rId17" Type="http://schemas.openxmlformats.org/officeDocument/2006/relationships/image" Target="../media/image53.svg"/><Relationship Id="rId25" Type="http://schemas.openxmlformats.org/officeDocument/2006/relationships/image" Target="../media/image61.svg"/><Relationship Id="rId2" Type="http://schemas.openxmlformats.org/officeDocument/2006/relationships/image" Target="../media/image3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29" Type="http://schemas.openxmlformats.org/officeDocument/2006/relationships/image" Target="../media/image6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5" Type="http://schemas.openxmlformats.org/officeDocument/2006/relationships/image" Target="../media/image41.png"/><Relationship Id="rId15" Type="http://schemas.openxmlformats.org/officeDocument/2006/relationships/image" Target="../media/image51.svg"/><Relationship Id="rId23" Type="http://schemas.openxmlformats.org/officeDocument/2006/relationships/image" Target="../media/image59.svg"/><Relationship Id="rId28" Type="http://schemas.openxmlformats.org/officeDocument/2006/relationships/image" Target="../media/image64.png"/><Relationship Id="rId10" Type="http://schemas.openxmlformats.org/officeDocument/2006/relationships/image" Target="../media/image46.jpeg"/><Relationship Id="rId19" Type="http://schemas.openxmlformats.org/officeDocument/2006/relationships/image" Target="../media/image55.svg"/><Relationship Id="rId4" Type="http://schemas.openxmlformats.org/officeDocument/2006/relationships/image" Target="../media/image40.jpe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8.png"/><Relationship Id="rId27" Type="http://schemas.openxmlformats.org/officeDocument/2006/relationships/image" Target="../media/image63.svg"/><Relationship Id="rId30" Type="http://schemas.openxmlformats.org/officeDocument/2006/relationships/image" Target="../media/image6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4.jpeg"/><Relationship Id="rId4" Type="http://schemas.openxmlformats.org/officeDocument/2006/relationships/image" Target="../media/image78.jpeg"/><Relationship Id="rId9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88.jpg"/><Relationship Id="rId3" Type="http://schemas.openxmlformats.org/officeDocument/2006/relationships/image" Target="../media/image3.png"/><Relationship Id="rId7" Type="http://schemas.openxmlformats.org/officeDocument/2006/relationships/image" Target="../media/image49.svg"/><Relationship Id="rId12" Type="http://schemas.openxmlformats.org/officeDocument/2006/relationships/image" Target="../media/image8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86.jpg"/><Relationship Id="rId5" Type="http://schemas.openxmlformats.org/officeDocument/2006/relationships/image" Target="../media/image47.png"/><Relationship Id="rId10" Type="http://schemas.openxmlformats.org/officeDocument/2006/relationships/image" Target="../media/image85.jpg"/><Relationship Id="rId4" Type="http://schemas.openxmlformats.org/officeDocument/2006/relationships/image" Target="../media/image46.jpeg"/><Relationship Id="rId9" Type="http://schemas.openxmlformats.org/officeDocument/2006/relationships/image" Target="../media/image5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Rectangle 227">
            <a:extLst>
              <a:ext uri="{FF2B5EF4-FFF2-40B4-BE49-F238E27FC236}">
                <a16:creationId xmlns:a16="http://schemas.microsoft.com/office/drawing/2014/main" id="{FFFE3B3B-0D5C-4831-BA6B-6811A47D032A}"/>
              </a:ext>
            </a:extLst>
          </p:cNvPr>
          <p:cNvSpPr/>
          <p:nvPr/>
        </p:nvSpPr>
        <p:spPr>
          <a:xfrm rot="16200000">
            <a:off x="3139610" y="-2186730"/>
            <a:ext cx="5895646" cy="12191644"/>
          </a:xfrm>
          <a:prstGeom prst="rect">
            <a:avLst/>
          </a:prstGeom>
          <a:solidFill>
            <a:srgbClr val="269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5EDB09-563F-494F-9B6C-FD00293434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1" b="57074"/>
          <a:stretch/>
        </p:blipFill>
        <p:spPr>
          <a:xfrm>
            <a:off x="3371053" y="4413623"/>
            <a:ext cx="5216249" cy="243967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02ECAF-B36E-4A4E-B188-C4EA8A0D5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3492" y="6472678"/>
            <a:ext cx="468086" cy="365125"/>
          </a:xfrm>
        </p:spPr>
        <p:txBody>
          <a:bodyPr/>
          <a:lstStyle/>
          <a:p>
            <a:fld id="{7BA06991-0763-44EC-80A5-947810A83437}" type="slidenum">
              <a:rPr lang="en-US" smtClean="0"/>
              <a:t>1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1BA833-F773-4EAF-9F2A-49636EBF1FA9}"/>
              </a:ext>
            </a:extLst>
          </p:cNvPr>
          <p:cNvSpPr txBox="1"/>
          <p:nvPr/>
        </p:nvSpPr>
        <p:spPr>
          <a:xfrm>
            <a:off x="8031024" y="4874277"/>
            <a:ext cx="102090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Helvetica" panose="020B0403020202020204" pitchFamily="34" charset="0"/>
              </a:rPr>
              <a:t>Live Notification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F095D8-236C-4209-91AE-1D460E974164}"/>
              </a:ext>
            </a:extLst>
          </p:cNvPr>
          <p:cNvSpPr txBox="1"/>
          <p:nvPr/>
        </p:nvSpPr>
        <p:spPr>
          <a:xfrm>
            <a:off x="6416881" y="8809904"/>
            <a:ext cx="14717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600" b="1" dirty="0">
                <a:solidFill>
                  <a:schemeClr val="bg1"/>
                </a:solidFill>
                <a:latin typeface="Helvetica" panose="020B0403020202020204" pitchFamily="34" charset="0"/>
              </a:rPr>
              <a:t>Live Notification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B907BE-F163-44DB-B09F-659FB745D6A1}"/>
              </a:ext>
            </a:extLst>
          </p:cNvPr>
          <p:cNvSpPr txBox="1"/>
          <p:nvPr/>
        </p:nvSpPr>
        <p:spPr>
          <a:xfrm>
            <a:off x="4649075" y="8809904"/>
            <a:ext cx="14717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600" b="1" dirty="0">
                <a:solidFill>
                  <a:schemeClr val="bg1"/>
                </a:solidFill>
                <a:latin typeface="Helvetica" panose="020B0403020202020204" pitchFamily="34" charset="0"/>
              </a:rPr>
              <a:t>Live Notification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ABB9FAC-A725-42E3-B9F9-35ABFE8F6DE6}"/>
              </a:ext>
            </a:extLst>
          </p:cNvPr>
          <p:cNvGrpSpPr/>
          <p:nvPr/>
        </p:nvGrpSpPr>
        <p:grpSpPr>
          <a:xfrm>
            <a:off x="5389946" y="8180082"/>
            <a:ext cx="1482060" cy="1033269"/>
            <a:chOff x="8563996" y="1106469"/>
            <a:chExt cx="1482060" cy="5010539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6DBCCC94-33CB-4A57-81BA-090F5AEDF670}"/>
                </a:ext>
              </a:extLst>
            </p:cNvPr>
            <p:cNvCxnSpPr/>
            <p:nvPr/>
          </p:nvCxnSpPr>
          <p:spPr>
            <a:xfrm>
              <a:off x="8563996" y="1106469"/>
              <a:ext cx="0" cy="5010539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DF353F52-DDFB-4277-A168-EA906EEEECA1}"/>
                </a:ext>
              </a:extLst>
            </p:cNvPr>
            <p:cNvCxnSpPr/>
            <p:nvPr/>
          </p:nvCxnSpPr>
          <p:spPr>
            <a:xfrm>
              <a:off x="10046056" y="1106469"/>
              <a:ext cx="0" cy="5010539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E41252F-1CB8-4B41-9B90-35425AA41E05}"/>
              </a:ext>
            </a:extLst>
          </p:cNvPr>
          <p:cNvGrpSpPr/>
          <p:nvPr/>
        </p:nvGrpSpPr>
        <p:grpSpPr>
          <a:xfrm>
            <a:off x="330066" y="1551991"/>
            <a:ext cx="4161165" cy="4646960"/>
            <a:chOff x="616936" y="1114424"/>
            <a:chExt cx="2444416" cy="539650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6442A17-8A66-49CB-8518-66D54C7EA436}"/>
                </a:ext>
              </a:extLst>
            </p:cNvPr>
            <p:cNvSpPr/>
            <p:nvPr/>
          </p:nvSpPr>
          <p:spPr>
            <a:xfrm rot="16200000">
              <a:off x="-862609" y="2593970"/>
              <a:ext cx="5396505" cy="2437415"/>
            </a:xfrm>
            <a:prstGeom prst="rect">
              <a:avLst/>
            </a:prstGeom>
            <a:solidFill>
              <a:srgbClr val="F77E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309FEDF-8B44-4DFA-BA8E-0A28B595931C}"/>
                </a:ext>
              </a:extLst>
            </p:cNvPr>
            <p:cNvSpPr/>
            <p:nvPr/>
          </p:nvSpPr>
          <p:spPr>
            <a:xfrm>
              <a:off x="689680" y="1114424"/>
              <a:ext cx="2371672" cy="52044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254000" dist="165100" dir="5400000" sx="97000" sy="97000" algn="t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XXX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5FA5C20-E2EC-438D-87E6-F5E5655E689B}"/>
              </a:ext>
            </a:extLst>
          </p:cNvPr>
          <p:cNvSpPr txBox="1"/>
          <p:nvPr/>
        </p:nvSpPr>
        <p:spPr>
          <a:xfrm>
            <a:off x="1955341" y="1945578"/>
            <a:ext cx="239073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cap="all" dirty="0">
                <a:solidFill>
                  <a:schemeClr val="tx1">
                    <a:lumMod val="50000"/>
                  </a:schemeClr>
                </a:solidFill>
                <a:latin typeface="Helvetica" panose="020B0403020202020204" pitchFamily="34" charset="0"/>
                <a:cs typeface="Arial" panose="020B0604020202020204" pitchFamily="34" charset="0"/>
              </a:rPr>
              <a:t>Kumar Sundaresan</a:t>
            </a:r>
            <a:br>
              <a:rPr lang="en-US" sz="1400" b="1" cap="all" dirty="0">
                <a:solidFill>
                  <a:schemeClr val="tx1">
                    <a:lumMod val="50000"/>
                  </a:schemeClr>
                </a:solidFill>
                <a:latin typeface="Helvetica" panose="020B0403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rgbClr val="FA7F22"/>
                </a:solidFill>
                <a:latin typeface="Helvetica" panose="020B0403020202020204" pitchFamily="34" charset="0"/>
              </a:rPr>
              <a:t>Founder &amp; CEO</a:t>
            </a:r>
          </a:p>
          <a:p>
            <a:r>
              <a:rPr lang="en-US" sz="1200" b="1" dirty="0" err="1">
                <a:solidFill>
                  <a:srgbClr val="1E2E52"/>
                </a:solidFill>
                <a:latin typeface="Helvetica" panose="020B0403020202020204" pitchFamily="34" charset="0"/>
              </a:rPr>
              <a:t>DoorBox</a:t>
            </a:r>
            <a:r>
              <a:rPr lang="en-US" sz="1200" b="1" dirty="0">
                <a:solidFill>
                  <a:srgbClr val="1E2E52"/>
                </a:solidFill>
                <a:latin typeface="Helvetica" panose="020B0403020202020204" pitchFamily="34" charset="0"/>
              </a:rPr>
              <a:t> Corporation (USA) &amp;</a:t>
            </a:r>
          </a:p>
          <a:p>
            <a:r>
              <a:rPr lang="en-US" sz="1200" b="1" dirty="0" err="1">
                <a:solidFill>
                  <a:srgbClr val="1E2E52"/>
                </a:solidFill>
                <a:latin typeface="Helvetica" panose="020B0403020202020204" pitchFamily="34" charset="0"/>
              </a:rPr>
              <a:t>DoorBox</a:t>
            </a:r>
            <a:r>
              <a:rPr lang="en-US" sz="1200" b="1" dirty="0">
                <a:solidFill>
                  <a:srgbClr val="1E2E52"/>
                </a:solidFill>
                <a:latin typeface="Helvetica" panose="020B0403020202020204" pitchFamily="34" charset="0"/>
              </a:rPr>
              <a:t> Global LLP (India)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A78577-06F2-494A-9642-BEEC027ED7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40" t="314" r="2140" b="3965"/>
          <a:stretch/>
        </p:blipFill>
        <p:spPr>
          <a:xfrm>
            <a:off x="594222" y="1787951"/>
            <a:ext cx="1207806" cy="1207806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C26A81-3077-4A52-849D-807B518FF83D}"/>
              </a:ext>
            </a:extLst>
          </p:cNvPr>
          <p:cNvSpPr txBox="1"/>
          <p:nvPr/>
        </p:nvSpPr>
        <p:spPr>
          <a:xfrm>
            <a:off x="479377" y="3268156"/>
            <a:ext cx="39303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anose="020B0403020202020204" pitchFamily="34" charset="0"/>
              </a:rPr>
              <a:t>Over 23 years of Experience as an Entrepreneur.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anose="020B0403020202020204" pitchFamily="34" charset="0"/>
              </a:rPr>
              <a:t>Founded First Software Company In 1997 and It Surpassed $1 Million In Revenue Within 14 Months.  Subsequently, Founded Many Profitable Technology Companies.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anose="020B0403020202020204" pitchFamily="34" charset="0"/>
              </a:rPr>
              <a:t>Architected, Led And Implemented Big Data And Other Emerging Technology Solutions For Several Clients Such As Google, Linked-in, PWC, AT&amp;T, IBM And 25+ Other Blue-chip Clients.  Software Algorithm Inventor.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anose="020B0403020202020204" pitchFamily="34" charset="0"/>
              </a:rPr>
              <a:t>Holder of 11 </a:t>
            </a:r>
            <a:r>
              <a:rPr lang="en-US" sz="1200" b="1" dirty="0">
                <a:solidFill>
                  <a:srgbClr val="FF0000"/>
                </a:solidFill>
                <a:latin typeface="Helvetica" panose="020B0403020202020204" pitchFamily="34" charset="0"/>
              </a:rPr>
              <a:t>Granted</a:t>
            </a:r>
            <a:r>
              <a:rPr lang="en-US" sz="1200" dirty="0">
                <a:latin typeface="Helvetica" panose="020B0403020202020204" pitchFamily="34" charset="0"/>
              </a:rPr>
              <a:t> US &amp; International Patents </a:t>
            </a:r>
            <a:r>
              <a:rPr lang="en-US" sz="1200" b="1" dirty="0">
                <a:solidFill>
                  <a:srgbClr val="FF0000"/>
                </a:solidFill>
                <a:latin typeface="Helvetica" panose="020B0403020202020204" pitchFamily="34" charset="0"/>
              </a:rPr>
              <a:t>on </a:t>
            </a:r>
            <a:r>
              <a:rPr lang="en-US" sz="1200" b="1" dirty="0" err="1">
                <a:solidFill>
                  <a:srgbClr val="FF0000"/>
                </a:solidFill>
                <a:latin typeface="Helvetica" panose="020B0403020202020204" pitchFamily="34" charset="0"/>
              </a:rPr>
              <a:t>DoorBox</a:t>
            </a:r>
            <a:r>
              <a:rPr lang="en-US" sz="1200" b="1" dirty="0">
                <a:solidFill>
                  <a:srgbClr val="FF0000"/>
                </a:solidFill>
                <a:latin typeface="Helvetica" panose="020B0403020202020204" pitchFamily="34" charset="0"/>
              </a:rPr>
              <a:t>.  </a:t>
            </a:r>
            <a:r>
              <a:rPr lang="en-US" sz="1200" dirty="0">
                <a:latin typeface="Helvetica" panose="020B0403020202020204" pitchFamily="34" charset="0"/>
              </a:rPr>
              <a:t>More Patents Pending.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Helvetica" panose="020B0403020202020204" pitchFamily="34" charset="0"/>
              </a:rPr>
              <a:t>B.Tech</a:t>
            </a:r>
            <a:r>
              <a:rPr lang="en-US" sz="1200" dirty="0">
                <a:latin typeface="Helvetica" panose="020B0403020202020204" pitchFamily="34" charset="0"/>
              </a:rPr>
              <a:t> From Indian Institute of Technology, Madras. M.S. from University of Southern California</a:t>
            </a:r>
            <a:endParaRPr lang="en-US" sz="1200" b="1" dirty="0">
              <a:solidFill>
                <a:srgbClr val="FF0000"/>
              </a:solidFill>
              <a:latin typeface="Helvetica" panose="020B0403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0FEDDE4-A04F-4654-B728-913CE9D38148}"/>
                  </a:ext>
                </a:extLst>
              </p14:cNvPr>
              <p14:cNvContentPartPr/>
              <p14:nvPr/>
            </p14:nvContentPartPr>
            <p14:xfrm>
              <a:off x="2486204" y="4104044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0FEDDE4-A04F-4654-B728-913CE9D3814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77204" y="409504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70C0A43-54D3-4B8B-86D2-ABDCB7F748BE}"/>
                  </a:ext>
                </a:extLst>
              </p14:cNvPr>
              <p14:cNvContentPartPr/>
              <p14:nvPr/>
            </p14:nvContentPartPr>
            <p14:xfrm>
              <a:off x="4604804" y="4989644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70C0A43-54D3-4B8B-86D2-ABDCB7F748B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95804" y="498064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02468AD-3BCE-47EF-8513-BBA58E9A7888}"/>
                  </a:ext>
                </a:extLst>
              </p14:cNvPr>
              <p14:cNvContentPartPr/>
              <p14:nvPr/>
            </p14:nvContentPartPr>
            <p14:xfrm>
              <a:off x="3156884" y="4782644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02468AD-3BCE-47EF-8513-BBA58E9A788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7884" y="477364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4E008117-0213-4EE8-93E0-5EDCF873645D}"/>
                  </a:ext>
                </a:extLst>
              </p14:cNvPr>
              <p14:cNvContentPartPr/>
              <p14:nvPr/>
            </p14:nvContentPartPr>
            <p14:xfrm>
              <a:off x="1369484" y="4228244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4E008117-0213-4EE8-93E0-5EDCF873645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60484" y="4219244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9" name="Picture 4" descr="DoorBox_Logo">
            <a:extLst>
              <a:ext uri="{FF2B5EF4-FFF2-40B4-BE49-F238E27FC236}">
                <a16:creationId xmlns:a16="http://schemas.microsoft.com/office/drawing/2014/main" id="{5E9ACA15-467B-4139-A240-5DDECD9A1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2300" y="133350"/>
            <a:ext cx="1169358" cy="41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941E66-5493-41FC-AD66-8CD98FA715B8}"/>
              </a:ext>
            </a:extLst>
          </p:cNvPr>
          <p:cNvSpPr txBox="1"/>
          <p:nvPr/>
        </p:nvSpPr>
        <p:spPr>
          <a:xfrm>
            <a:off x="4901456" y="1405580"/>
            <a:ext cx="26435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" panose="020B0403020202020204" pitchFamily="34" charset="0"/>
              </a:rPr>
              <a:t>World’s No.1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824E01-04B5-4862-9659-F1E96261F738}"/>
              </a:ext>
            </a:extLst>
          </p:cNvPr>
          <p:cNvSpPr txBox="1"/>
          <p:nvPr/>
        </p:nvSpPr>
        <p:spPr>
          <a:xfrm>
            <a:off x="4736447" y="1880390"/>
            <a:ext cx="2973541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elvetica" panose="020B0403020202020204" pitchFamily="34" charset="0"/>
              </a:rPr>
              <a:t>When It Comes To Showing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Helvetica" panose="020B0403020202020204" pitchFamily="34" charset="0"/>
              </a:rPr>
              <a:t>Maximum Number Of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Helvetica" panose="020B0403020202020204" pitchFamily="34" charset="0"/>
              </a:rPr>
              <a:t>Actual Successful Deliveries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Helvetica" panose="020B0403020202020204" pitchFamily="34" charset="0"/>
              </a:rPr>
              <a:t>With Video Proof</a:t>
            </a:r>
          </a:p>
          <a:p>
            <a:pPr algn="ctr"/>
            <a:r>
              <a:rPr lang="en-US" sz="900" dirty="0">
                <a:solidFill>
                  <a:srgbClr val="FFFF00"/>
                </a:solidFill>
                <a:latin typeface="Helvetica" panose="020B0403020202020204" pitchFamily="34" charset="0"/>
              </a:rPr>
              <a:t>www.doorbox.co/youtube</a:t>
            </a:r>
            <a:endParaRPr lang="en-US" sz="1400" dirty="0">
              <a:solidFill>
                <a:srgbClr val="FFFF00"/>
              </a:solidFill>
              <a:latin typeface="Helvetica" panose="020B0403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AB02B5B-D7A0-4688-BBC6-B748852D289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5" t="7897" r="15360" b="7919"/>
          <a:stretch/>
        </p:blipFill>
        <p:spPr>
          <a:xfrm>
            <a:off x="4772593" y="3124368"/>
            <a:ext cx="2825594" cy="34566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E6AC047-FDF8-4B38-93C3-66E6241A59F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2" t="21022" r="17418" b="27586"/>
          <a:stretch/>
        </p:blipFill>
        <p:spPr>
          <a:xfrm>
            <a:off x="6938506" y="4091560"/>
            <a:ext cx="938525" cy="83243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76A69E9-76DD-4FF9-AA1C-21F58AACD7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62610" y="6142395"/>
            <a:ext cx="357736" cy="3410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1F5BAE1-820D-4A8D-A358-902BCC40654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78320" y="4540245"/>
            <a:ext cx="326317" cy="33855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55A35D8-6D57-4E44-BE58-A248533A0E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137231" y="4420822"/>
            <a:ext cx="435704" cy="46780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3FEFC4F-36A8-4797-8051-836A4D261DA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08682" y="4553167"/>
            <a:ext cx="330218" cy="32563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4CA8222-18BF-4E98-A6F3-B65221B60BA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287940" y="5331647"/>
            <a:ext cx="243077" cy="35773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721029A-331C-4AF6-A39E-50D919F6586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21437" y="4488957"/>
            <a:ext cx="376083" cy="38984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BC7CDC4-05DA-412C-A825-81CDB55C3A6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230610" y="6123705"/>
            <a:ext cx="357736" cy="35773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247EA34-8B27-42C9-AD8C-B961DBE5847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183095" y="6196330"/>
            <a:ext cx="343977" cy="30728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06E1286A-17AB-4F43-A142-83CF2322AF6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324734" y="5320788"/>
            <a:ext cx="298114" cy="35315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CFF16F0A-58D6-471E-86DF-80F863C93F6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173922" y="5339941"/>
            <a:ext cx="362323" cy="36232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7A31EB95-188B-48E8-B32B-D7927208DB0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304096" y="6159377"/>
            <a:ext cx="339391" cy="34856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C2EBD34-94C2-4A98-A7E8-41C34807C90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408473" y="5320060"/>
            <a:ext cx="266010" cy="357737"/>
          </a:xfrm>
          <a:prstGeom prst="rect">
            <a:avLst/>
          </a:prstGeom>
        </p:spPr>
      </p:pic>
      <p:grpSp>
        <p:nvGrpSpPr>
          <p:cNvPr id="272" name="Group 271">
            <a:extLst>
              <a:ext uri="{FF2B5EF4-FFF2-40B4-BE49-F238E27FC236}">
                <a16:creationId xmlns:a16="http://schemas.microsoft.com/office/drawing/2014/main" id="{852D3033-45F6-4DEC-8321-D222736F5B2D}"/>
              </a:ext>
            </a:extLst>
          </p:cNvPr>
          <p:cNvGrpSpPr/>
          <p:nvPr/>
        </p:nvGrpSpPr>
        <p:grpSpPr>
          <a:xfrm>
            <a:off x="8211752" y="1135353"/>
            <a:ext cx="3492881" cy="3214174"/>
            <a:chOff x="1056893" y="1361298"/>
            <a:chExt cx="5229585" cy="4812302"/>
          </a:xfrm>
        </p:grpSpPr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2911F168-E9F6-46D2-9F83-4AF515AA31B6}"/>
                </a:ext>
              </a:extLst>
            </p:cNvPr>
            <p:cNvSpPr/>
            <p:nvPr/>
          </p:nvSpPr>
          <p:spPr>
            <a:xfrm>
              <a:off x="2022799" y="1361298"/>
              <a:ext cx="3454270" cy="3454270"/>
            </a:xfrm>
            <a:prstGeom prst="ellipse">
              <a:avLst/>
            </a:prstGeom>
            <a:solidFill>
              <a:srgbClr val="EFB0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AF1F80F5-F030-4BB6-A439-DDA1CE2AADBC}"/>
                </a:ext>
              </a:extLst>
            </p:cNvPr>
            <p:cNvSpPr/>
            <p:nvPr/>
          </p:nvSpPr>
          <p:spPr>
            <a:xfrm>
              <a:off x="2452007" y="1790506"/>
              <a:ext cx="2595854" cy="2595854"/>
            </a:xfrm>
            <a:prstGeom prst="ellipse">
              <a:avLst/>
            </a:prstGeom>
            <a:solidFill>
              <a:srgbClr val="FA7F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5" name="Group 274">
              <a:extLst>
                <a:ext uri="{FF2B5EF4-FFF2-40B4-BE49-F238E27FC236}">
                  <a16:creationId xmlns:a16="http://schemas.microsoft.com/office/drawing/2014/main" id="{75497600-01AC-4655-B1E0-28530B71C747}"/>
                </a:ext>
              </a:extLst>
            </p:cNvPr>
            <p:cNvGrpSpPr/>
            <p:nvPr/>
          </p:nvGrpSpPr>
          <p:grpSpPr>
            <a:xfrm>
              <a:off x="1344395" y="1363121"/>
              <a:ext cx="4846576" cy="4131758"/>
              <a:chOff x="5823966" y="1094025"/>
              <a:chExt cx="5587680" cy="4763558"/>
            </a:xfrm>
          </p:grpSpPr>
          <p:pic>
            <p:nvPicPr>
              <p:cNvPr id="282" name="Picture 281">
                <a:extLst>
                  <a:ext uri="{FF2B5EF4-FFF2-40B4-BE49-F238E27FC236}">
                    <a16:creationId xmlns:a16="http://schemas.microsoft.com/office/drawing/2014/main" id="{4ECA2974-1F76-4EBD-9609-135619966D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900000">
                <a:off x="9636069" y="1608978"/>
                <a:ext cx="1775577" cy="3590424"/>
              </a:xfrm>
              <a:prstGeom prst="rect">
                <a:avLst/>
              </a:prstGeom>
            </p:spPr>
          </p:pic>
          <p:pic>
            <p:nvPicPr>
              <p:cNvPr id="283" name="Picture 282">
                <a:extLst>
                  <a:ext uri="{FF2B5EF4-FFF2-40B4-BE49-F238E27FC236}">
                    <a16:creationId xmlns:a16="http://schemas.microsoft.com/office/drawing/2014/main" id="{1958320A-D398-43A4-82B6-CE899DD639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700000">
                <a:off x="5823966" y="1583578"/>
                <a:ext cx="1775576" cy="3590423"/>
              </a:xfrm>
              <a:prstGeom prst="rect">
                <a:avLst/>
              </a:prstGeom>
            </p:spPr>
          </p:pic>
          <p:grpSp>
            <p:nvGrpSpPr>
              <p:cNvPr id="284" name="Group 283">
                <a:extLst>
                  <a:ext uri="{FF2B5EF4-FFF2-40B4-BE49-F238E27FC236}">
                    <a16:creationId xmlns:a16="http://schemas.microsoft.com/office/drawing/2014/main" id="{38FBFCFA-D360-454A-8087-08BCB3B58D64}"/>
                  </a:ext>
                </a:extLst>
              </p:cNvPr>
              <p:cNvGrpSpPr/>
              <p:nvPr/>
            </p:nvGrpSpPr>
            <p:grpSpPr>
              <a:xfrm>
                <a:off x="7286404" y="1094025"/>
                <a:ext cx="2515898" cy="4763558"/>
                <a:chOff x="9518066" y="1964198"/>
                <a:chExt cx="2090344" cy="3957822"/>
              </a:xfrm>
            </p:grpSpPr>
            <p:pic>
              <p:nvPicPr>
                <p:cNvPr id="285" name="Picture 284" descr="A close up of a sign&#10;&#10;Description automatically generated">
                  <a:extLst>
                    <a:ext uri="{FF2B5EF4-FFF2-40B4-BE49-F238E27FC236}">
                      <a16:creationId xmlns:a16="http://schemas.microsoft.com/office/drawing/2014/main" id="{F58E9BBF-9777-4593-A764-98881E6E45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8290" t="5652" r="17965" b="11242"/>
                <a:stretch/>
              </p:blipFill>
              <p:spPr>
                <a:xfrm>
                  <a:off x="9518066" y="1964198"/>
                  <a:ext cx="2090344" cy="3957822"/>
                </a:xfrm>
                <a:prstGeom prst="rect">
                  <a:avLst/>
                </a:prstGeom>
                <a:effectLst>
                  <a:outerShdw blurRad="2032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286" name="Rectangle: Rounded Corners 285">
                  <a:extLst>
                    <a:ext uri="{FF2B5EF4-FFF2-40B4-BE49-F238E27FC236}">
                      <a16:creationId xmlns:a16="http://schemas.microsoft.com/office/drawing/2014/main" id="{8236832C-809E-4977-8900-04BEE2039538}"/>
                    </a:ext>
                  </a:extLst>
                </p:cNvPr>
                <p:cNvSpPr/>
                <p:nvPr/>
              </p:nvSpPr>
              <p:spPr>
                <a:xfrm>
                  <a:off x="9725159" y="2043113"/>
                  <a:ext cx="1719129" cy="790396"/>
                </a:xfrm>
                <a:prstGeom prst="roundRect">
                  <a:avLst>
                    <a:gd name="adj" fmla="val 23135"/>
                  </a:avLst>
                </a:prstGeom>
                <a:solidFill>
                  <a:srgbClr val="20838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87" name="Picture 286">
                  <a:extLst>
                    <a:ext uri="{FF2B5EF4-FFF2-40B4-BE49-F238E27FC236}">
                      <a16:creationId xmlns:a16="http://schemas.microsoft.com/office/drawing/2014/main" id="{6A12A769-3B7A-43E6-AACF-06DC949705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725159" y="2370946"/>
                  <a:ext cx="1700471" cy="3215915"/>
                </a:xfrm>
                <a:prstGeom prst="rect">
                  <a:avLst/>
                </a:prstGeom>
              </p:spPr>
            </p:pic>
          </p:grpSp>
        </p:grpSp>
        <p:sp>
          <p:nvSpPr>
            <p:cNvPr id="276" name="Rectangle: Rounded Corners 275">
              <a:extLst>
                <a:ext uri="{FF2B5EF4-FFF2-40B4-BE49-F238E27FC236}">
                  <a16:creationId xmlns:a16="http://schemas.microsoft.com/office/drawing/2014/main" id="{27053B70-F2BD-4189-BAED-2C1D7F5C61CE}"/>
                </a:ext>
              </a:extLst>
            </p:cNvPr>
            <p:cNvSpPr/>
            <p:nvPr/>
          </p:nvSpPr>
          <p:spPr>
            <a:xfrm>
              <a:off x="1056893" y="5070238"/>
              <a:ext cx="1266762" cy="429380"/>
            </a:xfrm>
            <a:prstGeom prst="roundRect">
              <a:avLst>
                <a:gd name="adj" fmla="val 50000"/>
              </a:avLst>
            </a:prstGeom>
            <a:solidFill>
              <a:srgbClr val="2083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Rectangle: Rounded Corners 276">
              <a:extLst>
                <a:ext uri="{FF2B5EF4-FFF2-40B4-BE49-F238E27FC236}">
                  <a16:creationId xmlns:a16="http://schemas.microsoft.com/office/drawing/2014/main" id="{4BDC36D0-168D-4F56-8E4C-3F565EB75E44}"/>
                </a:ext>
              </a:extLst>
            </p:cNvPr>
            <p:cNvSpPr/>
            <p:nvPr/>
          </p:nvSpPr>
          <p:spPr>
            <a:xfrm>
              <a:off x="3093020" y="5707927"/>
              <a:ext cx="1266762" cy="429380"/>
            </a:xfrm>
            <a:prstGeom prst="roundRect">
              <a:avLst>
                <a:gd name="adj" fmla="val 50000"/>
              </a:avLst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Rectangle: Rounded Corners 277">
              <a:extLst>
                <a:ext uri="{FF2B5EF4-FFF2-40B4-BE49-F238E27FC236}">
                  <a16:creationId xmlns:a16="http://schemas.microsoft.com/office/drawing/2014/main" id="{B968E59B-3AD5-48C5-9652-617D43CEAD26}"/>
                </a:ext>
              </a:extLst>
            </p:cNvPr>
            <p:cNvSpPr/>
            <p:nvPr/>
          </p:nvSpPr>
          <p:spPr>
            <a:xfrm>
              <a:off x="5019716" y="5107918"/>
              <a:ext cx="1266762" cy="429380"/>
            </a:xfrm>
            <a:prstGeom prst="roundRect">
              <a:avLst>
                <a:gd name="adj" fmla="val 50000"/>
              </a:avLst>
            </a:prstGeom>
            <a:solidFill>
              <a:srgbClr val="1E2E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TextBox 278">
              <a:extLst>
                <a:ext uri="{FF2B5EF4-FFF2-40B4-BE49-F238E27FC236}">
                  <a16:creationId xmlns:a16="http://schemas.microsoft.com/office/drawing/2014/main" id="{902CAF5E-8677-4682-BF11-6FEB41915328}"/>
                </a:ext>
              </a:extLst>
            </p:cNvPr>
            <p:cNvSpPr txBox="1"/>
            <p:nvPr/>
          </p:nvSpPr>
          <p:spPr>
            <a:xfrm>
              <a:off x="1088942" y="5035823"/>
              <a:ext cx="1224765" cy="506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  <a:latin typeface="Helvetica" panose="020B0403020202020204" pitchFamily="34" charset="0"/>
                </a:rPr>
                <a:t>Live Notification</a:t>
              </a:r>
            </a:p>
          </p:txBody>
        </p:sp>
        <p:sp>
          <p:nvSpPr>
            <p:cNvPr id="280" name="TextBox 279">
              <a:extLst>
                <a:ext uri="{FF2B5EF4-FFF2-40B4-BE49-F238E27FC236}">
                  <a16:creationId xmlns:a16="http://schemas.microsoft.com/office/drawing/2014/main" id="{241F80F0-A52E-4F7A-9BD9-71FA0F4F4D57}"/>
                </a:ext>
              </a:extLst>
            </p:cNvPr>
            <p:cNvSpPr txBox="1"/>
            <p:nvPr/>
          </p:nvSpPr>
          <p:spPr>
            <a:xfrm>
              <a:off x="3204782" y="5666713"/>
              <a:ext cx="1053618" cy="506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  <a:latin typeface="Helvetica" panose="020B0403020202020204" pitchFamily="34" charset="0"/>
                </a:rPr>
                <a:t>Delivery Update</a:t>
              </a:r>
            </a:p>
          </p:txBody>
        </p:sp>
        <p:sp>
          <p:nvSpPr>
            <p:cNvPr id="281" name="TextBox 280">
              <a:extLst>
                <a:ext uri="{FF2B5EF4-FFF2-40B4-BE49-F238E27FC236}">
                  <a16:creationId xmlns:a16="http://schemas.microsoft.com/office/drawing/2014/main" id="{286D6575-1529-4F6C-97EF-CB1DCC6BDF39}"/>
                </a:ext>
              </a:extLst>
            </p:cNvPr>
            <p:cNvSpPr txBox="1"/>
            <p:nvPr/>
          </p:nvSpPr>
          <p:spPr>
            <a:xfrm>
              <a:off x="5113726" y="5073012"/>
              <a:ext cx="1113848" cy="506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  <a:latin typeface="Helvetica" panose="020B0403020202020204" pitchFamily="34" charset="0"/>
                </a:rPr>
                <a:t>Live Monitoring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E71B103C-5A28-4427-B20D-CEDDDD392C66}"/>
              </a:ext>
            </a:extLst>
          </p:cNvPr>
          <p:cNvSpPr txBox="1"/>
          <p:nvPr/>
        </p:nvSpPr>
        <p:spPr>
          <a:xfrm>
            <a:off x="9071517" y="4888354"/>
            <a:ext cx="80454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Helvetica" panose="020B0403020202020204" pitchFamily="34" charset="0"/>
              </a:rPr>
              <a:t>App Control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FA3CFAC-64A6-4729-BEFF-C6D921F5D7AF}"/>
              </a:ext>
            </a:extLst>
          </p:cNvPr>
          <p:cNvSpPr txBox="1"/>
          <p:nvPr/>
        </p:nvSpPr>
        <p:spPr>
          <a:xfrm>
            <a:off x="9902771" y="4887672"/>
            <a:ext cx="101341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Helvetica" panose="020B0403020202020204" pitchFamily="34" charset="0"/>
              </a:rPr>
              <a:t>Motion Detection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6352F88-8B28-4A81-B276-196BF6802920}"/>
              </a:ext>
            </a:extLst>
          </p:cNvPr>
          <p:cNvSpPr txBox="1"/>
          <p:nvPr/>
        </p:nvSpPr>
        <p:spPr>
          <a:xfrm>
            <a:off x="8034771" y="5680131"/>
            <a:ext cx="101341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Helvetica" panose="020B0403020202020204" pitchFamily="34" charset="0"/>
              </a:rPr>
              <a:t>Mobile Alert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27E01D9-9D74-405B-8D5D-3D4871CF6F99}"/>
              </a:ext>
            </a:extLst>
          </p:cNvPr>
          <p:cNvSpPr txBox="1"/>
          <p:nvPr/>
        </p:nvSpPr>
        <p:spPr>
          <a:xfrm>
            <a:off x="10848376" y="4893939"/>
            <a:ext cx="101341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Helvetica" panose="020B0403020202020204" pitchFamily="34" charset="0"/>
              </a:rPr>
              <a:t>Alarm Alert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62C646B-8CE1-4D53-BEE7-CE6368678CC6}"/>
              </a:ext>
            </a:extLst>
          </p:cNvPr>
          <p:cNvSpPr txBox="1"/>
          <p:nvPr/>
        </p:nvSpPr>
        <p:spPr>
          <a:xfrm>
            <a:off x="8967084" y="5670851"/>
            <a:ext cx="101341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Helvetica" panose="020B0403020202020204" pitchFamily="34" charset="0"/>
              </a:rPr>
              <a:t>SMS Alert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0082985-1CC8-45E4-8A52-3EADE62DBD36}"/>
              </a:ext>
            </a:extLst>
          </p:cNvPr>
          <p:cNvSpPr txBox="1"/>
          <p:nvPr/>
        </p:nvSpPr>
        <p:spPr>
          <a:xfrm>
            <a:off x="9902771" y="5696123"/>
            <a:ext cx="101341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Helvetica" panose="020B0403020202020204" pitchFamily="34" charset="0"/>
              </a:rPr>
              <a:t>Live Watch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BFDE0CD-27E3-4991-A8E2-26C2DAD4FD5C}"/>
              </a:ext>
            </a:extLst>
          </p:cNvPr>
          <p:cNvSpPr txBox="1"/>
          <p:nvPr/>
        </p:nvSpPr>
        <p:spPr>
          <a:xfrm>
            <a:off x="10848376" y="5711032"/>
            <a:ext cx="101341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Helvetica" panose="020B0403020202020204" pitchFamily="34" charset="0"/>
              </a:rPr>
              <a:t>WIFI / Bluetooth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16C71AC-C8CA-4481-8E4E-D744218CF79C}"/>
              </a:ext>
            </a:extLst>
          </p:cNvPr>
          <p:cNvSpPr txBox="1"/>
          <p:nvPr/>
        </p:nvSpPr>
        <p:spPr>
          <a:xfrm>
            <a:off x="8034771" y="6483151"/>
            <a:ext cx="101341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Helvetica" panose="020B0403020202020204" pitchFamily="34" charset="0"/>
              </a:rPr>
              <a:t>Cloud Storage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4354093-4110-4909-BCBF-01E9E245259D}"/>
              </a:ext>
            </a:extLst>
          </p:cNvPr>
          <p:cNvSpPr txBox="1"/>
          <p:nvPr/>
        </p:nvSpPr>
        <p:spPr>
          <a:xfrm>
            <a:off x="8967084" y="6494027"/>
            <a:ext cx="101341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Helvetica" panose="020B0403020202020204" pitchFamily="34" charset="0"/>
              </a:rPr>
              <a:t>Cloud Sharing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903D170-E007-417C-AC64-743AC35FF49B}"/>
              </a:ext>
            </a:extLst>
          </p:cNvPr>
          <p:cNvSpPr txBox="1"/>
          <p:nvPr/>
        </p:nvSpPr>
        <p:spPr>
          <a:xfrm>
            <a:off x="9902771" y="6494913"/>
            <a:ext cx="101341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Helvetica" panose="020B0403020202020204" pitchFamily="34" charset="0"/>
              </a:rPr>
              <a:t>GPS Tracking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666E256-9069-4847-8C06-981E21038273}"/>
              </a:ext>
            </a:extLst>
          </p:cNvPr>
          <p:cNvSpPr txBox="1"/>
          <p:nvPr/>
        </p:nvSpPr>
        <p:spPr>
          <a:xfrm>
            <a:off x="10848376" y="6500119"/>
            <a:ext cx="101341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Helvetica" panose="020B0403020202020204" pitchFamily="34" charset="0"/>
              </a:rPr>
              <a:t>Temperature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0544DCB-F371-4B67-B736-62463D5082A7}"/>
              </a:ext>
            </a:extLst>
          </p:cNvPr>
          <p:cNvSpPr txBox="1"/>
          <p:nvPr/>
        </p:nvSpPr>
        <p:spPr>
          <a:xfrm>
            <a:off x="627639" y="298583"/>
            <a:ext cx="101221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403020202020204" pitchFamily="34" charset="0"/>
              </a:rPr>
              <a:t>DoorBox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403020202020204" pitchFamily="34" charset="0"/>
              </a:rPr>
              <a:t> – Intelligent Front-Porch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403020202020204" pitchFamily="34" charset="0"/>
              </a:rPr>
              <a:t>Attendent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Helvetica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21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C2250CD4-60BA-4A2B-A660-90CDE59603C1}"/>
              </a:ext>
            </a:extLst>
          </p:cNvPr>
          <p:cNvSpPr/>
          <p:nvPr/>
        </p:nvSpPr>
        <p:spPr>
          <a:xfrm>
            <a:off x="3" y="217845"/>
            <a:ext cx="95247" cy="6434882"/>
          </a:xfrm>
          <a:prstGeom prst="rect">
            <a:avLst/>
          </a:prstGeom>
          <a:gradFill>
            <a:gsLst>
              <a:gs pos="0">
                <a:srgbClr val="F67800"/>
              </a:gs>
              <a:gs pos="99000">
                <a:srgbClr val="269CA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27486-DE0E-4BDF-9506-0E16160251AC}"/>
              </a:ext>
            </a:extLst>
          </p:cNvPr>
          <p:cNvSpPr txBox="1"/>
          <p:nvPr/>
        </p:nvSpPr>
        <p:spPr>
          <a:xfrm>
            <a:off x="627639" y="328401"/>
            <a:ext cx="92212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Product Roadmap</a:t>
            </a:r>
          </a:p>
        </p:txBody>
      </p:sp>
      <p:pic>
        <p:nvPicPr>
          <p:cNvPr id="55" name="Picture 4" descr="DoorBox_Logo">
            <a:extLst>
              <a:ext uri="{FF2B5EF4-FFF2-40B4-BE49-F238E27FC236}">
                <a16:creationId xmlns:a16="http://schemas.microsoft.com/office/drawing/2014/main" id="{1E852178-5DD8-4AA4-8ECB-565C403A5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2300" y="133350"/>
            <a:ext cx="1169358" cy="41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D7C7BA07-6D2C-42D1-9F37-F574F41D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06991-0763-44EC-80A5-947810A8343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ED7D0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ED7D0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A99B73-AAB3-4D51-B5B9-0A86239500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60"/>
          <a:stretch/>
        </p:blipFill>
        <p:spPr>
          <a:xfrm>
            <a:off x="-143673" y="2429202"/>
            <a:ext cx="12292109" cy="8141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D7DF368-7DC6-4809-88B0-06BCA12303EB}"/>
              </a:ext>
            </a:extLst>
          </p:cNvPr>
          <p:cNvGrpSpPr/>
          <p:nvPr/>
        </p:nvGrpSpPr>
        <p:grpSpPr>
          <a:xfrm>
            <a:off x="527773" y="3133308"/>
            <a:ext cx="3088698" cy="1995072"/>
            <a:chOff x="4615536" y="3935055"/>
            <a:chExt cx="2575079" cy="166331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756E0E-CCC9-48B9-BFBA-037D53E7FFBA}"/>
                </a:ext>
              </a:extLst>
            </p:cNvPr>
            <p:cNvSpPr/>
            <p:nvPr/>
          </p:nvSpPr>
          <p:spPr>
            <a:xfrm>
              <a:off x="4615536" y="3935055"/>
              <a:ext cx="2575079" cy="16633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0E2F942-F86C-453E-AD9F-F98BBE479D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31918" y="4039476"/>
              <a:ext cx="2342315" cy="1460929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D9271F9-9639-4EB6-97C8-DD272178D8C8}"/>
              </a:ext>
            </a:extLst>
          </p:cNvPr>
          <p:cNvGrpSpPr/>
          <p:nvPr/>
        </p:nvGrpSpPr>
        <p:grpSpPr>
          <a:xfrm>
            <a:off x="656767" y="5163434"/>
            <a:ext cx="2380541" cy="1569660"/>
            <a:chOff x="736279" y="4752402"/>
            <a:chExt cx="2380541" cy="15696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61DCA83-0769-4FDB-BCAE-A6B94402E204}"/>
                </a:ext>
              </a:extLst>
            </p:cNvPr>
            <p:cNvSpPr txBox="1"/>
            <p:nvPr/>
          </p:nvSpPr>
          <p:spPr>
            <a:xfrm>
              <a:off x="749860" y="4752402"/>
              <a:ext cx="2187028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rgbClr val="FA7F22"/>
                  </a:solidFill>
                  <a:latin typeface="Helvetica" panose="020B0403020202020204" pitchFamily="34" charset="0"/>
                </a:rPr>
                <a:t>Q1 2021</a:t>
              </a:r>
            </a:p>
            <a:p>
              <a:r>
                <a:rPr 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anose="020B0403020202020204" pitchFamily="34" charset="0"/>
                </a:rPr>
                <a:t>Built-in Camera</a:t>
              </a:r>
              <a:endParaRPr lang="en-US" sz="1600" dirty="0">
                <a:latin typeface="Helvetica" panose="020B0403020202020204" pitchFamily="34" charset="0"/>
              </a:endParaRPr>
            </a:p>
            <a:p>
              <a:r>
                <a:rPr lang="en-US" sz="1200" dirty="0">
                  <a:latin typeface="Helvetica" panose="020B0403020202020204" pitchFamily="34" charset="0"/>
                </a:rPr>
                <a:t>Pilot Testing Is Underway. </a:t>
              </a:r>
            </a:p>
            <a:p>
              <a:endParaRPr lang="en-US" sz="1200" dirty="0">
                <a:latin typeface="Helvetica" panose="020B0403020202020204" pitchFamily="34" charset="0"/>
              </a:endParaRPr>
            </a:p>
            <a:p>
              <a:r>
                <a:rPr lang="en-US" sz="1200" dirty="0">
                  <a:latin typeface="Helvetica" panose="020B0403020202020204" pitchFamily="34" charset="0"/>
                </a:rPr>
                <a:t>See Recordings </a:t>
              </a:r>
              <a:r>
                <a:rPr lang="en-IN" sz="1200" dirty="0">
                  <a:latin typeface="Helvetica" panose="020B0403020202020204" pitchFamily="34" charset="0"/>
                  <a:hlinkClick r:id="rId5"/>
                </a:rPr>
                <a:t>www.doorbox.co/camera</a:t>
              </a:r>
              <a:r>
                <a:rPr lang="en-IN" sz="1200" dirty="0">
                  <a:latin typeface="Helvetica" panose="020B0403020202020204" pitchFamily="34" charset="0"/>
                </a:rPr>
                <a:t> </a:t>
              </a:r>
              <a:endParaRPr lang="en-US" sz="1200" b="1" dirty="0">
                <a:solidFill>
                  <a:srgbClr val="50A8B1"/>
                </a:solidFill>
                <a:latin typeface="Helvetica" panose="020B0403020202020204" pitchFamily="34" charset="0"/>
              </a:endParaRPr>
            </a:p>
            <a:p>
              <a:endParaRPr lang="en-US" sz="1600" b="1" dirty="0">
                <a:solidFill>
                  <a:srgbClr val="2B4BB8"/>
                </a:solidFill>
                <a:latin typeface="Helvetica" panose="020B0403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790B95A-A53C-4785-9AC8-799D8E91701B}"/>
                </a:ext>
              </a:extLst>
            </p:cNvPr>
            <p:cNvSpPr/>
            <p:nvPr/>
          </p:nvSpPr>
          <p:spPr>
            <a:xfrm>
              <a:off x="736279" y="6195022"/>
              <a:ext cx="2380541" cy="45719"/>
            </a:xfrm>
            <a:prstGeom prst="rect">
              <a:avLst/>
            </a:prstGeom>
            <a:solidFill>
              <a:srgbClr val="FA7F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FE6CC2-7107-483C-BC6F-03A4A1825C66}"/>
              </a:ext>
            </a:extLst>
          </p:cNvPr>
          <p:cNvGrpSpPr/>
          <p:nvPr/>
        </p:nvGrpSpPr>
        <p:grpSpPr>
          <a:xfrm>
            <a:off x="1292183" y="1441704"/>
            <a:ext cx="1112683" cy="1226127"/>
            <a:chOff x="1481025" y="1843137"/>
            <a:chExt cx="1112683" cy="122612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0DBED4A-877D-4195-B68A-939FC08AE3F3}"/>
                </a:ext>
              </a:extLst>
            </p:cNvPr>
            <p:cNvGrpSpPr/>
            <p:nvPr/>
          </p:nvGrpSpPr>
          <p:grpSpPr>
            <a:xfrm>
              <a:off x="1502198" y="1843137"/>
              <a:ext cx="1070337" cy="1226127"/>
              <a:chOff x="5160931" y="1901792"/>
              <a:chExt cx="689006" cy="789294"/>
            </a:xfrm>
            <a:effectLst>
              <a:outerShdw blurRad="50800" dist="38100" dir="16200000" rotWithShape="0">
                <a:prstClr val="black">
                  <a:alpha val="31000"/>
                </a:prstClr>
              </a:outerShdw>
            </a:effectLst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EE7406BA-68B8-40F4-82B9-912599A6705E}"/>
                  </a:ext>
                </a:extLst>
              </p:cNvPr>
              <p:cNvSpPr/>
              <p:nvPr/>
            </p:nvSpPr>
            <p:spPr>
              <a:xfrm>
                <a:off x="5160931" y="1901792"/>
                <a:ext cx="689006" cy="689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9DB36E3E-F8B3-468E-8293-2484D10F0DD8}"/>
                  </a:ext>
                </a:extLst>
              </p:cNvPr>
              <p:cNvSpPr/>
              <p:nvPr/>
            </p:nvSpPr>
            <p:spPr>
              <a:xfrm>
                <a:off x="5214942" y="1955800"/>
                <a:ext cx="580991" cy="580992"/>
              </a:xfrm>
              <a:prstGeom prst="ellipse">
                <a:avLst/>
              </a:prstGeom>
              <a:solidFill>
                <a:srgbClr val="FA7F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Isosceles Triangle 17">
                <a:extLst>
                  <a:ext uri="{FF2B5EF4-FFF2-40B4-BE49-F238E27FC236}">
                    <a16:creationId xmlns:a16="http://schemas.microsoft.com/office/drawing/2014/main" id="{A412E9FF-9EC9-440E-BDFB-F3A62E47D5D4}"/>
                  </a:ext>
                </a:extLst>
              </p:cNvPr>
              <p:cNvSpPr/>
              <p:nvPr/>
            </p:nvSpPr>
            <p:spPr>
              <a:xfrm rot="10800000">
                <a:off x="5422900" y="2548758"/>
                <a:ext cx="165100" cy="1423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1C80EE7-093E-478C-841D-59DC84BA1D46}"/>
                </a:ext>
              </a:extLst>
            </p:cNvPr>
            <p:cNvSpPr txBox="1"/>
            <p:nvPr/>
          </p:nvSpPr>
          <p:spPr>
            <a:xfrm>
              <a:off x="1481025" y="2099324"/>
              <a:ext cx="1112683" cy="6581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Helvetica" panose="020B0403020202020204" pitchFamily="34" charset="0"/>
                </a:rPr>
                <a:t>01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918EAF-0AED-4E49-9DF5-FD6BFC1E47C5}"/>
              </a:ext>
            </a:extLst>
          </p:cNvPr>
          <p:cNvGrpSpPr/>
          <p:nvPr/>
        </p:nvGrpSpPr>
        <p:grpSpPr>
          <a:xfrm>
            <a:off x="5228371" y="1402590"/>
            <a:ext cx="1606884" cy="1248754"/>
            <a:chOff x="8371218" y="2786471"/>
            <a:chExt cx="884564" cy="68741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CA7B03C-9E37-43BD-85F6-7B8DE8600A6B}"/>
                </a:ext>
              </a:extLst>
            </p:cNvPr>
            <p:cNvGrpSpPr/>
            <p:nvPr/>
          </p:nvGrpSpPr>
          <p:grpSpPr>
            <a:xfrm>
              <a:off x="8513462" y="2786471"/>
              <a:ext cx="600076" cy="687419"/>
              <a:chOff x="5160946" y="1901791"/>
              <a:chExt cx="689008" cy="789295"/>
            </a:xfrm>
            <a:effectLst>
              <a:outerShdw blurRad="50800" dist="38100" dir="16200000" rotWithShape="0">
                <a:prstClr val="black">
                  <a:alpha val="31000"/>
                </a:prstClr>
              </a:outerShdw>
            </a:effectLst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5BA2F0C-A8CE-4962-A463-3671A25635BE}"/>
                  </a:ext>
                </a:extLst>
              </p:cNvPr>
              <p:cNvSpPr/>
              <p:nvPr/>
            </p:nvSpPr>
            <p:spPr>
              <a:xfrm>
                <a:off x="5160946" y="1901791"/>
                <a:ext cx="689008" cy="689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02038CAC-5DD6-473D-B303-A2A2BD5AC9A1}"/>
                  </a:ext>
                </a:extLst>
              </p:cNvPr>
              <p:cNvSpPr/>
              <p:nvPr/>
            </p:nvSpPr>
            <p:spPr>
              <a:xfrm>
                <a:off x="5214954" y="1955800"/>
                <a:ext cx="580992" cy="580992"/>
              </a:xfrm>
              <a:prstGeom prst="ellipse">
                <a:avLst/>
              </a:prstGeom>
              <a:solidFill>
                <a:srgbClr val="20838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Isosceles Triangle 24">
                <a:extLst>
                  <a:ext uri="{FF2B5EF4-FFF2-40B4-BE49-F238E27FC236}">
                    <a16:creationId xmlns:a16="http://schemas.microsoft.com/office/drawing/2014/main" id="{F2626B7B-1345-4D82-A58D-974BB5A1AFA3}"/>
                  </a:ext>
                </a:extLst>
              </p:cNvPr>
              <p:cNvSpPr/>
              <p:nvPr/>
            </p:nvSpPr>
            <p:spPr>
              <a:xfrm rot="10800000">
                <a:off x="5422900" y="2548758"/>
                <a:ext cx="165100" cy="1423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2E85389-46DE-4B35-A57C-EB12CC3A2F9C}"/>
                </a:ext>
              </a:extLst>
            </p:cNvPr>
            <p:cNvSpPr txBox="1"/>
            <p:nvPr/>
          </p:nvSpPr>
          <p:spPr>
            <a:xfrm>
              <a:off x="8371218" y="2934656"/>
              <a:ext cx="884564" cy="2880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Helvetica" panose="020B0403020202020204" pitchFamily="34" charset="0"/>
                </a:rPr>
                <a:t>02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9BD614D-4085-4E49-83FD-154EADB6CE83}"/>
              </a:ext>
            </a:extLst>
          </p:cNvPr>
          <p:cNvGrpSpPr/>
          <p:nvPr/>
        </p:nvGrpSpPr>
        <p:grpSpPr>
          <a:xfrm>
            <a:off x="5344761" y="3228740"/>
            <a:ext cx="1411277" cy="2672088"/>
            <a:chOff x="9518066" y="1964198"/>
            <a:chExt cx="2090344" cy="3957822"/>
          </a:xfrm>
        </p:grpSpPr>
        <p:pic>
          <p:nvPicPr>
            <p:cNvPr id="27" name="Picture 26" descr="A close up of a sign&#10;&#10;Description automatically generated">
              <a:extLst>
                <a:ext uri="{FF2B5EF4-FFF2-40B4-BE49-F238E27FC236}">
                  <a16:creationId xmlns:a16="http://schemas.microsoft.com/office/drawing/2014/main" id="{8A45335F-EA6E-4B34-BB44-092FFC4163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290" t="5652" r="17965" b="11242"/>
            <a:stretch/>
          </p:blipFill>
          <p:spPr>
            <a:xfrm>
              <a:off x="9518066" y="1964198"/>
              <a:ext cx="2090344" cy="3957822"/>
            </a:xfrm>
            <a:prstGeom prst="rect">
              <a:avLst/>
            </a:prstGeom>
            <a:effectLst>
              <a:outerShdw blurRad="2032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CB06DC7-0F52-4C64-B301-D400E42B08E9}"/>
                </a:ext>
              </a:extLst>
            </p:cNvPr>
            <p:cNvSpPr/>
            <p:nvPr/>
          </p:nvSpPr>
          <p:spPr>
            <a:xfrm>
              <a:off x="9725159" y="2043113"/>
              <a:ext cx="1719129" cy="790396"/>
            </a:xfrm>
            <a:prstGeom prst="roundRect">
              <a:avLst>
                <a:gd name="adj" fmla="val 23135"/>
              </a:avLst>
            </a:prstGeom>
            <a:solidFill>
              <a:srgbClr val="2083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FF7A3EE-0B46-4113-A6C2-2460C1E785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25159" y="2370946"/>
              <a:ext cx="1700471" cy="3215915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96446DD-B5B0-4276-82C9-8ADA83341B7D}"/>
              </a:ext>
            </a:extLst>
          </p:cNvPr>
          <p:cNvSpPr txBox="1"/>
          <p:nvPr/>
        </p:nvSpPr>
        <p:spPr>
          <a:xfrm>
            <a:off x="5228371" y="5943417"/>
            <a:ext cx="23805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A7F22"/>
                </a:solidFill>
                <a:latin typeface="Helvetica" panose="020B0403020202020204" pitchFamily="34" charset="0"/>
              </a:rPr>
              <a:t>Q1 2021</a:t>
            </a:r>
            <a:endParaRPr lang="en-US" sz="1600" b="1" dirty="0">
              <a:solidFill>
                <a:srgbClr val="2B4BB8"/>
              </a:solidFill>
              <a:latin typeface="Helvetica" panose="020B0403020202020204" pitchFamily="34" charset="0"/>
            </a:endParaRPr>
          </a:p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403020202020204" pitchFamily="34" charset="0"/>
              </a:rPr>
              <a:t>Mobile App Integration</a:t>
            </a:r>
          </a:p>
          <a:p>
            <a:endParaRPr lang="en-US" sz="1600" b="1" dirty="0">
              <a:solidFill>
                <a:srgbClr val="2B4BB8"/>
              </a:solidFill>
              <a:latin typeface="Helvetica" panose="020B0403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606F75A-5682-49BE-A6A8-AACA8F6B868D}"/>
              </a:ext>
            </a:extLst>
          </p:cNvPr>
          <p:cNvSpPr/>
          <p:nvPr/>
        </p:nvSpPr>
        <p:spPr>
          <a:xfrm>
            <a:off x="5228371" y="6627698"/>
            <a:ext cx="2380541" cy="45719"/>
          </a:xfrm>
          <a:prstGeom prst="rect">
            <a:avLst/>
          </a:prstGeom>
          <a:solidFill>
            <a:srgbClr val="FA7F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ABBEAB6-DDAF-4342-A149-8525DB6E63DF}"/>
              </a:ext>
            </a:extLst>
          </p:cNvPr>
          <p:cNvGrpSpPr/>
          <p:nvPr/>
        </p:nvGrpSpPr>
        <p:grpSpPr>
          <a:xfrm>
            <a:off x="9325210" y="5179116"/>
            <a:ext cx="2398709" cy="1569660"/>
            <a:chOff x="609471" y="1433210"/>
            <a:chExt cx="2398709" cy="156966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1D92741-8862-4126-969A-99AC40490378}"/>
                </a:ext>
              </a:extLst>
            </p:cNvPr>
            <p:cNvSpPr txBox="1"/>
            <p:nvPr/>
          </p:nvSpPr>
          <p:spPr>
            <a:xfrm>
              <a:off x="609471" y="1433210"/>
              <a:ext cx="2187028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rgbClr val="FA7F22"/>
                  </a:solidFill>
                  <a:latin typeface="Helvetica" panose="020B0403020202020204" pitchFamily="34" charset="0"/>
                </a:rPr>
                <a:t>Q2 2021 </a:t>
              </a:r>
              <a:endParaRPr lang="en-US" sz="1600" b="1" dirty="0">
                <a:solidFill>
                  <a:srgbClr val="2B4BB8"/>
                </a:solidFill>
                <a:latin typeface="Helvetica" panose="020B0403020202020204" pitchFamily="34" charset="0"/>
              </a:endParaRPr>
            </a:p>
            <a:p>
              <a:endPara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403020202020204" pitchFamily="34" charset="0"/>
              </a:endParaRPr>
            </a:p>
            <a:p>
              <a:r>
                <a:rPr 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anose="020B0403020202020204" pitchFamily="34" charset="0"/>
                </a:rPr>
                <a:t>Integration into </a:t>
              </a:r>
            </a:p>
            <a:p>
              <a:r>
                <a:rPr 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anose="020B0403020202020204" pitchFamily="34" charset="0"/>
                </a:rPr>
                <a:t>Home Security Systems</a:t>
              </a:r>
            </a:p>
            <a:p>
              <a:endParaRPr lang="en-US" sz="1600" b="1" dirty="0">
                <a:solidFill>
                  <a:srgbClr val="2B4BB8"/>
                </a:solidFill>
                <a:latin typeface="Helvetica" panose="020B040302020202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9EAB803-3A9F-464A-B8FC-776802262ABF}"/>
                </a:ext>
              </a:extLst>
            </p:cNvPr>
            <p:cNvSpPr/>
            <p:nvPr/>
          </p:nvSpPr>
          <p:spPr>
            <a:xfrm>
              <a:off x="627639" y="2869000"/>
              <a:ext cx="2380541" cy="45719"/>
            </a:xfrm>
            <a:prstGeom prst="rect">
              <a:avLst/>
            </a:prstGeom>
            <a:solidFill>
              <a:srgbClr val="FA7F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D3D45C2A-94DC-4ACF-91C3-5F56AA3CF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679"/>
          <a:stretch/>
        </p:blipFill>
        <p:spPr>
          <a:xfrm>
            <a:off x="10054146" y="4139202"/>
            <a:ext cx="393420" cy="364199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C1986238-C9E0-458D-AF00-A2CC36B0BCFD}"/>
              </a:ext>
            </a:extLst>
          </p:cNvPr>
          <p:cNvGrpSpPr/>
          <p:nvPr/>
        </p:nvGrpSpPr>
        <p:grpSpPr>
          <a:xfrm>
            <a:off x="9334304" y="3063966"/>
            <a:ext cx="1829391" cy="1946913"/>
            <a:chOff x="2495808" y="-984684"/>
            <a:chExt cx="2224088" cy="2366963"/>
          </a:xfrm>
          <a:solidFill>
            <a:srgbClr val="269CA2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1975C4EE-BAEE-4350-9F33-08F7DAD010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808" y="-781484"/>
              <a:ext cx="2224088" cy="995363"/>
            </a:xfrm>
            <a:custGeom>
              <a:avLst/>
              <a:gdLst>
                <a:gd name="T0" fmla="*/ 573 w 588"/>
                <a:gd name="T1" fmla="*/ 209 h 263"/>
                <a:gd name="T2" fmla="*/ 505 w 588"/>
                <a:gd name="T3" fmla="*/ 158 h 263"/>
                <a:gd name="T4" fmla="*/ 505 w 588"/>
                <a:gd name="T5" fmla="*/ 55 h 263"/>
                <a:gd name="T6" fmla="*/ 481 w 588"/>
                <a:gd name="T7" fmla="*/ 31 h 263"/>
                <a:gd name="T8" fmla="*/ 457 w 588"/>
                <a:gd name="T9" fmla="*/ 55 h 263"/>
                <a:gd name="T10" fmla="*/ 457 w 588"/>
                <a:gd name="T11" fmla="*/ 122 h 263"/>
                <a:gd name="T12" fmla="*/ 294 w 588"/>
                <a:gd name="T13" fmla="*/ 0 h 263"/>
                <a:gd name="T14" fmla="*/ 15 w 588"/>
                <a:gd name="T15" fmla="*/ 209 h 263"/>
                <a:gd name="T16" fmla="*/ 10 w 588"/>
                <a:gd name="T17" fmla="*/ 248 h 263"/>
                <a:gd name="T18" fmla="*/ 49 w 588"/>
                <a:gd name="T19" fmla="*/ 253 h 263"/>
                <a:gd name="T20" fmla="*/ 294 w 588"/>
                <a:gd name="T21" fmla="*/ 70 h 263"/>
                <a:gd name="T22" fmla="*/ 539 w 588"/>
                <a:gd name="T23" fmla="*/ 253 h 263"/>
                <a:gd name="T24" fmla="*/ 556 w 588"/>
                <a:gd name="T25" fmla="*/ 259 h 263"/>
                <a:gd name="T26" fmla="*/ 579 w 588"/>
                <a:gd name="T27" fmla="*/ 248 h 263"/>
                <a:gd name="T28" fmla="*/ 573 w 588"/>
                <a:gd name="T29" fmla="*/ 209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8" h="263">
                  <a:moveTo>
                    <a:pt x="573" y="209"/>
                  </a:moveTo>
                  <a:cubicBezTo>
                    <a:pt x="505" y="158"/>
                    <a:pt x="505" y="158"/>
                    <a:pt x="505" y="158"/>
                  </a:cubicBezTo>
                  <a:cubicBezTo>
                    <a:pt x="505" y="55"/>
                    <a:pt x="505" y="55"/>
                    <a:pt x="505" y="55"/>
                  </a:cubicBezTo>
                  <a:cubicBezTo>
                    <a:pt x="505" y="42"/>
                    <a:pt x="494" y="31"/>
                    <a:pt x="481" y="31"/>
                  </a:cubicBezTo>
                  <a:cubicBezTo>
                    <a:pt x="468" y="31"/>
                    <a:pt x="457" y="42"/>
                    <a:pt x="457" y="55"/>
                  </a:cubicBezTo>
                  <a:cubicBezTo>
                    <a:pt x="457" y="122"/>
                    <a:pt x="457" y="122"/>
                    <a:pt x="457" y="122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15" y="209"/>
                    <a:pt x="15" y="209"/>
                    <a:pt x="15" y="209"/>
                  </a:cubicBezTo>
                  <a:cubicBezTo>
                    <a:pt x="3" y="218"/>
                    <a:pt x="0" y="235"/>
                    <a:pt x="10" y="248"/>
                  </a:cubicBezTo>
                  <a:cubicBezTo>
                    <a:pt x="19" y="260"/>
                    <a:pt x="37" y="263"/>
                    <a:pt x="49" y="253"/>
                  </a:cubicBezTo>
                  <a:cubicBezTo>
                    <a:pt x="294" y="70"/>
                    <a:pt x="294" y="70"/>
                    <a:pt x="294" y="70"/>
                  </a:cubicBezTo>
                  <a:cubicBezTo>
                    <a:pt x="539" y="253"/>
                    <a:pt x="539" y="253"/>
                    <a:pt x="539" y="253"/>
                  </a:cubicBezTo>
                  <a:cubicBezTo>
                    <a:pt x="544" y="257"/>
                    <a:pt x="550" y="259"/>
                    <a:pt x="556" y="259"/>
                  </a:cubicBezTo>
                  <a:cubicBezTo>
                    <a:pt x="565" y="259"/>
                    <a:pt x="573" y="255"/>
                    <a:pt x="579" y="248"/>
                  </a:cubicBezTo>
                  <a:cubicBezTo>
                    <a:pt x="588" y="235"/>
                    <a:pt x="585" y="218"/>
                    <a:pt x="573" y="2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3109232-313B-4C93-8196-1A110ADCE7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18096" y="-51234"/>
              <a:ext cx="1181100" cy="1179513"/>
            </a:xfrm>
            <a:custGeom>
              <a:avLst/>
              <a:gdLst>
                <a:gd name="T0" fmla="*/ 259 w 312"/>
                <a:gd name="T1" fmla="*/ 87 h 312"/>
                <a:gd name="T2" fmla="*/ 276 w 312"/>
                <a:gd name="T3" fmla="*/ 58 h 312"/>
                <a:gd name="T4" fmla="*/ 254 w 312"/>
                <a:gd name="T5" fmla="*/ 36 h 312"/>
                <a:gd name="T6" fmla="*/ 225 w 312"/>
                <a:gd name="T7" fmla="*/ 53 h 312"/>
                <a:gd name="T8" fmla="*/ 180 w 312"/>
                <a:gd name="T9" fmla="*/ 34 h 312"/>
                <a:gd name="T10" fmla="*/ 172 w 312"/>
                <a:gd name="T11" fmla="*/ 0 h 312"/>
                <a:gd name="T12" fmla="*/ 141 w 312"/>
                <a:gd name="T13" fmla="*/ 0 h 312"/>
                <a:gd name="T14" fmla="*/ 133 w 312"/>
                <a:gd name="T15" fmla="*/ 34 h 312"/>
                <a:gd name="T16" fmla="*/ 86 w 312"/>
                <a:gd name="T17" fmla="*/ 53 h 312"/>
                <a:gd name="T18" fmla="*/ 56 w 312"/>
                <a:gd name="T19" fmla="*/ 34 h 312"/>
                <a:gd name="T20" fmla="*/ 34 w 312"/>
                <a:gd name="T21" fmla="*/ 56 h 312"/>
                <a:gd name="T22" fmla="*/ 52 w 312"/>
                <a:gd name="T23" fmla="*/ 86 h 312"/>
                <a:gd name="T24" fmla="*/ 33 w 312"/>
                <a:gd name="T25" fmla="*/ 131 h 312"/>
                <a:gd name="T26" fmla="*/ 0 w 312"/>
                <a:gd name="T27" fmla="*/ 140 h 312"/>
                <a:gd name="T28" fmla="*/ 0 w 312"/>
                <a:gd name="T29" fmla="*/ 172 h 312"/>
                <a:gd name="T30" fmla="*/ 34 w 312"/>
                <a:gd name="T31" fmla="*/ 179 h 312"/>
                <a:gd name="T32" fmla="*/ 53 w 312"/>
                <a:gd name="T33" fmla="*/ 225 h 312"/>
                <a:gd name="T34" fmla="*/ 36 w 312"/>
                <a:gd name="T35" fmla="*/ 254 h 312"/>
                <a:gd name="T36" fmla="*/ 58 w 312"/>
                <a:gd name="T37" fmla="*/ 276 h 312"/>
                <a:gd name="T38" fmla="*/ 88 w 312"/>
                <a:gd name="T39" fmla="*/ 259 h 312"/>
                <a:gd name="T40" fmla="*/ 133 w 312"/>
                <a:gd name="T41" fmla="*/ 278 h 312"/>
                <a:gd name="T42" fmla="*/ 141 w 312"/>
                <a:gd name="T43" fmla="*/ 312 h 312"/>
                <a:gd name="T44" fmla="*/ 172 w 312"/>
                <a:gd name="T45" fmla="*/ 312 h 312"/>
                <a:gd name="T46" fmla="*/ 180 w 312"/>
                <a:gd name="T47" fmla="*/ 278 h 312"/>
                <a:gd name="T48" fmla="*/ 225 w 312"/>
                <a:gd name="T49" fmla="*/ 259 h 312"/>
                <a:gd name="T50" fmla="*/ 254 w 312"/>
                <a:gd name="T51" fmla="*/ 276 h 312"/>
                <a:gd name="T52" fmla="*/ 276 w 312"/>
                <a:gd name="T53" fmla="*/ 254 h 312"/>
                <a:gd name="T54" fmla="*/ 259 w 312"/>
                <a:gd name="T55" fmla="*/ 225 h 312"/>
                <a:gd name="T56" fmla="*/ 278 w 312"/>
                <a:gd name="T57" fmla="*/ 179 h 312"/>
                <a:gd name="T58" fmla="*/ 312 w 312"/>
                <a:gd name="T59" fmla="*/ 172 h 312"/>
                <a:gd name="T60" fmla="*/ 312 w 312"/>
                <a:gd name="T61" fmla="*/ 140 h 312"/>
                <a:gd name="T62" fmla="*/ 278 w 312"/>
                <a:gd name="T63" fmla="*/ 133 h 312"/>
                <a:gd name="T64" fmla="*/ 259 w 312"/>
                <a:gd name="T65" fmla="*/ 87 h 312"/>
                <a:gd name="T66" fmla="*/ 156 w 312"/>
                <a:gd name="T67" fmla="*/ 234 h 312"/>
                <a:gd name="T68" fmla="*/ 78 w 312"/>
                <a:gd name="T69" fmla="*/ 156 h 312"/>
                <a:gd name="T70" fmla="*/ 156 w 312"/>
                <a:gd name="T71" fmla="*/ 78 h 312"/>
                <a:gd name="T72" fmla="*/ 234 w 312"/>
                <a:gd name="T73" fmla="*/ 156 h 312"/>
                <a:gd name="T74" fmla="*/ 156 w 312"/>
                <a:gd name="T75" fmla="*/ 23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12" h="312">
                  <a:moveTo>
                    <a:pt x="259" y="87"/>
                  </a:moveTo>
                  <a:cubicBezTo>
                    <a:pt x="276" y="58"/>
                    <a:pt x="276" y="58"/>
                    <a:pt x="276" y="58"/>
                  </a:cubicBezTo>
                  <a:cubicBezTo>
                    <a:pt x="254" y="36"/>
                    <a:pt x="254" y="36"/>
                    <a:pt x="254" y="36"/>
                  </a:cubicBezTo>
                  <a:cubicBezTo>
                    <a:pt x="225" y="53"/>
                    <a:pt x="225" y="53"/>
                    <a:pt x="225" y="53"/>
                  </a:cubicBezTo>
                  <a:cubicBezTo>
                    <a:pt x="211" y="44"/>
                    <a:pt x="195" y="37"/>
                    <a:pt x="180" y="34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33" y="34"/>
                    <a:pt x="133" y="34"/>
                    <a:pt x="133" y="34"/>
                  </a:cubicBezTo>
                  <a:cubicBezTo>
                    <a:pt x="116" y="37"/>
                    <a:pt x="100" y="44"/>
                    <a:pt x="86" y="53"/>
                  </a:cubicBezTo>
                  <a:cubicBezTo>
                    <a:pt x="56" y="34"/>
                    <a:pt x="56" y="34"/>
                    <a:pt x="56" y="34"/>
                  </a:cubicBezTo>
                  <a:cubicBezTo>
                    <a:pt x="34" y="56"/>
                    <a:pt x="34" y="56"/>
                    <a:pt x="34" y="56"/>
                  </a:cubicBezTo>
                  <a:cubicBezTo>
                    <a:pt x="52" y="86"/>
                    <a:pt x="52" y="86"/>
                    <a:pt x="52" y="86"/>
                  </a:cubicBezTo>
                  <a:cubicBezTo>
                    <a:pt x="42" y="100"/>
                    <a:pt x="36" y="115"/>
                    <a:pt x="33" y="131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34" y="179"/>
                    <a:pt x="34" y="179"/>
                    <a:pt x="34" y="179"/>
                  </a:cubicBezTo>
                  <a:cubicBezTo>
                    <a:pt x="38" y="197"/>
                    <a:pt x="44" y="212"/>
                    <a:pt x="53" y="225"/>
                  </a:cubicBezTo>
                  <a:cubicBezTo>
                    <a:pt x="36" y="254"/>
                    <a:pt x="36" y="254"/>
                    <a:pt x="36" y="254"/>
                  </a:cubicBezTo>
                  <a:cubicBezTo>
                    <a:pt x="58" y="276"/>
                    <a:pt x="58" y="276"/>
                    <a:pt x="58" y="276"/>
                  </a:cubicBezTo>
                  <a:cubicBezTo>
                    <a:pt x="88" y="259"/>
                    <a:pt x="88" y="259"/>
                    <a:pt x="88" y="259"/>
                  </a:cubicBezTo>
                  <a:cubicBezTo>
                    <a:pt x="102" y="268"/>
                    <a:pt x="117" y="274"/>
                    <a:pt x="133" y="278"/>
                  </a:cubicBezTo>
                  <a:cubicBezTo>
                    <a:pt x="141" y="312"/>
                    <a:pt x="141" y="312"/>
                    <a:pt x="141" y="312"/>
                  </a:cubicBezTo>
                  <a:cubicBezTo>
                    <a:pt x="172" y="312"/>
                    <a:pt x="172" y="312"/>
                    <a:pt x="172" y="312"/>
                  </a:cubicBezTo>
                  <a:cubicBezTo>
                    <a:pt x="180" y="278"/>
                    <a:pt x="180" y="278"/>
                    <a:pt x="180" y="278"/>
                  </a:cubicBezTo>
                  <a:cubicBezTo>
                    <a:pt x="197" y="274"/>
                    <a:pt x="212" y="268"/>
                    <a:pt x="225" y="259"/>
                  </a:cubicBezTo>
                  <a:cubicBezTo>
                    <a:pt x="254" y="276"/>
                    <a:pt x="254" y="276"/>
                    <a:pt x="254" y="276"/>
                  </a:cubicBezTo>
                  <a:cubicBezTo>
                    <a:pt x="276" y="254"/>
                    <a:pt x="276" y="254"/>
                    <a:pt x="276" y="254"/>
                  </a:cubicBezTo>
                  <a:cubicBezTo>
                    <a:pt x="259" y="225"/>
                    <a:pt x="259" y="225"/>
                    <a:pt x="259" y="225"/>
                  </a:cubicBezTo>
                  <a:cubicBezTo>
                    <a:pt x="268" y="211"/>
                    <a:pt x="275" y="195"/>
                    <a:pt x="278" y="179"/>
                  </a:cubicBezTo>
                  <a:cubicBezTo>
                    <a:pt x="312" y="172"/>
                    <a:pt x="312" y="172"/>
                    <a:pt x="312" y="172"/>
                  </a:cubicBezTo>
                  <a:cubicBezTo>
                    <a:pt x="312" y="140"/>
                    <a:pt x="312" y="140"/>
                    <a:pt x="312" y="140"/>
                  </a:cubicBezTo>
                  <a:cubicBezTo>
                    <a:pt x="278" y="133"/>
                    <a:pt x="278" y="133"/>
                    <a:pt x="278" y="133"/>
                  </a:cubicBezTo>
                  <a:cubicBezTo>
                    <a:pt x="275" y="115"/>
                    <a:pt x="268" y="100"/>
                    <a:pt x="259" y="87"/>
                  </a:cubicBezTo>
                  <a:close/>
                  <a:moveTo>
                    <a:pt x="156" y="234"/>
                  </a:moveTo>
                  <a:cubicBezTo>
                    <a:pt x="112" y="234"/>
                    <a:pt x="78" y="200"/>
                    <a:pt x="78" y="156"/>
                  </a:cubicBezTo>
                  <a:cubicBezTo>
                    <a:pt x="78" y="112"/>
                    <a:pt x="112" y="78"/>
                    <a:pt x="156" y="78"/>
                  </a:cubicBezTo>
                  <a:cubicBezTo>
                    <a:pt x="200" y="78"/>
                    <a:pt x="234" y="112"/>
                    <a:pt x="234" y="156"/>
                  </a:cubicBezTo>
                  <a:cubicBezTo>
                    <a:pt x="234" y="200"/>
                    <a:pt x="200" y="234"/>
                    <a:pt x="156" y="2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Oval 7">
              <a:extLst>
                <a:ext uri="{FF2B5EF4-FFF2-40B4-BE49-F238E27FC236}">
                  <a16:creationId xmlns:a16="http://schemas.microsoft.com/office/drawing/2014/main" id="{BCFBAA94-D737-4E34-94BB-2E6A35373E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8696" y="-841809"/>
              <a:ext cx="263525" cy="2682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Oval 8">
              <a:extLst>
                <a:ext uri="{FF2B5EF4-FFF2-40B4-BE49-F238E27FC236}">
                  <a16:creationId xmlns:a16="http://schemas.microsoft.com/office/drawing/2014/main" id="{D0C1B96D-BB12-4724-8387-0563AFBE27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1583" y="1245754"/>
              <a:ext cx="131763" cy="1365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Oval 9">
              <a:extLst>
                <a:ext uri="{FF2B5EF4-FFF2-40B4-BE49-F238E27FC236}">
                  <a16:creationId xmlns:a16="http://schemas.microsoft.com/office/drawing/2014/main" id="{2D4B9E19-A57A-4BD2-BC5A-CA634D9FAE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2958" y="-395721"/>
              <a:ext cx="52388" cy="539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Oval 10">
              <a:extLst>
                <a:ext uri="{FF2B5EF4-FFF2-40B4-BE49-F238E27FC236}">
                  <a16:creationId xmlns:a16="http://schemas.microsoft.com/office/drawing/2014/main" id="{527075B0-6AAF-4264-B041-E4E35EC11B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371" y="-984684"/>
              <a:ext cx="76200" cy="746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Oval 11">
              <a:extLst>
                <a:ext uri="{FF2B5EF4-FFF2-40B4-BE49-F238E27FC236}">
                  <a16:creationId xmlns:a16="http://schemas.microsoft.com/office/drawing/2014/main" id="{B4C4EB04-901D-4DAE-924D-299C92FA00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5121" y="-606859"/>
              <a:ext cx="74613" cy="762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Oval 12">
              <a:extLst>
                <a:ext uri="{FF2B5EF4-FFF2-40B4-BE49-F238E27FC236}">
                  <a16:creationId xmlns:a16="http://schemas.microsoft.com/office/drawing/2014/main" id="{E9F6D0F6-5BBE-4CAC-B232-23CC24AA42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5996" y="1090179"/>
              <a:ext cx="76200" cy="762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Oval 13">
              <a:extLst>
                <a:ext uri="{FF2B5EF4-FFF2-40B4-BE49-F238E27FC236}">
                  <a16:creationId xmlns:a16="http://schemas.microsoft.com/office/drawing/2014/main" id="{C7499B7C-B5DE-4F15-B00E-13B931CA47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3471" y="299604"/>
              <a:ext cx="76200" cy="762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B4AC263-B660-45E3-ADC4-949BBEE50DD9}"/>
              </a:ext>
            </a:extLst>
          </p:cNvPr>
          <p:cNvGrpSpPr/>
          <p:nvPr/>
        </p:nvGrpSpPr>
        <p:grpSpPr>
          <a:xfrm>
            <a:off x="9373304" y="1405566"/>
            <a:ext cx="1710960" cy="1262266"/>
            <a:chOff x="10557576" y="4862109"/>
            <a:chExt cx="884564" cy="65259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6F5E9866-F5CA-4F26-9261-84D70B52B5C9}"/>
                </a:ext>
              </a:extLst>
            </p:cNvPr>
            <p:cNvGrpSpPr/>
            <p:nvPr/>
          </p:nvGrpSpPr>
          <p:grpSpPr>
            <a:xfrm>
              <a:off x="10715021" y="4862109"/>
              <a:ext cx="569674" cy="652590"/>
              <a:chOff x="5160931" y="1901792"/>
              <a:chExt cx="689006" cy="789294"/>
            </a:xfrm>
            <a:effectLst>
              <a:outerShdw blurRad="50800" dist="38100" dir="16200000" rotWithShape="0">
                <a:prstClr val="black">
                  <a:alpha val="31000"/>
                </a:prstClr>
              </a:outerShdw>
            </a:effectLst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E2FEBAEA-723F-458A-B2AE-503B63B7FC7A}"/>
                  </a:ext>
                </a:extLst>
              </p:cNvPr>
              <p:cNvSpPr/>
              <p:nvPr/>
            </p:nvSpPr>
            <p:spPr>
              <a:xfrm>
                <a:off x="5160931" y="1901792"/>
                <a:ext cx="689006" cy="689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A65A5915-5F4D-4CF1-83A3-4E502FD89214}"/>
                  </a:ext>
                </a:extLst>
              </p:cNvPr>
              <p:cNvSpPr/>
              <p:nvPr/>
            </p:nvSpPr>
            <p:spPr>
              <a:xfrm>
                <a:off x="5214942" y="1955800"/>
                <a:ext cx="580991" cy="580992"/>
              </a:xfrm>
              <a:prstGeom prst="ellipse">
                <a:avLst/>
              </a:prstGeom>
              <a:solidFill>
                <a:srgbClr val="8585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Isosceles Triangle 50">
                <a:extLst>
                  <a:ext uri="{FF2B5EF4-FFF2-40B4-BE49-F238E27FC236}">
                    <a16:creationId xmlns:a16="http://schemas.microsoft.com/office/drawing/2014/main" id="{CD13961B-191D-46B5-A07D-4DD11563EA69}"/>
                  </a:ext>
                </a:extLst>
              </p:cNvPr>
              <p:cNvSpPr/>
              <p:nvPr/>
            </p:nvSpPr>
            <p:spPr>
              <a:xfrm rot="10800000">
                <a:off x="5422900" y="2548758"/>
                <a:ext cx="165100" cy="1423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EB9DAFE-C38D-4F77-BA90-245CFAE5C83D}"/>
                </a:ext>
              </a:extLst>
            </p:cNvPr>
            <p:cNvSpPr txBox="1"/>
            <p:nvPr/>
          </p:nvSpPr>
          <p:spPr>
            <a:xfrm>
              <a:off x="10557576" y="5003414"/>
              <a:ext cx="884564" cy="2705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Helvetica" panose="020B0403020202020204" pitchFamily="34" charset="0"/>
                </a:rPr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0738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C2250CD4-60BA-4A2B-A660-90CDE59603C1}"/>
              </a:ext>
            </a:extLst>
          </p:cNvPr>
          <p:cNvSpPr/>
          <p:nvPr/>
        </p:nvSpPr>
        <p:spPr>
          <a:xfrm>
            <a:off x="3" y="217845"/>
            <a:ext cx="95247" cy="6434882"/>
          </a:xfrm>
          <a:prstGeom prst="rect">
            <a:avLst/>
          </a:prstGeom>
          <a:gradFill>
            <a:gsLst>
              <a:gs pos="0">
                <a:srgbClr val="F67800"/>
              </a:gs>
              <a:gs pos="99000">
                <a:srgbClr val="269CA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27486-DE0E-4BDF-9506-0E16160251AC}"/>
              </a:ext>
            </a:extLst>
          </p:cNvPr>
          <p:cNvSpPr txBox="1"/>
          <p:nvPr/>
        </p:nvSpPr>
        <p:spPr>
          <a:xfrm>
            <a:off x="627639" y="328401"/>
            <a:ext cx="59382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403020202020204" pitchFamily="34" charset="0"/>
              </a:rPr>
              <a:t>Staying Ahead - Moats</a:t>
            </a:r>
          </a:p>
        </p:txBody>
      </p:sp>
      <p:pic>
        <p:nvPicPr>
          <p:cNvPr id="55" name="Picture 4" descr="DoorBox_Logo">
            <a:extLst>
              <a:ext uri="{FF2B5EF4-FFF2-40B4-BE49-F238E27FC236}">
                <a16:creationId xmlns:a16="http://schemas.microsoft.com/office/drawing/2014/main" id="{1E852178-5DD8-4AA4-8ECB-565C403A5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2300" y="133350"/>
            <a:ext cx="1169358" cy="41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6CDDFE8-828C-4653-B3D9-4A3EF6575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639" y="2263298"/>
            <a:ext cx="5039360" cy="459470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b="1" dirty="0">
                <a:latin typeface="Helvetica" panose="020B0403020202020204" pitchFamily="34" charset="0"/>
              </a:rPr>
              <a:t>Patents &amp; Trademarks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dirty="0">
                <a:latin typeface="Helvetica" panose="020B0403020202020204" pitchFamily="34" charset="0"/>
              </a:rPr>
              <a:t>11+ Fully Granted Utility Patents in USA (2), Canada, Japan, UK, Germany, France, Netherlands, China, Hong Kong &amp; India. There Are Multiple Additional Patents Pending. Doorbox is a USPTO Registered Trademark and a Brand.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200" dirty="0">
              <a:latin typeface="Helvetica" panose="020B0403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800" b="1" dirty="0">
                <a:latin typeface="Helvetica" panose="020B0403020202020204" pitchFamily="34" charset="0"/>
              </a:rPr>
              <a:t>Technology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200" dirty="0">
                <a:latin typeface="Helvetica" panose="020B0403020202020204" pitchFamily="34" charset="0"/>
              </a:rPr>
              <a:t>In Built Camera, Image Processing by AI, Event Processing by IOT, Integration With Home Security and </a:t>
            </a:r>
            <a:r>
              <a:rPr lang="en-US" sz="1200" dirty="0" err="1">
                <a:latin typeface="Helvetica" panose="020B0403020202020204" pitchFamily="34" charset="0"/>
              </a:rPr>
              <a:t>NextDoor</a:t>
            </a:r>
            <a:r>
              <a:rPr lang="en-US" sz="1200" dirty="0">
                <a:latin typeface="Helvetica" panose="020B0403020202020204" pitchFamily="34" charset="0"/>
              </a:rPr>
              <a:t> and Other Social Apps.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200" dirty="0">
              <a:latin typeface="Helvetica" panose="020B0403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800" b="1" dirty="0">
                <a:latin typeface="Helvetica" panose="020B0403020202020204" pitchFamily="34" charset="0"/>
              </a:rPr>
              <a:t>Higher Margin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dirty="0">
                <a:latin typeface="Helvetica" panose="020B0403020202020204" pitchFamily="34" charset="0"/>
              </a:rPr>
              <a:t>Great Advantage Over Competitors Because Security is Provided By Electronics (Continuity Wires) and Not Heavy Metal or Large Plastics.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5982D4-653E-4D52-AD30-FE1373EDFA64}"/>
              </a:ext>
            </a:extLst>
          </p:cNvPr>
          <p:cNvSpPr/>
          <p:nvPr/>
        </p:nvSpPr>
        <p:spPr>
          <a:xfrm>
            <a:off x="6242957" y="1953891"/>
            <a:ext cx="5529943" cy="458502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254000" dist="165100" dir="5400000" sx="97000" sy="97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XXX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5300D4-A7BA-43AC-A1D6-2E986D1B15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2865" y="2407266"/>
            <a:ext cx="5270126" cy="11659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075D5A-160D-4F90-85EE-386A53ACA9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5814" y="336022"/>
            <a:ext cx="1582744" cy="1585968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60AD978-B0A1-4E75-B60F-FBBC377D0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06991-0763-44EC-80A5-947810A83437}" type="slidenum">
              <a:rPr lang="en-US" smtClean="0"/>
              <a:t>11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54A2F00-25C8-4A3F-8104-E1916B32E1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21481"/>
          <a:stretch/>
        </p:blipFill>
        <p:spPr>
          <a:xfrm>
            <a:off x="6617538" y="4235761"/>
            <a:ext cx="754812" cy="50595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CA5A491-E20C-4B92-89F6-6EA824C4B9E4}"/>
              </a:ext>
            </a:extLst>
          </p:cNvPr>
          <p:cNvGrpSpPr/>
          <p:nvPr/>
        </p:nvGrpSpPr>
        <p:grpSpPr>
          <a:xfrm>
            <a:off x="7602863" y="4233203"/>
            <a:ext cx="754814" cy="505958"/>
            <a:chOff x="8062953" y="3912279"/>
            <a:chExt cx="964661" cy="64662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B0214A7-A3B2-4C2F-A0C3-C9EAD2F07905}"/>
                </a:ext>
              </a:extLst>
            </p:cNvPr>
            <p:cNvSpPr/>
            <p:nvPr/>
          </p:nvSpPr>
          <p:spPr>
            <a:xfrm>
              <a:off x="8062953" y="3912279"/>
              <a:ext cx="964661" cy="646620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DB6D15A-AEC4-4488-94D3-A0CE2D5B85F6}"/>
                </a:ext>
              </a:extLst>
            </p:cNvPr>
            <p:cNvSpPr/>
            <p:nvPr/>
          </p:nvSpPr>
          <p:spPr>
            <a:xfrm>
              <a:off x="8384132" y="4074441"/>
              <a:ext cx="322299" cy="322300"/>
            </a:xfrm>
            <a:prstGeom prst="ellipse">
              <a:avLst/>
            </a:prstGeom>
            <a:solidFill>
              <a:srgbClr val="BC0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E9D3CD67-7182-48A5-8813-5985EEBB89F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2466" r="12942"/>
          <a:stretch/>
        </p:blipFill>
        <p:spPr>
          <a:xfrm>
            <a:off x="8588189" y="4233204"/>
            <a:ext cx="754812" cy="5059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78172F4-DA1C-4088-96B9-6F3C191AC4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732" y="4235955"/>
            <a:ext cx="751486" cy="5030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6978151-3311-49CB-B7D3-7ECB6AF445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948" y="4233397"/>
            <a:ext cx="754812" cy="50301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06CA935-CEE0-4216-9A06-7035C194093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7538" y="5283157"/>
            <a:ext cx="754812" cy="503012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B7C1656A-868E-49F2-B756-11A5A5271AE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603138" y="5283157"/>
            <a:ext cx="754520" cy="50301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D6749DA-01BB-44F9-8FF7-A826D29E520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8270" y="5283157"/>
            <a:ext cx="753576" cy="50301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2A74136-9768-4A53-93A1-29BB669C643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2440" y="5283157"/>
            <a:ext cx="754812" cy="50301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5953BA9-6D94-4E79-AA70-B4D6A633449D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8" t="1638" r="1638" b="1638"/>
          <a:stretch/>
        </p:blipFill>
        <p:spPr>
          <a:xfrm>
            <a:off x="10556925" y="5283157"/>
            <a:ext cx="753766" cy="503012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65B7D5D3-5EAA-49F1-99B2-4039DC11ECA4}"/>
              </a:ext>
            </a:extLst>
          </p:cNvPr>
          <p:cNvSpPr txBox="1"/>
          <p:nvPr/>
        </p:nvSpPr>
        <p:spPr>
          <a:xfrm>
            <a:off x="6614006" y="4805522"/>
            <a:ext cx="75481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b="1" dirty="0">
                <a:latin typeface="Helvetica" panose="020B0403020202020204" pitchFamily="34" charset="0"/>
              </a:rPr>
              <a:t>USA (2)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C9CBB1B-1339-4029-BF17-E472C8A22C22}"/>
              </a:ext>
            </a:extLst>
          </p:cNvPr>
          <p:cNvSpPr txBox="1"/>
          <p:nvPr/>
        </p:nvSpPr>
        <p:spPr>
          <a:xfrm>
            <a:off x="7602844" y="4805522"/>
            <a:ext cx="75481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b="1" dirty="0">
                <a:latin typeface="Helvetica" panose="020B0403020202020204" pitchFamily="34" charset="0"/>
              </a:rPr>
              <a:t>JAPAN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2FD0803-2FEF-4489-9539-3F2378BE301A}"/>
              </a:ext>
            </a:extLst>
          </p:cNvPr>
          <p:cNvSpPr txBox="1"/>
          <p:nvPr/>
        </p:nvSpPr>
        <p:spPr>
          <a:xfrm>
            <a:off x="8513917" y="4805522"/>
            <a:ext cx="91088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b="1" dirty="0">
                <a:latin typeface="Helvetica" panose="020B0403020202020204" pitchFamily="34" charset="0"/>
              </a:rPr>
              <a:t>CANADA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B48AD4F-A520-420E-90C8-594B36485201}"/>
              </a:ext>
            </a:extLst>
          </p:cNvPr>
          <p:cNvSpPr txBox="1"/>
          <p:nvPr/>
        </p:nvSpPr>
        <p:spPr>
          <a:xfrm>
            <a:off x="9494033" y="4805522"/>
            <a:ext cx="91088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b="1" dirty="0">
                <a:latin typeface="Helvetica" panose="020B0403020202020204" pitchFamily="34" charset="0"/>
              </a:rPr>
              <a:t>GERMANY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C32338D-5203-4655-B1CB-6F56F0E83FDB}"/>
              </a:ext>
            </a:extLst>
          </p:cNvPr>
          <p:cNvSpPr txBox="1"/>
          <p:nvPr/>
        </p:nvSpPr>
        <p:spPr>
          <a:xfrm>
            <a:off x="10484704" y="4805522"/>
            <a:ext cx="91088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b="1" dirty="0">
                <a:latin typeface="Helvetica" panose="020B0403020202020204" pitchFamily="34" charset="0"/>
              </a:rPr>
              <a:t>UK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5C1F833-7B8D-4FFC-9CF7-507DE2A378F5}"/>
              </a:ext>
            </a:extLst>
          </p:cNvPr>
          <p:cNvSpPr txBox="1"/>
          <p:nvPr/>
        </p:nvSpPr>
        <p:spPr>
          <a:xfrm>
            <a:off x="6614006" y="5830901"/>
            <a:ext cx="75481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b="1" dirty="0">
                <a:latin typeface="Helvetica" panose="020B0403020202020204" pitchFamily="34" charset="0"/>
              </a:rPr>
              <a:t>INDIA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1B8C976-3685-4B18-85DB-09A41C6D8CAF}"/>
              </a:ext>
            </a:extLst>
          </p:cNvPr>
          <p:cNvSpPr txBox="1"/>
          <p:nvPr/>
        </p:nvSpPr>
        <p:spPr>
          <a:xfrm>
            <a:off x="7602844" y="5830901"/>
            <a:ext cx="75481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b="1" dirty="0">
                <a:latin typeface="Helvetica" panose="020B0403020202020204" pitchFamily="34" charset="0"/>
              </a:rPr>
              <a:t>CHINA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76F169D-DAE0-4C1F-A548-11C306FDF178}"/>
              </a:ext>
            </a:extLst>
          </p:cNvPr>
          <p:cNvSpPr txBox="1"/>
          <p:nvPr/>
        </p:nvSpPr>
        <p:spPr>
          <a:xfrm>
            <a:off x="8366278" y="5830901"/>
            <a:ext cx="12061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b="1" dirty="0">
                <a:latin typeface="Helvetica" panose="020B0403020202020204" pitchFamily="34" charset="0"/>
              </a:rPr>
              <a:t>HONG KONG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5ADDF03-B421-4A58-BDCD-F934309B16DB}"/>
              </a:ext>
            </a:extLst>
          </p:cNvPr>
          <p:cNvSpPr txBox="1"/>
          <p:nvPr/>
        </p:nvSpPr>
        <p:spPr>
          <a:xfrm>
            <a:off x="9494033" y="5830901"/>
            <a:ext cx="91088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b="1" dirty="0">
                <a:latin typeface="Helvetica" panose="020B0403020202020204" pitchFamily="34" charset="0"/>
              </a:rPr>
              <a:t>FRANCE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ABF15F7-A764-4D4F-A986-2988906B6B01}"/>
              </a:ext>
            </a:extLst>
          </p:cNvPr>
          <p:cNvSpPr txBox="1"/>
          <p:nvPr/>
        </p:nvSpPr>
        <p:spPr>
          <a:xfrm>
            <a:off x="10347620" y="5830901"/>
            <a:ext cx="11850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b="1" dirty="0">
                <a:latin typeface="Helvetica" panose="020B0403020202020204" pitchFamily="34" charset="0"/>
              </a:rPr>
              <a:t>NETHERLANDS</a:t>
            </a:r>
          </a:p>
        </p:txBody>
      </p:sp>
    </p:spTree>
    <p:extLst>
      <p:ext uri="{BB962C8B-B14F-4D97-AF65-F5344CB8AC3E}">
        <p14:creationId xmlns:p14="http://schemas.microsoft.com/office/powerpoint/2010/main" val="185700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CD6CE592-E222-4CDD-A34F-B1395E95F236}"/>
              </a:ext>
            </a:extLst>
          </p:cNvPr>
          <p:cNvSpPr/>
          <p:nvPr/>
        </p:nvSpPr>
        <p:spPr>
          <a:xfrm>
            <a:off x="3220975" y="1944069"/>
            <a:ext cx="1752670" cy="491221"/>
          </a:xfrm>
          <a:prstGeom prst="rect">
            <a:avLst/>
          </a:prstGeom>
          <a:solidFill>
            <a:srgbClr val="FA7F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F4E04F-0ADB-46B6-B374-7CABB9113D1B}"/>
              </a:ext>
            </a:extLst>
          </p:cNvPr>
          <p:cNvSpPr/>
          <p:nvPr/>
        </p:nvSpPr>
        <p:spPr>
          <a:xfrm>
            <a:off x="627537" y="1074679"/>
            <a:ext cx="2339598" cy="528594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254000" dist="165100" dir="5400000" sx="97000" sy="97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XXX</a:t>
            </a:r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2250CD4-60BA-4A2B-A660-90CDE59603C1}"/>
              </a:ext>
            </a:extLst>
          </p:cNvPr>
          <p:cNvSpPr/>
          <p:nvPr/>
        </p:nvSpPr>
        <p:spPr>
          <a:xfrm>
            <a:off x="3" y="217845"/>
            <a:ext cx="95247" cy="6434882"/>
          </a:xfrm>
          <a:prstGeom prst="rect">
            <a:avLst/>
          </a:prstGeom>
          <a:gradFill>
            <a:gsLst>
              <a:gs pos="0">
                <a:srgbClr val="F67800"/>
              </a:gs>
              <a:gs pos="99000">
                <a:srgbClr val="269CA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27486-DE0E-4BDF-9506-0E16160251AC}"/>
              </a:ext>
            </a:extLst>
          </p:cNvPr>
          <p:cNvSpPr txBox="1"/>
          <p:nvPr/>
        </p:nvSpPr>
        <p:spPr>
          <a:xfrm>
            <a:off x="627639" y="328401"/>
            <a:ext cx="10276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403020202020204" pitchFamily="34" charset="0"/>
              </a:rPr>
              <a:t>Unit Economics</a:t>
            </a:r>
          </a:p>
        </p:txBody>
      </p:sp>
      <p:pic>
        <p:nvPicPr>
          <p:cNvPr id="55" name="Picture 4" descr="DoorBox_Logo">
            <a:extLst>
              <a:ext uri="{FF2B5EF4-FFF2-40B4-BE49-F238E27FC236}">
                <a16:creationId xmlns:a16="http://schemas.microsoft.com/office/drawing/2014/main" id="{1E852178-5DD8-4AA4-8ECB-565C403A5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2300" y="133350"/>
            <a:ext cx="1169358" cy="41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328D0C3-CA64-4222-AB2E-A1284380428A}"/>
              </a:ext>
            </a:extLst>
          </p:cNvPr>
          <p:cNvSpPr/>
          <p:nvPr/>
        </p:nvSpPr>
        <p:spPr>
          <a:xfrm>
            <a:off x="627639" y="1074678"/>
            <a:ext cx="223261" cy="5285947"/>
          </a:xfrm>
          <a:prstGeom prst="rect">
            <a:avLst/>
          </a:prstGeom>
          <a:solidFill>
            <a:srgbClr val="858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952978-A68D-4ED2-89F7-3BFB7E619A70}"/>
              </a:ext>
            </a:extLst>
          </p:cNvPr>
          <p:cNvSpPr txBox="1"/>
          <p:nvPr/>
        </p:nvSpPr>
        <p:spPr>
          <a:xfrm>
            <a:off x="3153747" y="1262069"/>
            <a:ext cx="37882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403020202020204" pitchFamily="34" charset="0"/>
              </a:rPr>
              <a:t>DoorBox – Current Price &amp; Profit per Unit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8A0D2C-7F8D-4FFB-A359-073272C462A8}"/>
              </a:ext>
            </a:extLst>
          </p:cNvPr>
          <p:cNvSpPr/>
          <p:nvPr/>
        </p:nvSpPr>
        <p:spPr>
          <a:xfrm>
            <a:off x="3266367" y="1706881"/>
            <a:ext cx="4673600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004381-1FFA-4076-AB2D-EDD128AE115B}"/>
              </a:ext>
            </a:extLst>
          </p:cNvPr>
          <p:cNvSpPr/>
          <p:nvPr/>
        </p:nvSpPr>
        <p:spPr>
          <a:xfrm>
            <a:off x="6588834" y="1706881"/>
            <a:ext cx="4673600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C2801ACB-A23B-43E6-90CA-3D209304C0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661485"/>
              </p:ext>
            </p:extLst>
          </p:nvPr>
        </p:nvGraphicFramePr>
        <p:xfrm>
          <a:off x="946638" y="1944069"/>
          <a:ext cx="1899199" cy="4121763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899199">
                  <a:extLst>
                    <a:ext uri="{9D8B030D-6E8A-4147-A177-3AD203B41FA5}">
                      <a16:colId xmlns:a16="http://schemas.microsoft.com/office/drawing/2014/main" val="1293369685"/>
                    </a:ext>
                  </a:extLst>
                </a:gridCol>
              </a:tblGrid>
              <a:tr h="505651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b="1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Variation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20955" marB="209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9535687"/>
                  </a:ext>
                </a:extLst>
              </a:tr>
              <a:tr h="505651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b="1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Sales Channel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20955" marB="209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0560469"/>
                  </a:ext>
                </a:extLst>
              </a:tr>
              <a:tr h="508074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b="1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Price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20955" marB="209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529181"/>
                  </a:ext>
                </a:extLst>
              </a:tr>
              <a:tr h="572514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b="1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Commission &amp; Fees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20955" marB="209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7897818"/>
                  </a:ext>
                </a:extLst>
              </a:tr>
              <a:tr h="508074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b="1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Advertisement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20955" marB="209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512389"/>
                  </a:ext>
                </a:extLst>
              </a:tr>
              <a:tr h="508074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b="1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Shipping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20955" marB="209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0824338"/>
                  </a:ext>
                </a:extLst>
              </a:tr>
              <a:tr h="508074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b="1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Production Cost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20955" marB="209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851029"/>
                  </a:ext>
                </a:extLst>
              </a:tr>
              <a:tr h="505651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IN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Helvetica" panose="020B0403020202020204" pitchFamily="34" charset="0"/>
                          <a:ea typeface="+mn-ea"/>
                          <a:cs typeface="Arial" panose="020B0604020202020204" pitchFamily="34" charset="0"/>
                        </a:rPr>
                        <a:t>Profit</a:t>
                      </a:r>
                    </a:p>
                  </a:txBody>
                  <a:tcPr marL="9525" marR="9525" marT="20955" marB="209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0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993095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44B13825-16F2-4108-8914-0789CDB986C6}"/>
              </a:ext>
            </a:extLst>
          </p:cNvPr>
          <p:cNvSpPr txBox="1"/>
          <p:nvPr/>
        </p:nvSpPr>
        <p:spPr>
          <a:xfrm>
            <a:off x="7474205" y="1262069"/>
            <a:ext cx="37882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403020202020204" pitchFamily="34" charset="0"/>
              </a:defRPr>
            </a:lvl1pPr>
          </a:lstStyle>
          <a:p>
            <a:r>
              <a:rPr lang="en-US" dirty="0"/>
              <a:t>DoorBox – Future Price &amp; Profit per Unit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637DB00-5503-45AA-9635-EE862DB9248D}"/>
              </a:ext>
            </a:extLst>
          </p:cNvPr>
          <p:cNvSpPr/>
          <p:nvPr/>
        </p:nvSpPr>
        <p:spPr>
          <a:xfrm>
            <a:off x="5133321" y="1944069"/>
            <a:ext cx="1752670" cy="491221"/>
          </a:xfrm>
          <a:prstGeom prst="rect">
            <a:avLst/>
          </a:prstGeom>
          <a:solidFill>
            <a:srgbClr val="269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DCA83DB-167F-445C-8185-486DAA8962DD}"/>
              </a:ext>
            </a:extLst>
          </p:cNvPr>
          <p:cNvCxnSpPr>
            <a:cxnSpLocks/>
          </p:cNvCxnSpPr>
          <p:nvPr/>
        </p:nvCxnSpPr>
        <p:spPr>
          <a:xfrm>
            <a:off x="7128588" y="1819469"/>
            <a:ext cx="0" cy="443204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C68CA1D8-CFBF-4F0C-B45C-F2F6E605D828}"/>
              </a:ext>
            </a:extLst>
          </p:cNvPr>
          <p:cNvSpPr/>
          <p:nvPr/>
        </p:nvSpPr>
        <p:spPr>
          <a:xfrm>
            <a:off x="7382428" y="1944069"/>
            <a:ext cx="1752670" cy="491221"/>
          </a:xfrm>
          <a:prstGeom prst="rect">
            <a:avLst/>
          </a:prstGeom>
          <a:solidFill>
            <a:srgbClr val="FA7F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5FD18AE-1E74-405F-8F3A-C14DE5029CEB}"/>
              </a:ext>
            </a:extLst>
          </p:cNvPr>
          <p:cNvSpPr/>
          <p:nvPr/>
        </p:nvSpPr>
        <p:spPr>
          <a:xfrm>
            <a:off x="9294774" y="1944069"/>
            <a:ext cx="1752670" cy="491221"/>
          </a:xfrm>
          <a:prstGeom prst="rect">
            <a:avLst/>
          </a:prstGeom>
          <a:solidFill>
            <a:srgbClr val="269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630C269-C5FC-419D-AA0E-46869CCDA7BA}"/>
              </a:ext>
            </a:extLst>
          </p:cNvPr>
          <p:cNvSpPr txBox="1"/>
          <p:nvPr/>
        </p:nvSpPr>
        <p:spPr>
          <a:xfrm>
            <a:off x="3209732" y="2035790"/>
            <a:ext cx="17639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Helvetica" panose="020B0403020202020204" pitchFamily="34" charset="0"/>
              </a:rPr>
              <a:t>Ultra-Premium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86F3CC1-A0E2-43C4-8B7C-D3391FB08EBA}"/>
              </a:ext>
            </a:extLst>
          </p:cNvPr>
          <p:cNvSpPr txBox="1"/>
          <p:nvPr/>
        </p:nvSpPr>
        <p:spPr>
          <a:xfrm>
            <a:off x="5122078" y="2035790"/>
            <a:ext cx="17639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Helvetica" panose="020B0403020202020204" pitchFamily="34" charset="0"/>
              </a:rPr>
              <a:t>Premium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7C9520E-C5AF-4396-971A-E80A2238DBF7}"/>
              </a:ext>
            </a:extLst>
          </p:cNvPr>
          <p:cNvSpPr txBox="1"/>
          <p:nvPr/>
        </p:nvSpPr>
        <p:spPr>
          <a:xfrm>
            <a:off x="7504718" y="1973625"/>
            <a:ext cx="15193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Helvetica" panose="020B0403020202020204" pitchFamily="34" charset="0"/>
              </a:rPr>
              <a:t>DoorBox with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Helvetica" panose="020B0403020202020204" pitchFamily="34" charset="0"/>
              </a:rPr>
              <a:t>In-Built Camera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B0397F1-64CE-4080-868C-BA600C02A170}"/>
              </a:ext>
            </a:extLst>
          </p:cNvPr>
          <p:cNvSpPr txBox="1"/>
          <p:nvPr/>
        </p:nvSpPr>
        <p:spPr>
          <a:xfrm>
            <a:off x="9294774" y="1962677"/>
            <a:ext cx="17639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Helvetica" panose="020B0403020202020204" pitchFamily="34" charset="0"/>
              </a:rPr>
              <a:t>DoorBox with Camera &amp; API</a:t>
            </a:r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4C13ADC4-0374-4022-8907-9D2E487C91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665225"/>
              </p:ext>
            </p:extLst>
          </p:nvPr>
        </p:nvGraphicFramePr>
        <p:xfrm>
          <a:off x="3266367" y="2484416"/>
          <a:ext cx="1644188" cy="3581417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842476">
                  <a:extLst>
                    <a:ext uri="{9D8B030D-6E8A-4147-A177-3AD203B41FA5}">
                      <a16:colId xmlns:a16="http://schemas.microsoft.com/office/drawing/2014/main" val="3060638524"/>
                    </a:ext>
                  </a:extLst>
                </a:gridCol>
                <a:gridCol w="801712">
                  <a:extLst>
                    <a:ext uri="{9D8B030D-6E8A-4147-A177-3AD203B41FA5}">
                      <a16:colId xmlns:a16="http://schemas.microsoft.com/office/drawing/2014/main" val="276306922"/>
                    </a:ext>
                  </a:extLst>
                </a:gridCol>
              </a:tblGrid>
              <a:tr h="500800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b="1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Amazon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20955" marB="209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b="1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Website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20955" marB="209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8275783"/>
                  </a:ext>
                </a:extLst>
              </a:tr>
              <a:tr h="503199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 $179.00 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20955" marB="209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 $179.00 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20955" marB="209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4542793"/>
                  </a:ext>
                </a:extLst>
              </a:tr>
              <a:tr h="567021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 $45.50 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20955" marB="209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 $0   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20955" marB="209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8084780"/>
                  </a:ext>
                </a:extLst>
              </a:tr>
              <a:tr h="503199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 $10.00 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20955" marB="209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 $25.00 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20955" marB="209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6408513"/>
                  </a:ext>
                </a:extLst>
              </a:tr>
              <a:tr h="503199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 $0   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20955" marB="209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 $15.00 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20955" marB="209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5782406"/>
                  </a:ext>
                </a:extLst>
              </a:tr>
              <a:tr h="503199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 $70.00 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20955" marB="209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 $70.00 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20955" marB="209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0628487"/>
                  </a:ext>
                </a:extLst>
              </a:tr>
              <a:tr h="5008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IN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Helvetica" panose="020B0403020202020204" pitchFamily="34" charset="0"/>
                          <a:ea typeface="+mn-ea"/>
                          <a:cs typeface="Arial" panose="020B0604020202020204" pitchFamily="34" charset="0"/>
                        </a:rPr>
                        <a:t>$53.50 </a:t>
                      </a:r>
                    </a:p>
                  </a:txBody>
                  <a:tcPr marL="9525" marR="9525" marT="20955" marB="209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0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IN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Helvetica" panose="020B0403020202020204" pitchFamily="34" charset="0"/>
                          <a:ea typeface="+mn-ea"/>
                          <a:cs typeface="Arial" panose="020B0604020202020204" pitchFamily="34" charset="0"/>
                        </a:rPr>
                        <a:t>$69.00 </a:t>
                      </a:r>
                    </a:p>
                  </a:txBody>
                  <a:tcPr marL="9525" marR="9525" marT="20955" marB="209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0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1693503"/>
                  </a:ext>
                </a:extLst>
              </a:tr>
            </a:tbl>
          </a:graphicData>
        </a:graphic>
      </p:graphicFrame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D7E7705-29A0-40AC-A4B3-4BE320D5A5FA}"/>
              </a:ext>
            </a:extLst>
          </p:cNvPr>
          <p:cNvCxnSpPr>
            <a:cxnSpLocks/>
          </p:cNvCxnSpPr>
          <p:nvPr/>
        </p:nvCxnSpPr>
        <p:spPr>
          <a:xfrm>
            <a:off x="5038531" y="1819469"/>
            <a:ext cx="0" cy="443204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C5C3B5D-1C63-4806-A324-76275883CB31}"/>
              </a:ext>
            </a:extLst>
          </p:cNvPr>
          <p:cNvCxnSpPr>
            <a:cxnSpLocks/>
          </p:cNvCxnSpPr>
          <p:nvPr/>
        </p:nvCxnSpPr>
        <p:spPr>
          <a:xfrm>
            <a:off x="9199984" y="1819469"/>
            <a:ext cx="0" cy="443204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2428865C-7E30-4C1B-AD4B-70AC57A143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800053"/>
              </p:ext>
            </p:extLst>
          </p:nvPr>
        </p:nvGraphicFramePr>
        <p:xfrm>
          <a:off x="5181941" y="2484416"/>
          <a:ext cx="1644188" cy="3581417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842476">
                  <a:extLst>
                    <a:ext uri="{9D8B030D-6E8A-4147-A177-3AD203B41FA5}">
                      <a16:colId xmlns:a16="http://schemas.microsoft.com/office/drawing/2014/main" val="3060638524"/>
                    </a:ext>
                  </a:extLst>
                </a:gridCol>
                <a:gridCol w="801712">
                  <a:extLst>
                    <a:ext uri="{9D8B030D-6E8A-4147-A177-3AD203B41FA5}">
                      <a16:colId xmlns:a16="http://schemas.microsoft.com/office/drawing/2014/main" val="276306922"/>
                    </a:ext>
                  </a:extLst>
                </a:gridCol>
              </a:tblGrid>
              <a:tr h="500800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b="1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Amazon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20955" marB="209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b="1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Website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20955" marB="209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8275783"/>
                  </a:ext>
                </a:extLst>
              </a:tr>
              <a:tr h="503199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$159.00 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20955" marB="209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$159.00 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20955" marB="209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4542793"/>
                  </a:ext>
                </a:extLst>
              </a:tr>
              <a:tr h="567021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$45.50 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20955" marB="209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 $0  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20955" marB="209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8084780"/>
                  </a:ext>
                </a:extLst>
              </a:tr>
              <a:tr h="503199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$10.00 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20955" marB="209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 $25.00 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20955" marB="209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6408513"/>
                  </a:ext>
                </a:extLst>
              </a:tr>
              <a:tr h="503199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$0 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20955" marB="209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$15.00 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20955" marB="209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5782406"/>
                  </a:ext>
                </a:extLst>
              </a:tr>
              <a:tr h="503199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$70.00 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20955" marB="209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$70.00 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20955" marB="209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0628487"/>
                  </a:ext>
                </a:extLst>
              </a:tr>
              <a:tr h="500800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b="1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$33.50 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20955" marB="209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b="1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$49.00 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20955" marB="209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0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1693503"/>
                  </a:ext>
                </a:extLst>
              </a:tr>
            </a:tbl>
          </a:graphicData>
        </a:graphic>
      </p:graphicFrame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D8F77C5A-7D15-460A-BD2A-DE04F7D7BD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4378855"/>
              </p:ext>
            </p:extLst>
          </p:nvPr>
        </p:nvGraphicFramePr>
        <p:xfrm>
          <a:off x="7460343" y="2484416"/>
          <a:ext cx="1644188" cy="3581417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842476">
                  <a:extLst>
                    <a:ext uri="{9D8B030D-6E8A-4147-A177-3AD203B41FA5}">
                      <a16:colId xmlns:a16="http://schemas.microsoft.com/office/drawing/2014/main" val="3060638524"/>
                    </a:ext>
                  </a:extLst>
                </a:gridCol>
                <a:gridCol w="801712">
                  <a:extLst>
                    <a:ext uri="{9D8B030D-6E8A-4147-A177-3AD203B41FA5}">
                      <a16:colId xmlns:a16="http://schemas.microsoft.com/office/drawing/2014/main" val="276306922"/>
                    </a:ext>
                  </a:extLst>
                </a:gridCol>
              </a:tblGrid>
              <a:tr h="500800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b="1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Amazon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20955" marB="209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b="1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Website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20955" marB="209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8275783"/>
                  </a:ext>
                </a:extLst>
              </a:tr>
              <a:tr h="503199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u="none" strike="noStrike" dirty="0"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$249.00 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19050" marB="1905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u="none" strike="noStrike" dirty="0"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$249.00 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19050" marB="1905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4542793"/>
                  </a:ext>
                </a:extLst>
              </a:tr>
              <a:tr h="567021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u="none" strike="noStrike" dirty="0"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$50 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19050" marB="1905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u="none" strike="noStrike" dirty="0"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$0   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19050" marB="1905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8084780"/>
                  </a:ext>
                </a:extLst>
              </a:tr>
              <a:tr h="503199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u="none" strike="noStrike" dirty="0"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$10.00 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19050" marB="1905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u="none" strike="noStrike" dirty="0"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$25.00 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19050" marB="1905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6408513"/>
                  </a:ext>
                </a:extLst>
              </a:tr>
              <a:tr h="503199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u="none" strike="noStrike" dirty="0"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$0   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19050" marB="1905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u="none" strike="noStrike" dirty="0"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$15.00 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19050" marB="1905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5782406"/>
                  </a:ext>
                </a:extLst>
              </a:tr>
              <a:tr h="503199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u="none" strike="noStrike" dirty="0"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$80.00 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19050" marB="1905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u="none" strike="noStrike" dirty="0"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$80.00 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19050" marB="1905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0628487"/>
                  </a:ext>
                </a:extLst>
              </a:tr>
              <a:tr h="500800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b="1" u="none" strike="noStrike" dirty="0"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$109.00 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19050" marB="1905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b="1" u="none" strike="noStrike" dirty="0"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 $129.00 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19050" marB="1905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0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1693503"/>
                  </a:ext>
                </a:extLst>
              </a:tr>
            </a:tbl>
          </a:graphicData>
        </a:graphic>
      </p:graphicFrame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6F1AF39B-DD4C-44B6-8333-487B367B53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687032"/>
              </p:ext>
            </p:extLst>
          </p:nvPr>
        </p:nvGraphicFramePr>
        <p:xfrm>
          <a:off x="9375917" y="2484416"/>
          <a:ext cx="1644188" cy="3581417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842476">
                  <a:extLst>
                    <a:ext uri="{9D8B030D-6E8A-4147-A177-3AD203B41FA5}">
                      <a16:colId xmlns:a16="http://schemas.microsoft.com/office/drawing/2014/main" val="3060638524"/>
                    </a:ext>
                  </a:extLst>
                </a:gridCol>
                <a:gridCol w="801712">
                  <a:extLst>
                    <a:ext uri="{9D8B030D-6E8A-4147-A177-3AD203B41FA5}">
                      <a16:colId xmlns:a16="http://schemas.microsoft.com/office/drawing/2014/main" val="276306922"/>
                    </a:ext>
                  </a:extLst>
                </a:gridCol>
              </a:tblGrid>
              <a:tr h="500800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b="1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Amazon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20955" marB="209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b="1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Website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20955" marB="2095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8275783"/>
                  </a:ext>
                </a:extLst>
              </a:tr>
              <a:tr h="503199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u="none" strike="noStrike" dirty="0"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 $299.00 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19050" marB="1905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u="none" strike="noStrike" dirty="0"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 $299.00 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19050" marB="1905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4542793"/>
                  </a:ext>
                </a:extLst>
              </a:tr>
              <a:tr h="567021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u="none" strike="noStrike" dirty="0"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 $50 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19050" marB="1905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u="none" strike="noStrike" dirty="0"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 $0   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19050" marB="1905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8084780"/>
                  </a:ext>
                </a:extLst>
              </a:tr>
              <a:tr h="503199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u="none" strike="noStrike" dirty="0"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 $10.00 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19050" marB="1905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u="none" strike="noStrike" dirty="0"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 $25.00 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19050" marB="1905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6408513"/>
                  </a:ext>
                </a:extLst>
              </a:tr>
              <a:tr h="503199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u="none" strike="noStrike" dirty="0"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 $0  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19050" marB="1905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u="none" strike="noStrike" dirty="0"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 $15.00 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19050" marB="1905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5782406"/>
                  </a:ext>
                </a:extLst>
              </a:tr>
              <a:tr h="503199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u="none" strike="noStrike" dirty="0"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 $80.00 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19050" marB="1905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u="none" strike="noStrike" dirty="0"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 $80.00 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19050" marB="1905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0628487"/>
                  </a:ext>
                </a:extLst>
              </a:tr>
              <a:tr h="500800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b="1" u="none" strike="noStrike" dirty="0"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$159.00 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19050" marB="1905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200" b="1" u="none" strike="noStrike" dirty="0"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 $179.00 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4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19050" marB="1905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0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1693503"/>
                  </a:ext>
                </a:extLst>
              </a:tr>
            </a:tbl>
          </a:graphicData>
        </a:graphic>
      </p:graphicFrame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A45E0E8B-96FC-47B9-874B-4632D0529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06991-0763-44EC-80A5-947810A8343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4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2" grpId="0" animBg="1"/>
      <p:bldP spid="8" grpId="0" animBg="1"/>
      <p:bldP spid="10" grpId="0"/>
      <p:bldP spid="14" grpId="0" animBg="1"/>
      <p:bldP spid="25" grpId="0" animBg="1"/>
      <p:bldP spid="29" grpId="0"/>
      <p:bldP spid="32" grpId="0" animBg="1"/>
      <p:bldP spid="36" grpId="0" animBg="1"/>
      <p:bldP spid="37" grpId="0" animBg="1"/>
      <p:bldP spid="38" grpId="0"/>
      <p:bldP spid="39" grpId="0"/>
      <p:bldP spid="40" grpId="0"/>
      <p:bldP spid="41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C2250CD4-60BA-4A2B-A660-90CDE59603C1}"/>
              </a:ext>
            </a:extLst>
          </p:cNvPr>
          <p:cNvSpPr/>
          <p:nvPr/>
        </p:nvSpPr>
        <p:spPr>
          <a:xfrm>
            <a:off x="3" y="217845"/>
            <a:ext cx="95247" cy="6434882"/>
          </a:xfrm>
          <a:prstGeom prst="rect">
            <a:avLst/>
          </a:prstGeom>
          <a:gradFill>
            <a:gsLst>
              <a:gs pos="0">
                <a:srgbClr val="F67800"/>
              </a:gs>
              <a:gs pos="99000">
                <a:srgbClr val="269CA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27486-DE0E-4BDF-9506-0E16160251AC}"/>
              </a:ext>
            </a:extLst>
          </p:cNvPr>
          <p:cNvSpPr txBox="1"/>
          <p:nvPr/>
        </p:nvSpPr>
        <p:spPr>
          <a:xfrm>
            <a:off x="627639" y="328401"/>
            <a:ext cx="59382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403020202020204" pitchFamily="34" charset="0"/>
              </a:rPr>
              <a:t>Projected Sales and Profit Growth</a:t>
            </a:r>
          </a:p>
        </p:txBody>
      </p:sp>
      <p:pic>
        <p:nvPicPr>
          <p:cNvPr id="55" name="Picture 4" descr="DoorBox_Logo">
            <a:extLst>
              <a:ext uri="{FF2B5EF4-FFF2-40B4-BE49-F238E27FC236}">
                <a16:creationId xmlns:a16="http://schemas.microsoft.com/office/drawing/2014/main" id="{1E852178-5DD8-4AA4-8ECB-565C403A5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2300" y="133350"/>
            <a:ext cx="1169358" cy="41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0D4E93-ACEB-4986-87D5-1AA7E683CF79}"/>
              </a:ext>
            </a:extLst>
          </p:cNvPr>
          <p:cNvGrpSpPr/>
          <p:nvPr/>
        </p:nvGrpSpPr>
        <p:grpSpPr>
          <a:xfrm>
            <a:off x="639687" y="5873457"/>
            <a:ext cx="12090388" cy="706221"/>
            <a:chOff x="639687" y="5873457"/>
            <a:chExt cx="12090388" cy="70622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4782581-6625-4888-A372-41BEB0BADE5B}"/>
                </a:ext>
              </a:extLst>
            </p:cNvPr>
            <p:cNvSpPr/>
            <p:nvPr/>
          </p:nvSpPr>
          <p:spPr>
            <a:xfrm>
              <a:off x="707487" y="5873457"/>
              <a:ext cx="10811298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D45AA13B-AAB6-4096-955B-19A3151D5FD0}"/>
                </a:ext>
              </a:extLst>
            </p:cNvPr>
            <p:cNvGrpSpPr/>
            <p:nvPr/>
          </p:nvGrpSpPr>
          <p:grpSpPr>
            <a:xfrm>
              <a:off x="4434865" y="6118013"/>
              <a:ext cx="4605913" cy="276999"/>
              <a:chOff x="7232550" y="6067213"/>
              <a:chExt cx="4605913" cy="276999"/>
            </a:xfrm>
          </p:grpSpPr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26FF0677-2BB8-4A42-8236-EF97D32070B5}"/>
                  </a:ext>
                </a:extLst>
              </p:cNvPr>
              <p:cNvSpPr txBox="1"/>
              <p:nvPr/>
            </p:nvSpPr>
            <p:spPr>
              <a:xfrm>
                <a:off x="7904367" y="6067213"/>
                <a:ext cx="3934096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Helvetica" panose="020B0403020202020204" pitchFamily="34" charset="0"/>
                  </a:rPr>
                  <a:t>Cumulative Revenue in USD Million </a:t>
                </a: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D16CBDB5-CC2F-453C-B53A-EF0B363768C7}"/>
                  </a:ext>
                </a:extLst>
              </p:cNvPr>
              <p:cNvSpPr/>
              <p:nvPr/>
            </p:nvSpPr>
            <p:spPr>
              <a:xfrm>
                <a:off x="7232550" y="6147589"/>
                <a:ext cx="546717" cy="122231"/>
              </a:xfrm>
              <a:prstGeom prst="rect">
                <a:avLst/>
              </a:prstGeom>
              <a:solidFill>
                <a:srgbClr val="269C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E3A37C0A-A345-43CF-862F-EDA5C710ACEE}"/>
                </a:ext>
              </a:extLst>
            </p:cNvPr>
            <p:cNvGrpSpPr/>
            <p:nvPr/>
          </p:nvGrpSpPr>
          <p:grpSpPr>
            <a:xfrm>
              <a:off x="8124162" y="6112150"/>
              <a:ext cx="4605913" cy="276999"/>
              <a:chOff x="7232550" y="6375728"/>
              <a:chExt cx="4605913" cy="276999"/>
            </a:xfrm>
          </p:grpSpPr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A25BEE6C-C61A-4FBE-AC2C-B8080127518A}"/>
                  </a:ext>
                </a:extLst>
              </p:cNvPr>
              <p:cNvSpPr txBox="1"/>
              <p:nvPr/>
            </p:nvSpPr>
            <p:spPr>
              <a:xfrm>
                <a:off x="7904367" y="6375728"/>
                <a:ext cx="3934096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Helvetica" panose="020B0403020202020204" pitchFamily="34" charset="0"/>
                  </a:rPr>
                  <a:t>Cumulative Gross Profit in USD Million</a:t>
                </a: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75B50429-41AF-4D22-BE0F-F463B9A538CD}"/>
                  </a:ext>
                </a:extLst>
              </p:cNvPr>
              <p:cNvSpPr/>
              <p:nvPr/>
            </p:nvSpPr>
            <p:spPr>
              <a:xfrm>
                <a:off x="7232550" y="6456104"/>
                <a:ext cx="546717" cy="122231"/>
              </a:xfrm>
              <a:prstGeom prst="rect">
                <a:avLst/>
              </a:prstGeom>
              <a:solidFill>
                <a:srgbClr val="F9751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E641DAE1-7033-42AF-A712-65EC63F2C64B}"/>
                </a:ext>
              </a:extLst>
            </p:cNvPr>
            <p:cNvGrpSpPr/>
            <p:nvPr/>
          </p:nvGrpSpPr>
          <p:grpSpPr>
            <a:xfrm>
              <a:off x="639687" y="6118013"/>
              <a:ext cx="4605913" cy="461665"/>
              <a:chOff x="751873" y="5632967"/>
              <a:chExt cx="4641576" cy="461665"/>
            </a:xfrm>
          </p:grpSpPr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B7B8A8C3-AA85-4B23-8389-996E9D67D4DB}"/>
                  </a:ext>
                </a:extLst>
              </p:cNvPr>
              <p:cNvSpPr txBox="1"/>
              <p:nvPr/>
            </p:nvSpPr>
            <p:spPr>
              <a:xfrm>
                <a:off x="1428892" y="5632967"/>
                <a:ext cx="39645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Helvetica" panose="020B0403020202020204" pitchFamily="34" charset="0"/>
                  </a:rPr>
                  <a:t>Cumulative Units Sold In Thousands</a:t>
                </a:r>
              </a:p>
              <a:p>
                <a:endParaRPr 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Helvetica" panose="020B0403020202020204" pitchFamily="34" charset="0"/>
                </a:endParaRP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89E770BE-8CED-4C80-A636-509BA5DFEE5C}"/>
                  </a:ext>
                </a:extLst>
              </p:cNvPr>
              <p:cNvSpPr/>
              <p:nvPr/>
            </p:nvSpPr>
            <p:spPr>
              <a:xfrm>
                <a:off x="751873" y="5713343"/>
                <a:ext cx="550950" cy="122231"/>
              </a:xfrm>
              <a:prstGeom prst="rect">
                <a:avLst/>
              </a:prstGeom>
              <a:solidFill>
                <a:srgbClr val="8585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A8CFDED-82C6-446C-BED7-312837FB2EAC}"/>
              </a:ext>
            </a:extLst>
          </p:cNvPr>
          <p:cNvGrpSpPr/>
          <p:nvPr/>
        </p:nvGrpSpPr>
        <p:grpSpPr>
          <a:xfrm>
            <a:off x="586130" y="1011410"/>
            <a:ext cx="11274934" cy="4703590"/>
            <a:chOff x="662748" y="1011410"/>
            <a:chExt cx="11274934" cy="470359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42FB3A4-704A-48F9-A023-FB58386B1BF2}"/>
                </a:ext>
              </a:extLst>
            </p:cNvPr>
            <p:cNvSpPr/>
            <p:nvPr/>
          </p:nvSpPr>
          <p:spPr>
            <a:xfrm>
              <a:off x="662748" y="1011410"/>
              <a:ext cx="11274934" cy="47035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254000" dist="165100" dir="5400000" sx="97000" sy="97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XXX</a:t>
              </a:r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796CFE25-4C96-4F88-B4FD-DEB61322B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8272" y="3718018"/>
              <a:ext cx="7059613" cy="1408113"/>
            </a:xfrm>
            <a:custGeom>
              <a:avLst/>
              <a:gdLst>
                <a:gd name="T0" fmla="*/ 1873 w 1873"/>
                <a:gd name="T1" fmla="*/ 0 h 373"/>
                <a:gd name="T2" fmla="*/ 0 w 1873"/>
                <a:gd name="T3" fmla="*/ 373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73" h="373">
                  <a:moveTo>
                    <a:pt x="1873" y="0"/>
                  </a:moveTo>
                  <a:cubicBezTo>
                    <a:pt x="1873" y="0"/>
                    <a:pt x="947" y="373"/>
                    <a:pt x="0" y="373"/>
                  </a:cubicBezTo>
                </a:path>
              </a:pathLst>
            </a:custGeom>
            <a:noFill/>
            <a:ln w="60325" cap="flat">
              <a:solidFill>
                <a:srgbClr val="85858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EE858282-4E1B-4689-B5CB-9155B1B254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8272" y="1695543"/>
              <a:ext cx="7059613" cy="3852863"/>
            </a:xfrm>
            <a:custGeom>
              <a:avLst/>
              <a:gdLst>
                <a:gd name="T0" fmla="*/ 0 w 1873"/>
                <a:gd name="T1" fmla="*/ 909 h 1021"/>
                <a:gd name="T2" fmla="*/ 1873 w 1873"/>
                <a:gd name="T3" fmla="*/ 0 h 1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73" h="1021">
                  <a:moveTo>
                    <a:pt x="0" y="909"/>
                  </a:moveTo>
                  <a:cubicBezTo>
                    <a:pt x="0" y="909"/>
                    <a:pt x="1005" y="1021"/>
                    <a:pt x="1873" y="0"/>
                  </a:cubicBezTo>
                </a:path>
              </a:pathLst>
            </a:custGeom>
            <a:noFill/>
            <a:ln w="60325" cap="flat">
              <a:solidFill>
                <a:srgbClr val="35C8C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7B4289C7-BBF8-4B5B-9F6C-743F8BA18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8272" y="2419443"/>
              <a:ext cx="7059613" cy="2925763"/>
            </a:xfrm>
            <a:custGeom>
              <a:avLst/>
              <a:gdLst>
                <a:gd name="T0" fmla="*/ 1873 w 1873"/>
                <a:gd name="T1" fmla="*/ 0 h 775"/>
                <a:gd name="T2" fmla="*/ 0 w 1873"/>
                <a:gd name="T3" fmla="*/ 717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73" h="775">
                  <a:moveTo>
                    <a:pt x="1873" y="0"/>
                  </a:moveTo>
                  <a:cubicBezTo>
                    <a:pt x="1873" y="0"/>
                    <a:pt x="1156" y="775"/>
                    <a:pt x="0" y="717"/>
                  </a:cubicBezTo>
                </a:path>
              </a:pathLst>
            </a:custGeom>
            <a:noFill/>
            <a:ln w="60325" cap="flat">
              <a:solidFill>
                <a:srgbClr val="FA7F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70B2959-D0F9-47E9-AAED-70B1D03F2711}"/>
                </a:ext>
              </a:extLst>
            </p:cNvPr>
            <p:cNvGrpSpPr/>
            <p:nvPr/>
          </p:nvGrpSpPr>
          <p:grpSpPr>
            <a:xfrm>
              <a:off x="10469265" y="1180280"/>
              <a:ext cx="612382" cy="4164926"/>
              <a:chOff x="9636937" y="1097882"/>
              <a:chExt cx="612382" cy="4164926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1A6863A-5A86-42E9-A5E8-6A1D06849E47}"/>
                  </a:ext>
                </a:extLst>
              </p:cNvPr>
              <p:cNvSpPr txBox="1"/>
              <p:nvPr/>
            </p:nvSpPr>
            <p:spPr>
              <a:xfrm>
                <a:off x="9636937" y="1583873"/>
                <a:ext cx="612382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Helvetica" panose="020B0403020202020204" pitchFamily="34" charset="0"/>
                  </a:rPr>
                  <a:t>$350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35CD297-36B8-45C7-B4B3-014BCB2C6D98}"/>
                  </a:ext>
                </a:extLst>
              </p:cNvPr>
              <p:cNvSpPr txBox="1"/>
              <p:nvPr/>
            </p:nvSpPr>
            <p:spPr>
              <a:xfrm>
                <a:off x="9636937" y="2069864"/>
                <a:ext cx="612382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Helvetica" panose="020B0403020202020204" pitchFamily="34" charset="0"/>
                  </a:rPr>
                  <a:t>$300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0E530F2-D79E-41D7-96D9-01C0C984FCB7}"/>
                  </a:ext>
                </a:extLst>
              </p:cNvPr>
              <p:cNvSpPr txBox="1"/>
              <p:nvPr/>
            </p:nvSpPr>
            <p:spPr>
              <a:xfrm>
                <a:off x="9636937" y="2555855"/>
                <a:ext cx="612382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Helvetica" panose="020B0403020202020204" pitchFamily="34" charset="0"/>
                  </a:rPr>
                  <a:t>$250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96CBAC9-5CDD-480F-AA09-C9AEBDEB9EFB}"/>
                  </a:ext>
                </a:extLst>
              </p:cNvPr>
              <p:cNvSpPr txBox="1"/>
              <p:nvPr/>
            </p:nvSpPr>
            <p:spPr>
              <a:xfrm>
                <a:off x="9636937" y="3041846"/>
                <a:ext cx="612382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Helvetica" panose="020B0403020202020204" pitchFamily="34" charset="0"/>
                  </a:rPr>
                  <a:t>$200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C33ACDA-4C70-4B98-9C22-5BA63205B9C5}"/>
                  </a:ext>
                </a:extLst>
              </p:cNvPr>
              <p:cNvSpPr txBox="1"/>
              <p:nvPr/>
            </p:nvSpPr>
            <p:spPr>
              <a:xfrm>
                <a:off x="9636937" y="3527837"/>
                <a:ext cx="612382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Helvetica" panose="020B0403020202020204" pitchFamily="34" charset="0"/>
                  </a:rPr>
                  <a:t>$150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727AF3C-15E4-4C77-8FB0-BCA395E4B752}"/>
                  </a:ext>
                </a:extLst>
              </p:cNvPr>
              <p:cNvSpPr txBox="1"/>
              <p:nvPr/>
            </p:nvSpPr>
            <p:spPr>
              <a:xfrm>
                <a:off x="9636937" y="4013828"/>
                <a:ext cx="612382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Helvetica" panose="020B0403020202020204" pitchFamily="34" charset="0"/>
                  </a:rPr>
                  <a:t>$100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D3F264D-9700-4400-AC11-6A5781724E74}"/>
                  </a:ext>
                </a:extLst>
              </p:cNvPr>
              <p:cNvSpPr txBox="1"/>
              <p:nvPr/>
            </p:nvSpPr>
            <p:spPr>
              <a:xfrm>
                <a:off x="9636937" y="4499819"/>
                <a:ext cx="612382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Helvetica" panose="020B0403020202020204" pitchFamily="34" charset="0"/>
                  </a:rPr>
                  <a:t>$50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65B7FD6-36F5-4BCC-9149-2C7CB3BA7F39}"/>
                  </a:ext>
                </a:extLst>
              </p:cNvPr>
              <p:cNvSpPr txBox="1"/>
              <p:nvPr/>
            </p:nvSpPr>
            <p:spPr>
              <a:xfrm>
                <a:off x="9636937" y="4985809"/>
                <a:ext cx="612382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Helvetica" panose="020B0403020202020204" pitchFamily="34" charset="0"/>
                  </a:rPr>
                  <a:t>$0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302721C2-3659-43B1-84BC-959D209C98EA}"/>
                  </a:ext>
                </a:extLst>
              </p:cNvPr>
              <p:cNvSpPr txBox="1"/>
              <p:nvPr/>
            </p:nvSpPr>
            <p:spPr>
              <a:xfrm>
                <a:off x="9636937" y="1097882"/>
                <a:ext cx="612382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Helvetica" panose="020B0403020202020204" pitchFamily="34" charset="0"/>
                  </a:rPr>
                  <a:t>$400</a:t>
                </a: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88D6DF9D-AD02-40EC-988E-39078E62C721}"/>
                </a:ext>
              </a:extLst>
            </p:cNvPr>
            <p:cNvGrpSpPr/>
            <p:nvPr/>
          </p:nvGrpSpPr>
          <p:grpSpPr>
            <a:xfrm>
              <a:off x="1137176" y="1666271"/>
              <a:ext cx="612382" cy="3678935"/>
              <a:chOff x="9636937" y="2069864"/>
              <a:chExt cx="612382" cy="3192944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526C9118-15AB-4016-84F5-4EAFDB48BE8C}"/>
                  </a:ext>
                </a:extLst>
              </p:cNvPr>
              <p:cNvSpPr txBox="1"/>
              <p:nvPr/>
            </p:nvSpPr>
            <p:spPr>
              <a:xfrm>
                <a:off x="9636937" y="2069864"/>
                <a:ext cx="612382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Helvetica" panose="020B0403020202020204" pitchFamily="34" charset="0"/>
                  </a:rPr>
                  <a:t>1800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6E1792F-AA90-4BE5-992A-3242BE38B729}"/>
                  </a:ext>
                </a:extLst>
              </p:cNvPr>
              <p:cNvSpPr txBox="1"/>
              <p:nvPr/>
            </p:nvSpPr>
            <p:spPr>
              <a:xfrm>
                <a:off x="9636937" y="2555855"/>
                <a:ext cx="612382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Helvetica" panose="020B0403020202020204" pitchFamily="34" charset="0"/>
                  </a:rPr>
                  <a:t>1500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C33B1E1E-DB22-4C4C-99F6-A71B16B2B51A}"/>
                  </a:ext>
                </a:extLst>
              </p:cNvPr>
              <p:cNvSpPr txBox="1"/>
              <p:nvPr/>
            </p:nvSpPr>
            <p:spPr>
              <a:xfrm>
                <a:off x="9636937" y="3041846"/>
                <a:ext cx="612382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Helvetica" panose="020B0403020202020204" pitchFamily="34" charset="0"/>
                  </a:rPr>
                  <a:t>1200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68E5E84C-67CA-4CCA-BA29-98732655FA2E}"/>
                  </a:ext>
                </a:extLst>
              </p:cNvPr>
              <p:cNvSpPr txBox="1"/>
              <p:nvPr/>
            </p:nvSpPr>
            <p:spPr>
              <a:xfrm>
                <a:off x="9636937" y="3527837"/>
                <a:ext cx="612382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Helvetica" panose="020B0403020202020204" pitchFamily="34" charset="0"/>
                  </a:rPr>
                  <a:t>900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BE6C35D-86FC-45B0-BC5D-8889D26CC9BD}"/>
                  </a:ext>
                </a:extLst>
              </p:cNvPr>
              <p:cNvSpPr txBox="1"/>
              <p:nvPr/>
            </p:nvSpPr>
            <p:spPr>
              <a:xfrm>
                <a:off x="9636937" y="4013828"/>
                <a:ext cx="612382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Helvetica" panose="020B0403020202020204" pitchFamily="34" charset="0"/>
                  </a:rPr>
                  <a:t>600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EEB08141-C69E-4716-8CE9-82F893B80DEC}"/>
                  </a:ext>
                </a:extLst>
              </p:cNvPr>
              <p:cNvSpPr txBox="1"/>
              <p:nvPr/>
            </p:nvSpPr>
            <p:spPr>
              <a:xfrm>
                <a:off x="9636937" y="4499819"/>
                <a:ext cx="612382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Helvetica" panose="020B0403020202020204" pitchFamily="34" charset="0"/>
                  </a:rPr>
                  <a:t>300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0485C96F-EF18-484C-900C-7B30606D1071}"/>
                  </a:ext>
                </a:extLst>
              </p:cNvPr>
              <p:cNvSpPr txBox="1"/>
              <p:nvPr/>
            </p:nvSpPr>
            <p:spPr>
              <a:xfrm>
                <a:off x="9636937" y="4985809"/>
                <a:ext cx="612382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Helvetica" panose="020B0403020202020204" pitchFamily="34" charset="0"/>
                  </a:rPr>
                  <a:t>0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E9E621B-B0A6-4AE2-80FA-C2ED48E7BE23}"/>
                </a:ext>
              </a:extLst>
            </p:cNvPr>
            <p:cNvSpPr txBox="1"/>
            <p:nvPr/>
          </p:nvSpPr>
          <p:spPr>
            <a:xfrm>
              <a:off x="2084030" y="5288574"/>
              <a:ext cx="104017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N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Helvetica" panose="020B0403020202020204" pitchFamily="34" charset="0"/>
                </a:rPr>
                <a:t>2</a:t>
              </a:r>
              <a:r>
                <a:rPr 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Helvetica" panose="020B0403020202020204" pitchFamily="34" charset="0"/>
                </a:rPr>
                <a:t>020-2021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6538D67-B121-44DB-8060-18760CD8DB29}"/>
                </a:ext>
              </a:extLst>
            </p:cNvPr>
            <p:cNvCxnSpPr/>
            <p:nvPr/>
          </p:nvCxnSpPr>
          <p:spPr>
            <a:xfrm>
              <a:off x="2391807" y="5175066"/>
              <a:ext cx="7640320" cy="0"/>
            </a:xfrm>
            <a:prstGeom prst="line">
              <a:avLst/>
            </a:prstGeom>
            <a:ln>
              <a:solidFill>
                <a:srgbClr val="85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F4B4615-C957-4837-8825-57FCB7A08EA1}"/>
                </a:ext>
              </a:extLst>
            </p:cNvPr>
            <p:cNvSpPr txBox="1"/>
            <p:nvPr/>
          </p:nvSpPr>
          <p:spPr>
            <a:xfrm>
              <a:off x="3453480" y="5288574"/>
              <a:ext cx="104017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N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Helvetica" panose="020B0403020202020204" pitchFamily="34" charset="0"/>
                </a:rPr>
                <a:t>2022</a:t>
              </a:r>
              <a:endPara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403020202020204" pitchFamily="34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9016BA0C-2EB2-4E01-90EC-FA570B32552B}"/>
                </a:ext>
              </a:extLst>
            </p:cNvPr>
            <p:cNvSpPr txBox="1"/>
            <p:nvPr/>
          </p:nvSpPr>
          <p:spPr>
            <a:xfrm>
              <a:off x="4822930" y="5288574"/>
              <a:ext cx="104017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N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Helvetica" panose="020B0403020202020204" pitchFamily="34" charset="0"/>
                </a:rPr>
                <a:t>2023</a:t>
              </a:r>
              <a:endPara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403020202020204" pitchFamily="34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0BF308F-5870-4776-BE2F-51639E6A2F2F}"/>
                </a:ext>
              </a:extLst>
            </p:cNvPr>
            <p:cNvSpPr txBox="1"/>
            <p:nvPr/>
          </p:nvSpPr>
          <p:spPr>
            <a:xfrm>
              <a:off x="6192380" y="5288574"/>
              <a:ext cx="104017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N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Helvetica" panose="020B0403020202020204" pitchFamily="34" charset="0"/>
                </a:rPr>
                <a:t>2024</a:t>
              </a:r>
              <a:endPara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403020202020204" pitchFamily="34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9611ABA-14F2-4887-9400-3EBDB508B3F6}"/>
                </a:ext>
              </a:extLst>
            </p:cNvPr>
            <p:cNvSpPr txBox="1"/>
            <p:nvPr/>
          </p:nvSpPr>
          <p:spPr>
            <a:xfrm>
              <a:off x="7561830" y="5288574"/>
              <a:ext cx="104017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N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Helvetica" panose="020B0403020202020204" pitchFamily="34" charset="0"/>
                </a:rPr>
                <a:t>2025</a:t>
              </a:r>
              <a:endPara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403020202020204" pitchFamily="34" charset="0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E181476-C2F4-4C2E-9912-D53732086219}"/>
                </a:ext>
              </a:extLst>
            </p:cNvPr>
            <p:cNvSpPr txBox="1"/>
            <p:nvPr/>
          </p:nvSpPr>
          <p:spPr>
            <a:xfrm>
              <a:off x="8931279" y="5288574"/>
              <a:ext cx="104017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N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Helvetica" panose="020B0403020202020204" pitchFamily="34" charset="0"/>
                </a:rPr>
                <a:t>2026</a:t>
              </a:r>
              <a:endPara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403020202020204" pitchFamily="34" charset="0"/>
              </a:endParaRPr>
            </a:p>
          </p:txBody>
        </p:sp>
        <p:sp>
          <p:nvSpPr>
            <p:cNvPr id="93" name="Isosceles Triangle 92">
              <a:extLst>
                <a:ext uri="{FF2B5EF4-FFF2-40B4-BE49-F238E27FC236}">
                  <a16:creationId xmlns:a16="http://schemas.microsoft.com/office/drawing/2014/main" id="{41414458-82FB-49BE-8EA3-C32F32CACAC9}"/>
                </a:ext>
              </a:extLst>
            </p:cNvPr>
            <p:cNvSpPr/>
            <p:nvPr/>
          </p:nvSpPr>
          <p:spPr>
            <a:xfrm rot="2316350">
              <a:off x="9477966" y="1552260"/>
              <a:ext cx="264506" cy="228022"/>
            </a:xfrm>
            <a:prstGeom prst="triangle">
              <a:avLst/>
            </a:prstGeom>
            <a:solidFill>
              <a:srgbClr val="35C8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Isosceles Triangle 93">
              <a:extLst>
                <a:ext uri="{FF2B5EF4-FFF2-40B4-BE49-F238E27FC236}">
                  <a16:creationId xmlns:a16="http://schemas.microsoft.com/office/drawing/2014/main" id="{E94AC314-F848-4538-A73D-AF24127A5FEE}"/>
                </a:ext>
              </a:extLst>
            </p:cNvPr>
            <p:cNvSpPr/>
            <p:nvPr/>
          </p:nvSpPr>
          <p:spPr>
            <a:xfrm rot="2316350">
              <a:off x="9508121" y="2238966"/>
              <a:ext cx="264506" cy="228022"/>
            </a:xfrm>
            <a:prstGeom prst="triangle">
              <a:avLst/>
            </a:prstGeom>
            <a:solidFill>
              <a:srgbClr val="FA7F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Isosceles Triangle 94">
              <a:extLst>
                <a:ext uri="{FF2B5EF4-FFF2-40B4-BE49-F238E27FC236}">
                  <a16:creationId xmlns:a16="http://schemas.microsoft.com/office/drawing/2014/main" id="{98301DD3-A828-4BD4-A1E7-F1DDA20D65DD}"/>
                </a:ext>
              </a:extLst>
            </p:cNvPr>
            <p:cNvSpPr/>
            <p:nvPr/>
          </p:nvSpPr>
          <p:spPr>
            <a:xfrm rot="3696430">
              <a:off x="9508121" y="3572422"/>
              <a:ext cx="264506" cy="228022"/>
            </a:xfrm>
            <a:prstGeom prst="triangle">
              <a:avLst/>
            </a:prstGeom>
            <a:solidFill>
              <a:srgbClr val="8585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8" name="Slide Number Placeholder 97">
            <a:extLst>
              <a:ext uri="{FF2B5EF4-FFF2-40B4-BE49-F238E27FC236}">
                <a16:creationId xmlns:a16="http://schemas.microsoft.com/office/drawing/2014/main" id="{10D35E72-C840-465F-A5CD-59967DDA3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06991-0763-44EC-80A5-947810A83437}" type="slidenum">
              <a:rPr lang="en-US" smtClean="0"/>
              <a:t>13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4597B7C-D15B-4499-8A1F-112F3EF1385A}"/>
              </a:ext>
            </a:extLst>
          </p:cNvPr>
          <p:cNvSpPr txBox="1">
            <a:spLocks/>
          </p:cNvSpPr>
          <p:nvPr/>
        </p:nvSpPr>
        <p:spPr>
          <a:xfrm>
            <a:off x="-317578" y="2249424"/>
            <a:ext cx="5563178" cy="1179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37173A-6B93-4558-9959-1B78696C837A}"/>
              </a:ext>
            </a:extLst>
          </p:cNvPr>
          <p:cNvSpPr txBox="1"/>
          <p:nvPr/>
        </p:nvSpPr>
        <p:spPr>
          <a:xfrm rot="16200000">
            <a:off x="-1596388" y="3193927"/>
            <a:ext cx="4703592" cy="338554"/>
          </a:xfrm>
          <a:prstGeom prst="rect">
            <a:avLst/>
          </a:prstGeom>
          <a:solidFill>
            <a:srgbClr val="8585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Helvetica" panose="020B0403020202020204" pitchFamily="34" charset="0"/>
              </a:rPr>
              <a:t>Units Sold In Thousands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408EF23-AB61-4DDA-A3A9-A6D18A0EC5F7}"/>
              </a:ext>
            </a:extLst>
          </p:cNvPr>
          <p:cNvSpPr txBox="1"/>
          <p:nvPr/>
        </p:nvSpPr>
        <p:spPr>
          <a:xfrm rot="16200000">
            <a:off x="8994843" y="3193928"/>
            <a:ext cx="4703591" cy="338554"/>
          </a:xfrm>
          <a:prstGeom prst="rect">
            <a:avLst/>
          </a:prstGeom>
          <a:solidFill>
            <a:srgbClr val="269CA2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Helvetica" panose="020B0403020202020204" pitchFamily="34" charset="0"/>
              </a:rPr>
              <a:t>Revenue in USD Million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8C3BC85-D129-4A54-B374-84BB561FB97D}"/>
              </a:ext>
            </a:extLst>
          </p:cNvPr>
          <p:cNvSpPr txBox="1"/>
          <p:nvPr/>
        </p:nvSpPr>
        <p:spPr>
          <a:xfrm rot="16200000">
            <a:off x="9339991" y="3193928"/>
            <a:ext cx="4703591" cy="338554"/>
          </a:xfrm>
          <a:prstGeom prst="rect">
            <a:avLst/>
          </a:prstGeom>
          <a:solidFill>
            <a:srgbClr val="F97516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Helvetica" panose="020B0403020202020204" pitchFamily="34" charset="0"/>
              </a:rPr>
              <a:t>Gross Profit in USD Million</a:t>
            </a:r>
          </a:p>
        </p:txBody>
      </p:sp>
    </p:spTree>
    <p:extLst>
      <p:ext uri="{BB962C8B-B14F-4D97-AF65-F5344CB8AC3E}">
        <p14:creationId xmlns:p14="http://schemas.microsoft.com/office/powerpoint/2010/main" val="175758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C2250CD4-60BA-4A2B-A660-90CDE59603C1}"/>
              </a:ext>
            </a:extLst>
          </p:cNvPr>
          <p:cNvSpPr/>
          <p:nvPr/>
        </p:nvSpPr>
        <p:spPr>
          <a:xfrm>
            <a:off x="3" y="217845"/>
            <a:ext cx="95247" cy="6434882"/>
          </a:xfrm>
          <a:prstGeom prst="rect">
            <a:avLst/>
          </a:prstGeom>
          <a:gradFill>
            <a:gsLst>
              <a:gs pos="0">
                <a:srgbClr val="F67800"/>
              </a:gs>
              <a:gs pos="99000">
                <a:srgbClr val="269CA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27486-DE0E-4BDF-9506-0E16160251AC}"/>
              </a:ext>
            </a:extLst>
          </p:cNvPr>
          <p:cNvSpPr txBox="1"/>
          <p:nvPr/>
        </p:nvSpPr>
        <p:spPr>
          <a:xfrm>
            <a:off x="627639" y="328401"/>
            <a:ext cx="102880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403020202020204" pitchFamily="34" charset="0"/>
              </a:rPr>
              <a:t>Extraordinary Synergy For Win-Win</a:t>
            </a:r>
          </a:p>
        </p:txBody>
      </p:sp>
      <p:pic>
        <p:nvPicPr>
          <p:cNvPr id="55" name="Picture 4" descr="DoorBox_Logo">
            <a:extLst>
              <a:ext uri="{FF2B5EF4-FFF2-40B4-BE49-F238E27FC236}">
                <a16:creationId xmlns:a16="http://schemas.microsoft.com/office/drawing/2014/main" id="{1E852178-5DD8-4AA4-8ECB-565C403A5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2300" y="133350"/>
            <a:ext cx="1169358" cy="41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088A26A-C428-49B2-AD1E-DE2987FF3140}"/>
              </a:ext>
            </a:extLst>
          </p:cNvPr>
          <p:cNvGrpSpPr/>
          <p:nvPr/>
        </p:nvGrpSpPr>
        <p:grpSpPr>
          <a:xfrm>
            <a:off x="610886" y="1520061"/>
            <a:ext cx="2891011" cy="4795014"/>
            <a:chOff x="610886" y="1520061"/>
            <a:chExt cx="2891011" cy="479501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19EEC78-2E8D-40CA-8107-68D59DC6F50A}"/>
                </a:ext>
              </a:extLst>
            </p:cNvPr>
            <p:cNvSpPr/>
            <p:nvPr/>
          </p:nvSpPr>
          <p:spPr>
            <a:xfrm>
              <a:off x="627638" y="1520061"/>
              <a:ext cx="2874259" cy="47950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254000" dist="165100" dir="5400000" sx="97000" sy="97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XXX</a:t>
              </a:r>
              <a:endParaRPr lang="en-US" dirty="0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137CB21-16A7-4841-BA7E-4B37A973E38F}"/>
                </a:ext>
              </a:extLst>
            </p:cNvPr>
            <p:cNvSpPr/>
            <p:nvPr/>
          </p:nvSpPr>
          <p:spPr>
            <a:xfrm>
              <a:off x="627638" y="1520061"/>
              <a:ext cx="2874259" cy="1042164"/>
            </a:xfrm>
            <a:prstGeom prst="rect">
              <a:avLst/>
            </a:prstGeom>
            <a:solidFill>
              <a:srgbClr val="269C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3D1C723-4704-432A-B1EE-208FB07D1213}"/>
                </a:ext>
              </a:extLst>
            </p:cNvPr>
            <p:cNvSpPr txBox="1"/>
            <p:nvPr/>
          </p:nvSpPr>
          <p:spPr>
            <a:xfrm>
              <a:off x="610886" y="1749711"/>
              <a:ext cx="285750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Helvetica" panose="020B0403020202020204" pitchFamily="34" charset="0"/>
                </a:rPr>
                <a:t>DoorBox Could be a Game Changer for These</a:t>
              </a:r>
              <a:endParaRPr lang="en-IN" sz="1400" b="1" dirty="0">
                <a:solidFill>
                  <a:schemeClr val="bg1"/>
                </a:solidFill>
                <a:latin typeface="Helvetica" panose="020B0403020202020204" pitchFamily="34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428D6B0-E9C8-4021-8B71-10F61539BA08}"/>
                </a:ext>
              </a:extLst>
            </p:cNvPr>
            <p:cNvGrpSpPr/>
            <p:nvPr/>
          </p:nvGrpSpPr>
          <p:grpSpPr>
            <a:xfrm>
              <a:off x="1423595" y="2791875"/>
              <a:ext cx="1252669" cy="2739281"/>
              <a:chOff x="1423595" y="2791875"/>
              <a:chExt cx="1252669" cy="2739281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0D19C720-E561-40E5-979C-C7F13009E5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712265" y="2791875"/>
                <a:ext cx="675329" cy="408111"/>
              </a:xfrm>
              <a:prstGeom prst="rect">
                <a:avLst/>
              </a:prstGeom>
            </p:spPr>
          </p:pic>
          <p:pic>
            <p:nvPicPr>
              <p:cNvPr id="97" name="Picture 96">
                <a:extLst>
                  <a:ext uri="{FF2B5EF4-FFF2-40B4-BE49-F238E27FC236}">
                    <a16:creationId xmlns:a16="http://schemas.microsoft.com/office/drawing/2014/main" id="{FC29DD20-00EB-49CE-B719-4ADDB95E8F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23595" y="3198335"/>
                <a:ext cx="1252669" cy="359406"/>
              </a:xfrm>
              <a:prstGeom prst="rect">
                <a:avLst/>
              </a:prstGeom>
            </p:spPr>
          </p:pic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44692DD6-0920-4CD1-AC12-034DC41A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23595" y="3640992"/>
                <a:ext cx="1252669" cy="359406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0878ECE6-2B3B-42AC-8C0B-9BC4F73B5F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689092" y="4153569"/>
                <a:ext cx="721675" cy="326195"/>
              </a:xfrm>
              <a:prstGeom prst="rect">
                <a:avLst/>
              </a:prstGeom>
            </p:spPr>
          </p:pic>
          <p:pic>
            <p:nvPicPr>
              <p:cNvPr id="100" name="Picture 99">
                <a:extLst>
                  <a:ext uri="{FF2B5EF4-FFF2-40B4-BE49-F238E27FC236}">
                    <a16:creationId xmlns:a16="http://schemas.microsoft.com/office/drawing/2014/main" id="{AEA5950B-AB18-48A9-90FA-3F91188142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689092" y="4583744"/>
                <a:ext cx="721675" cy="326195"/>
              </a:xfrm>
              <a:prstGeom prst="rect">
                <a:avLst/>
              </a:prstGeom>
            </p:spPr>
          </p:pic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F308418C-EEFC-4D36-BC54-AD82B5BCD2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495"/>
              <a:stretch/>
            </p:blipFill>
            <p:spPr>
              <a:xfrm>
                <a:off x="1738085" y="5038718"/>
                <a:ext cx="623688" cy="492438"/>
              </a:xfrm>
              <a:prstGeom prst="rect">
                <a:avLst/>
              </a:prstGeom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6DD3740-B38D-4791-A58C-AFAEF4E61335}"/>
              </a:ext>
            </a:extLst>
          </p:cNvPr>
          <p:cNvGrpSpPr/>
          <p:nvPr/>
        </p:nvGrpSpPr>
        <p:grpSpPr>
          <a:xfrm>
            <a:off x="8176001" y="1520061"/>
            <a:ext cx="2879779" cy="4795014"/>
            <a:chOff x="8176001" y="1520061"/>
            <a:chExt cx="2879779" cy="4795014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396374AE-2FC7-46CD-A839-EA032AE4EF56}"/>
                </a:ext>
              </a:extLst>
            </p:cNvPr>
            <p:cNvSpPr/>
            <p:nvPr/>
          </p:nvSpPr>
          <p:spPr>
            <a:xfrm>
              <a:off x="8176001" y="1520061"/>
              <a:ext cx="2874259" cy="47950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254000" dist="165100" dir="5400000" sx="97000" sy="97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XXX</a:t>
              </a:r>
              <a:endParaRPr lang="en-US" dirty="0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AE815C2-169F-4AF1-8BBA-E85DA791DB4C}"/>
                </a:ext>
              </a:extLst>
            </p:cNvPr>
            <p:cNvSpPr/>
            <p:nvPr/>
          </p:nvSpPr>
          <p:spPr>
            <a:xfrm>
              <a:off x="8181521" y="1520061"/>
              <a:ext cx="2874259" cy="1042164"/>
            </a:xfrm>
            <a:prstGeom prst="rect">
              <a:avLst/>
            </a:prstGeom>
            <a:solidFill>
              <a:srgbClr val="1E2E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7D8EBA7-23E5-457C-9805-E2E09AEB7A16}"/>
                </a:ext>
              </a:extLst>
            </p:cNvPr>
            <p:cNvSpPr txBox="1"/>
            <p:nvPr/>
          </p:nvSpPr>
          <p:spPr>
            <a:xfrm>
              <a:off x="8301214" y="1641989"/>
              <a:ext cx="2645326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Helvetica" panose="020B0403020202020204" pitchFamily="34" charset="0"/>
                </a:rPr>
                <a:t>DoorBox Will Create Extraordinary Efficiencies For Numerous Carriers.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76C2378-3F5B-4E06-896B-AFC973BF63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21385" y="2845972"/>
              <a:ext cx="804983" cy="795020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7FD5BBF6-22E8-4E70-9687-5CBAE64419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43985" y="4433308"/>
              <a:ext cx="1938290" cy="455132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506426D9-F490-4871-830D-CF74D58FD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4"/>
            <a:stretch/>
          </p:blipFill>
          <p:spPr>
            <a:xfrm>
              <a:off x="9220199" y="5084218"/>
              <a:ext cx="885825" cy="455132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D89F9CAF-2601-4409-8283-90FDA6D40D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72585" y="5771361"/>
              <a:ext cx="1462039" cy="311703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598DB63-8A35-464D-B88B-22DF732DF1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268" b="-2586"/>
            <a:stretch/>
          </p:blipFill>
          <p:spPr>
            <a:xfrm>
              <a:off x="8693966" y="3886266"/>
              <a:ext cx="1938290" cy="405636"/>
            </a:xfrm>
            <a:prstGeom prst="rect">
              <a:avLst/>
            </a:prstGeom>
          </p:spPr>
        </p:pic>
      </p:grp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766008C-9177-4868-BFBE-5CCFDA65D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06991-0763-44EC-80A5-947810A83437}" type="slidenum">
              <a:rPr lang="en-US" smtClean="0"/>
              <a:t>14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8B152E-9978-4954-9699-86D4121EEE84}"/>
              </a:ext>
            </a:extLst>
          </p:cNvPr>
          <p:cNvGrpSpPr/>
          <p:nvPr/>
        </p:nvGrpSpPr>
        <p:grpSpPr>
          <a:xfrm>
            <a:off x="3615742" y="1306286"/>
            <a:ext cx="4451934" cy="5008789"/>
            <a:chOff x="3615742" y="1306286"/>
            <a:chExt cx="4451934" cy="5008789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B37A2EBD-7FD0-4CED-B7B3-ECA3241E21A5}"/>
                </a:ext>
              </a:extLst>
            </p:cNvPr>
            <p:cNvSpPr/>
            <p:nvPr/>
          </p:nvSpPr>
          <p:spPr>
            <a:xfrm>
              <a:off x="3615742" y="1306286"/>
              <a:ext cx="4446414" cy="50087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254000" dist="165100" dir="5400000" sx="97000" sy="97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XXX</a:t>
              </a:r>
              <a:endParaRPr lang="en-US" dirty="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EB0D4A2F-C71C-4F73-804E-465163CF0198}"/>
                </a:ext>
              </a:extLst>
            </p:cNvPr>
            <p:cNvSpPr/>
            <p:nvPr/>
          </p:nvSpPr>
          <p:spPr>
            <a:xfrm>
              <a:off x="3621262" y="1306286"/>
              <a:ext cx="4446414" cy="1305580"/>
            </a:xfrm>
            <a:prstGeom prst="rect">
              <a:avLst/>
            </a:prstGeom>
            <a:solidFill>
              <a:srgbClr val="FA7F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F923024-6C5C-40F3-A59F-6550D9D03798}"/>
                </a:ext>
              </a:extLst>
            </p:cNvPr>
            <p:cNvSpPr txBox="1"/>
            <p:nvPr/>
          </p:nvSpPr>
          <p:spPr>
            <a:xfrm>
              <a:off x="3735107" y="1566531"/>
              <a:ext cx="421872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Helvetica" panose="020B0403020202020204" pitchFamily="34" charset="0"/>
                </a:rPr>
                <a:t>DoorBox Will Provide Secure Delivery Options, To All E-</a:t>
              </a:r>
              <a:r>
                <a:rPr lang="en-US" sz="1400" b="1" dirty="0" err="1">
                  <a:solidFill>
                    <a:schemeClr val="bg1"/>
                  </a:solidFill>
                  <a:latin typeface="Helvetica" panose="020B0403020202020204" pitchFamily="34" charset="0"/>
                </a:rPr>
                <a:t>Tailers</a:t>
              </a:r>
              <a:r>
                <a:rPr lang="en-US" sz="1400" b="1" dirty="0">
                  <a:solidFill>
                    <a:schemeClr val="bg1"/>
                  </a:solidFill>
                  <a:latin typeface="Helvetica" panose="020B0403020202020204" pitchFamily="34" charset="0"/>
                </a:rPr>
                <a:t>. DoorBox Can Keep Groceries Cool With Its Dry Ice Pack Inside.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E2297E8-44A9-4732-BB70-4C7D095BFF1F}"/>
                </a:ext>
              </a:extLst>
            </p:cNvPr>
            <p:cNvGrpSpPr/>
            <p:nvPr/>
          </p:nvGrpSpPr>
          <p:grpSpPr>
            <a:xfrm>
              <a:off x="5022344" y="3372742"/>
              <a:ext cx="1500604" cy="2882905"/>
              <a:chOff x="4666744" y="3658137"/>
              <a:chExt cx="2209800" cy="4245385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71FA82A1-AD5B-49D6-B070-66B3416059A8}"/>
                  </a:ext>
                </a:extLst>
              </p:cNvPr>
              <p:cNvGrpSpPr/>
              <p:nvPr/>
            </p:nvGrpSpPr>
            <p:grpSpPr>
              <a:xfrm>
                <a:off x="4927869" y="3658137"/>
                <a:ext cx="1822160" cy="2296567"/>
                <a:chOff x="4969166" y="3610512"/>
                <a:chExt cx="1822160" cy="2296567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1017D43D-051C-4247-8C91-893D5FA9EE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b="-826"/>
                <a:stretch/>
              </p:blipFill>
              <p:spPr>
                <a:xfrm>
                  <a:off x="4969166" y="3610512"/>
                  <a:ext cx="1750338" cy="720305"/>
                </a:xfrm>
                <a:prstGeom prst="rect">
                  <a:avLst/>
                </a:prstGeom>
              </p:spPr>
            </p:pic>
            <p:pic>
              <p:nvPicPr>
                <p:cNvPr id="104" name="Picture 103">
                  <a:extLst>
                    <a:ext uri="{FF2B5EF4-FFF2-40B4-BE49-F238E27FC236}">
                      <a16:creationId xmlns:a16="http://schemas.microsoft.com/office/drawing/2014/main" id="{43E040C1-16F0-4DD8-9FA2-55F40AAC30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b="-826"/>
                <a:stretch/>
              </p:blipFill>
              <p:spPr>
                <a:xfrm>
                  <a:off x="5510393" y="4397276"/>
                  <a:ext cx="667883" cy="720305"/>
                </a:xfrm>
                <a:prstGeom prst="rect">
                  <a:avLst/>
                </a:prstGeom>
              </p:spPr>
            </p:pic>
            <p:pic>
              <p:nvPicPr>
                <p:cNvPr id="106" name="Picture 105">
                  <a:extLst>
                    <a:ext uri="{FF2B5EF4-FFF2-40B4-BE49-F238E27FC236}">
                      <a16:creationId xmlns:a16="http://schemas.microsoft.com/office/drawing/2014/main" id="{1DA4F510-0A63-4E1C-86AB-CC2F16B510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b="-3546"/>
                <a:stretch/>
              </p:blipFill>
              <p:spPr>
                <a:xfrm>
                  <a:off x="4973204" y="5186773"/>
                  <a:ext cx="1818122" cy="720306"/>
                </a:xfrm>
                <a:prstGeom prst="rect">
                  <a:avLst/>
                </a:prstGeom>
              </p:spPr>
            </p:pic>
          </p:grpSp>
          <p:pic>
            <p:nvPicPr>
              <p:cNvPr id="4100" name="Picture 4" descr="Today's top natural product news: Instacart scores fresh funding |Anni |  New Hope Network">
                <a:extLst>
                  <a:ext uri="{FF2B5EF4-FFF2-40B4-BE49-F238E27FC236}">
                    <a16:creationId xmlns:a16="http://schemas.microsoft.com/office/drawing/2014/main" id="{3DB9F7FB-5EDC-4930-9558-0237FA9B95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6744" y="6755462"/>
                <a:ext cx="2209800" cy="11480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98" name="Picture 2" descr="Uber-Eats-Logo-Primary-Black-Matcha - Basic Rights Oregon">
                <a:extLst>
                  <a:ext uri="{FF2B5EF4-FFF2-40B4-BE49-F238E27FC236}">
                    <a16:creationId xmlns:a16="http://schemas.microsoft.com/office/drawing/2014/main" id="{47BE8F95-CBEB-4D2C-89A0-A412CBED68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5224" y="5761227"/>
                <a:ext cx="1995630" cy="13252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B50A7A7-8670-4FFC-98CF-8CC5D7CDE0A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848" y="5739388"/>
            <a:ext cx="870652" cy="2166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58E3D0-9804-41BA-9BF7-0BA4EC3172EA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4" t="36491" r="21649" b="37090"/>
          <a:stretch/>
        </p:blipFill>
        <p:spPr>
          <a:xfrm>
            <a:off x="5199666" y="2938722"/>
            <a:ext cx="1188598" cy="41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29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F5BE7D-34C6-4920-8C7B-94F1A59FB340}"/>
              </a:ext>
            </a:extLst>
          </p:cNvPr>
          <p:cNvSpPr/>
          <p:nvPr/>
        </p:nvSpPr>
        <p:spPr>
          <a:xfrm rot="16200000">
            <a:off x="2667001" y="-2667000"/>
            <a:ext cx="6858000" cy="12192002"/>
          </a:xfrm>
          <a:prstGeom prst="rect">
            <a:avLst/>
          </a:prstGeom>
          <a:solidFill>
            <a:srgbClr val="269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ACC0AA9-D4CE-4095-900D-39228198FFDC}"/>
              </a:ext>
            </a:extLst>
          </p:cNvPr>
          <p:cNvSpPr/>
          <p:nvPr/>
        </p:nvSpPr>
        <p:spPr>
          <a:xfrm>
            <a:off x="2232133" y="1269456"/>
            <a:ext cx="4995930" cy="4995930"/>
          </a:xfrm>
          <a:prstGeom prst="ellipse">
            <a:avLst/>
          </a:prstGeom>
          <a:solidFill>
            <a:srgbClr val="165B5E">
              <a:alpha val="12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2250CD4-60BA-4A2B-A660-90CDE59603C1}"/>
              </a:ext>
            </a:extLst>
          </p:cNvPr>
          <p:cNvSpPr/>
          <p:nvPr/>
        </p:nvSpPr>
        <p:spPr>
          <a:xfrm>
            <a:off x="3" y="217845"/>
            <a:ext cx="95247" cy="6434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27486-DE0E-4BDF-9506-0E16160251AC}"/>
              </a:ext>
            </a:extLst>
          </p:cNvPr>
          <p:cNvSpPr txBox="1"/>
          <p:nvPr/>
        </p:nvSpPr>
        <p:spPr>
          <a:xfrm>
            <a:off x="627638" y="328401"/>
            <a:ext cx="107937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Helvetica" panose="020B0403020202020204" pitchFamily="34" charset="0"/>
              </a:rPr>
              <a:t>The Ask – Toward Seeing One </a:t>
            </a:r>
            <a:r>
              <a:rPr lang="en-US" sz="2800" b="1" dirty="0" err="1">
                <a:solidFill>
                  <a:schemeClr val="bg1"/>
                </a:solidFill>
                <a:latin typeface="Helvetica" panose="020B0403020202020204" pitchFamily="34" charset="0"/>
              </a:rPr>
              <a:t>DoorBox</a:t>
            </a:r>
            <a:r>
              <a:rPr lang="en-US" sz="2800" b="1" dirty="0">
                <a:solidFill>
                  <a:schemeClr val="bg1"/>
                </a:solidFill>
                <a:latin typeface="Helvetica" panose="020B0403020202020204" pitchFamily="34" charset="0"/>
              </a:rPr>
              <a:t> In Every Household</a:t>
            </a:r>
          </a:p>
        </p:txBody>
      </p:sp>
      <p:pic>
        <p:nvPicPr>
          <p:cNvPr id="55" name="Picture 4" descr="DoorBox_Logo">
            <a:extLst>
              <a:ext uri="{FF2B5EF4-FFF2-40B4-BE49-F238E27FC236}">
                <a16:creationId xmlns:a16="http://schemas.microsoft.com/office/drawing/2014/main" id="{1E852178-5DD8-4AA4-8ECB-565C403A5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2300" y="133350"/>
            <a:ext cx="1169358" cy="41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FAB933-768C-482E-830C-F5D5D264CB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589" y="888048"/>
            <a:ext cx="5145541" cy="5407323"/>
          </a:xfrm>
          <a:prstGeom prst="rect">
            <a:avLst/>
          </a:prstGeom>
        </p:spPr>
      </p:pic>
      <p:sp>
        <p:nvSpPr>
          <p:cNvPr id="71" name="Oval 70">
            <a:extLst>
              <a:ext uri="{FF2B5EF4-FFF2-40B4-BE49-F238E27FC236}">
                <a16:creationId xmlns:a16="http://schemas.microsoft.com/office/drawing/2014/main" id="{CFD5CA48-A860-447B-9E79-0D6225453410}"/>
              </a:ext>
            </a:extLst>
          </p:cNvPr>
          <p:cNvSpPr/>
          <p:nvPr/>
        </p:nvSpPr>
        <p:spPr>
          <a:xfrm>
            <a:off x="2782223" y="1858826"/>
            <a:ext cx="3817190" cy="3817190"/>
          </a:xfrm>
          <a:prstGeom prst="ellipse">
            <a:avLst/>
          </a:prstGeom>
          <a:solidFill>
            <a:srgbClr val="165B5E">
              <a:alpha val="12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1421628-F300-4632-BFCC-5133AC63E5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9375053"/>
              </p:ext>
            </p:extLst>
          </p:nvPr>
        </p:nvGraphicFramePr>
        <p:xfrm>
          <a:off x="2828134" y="2114550"/>
          <a:ext cx="3757530" cy="3305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9C90404-7EDC-4316-9884-EC1838BED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06991-0763-44EC-80A5-947810A83437}" type="slidenum">
              <a:rPr lang="en-US" smtClean="0"/>
              <a:t>15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BC4C3BB-7B3D-48FB-A601-51FE92866CF1}"/>
              </a:ext>
            </a:extLst>
          </p:cNvPr>
          <p:cNvGrpSpPr/>
          <p:nvPr/>
        </p:nvGrpSpPr>
        <p:grpSpPr>
          <a:xfrm>
            <a:off x="3575105" y="2700597"/>
            <a:ext cx="2263589" cy="2133646"/>
            <a:chOff x="2873572" y="2700597"/>
            <a:chExt cx="2263589" cy="213364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6E6B951-EE25-4926-85DE-1B186B5DCABA}"/>
                </a:ext>
              </a:extLst>
            </p:cNvPr>
            <p:cNvSpPr/>
            <p:nvPr/>
          </p:nvSpPr>
          <p:spPr>
            <a:xfrm>
              <a:off x="2938543" y="2700597"/>
              <a:ext cx="2133646" cy="2133646"/>
            </a:xfrm>
            <a:prstGeom prst="ellipse">
              <a:avLst/>
            </a:prstGeom>
            <a:solidFill>
              <a:srgbClr val="208388"/>
            </a:solidFill>
            <a:ln>
              <a:noFill/>
            </a:ln>
            <a:effectLst>
              <a:outerShdw blurRad="546100" dist="1905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B5DF8D7-76A6-4BDC-9CFD-B2A3DEBC49E1}"/>
                </a:ext>
              </a:extLst>
            </p:cNvPr>
            <p:cNvSpPr txBox="1"/>
            <p:nvPr/>
          </p:nvSpPr>
          <p:spPr>
            <a:xfrm>
              <a:off x="2873572" y="3034720"/>
              <a:ext cx="2263589" cy="12896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Helvetica" panose="020B0403020202020204" pitchFamily="34" charset="0"/>
                </a:rPr>
                <a:t>$1 Million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844A703-BEFC-49E6-8DC5-E257280BEDC3}"/>
              </a:ext>
            </a:extLst>
          </p:cNvPr>
          <p:cNvGrpSpPr/>
          <p:nvPr/>
        </p:nvGrpSpPr>
        <p:grpSpPr>
          <a:xfrm>
            <a:off x="638491" y="1748790"/>
            <a:ext cx="3144839" cy="1900188"/>
            <a:chOff x="638491" y="1748790"/>
            <a:chExt cx="3144839" cy="1900188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B8B42C4-B594-4D74-8E80-F076CB0B857B}"/>
                </a:ext>
              </a:extLst>
            </p:cNvPr>
            <p:cNvSpPr txBox="1"/>
            <p:nvPr/>
          </p:nvSpPr>
          <p:spPr>
            <a:xfrm>
              <a:off x="638491" y="1863874"/>
              <a:ext cx="1718919" cy="17851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Helvetica" panose="020B0403020202020204" pitchFamily="34" charset="0"/>
                </a:rPr>
                <a:t>$175,000</a:t>
              </a:r>
            </a:p>
            <a:p>
              <a:endParaRPr lang="en-US" sz="1600" b="1" dirty="0">
                <a:solidFill>
                  <a:schemeClr val="bg1"/>
                </a:solidFill>
                <a:latin typeface="Helvetica" panose="020B0403020202020204" pitchFamily="34" charset="0"/>
              </a:endParaRPr>
            </a:p>
            <a:p>
              <a:r>
                <a:rPr lang="en-US" sz="1600" b="1" dirty="0">
                  <a:solidFill>
                    <a:schemeClr val="bg1"/>
                  </a:solidFill>
                  <a:latin typeface="Helvetica" panose="020B0403020202020204" pitchFamily="34" charset="0"/>
                </a:rPr>
                <a:t>Marketing &amp; Establish Partnerships </a:t>
              </a:r>
            </a:p>
            <a:p>
              <a:endParaRPr lang="en-US" sz="1800" b="1" dirty="0">
                <a:solidFill>
                  <a:schemeClr val="bg1"/>
                </a:solidFill>
                <a:latin typeface="Helvetica" panose="020B0403020202020204" pitchFamily="34" charset="0"/>
              </a:endParaRPr>
            </a:p>
          </p:txBody>
        </p:sp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E492C8F5-CA3A-464F-91E8-E104F5DFA39D}"/>
                </a:ext>
              </a:extLst>
            </p:cNvPr>
            <p:cNvSpPr/>
            <p:nvPr/>
          </p:nvSpPr>
          <p:spPr>
            <a:xfrm>
              <a:off x="708660" y="1748790"/>
              <a:ext cx="3074670" cy="560070"/>
            </a:xfrm>
            <a:custGeom>
              <a:avLst/>
              <a:gdLst>
                <a:gd name="connsiteX0" fmla="*/ 3074670 w 3074670"/>
                <a:gd name="connsiteY0" fmla="*/ 445770 h 445770"/>
                <a:gd name="connsiteX1" fmla="*/ 3074670 w 3074670"/>
                <a:gd name="connsiteY1" fmla="*/ 0 h 445770"/>
                <a:gd name="connsiteX2" fmla="*/ 0 w 3074670"/>
                <a:gd name="connsiteY2" fmla="*/ 0 h 445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74670" h="445770">
                  <a:moveTo>
                    <a:pt x="3074670" y="445770"/>
                  </a:moveTo>
                  <a:lnTo>
                    <a:pt x="3074670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1"/>
              </a:solidFill>
              <a:head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B68B4F-B7AD-4BAF-90AC-2A934175F9B9}"/>
              </a:ext>
            </a:extLst>
          </p:cNvPr>
          <p:cNvGrpSpPr/>
          <p:nvPr/>
        </p:nvGrpSpPr>
        <p:grpSpPr>
          <a:xfrm>
            <a:off x="627639" y="4098455"/>
            <a:ext cx="2435602" cy="2257895"/>
            <a:chOff x="627639" y="4098455"/>
            <a:chExt cx="2435602" cy="2257895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D7C04A8-C2AB-4FA0-8734-98AA015F6ED6}"/>
                </a:ext>
              </a:extLst>
            </p:cNvPr>
            <p:cNvSpPr txBox="1"/>
            <p:nvPr/>
          </p:nvSpPr>
          <p:spPr>
            <a:xfrm>
              <a:off x="627639" y="4817467"/>
              <a:ext cx="2263589" cy="15388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Helvetica" panose="020B0403020202020204" pitchFamily="34" charset="0"/>
                </a:rPr>
                <a:t>$250,000</a:t>
              </a:r>
            </a:p>
            <a:p>
              <a:endParaRPr lang="en-US" sz="1600" b="1" dirty="0">
                <a:solidFill>
                  <a:schemeClr val="bg1"/>
                </a:solidFill>
                <a:latin typeface="Helvetica" panose="020B0403020202020204" pitchFamily="34" charset="0"/>
              </a:endParaRPr>
            </a:p>
            <a:p>
              <a:r>
                <a:rPr lang="en-US" sz="1600" b="1" dirty="0">
                  <a:solidFill>
                    <a:schemeClr val="bg1"/>
                  </a:solidFill>
                  <a:latin typeface="Helvetica" panose="020B0403020202020204" pitchFamily="34" charset="0"/>
                </a:rPr>
                <a:t>Mobile App &amp; Smart Home Integration</a:t>
              </a:r>
            </a:p>
            <a:p>
              <a:endParaRPr lang="en-US" sz="1800" b="1" dirty="0">
                <a:solidFill>
                  <a:schemeClr val="bg1"/>
                </a:solidFill>
                <a:latin typeface="Helvetica" panose="020B0403020202020204" pitchFamily="34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EC77CA2-DA45-4E81-BAB2-AFA5971FDEB8}"/>
                </a:ext>
              </a:extLst>
            </p:cNvPr>
            <p:cNvSpPr/>
            <p:nvPr/>
          </p:nvSpPr>
          <p:spPr>
            <a:xfrm flipV="1">
              <a:off x="708661" y="4098455"/>
              <a:ext cx="2354580" cy="560070"/>
            </a:xfrm>
            <a:custGeom>
              <a:avLst/>
              <a:gdLst>
                <a:gd name="connsiteX0" fmla="*/ 3074670 w 3074670"/>
                <a:gd name="connsiteY0" fmla="*/ 445770 h 445770"/>
                <a:gd name="connsiteX1" fmla="*/ 3074670 w 3074670"/>
                <a:gd name="connsiteY1" fmla="*/ 0 h 445770"/>
                <a:gd name="connsiteX2" fmla="*/ 0 w 3074670"/>
                <a:gd name="connsiteY2" fmla="*/ 0 h 445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74670" h="445770">
                  <a:moveTo>
                    <a:pt x="3074670" y="445770"/>
                  </a:moveTo>
                  <a:lnTo>
                    <a:pt x="3074670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1"/>
              </a:solidFill>
              <a:head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6ACC3D6-057B-4AFE-BE8A-AA6EFC63C092}"/>
              </a:ext>
            </a:extLst>
          </p:cNvPr>
          <p:cNvGrpSpPr/>
          <p:nvPr/>
        </p:nvGrpSpPr>
        <p:grpSpPr>
          <a:xfrm>
            <a:off x="5675155" y="1748790"/>
            <a:ext cx="3206263" cy="1125699"/>
            <a:chOff x="5675155" y="1748790"/>
            <a:chExt cx="3206263" cy="1125699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7C27A4C-B469-419F-BD6F-A3A7560BD0CF}"/>
                </a:ext>
              </a:extLst>
            </p:cNvPr>
            <p:cNvSpPr txBox="1"/>
            <p:nvPr/>
          </p:nvSpPr>
          <p:spPr>
            <a:xfrm>
              <a:off x="7162499" y="1858826"/>
              <a:ext cx="1718919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Helvetica" panose="020B0403020202020204" pitchFamily="34" charset="0"/>
                </a:rPr>
                <a:t>$575,000</a:t>
              </a:r>
            </a:p>
            <a:p>
              <a:endParaRPr lang="en-US" sz="1600" b="1" dirty="0">
                <a:solidFill>
                  <a:schemeClr val="bg1"/>
                </a:solidFill>
                <a:latin typeface="Helvetica" panose="020B0403020202020204" pitchFamily="34" charset="0"/>
              </a:endParaRPr>
            </a:p>
            <a:p>
              <a:r>
                <a:rPr lang="en-US" sz="1600" b="1" dirty="0">
                  <a:solidFill>
                    <a:schemeClr val="bg1"/>
                  </a:solidFill>
                  <a:latin typeface="Helvetica" panose="020B0403020202020204" pitchFamily="34" charset="0"/>
                </a:rPr>
                <a:t>Refill Stock</a:t>
              </a: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7C5D496-B59F-4354-A7A0-EF5CFB5FBCF1}"/>
                </a:ext>
              </a:extLst>
            </p:cNvPr>
            <p:cNvSpPr/>
            <p:nvPr/>
          </p:nvSpPr>
          <p:spPr>
            <a:xfrm flipH="1">
              <a:off x="5675155" y="1748790"/>
              <a:ext cx="3074670" cy="560070"/>
            </a:xfrm>
            <a:custGeom>
              <a:avLst/>
              <a:gdLst>
                <a:gd name="connsiteX0" fmla="*/ 3074670 w 3074670"/>
                <a:gd name="connsiteY0" fmla="*/ 445770 h 445770"/>
                <a:gd name="connsiteX1" fmla="*/ 3074670 w 3074670"/>
                <a:gd name="connsiteY1" fmla="*/ 0 h 445770"/>
                <a:gd name="connsiteX2" fmla="*/ 0 w 3074670"/>
                <a:gd name="connsiteY2" fmla="*/ 0 h 445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74670" h="445770">
                  <a:moveTo>
                    <a:pt x="3074670" y="445770"/>
                  </a:moveTo>
                  <a:lnTo>
                    <a:pt x="3074670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1"/>
              </a:solidFill>
              <a:head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0739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C2250CD4-60BA-4A2B-A660-90CDE59603C1}"/>
              </a:ext>
            </a:extLst>
          </p:cNvPr>
          <p:cNvSpPr/>
          <p:nvPr/>
        </p:nvSpPr>
        <p:spPr>
          <a:xfrm>
            <a:off x="3" y="188027"/>
            <a:ext cx="95247" cy="6434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27486-DE0E-4BDF-9506-0E16160251AC}"/>
              </a:ext>
            </a:extLst>
          </p:cNvPr>
          <p:cNvSpPr txBox="1"/>
          <p:nvPr/>
        </p:nvSpPr>
        <p:spPr>
          <a:xfrm>
            <a:off x="7326614" y="588077"/>
            <a:ext cx="37455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403020202020204" pitchFamily="34" charset="0"/>
              </a:rPr>
              <a:t>Investors &amp; Advisors</a:t>
            </a:r>
          </a:p>
        </p:txBody>
      </p:sp>
      <p:pic>
        <p:nvPicPr>
          <p:cNvPr id="55" name="Picture 4" descr="DoorBox_Logo">
            <a:extLst>
              <a:ext uri="{FF2B5EF4-FFF2-40B4-BE49-F238E27FC236}">
                <a16:creationId xmlns:a16="http://schemas.microsoft.com/office/drawing/2014/main" id="{1E852178-5DD8-4AA4-8ECB-565C403A5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2300" y="133350"/>
            <a:ext cx="1169358" cy="41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858992E5-62F5-4C8C-9F0D-E21EEF88A551}"/>
              </a:ext>
            </a:extLst>
          </p:cNvPr>
          <p:cNvSpPr/>
          <p:nvPr/>
        </p:nvSpPr>
        <p:spPr>
          <a:xfrm>
            <a:off x="12096753" y="217845"/>
            <a:ext cx="95247" cy="6434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70F72396-1670-4F4F-AAFC-B02081AEB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06991-0763-44EC-80A5-947810A83437}" type="slidenum">
              <a:rPr lang="en-US" smtClean="0"/>
              <a:t>16</a:t>
            </a:fld>
            <a:endParaRPr lang="en-US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E9A0B66-8306-403F-B414-B46C64DFD0D7}"/>
              </a:ext>
            </a:extLst>
          </p:cNvPr>
          <p:cNvGrpSpPr/>
          <p:nvPr/>
        </p:nvGrpSpPr>
        <p:grpSpPr>
          <a:xfrm>
            <a:off x="6208868" y="1391080"/>
            <a:ext cx="5767821" cy="1519232"/>
            <a:chOff x="215585" y="1391080"/>
            <a:chExt cx="5767821" cy="151923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1117AED-4888-46E8-A150-AD4E2C381E91}"/>
                </a:ext>
              </a:extLst>
            </p:cNvPr>
            <p:cNvGrpSpPr/>
            <p:nvPr/>
          </p:nvGrpSpPr>
          <p:grpSpPr>
            <a:xfrm>
              <a:off x="215585" y="1391080"/>
              <a:ext cx="5767821" cy="1519232"/>
              <a:chOff x="638520" y="2900758"/>
              <a:chExt cx="2598577" cy="1519232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8915396-AA12-4EB7-898D-1934BAB11700}"/>
                  </a:ext>
                </a:extLst>
              </p:cNvPr>
              <p:cNvSpPr/>
              <p:nvPr/>
            </p:nvSpPr>
            <p:spPr>
              <a:xfrm rot="16200000">
                <a:off x="1099654" y="2443709"/>
                <a:ext cx="1515147" cy="2437415"/>
              </a:xfrm>
              <a:prstGeom prst="rect">
                <a:avLst/>
              </a:prstGeom>
              <a:solidFill>
                <a:srgbClr val="FFC10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839DCA2-D7F0-42FA-BC18-E9348FF0750D}"/>
                  </a:ext>
                </a:extLst>
              </p:cNvPr>
              <p:cNvSpPr/>
              <p:nvPr/>
            </p:nvSpPr>
            <p:spPr>
              <a:xfrm>
                <a:off x="704435" y="2900758"/>
                <a:ext cx="2532662" cy="14425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blurRad="254000" dist="165100" dir="5400000" sx="97000" sy="97000" algn="t" rotWithShape="0">
                  <a:prstClr val="black">
                    <a:alpha val="2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XXX</a:t>
                </a:r>
                <a:endParaRPr lang="en-US" dirty="0"/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6932B31-0264-4BFA-950A-45F42980C7E2}"/>
                </a:ext>
              </a:extLst>
            </p:cNvPr>
            <p:cNvSpPr txBox="1"/>
            <p:nvPr/>
          </p:nvSpPr>
          <p:spPr>
            <a:xfrm>
              <a:off x="3523779" y="1812252"/>
              <a:ext cx="2083765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VP – Google Search Ads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IIT - Madras</a:t>
              </a:r>
              <a:endParaRPr lang="en-US" sz="1100" dirty="0">
                <a:solidFill>
                  <a:prstClr val="black"/>
                </a:solidFill>
                <a:latin typeface="Helvetica" panose="020B0403020202020204" pitchFamily="34" charset="0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Univ. of Wisconsin Madison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85D28B7-6934-4CF1-8E69-34001DBB63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609" y="1561538"/>
              <a:ext cx="1014398" cy="1014398"/>
            </a:xfrm>
            <a:prstGeom prst="ellipse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70C4F03-45D7-451A-AC47-5A5DE93DA61C}"/>
                </a:ext>
              </a:extLst>
            </p:cNvPr>
            <p:cNvSpPr txBox="1"/>
            <p:nvPr/>
          </p:nvSpPr>
          <p:spPr>
            <a:xfrm>
              <a:off x="1631341" y="1675684"/>
              <a:ext cx="17834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cap="all" dirty="0">
                  <a:solidFill>
                    <a:schemeClr val="tx1">
                      <a:lumMod val="50000"/>
                    </a:schemeClr>
                  </a:solidFill>
                  <a:latin typeface="Helvetica" panose="020B0403020202020204" pitchFamily="34" charset="0"/>
                  <a:cs typeface="Arial" panose="020B0604020202020204" pitchFamily="34" charset="0"/>
                </a:rPr>
                <a:t>Shivakumar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 cap="all" dirty="0">
                  <a:solidFill>
                    <a:schemeClr val="tx1">
                      <a:lumMod val="50000"/>
                    </a:schemeClr>
                  </a:solidFill>
                  <a:latin typeface="Helvetica" panose="020B0403020202020204" pitchFamily="34" charset="0"/>
                  <a:cs typeface="Arial" panose="020B0604020202020204" pitchFamily="34" charset="0"/>
                </a:rPr>
                <a:t>Venkataraman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A7F2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A7F22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Investor</a:t>
              </a:r>
              <a:endParaRPr lang="en-US" sz="1400" b="1" dirty="0">
                <a:solidFill>
                  <a:srgbClr val="FA7F22"/>
                </a:solidFill>
                <a:latin typeface="Helvetica" panose="020B0403020202020204" pitchFamily="34" charset="0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64C51AA4-DD15-463B-A314-C3DD2EFEFE7F}"/>
              </a:ext>
            </a:extLst>
          </p:cNvPr>
          <p:cNvGrpSpPr/>
          <p:nvPr/>
        </p:nvGrpSpPr>
        <p:grpSpPr>
          <a:xfrm>
            <a:off x="6208867" y="4927621"/>
            <a:ext cx="5767821" cy="1519232"/>
            <a:chOff x="215584" y="4927621"/>
            <a:chExt cx="5767821" cy="1519232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B130DD8F-3899-4CF6-854D-80BE9A184191}"/>
                </a:ext>
              </a:extLst>
            </p:cNvPr>
            <p:cNvGrpSpPr/>
            <p:nvPr/>
          </p:nvGrpSpPr>
          <p:grpSpPr>
            <a:xfrm>
              <a:off x="215584" y="4927621"/>
              <a:ext cx="5767821" cy="1519232"/>
              <a:chOff x="638520" y="2900758"/>
              <a:chExt cx="2598577" cy="1519232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850E0030-696A-4800-8E33-ACB908082429}"/>
                  </a:ext>
                </a:extLst>
              </p:cNvPr>
              <p:cNvSpPr/>
              <p:nvPr/>
            </p:nvSpPr>
            <p:spPr>
              <a:xfrm rot="16200000">
                <a:off x="1099654" y="2443709"/>
                <a:ext cx="1515147" cy="2437415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B4F0E5F4-8A0F-4238-91AB-4A62C51AA839}"/>
                  </a:ext>
                </a:extLst>
              </p:cNvPr>
              <p:cNvSpPr/>
              <p:nvPr/>
            </p:nvSpPr>
            <p:spPr>
              <a:xfrm>
                <a:off x="704435" y="2900758"/>
                <a:ext cx="2532662" cy="14425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blurRad="254000" dist="165100" dir="5400000" sx="97000" sy="97000" algn="t" rotWithShape="0">
                  <a:prstClr val="black">
                    <a:alpha val="2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XXX</a:t>
                </a: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9E7CCB04-FED9-4EED-82B4-5C37FC051CB9}"/>
                </a:ext>
              </a:extLst>
            </p:cNvPr>
            <p:cNvGrpSpPr/>
            <p:nvPr/>
          </p:nvGrpSpPr>
          <p:grpSpPr>
            <a:xfrm>
              <a:off x="424656" y="5147320"/>
              <a:ext cx="5378222" cy="996468"/>
              <a:chOff x="424656" y="5147320"/>
              <a:chExt cx="5378222" cy="996468"/>
            </a:xfrm>
          </p:grpSpPr>
          <p:pic>
            <p:nvPicPr>
              <p:cNvPr id="38" name="Picture 37" descr="A young person wearing a blue shirt and smiling at the camera&#10;&#10;Description automatically generated">
                <a:extLst>
                  <a:ext uri="{FF2B5EF4-FFF2-40B4-BE49-F238E27FC236}">
                    <a16:creationId xmlns:a16="http://schemas.microsoft.com/office/drawing/2014/main" id="{B87467B0-9FF3-41B6-975E-0EFD4110B3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4656" y="5147320"/>
                <a:ext cx="994014" cy="994014"/>
              </a:xfrm>
              <a:prstGeom prst="ellipse">
                <a:avLst/>
              </a:prstGeom>
              <a:ln>
                <a:noFill/>
              </a:ln>
            </p:spPr>
          </p:pic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189F146A-A309-4098-85BD-539840092DAD}"/>
                  </a:ext>
                </a:extLst>
              </p:cNvPr>
              <p:cNvSpPr txBox="1"/>
              <p:nvPr/>
            </p:nvSpPr>
            <p:spPr>
              <a:xfrm>
                <a:off x="1509746" y="5189681"/>
                <a:ext cx="227209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cap="all" dirty="0">
                    <a:solidFill>
                      <a:schemeClr val="tx1">
                        <a:lumMod val="50000"/>
                      </a:schemeClr>
                    </a:solidFill>
                    <a:latin typeface="Helvetica" panose="020B0403020202020204" pitchFamily="34" charset="0"/>
                    <a:cs typeface="Arial" panose="020B0604020202020204" pitchFamily="34" charset="0"/>
                  </a:rPr>
                  <a:t>Bala</a:t>
                </a:r>
              </a:p>
              <a:p>
                <a:r>
                  <a:rPr lang="en-US" sz="1400" b="1" cap="all" dirty="0" err="1">
                    <a:solidFill>
                      <a:schemeClr val="tx1">
                        <a:lumMod val="50000"/>
                      </a:schemeClr>
                    </a:solidFill>
                    <a:latin typeface="Helvetica" panose="020B0403020202020204" pitchFamily="34" charset="0"/>
                    <a:cs typeface="Arial" panose="020B0604020202020204" pitchFamily="34" charset="0"/>
                  </a:rPr>
                  <a:t>ParthasarAthy</a:t>
                </a:r>
                <a:endParaRPr lang="en-US" sz="1400" b="1" cap="all" dirty="0">
                  <a:solidFill>
                    <a:schemeClr val="tx1">
                      <a:lumMod val="50000"/>
                    </a:schemeClr>
                  </a:solidFill>
                  <a:latin typeface="Helvetica" panose="020B0403020202020204" pitchFamily="34" charset="0"/>
                  <a:cs typeface="Arial" panose="020B0604020202020204" pitchFamily="34" charset="0"/>
                </a:endParaRPr>
              </a:p>
              <a:p>
                <a:endParaRPr lang="en-US" sz="1400" b="1" dirty="0">
                  <a:solidFill>
                    <a:srgbClr val="FA7F22"/>
                  </a:solidFill>
                  <a:latin typeface="Helvetica" panose="020B0403020202020204" pitchFamily="34" charset="0"/>
                </a:endParaRPr>
              </a:p>
              <a:p>
                <a:r>
                  <a:rPr lang="en-US" sz="1400" b="1" dirty="0">
                    <a:solidFill>
                      <a:srgbClr val="FA7F22"/>
                    </a:solidFill>
                    <a:latin typeface="Helvetica" panose="020B0403020202020204" pitchFamily="34" charset="0"/>
                  </a:rPr>
                  <a:t>Investor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8A5EEB41-3484-45C6-BF21-BE2112C35251}"/>
                  </a:ext>
                </a:extLst>
              </p:cNvPr>
              <p:cNvSpPr txBox="1"/>
              <p:nvPr/>
            </p:nvSpPr>
            <p:spPr>
              <a:xfrm>
                <a:off x="3523779" y="5254330"/>
                <a:ext cx="2279099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100" dirty="0">
                    <a:latin typeface="Helvetica" panose="020B0403020202020204" pitchFamily="34" charset="0"/>
                  </a:rPr>
                  <a:t>Co-founder, </a:t>
                </a:r>
                <a:r>
                  <a:rPr lang="en-US" sz="1100" dirty="0" err="1">
                    <a:latin typeface="Helvetica" panose="020B0403020202020204" pitchFamily="34" charset="0"/>
                  </a:rPr>
                  <a:t>MoneyTap</a:t>
                </a:r>
                <a:endParaRPr lang="en-US" sz="1100" dirty="0">
                  <a:latin typeface="Helvetica" panose="020B0403020202020204" pitchFamily="34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100" dirty="0">
                    <a:latin typeface="Helvetica" panose="020B0403020202020204" pitchFamily="34" charset="0"/>
                  </a:rPr>
                  <a:t>Co-founder, Prime Ventures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100" dirty="0">
                    <a:latin typeface="Helvetica" panose="020B0403020202020204" pitchFamily="34" charset="0"/>
                  </a:rPr>
                  <a:t>Co-founder, </a:t>
                </a:r>
                <a:r>
                  <a:rPr lang="en-US" sz="1100" dirty="0" err="1">
                    <a:latin typeface="Helvetica" panose="020B0403020202020204" pitchFamily="34" charset="0"/>
                  </a:rPr>
                  <a:t>Snapfish</a:t>
                </a:r>
                <a:endParaRPr lang="en-US" sz="1100" dirty="0">
                  <a:latin typeface="Helvetica" panose="020B0403020202020204" pitchFamily="34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100" dirty="0">
                    <a:latin typeface="Helvetica" panose="020B0403020202020204" pitchFamily="34" charset="0"/>
                  </a:rPr>
                  <a:t>IIT-Madras, Univ. of California</a:t>
                </a:r>
              </a:p>
            </p:txBody>
          </p:sp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810409E-2BA8-43AE-9341-A452790DA349}"/>
              </a:ext>
            </a:extLst>
          </p:cNvPr>
          <p:cNvGrpSpPr/>
          <p:nvPr/>
        </p:nvGrpSpPr>
        <p:grpSpPr>
          <a:xfrm>
            <a:off x="6202773" y="3177101"/>
            <a:ext cx="5767821" cy="1519232"/>
            <a:chOff x="209490" y="3177101"/>
            <a:chExt cx="5767821" cy="1519232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9E6D7F1-BF7A-4DC5-958C-C2A2B33205CC}"/>
                </a:ext>
              </a:extLst>
            </p:cNvPr>
            <p:cNvGrpSpPr/>
            <p:nvPr/>
          </p:nvGrpSpPr>
          <p:grpSpPr>
            <a:xfrm>
              <a:off x="209490" y="3177101"/>
              <a:ext cx="5767821" cy="1519232"/>
              <a:chOff x="638520" y="2900758"/>
              <a:chExt cx="2598577" cy="1519232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2A327990-6A8E-4E07-B56E-4507D73416E4}"/>
                  </a:ext>
                </a:extLst>
              </p:cNvPr>
              <p:cNvSpPr/>
              <p:nvPr/>
            </p:nvSpPr>
            <p:spPr>
              <a:xfrm rot="16200000">
                <a:off x="1099654" y="2443709"/>
                <a:ext cx="1515147" cy="2437415"/>
              </a:xfrm>
              <a:prstGeom prst="rect">
                <a:avLst/>
              </a:prstGeom>
              <a:solidFill>
                <a:srgbClr val="1F7D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I</a:t>
                </a: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FEA19BA6-6883-45D6-AFCB-EC2CA431379F}"/>
                  </a:ext>
                </a:extLst>
              </p:cNvPr>
              <p:cNvSpPr/>
              <p:nvPr/>
            </p:nvSpPr>
            <p:spPr>
              <a:xfrm>
                <a:off x="704435" y="2900758"/>
                <a:ext cx="2532662" cy="14425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blurRad="254000" dist="165100" dir="5400000" sx="97000" sy="97000" algn="t" rotWithShape="0">
                  <a:prstClr val="black">
                    <a:alpha val="2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XXX</a:t>
                </a:r>
                <a:endParaRPr lang="en-US" dirty="0"/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4C2B663-4AE3-4969-B47B-28485190096E}"/>
                </a:ext>
              </a:extLst>
            </p:cNvPr>
            <p:cNvSpPr txBox="1"/>
            <p:nvPr/>
          </p:nvSpPr>
          <p:spPr>
            <a:xfrm>
              <a:off x="1648519" y="3488854"/>
              <a:ext cx="163139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cap="all" dirty="0">
                  <a:solidFill>
                    <a:schemeClr val="tx1">
                      <a:lumMod val="50000"/>
                    </a:schemeClr>
                  </a:solidFill>
                  <a:latin typeface="Helvetica" panose="020B0403020202020204" pitchFamily="34" charset="0"/>
                  <a:cs typeface="Arial" panose="020B0604020202020204" pitchFamily="34" charset="0"/>
                </a:rPr>
                <a:t>VENU</a:t>
              </a:r>
            </a:p>
            <a:p>
              <a:r>
                <a:rPr lang="en-US" sz="1400" b="1" cap="all" dirty="0">
                  <a:solidFill>
                    <a:schemeClr val="tx1">
                      <a:lumMod val="50000"/>
                    </a:schemeClr>
                  </a:solidFill>
                  <a:latin typeface="Helvetica" panose="020B0403020202020204" pitchFamily="34" charset="0"/>
                  <a:cs typeface="Arial" panose="020B0604020202020204" pitchFamily="34" charset="0"/>
                </a:rPr>
                <a:t>VEMULA</a:t>
              </a:r>
            </a:p>
            <a:p>
              <a:endParaRPr lang="en-US" sz="1400" b="1" dirty="0">
                <a:solidFill>
                  <a:srgbClr val="FA7F22"/>
                </a:solidFill>
                <a:latin typeface="Helvetica" panose="020B0403020202020204" pitchFamily="34" charset="0"/>
              </a:endParaRPr>
            </a:p>
            <a:p>
              <a:r>
                <a:rPr lang="en-US" sz="1400" b="1" dirty="0">
                  <a:solidFill>
                    <a:srgbClr val="FA7F22"/>
                  </a:solidFill>
                  <a:latin typeface="Helvetica" panose="020B0403020202020204" pitchFamily="34" charset="0"/>
                </a:rPr>
                <a:t>Investor</a:t>
              </a: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CBFF3C34-FA50-40DE-9C79-752833330C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609" y="3405468"/>
              <a:ext cx="1011096" cy="1011096"/>
            </a:xfrm>
            <a:prstGeom prst="ellipse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12BF1A8-BF6A-4215-8CBB-8F3BF1C26B7D}"/>
                </a:ext>
              </a:extLst>
            </p:cNvPr>
            <p:cNvSpPr txBox="1"/>
            <p:nvPr/>
          </p:nvSpPr>
          <p:spPr>
            <a:xfrm>
              <a:off x="3523779" y="3695572"/>
              <a:ext cx="2258668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VP &amp; Google Fellow</a:t>
              </a:r>
              <a:b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</a:b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Google Search Infrastructure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7752F9E-50B4-4110-8E98-BA3F05693D41}"/>
              </a:ext>
            </a:extLst>
          </p:cNvPr>
          <p:cNvGrpSpPr/>
          <p:nvPr/>
        </p:nvGrpSpPr>
        <p:grpSpPr>
          <a:xfrm>
            <a:off x="248708" y="1394395"/>
            <a:ext cx="5767821" cy="1519232"/>
            <a:chOff x="638520" y="2900758"/>
            <a:chExt cx="2598577" cy="1519232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3CF325C3-AFB9-4D9A-9C30-01E5E605B676}"/>
                </a:ext>
              </a:extLst>
            </p:cNvPr>
            <p:cNvSpPr/>
            <p:nvPr/>
          </p:nvSpPr>
          <p:spPr>
            <a:xfrm rot="16200000">
              <a:off x="1099654" y="2443709"/>
              <a:ext cx="1515147" cy="2437415"/>
            </a:xfrm>
            <a:prstGeom prst="rect">
              <a:avLst/>
            </a:prstGeom>
            <a:solidFill>
              <a:srgbClr val="FFC1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1A79CA6D-46D5-4960-A6FC-A9F3792AE72D}"/>
                </a:ext>
              </a:extLst>
            </p:cNvPr>
            <p:cNvSpPr/>
            <p:nvPr/>
          </p:nvSpPr>
          <p:spPr>
            <a:xfrm>
              <a:off x="704435" y="2900758"/>
              <a:ext cx="2532662" cy="14425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254000" dist="165100" dir="5400000" sx="97000" sy="97000" algn="t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XXX</a:t>
              </a:r>
              <a:endParaRPr lang="en-US" dirty="0"/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F2EF5C8F-7491-4239-81A8-7E345D6E7AFB}"/>
              </a:ext>
            </a:extLst>
          </p:cNvPr>
          <p:cNvSpPr txBox="1"/>
          <p:nvPr/>
        </p:nvSpPr>
        <p:spPr>
          <a:xfrm>
            <a:off x="1706825" y="1889828"/>
            <a:ext cx="416192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Masters in Computer Science.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Apple Corporation and Amazon.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Artificial Intelligence &amp; Machine Learning.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1FBD9C6-AE42-41A6-B97F-98612F62708C}"/>
              </a:ext>
            </a:extLst>
          </p:cNvPr>
          <p:cNvSpPr txBox="1"/>
          <p:nvPr/>
        </p:nvSpPr>
        <p:spPr>
          <a:xfrm>
            <a:off x="1681794" y="1579311"/>
            <a:ext cx="2539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cap="all" dirty="0">
                <a:solidFill>
                  <a:schemeClr val="tx1">
                    <a:lumMod val="50000"/>
                  </a:schemeClr>
                </a:solidFill>
                <a:latin typeface="Helvetica" panose="020B0403020202020204" pitchFamily="34" charset="0"/>
                <a:cs typeface="Arial" panose="020B0604020202020204" pitchFamily="34" charset="0"/>
              </a:rPr>
              <a:t>Siva </a:t>
            </a:r>
            <a:r>
              <a:rPr lang="en-US" sz="1400" b="1" cap="all" dirty="0" err="1">
                <a:solidFill>
                  <a:schemeClr val="tx1">
                    <a:lumMod val="50000"/>
                  </a:schemeClr>
                </a:solidFill>
                <a:latin typeface="Helvetica" panose="020B0403020202020204" pitchFamily="34" charset="0"/>
                <a:cs typeface="Arial" panose="020B0604020202020204" pitchFamily="34" charset="0"/>
              </a:rPr>
              <a:t>Renganathan</a:t>
            </a:r>
            <a:endParaRPr lang="en-US" sz="1400" b="1" cap="all" dirty="0">
              <a:solidFill>
                <a:schemeClr val="tx1">
                  <a:lumMod val="50000"/>
                </a:schemeClr>
              </a:solidFill>
              <a:latin typeface="Helvetica" panose="020B0403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B2B2CD73-502C-4DA5-B603-00FF29B5FB0D}"/>
              </a:ext>
            </a:extLst>
          </p:cNvPr>
          <p:cNvGrpSpPr/>
          <p:nvPr/>
        </p:nvGrpSpPr>
        <p:grpSpPr>
          <a:xfrm>
            <a:off x="248707" y="4930936"/>
            <a:ext cx="5767821" cy="1519232"/>
            <a:chOff x="638520" y="2900758"/>
            <a:chExt cx="2598577" cy="1519232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F736F7C8-5C2F-47A7-A328-4528BE9DCE97}"/>
                </a:ext>
              </a:extLst>
            </p:cNvPr>
            <p:cNvSpPr/>
            <p:nvPr/>
          </p:nvSpPr>
          <p:spPr>
            <a:xfrm rot="16200000">
              <a:off x="1099654" y="2443709"/>
              <a:ext cx="1515147" cy="2437415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EE75B8C-3B10-46C6-9B1E-CBD2F032C46F}"/>
                </a:ext>
              </a:extLst>
            </p:cNvPr>
            <p:cNvSpPr/>
            <p:nvPr/>
          </p:nvSpPr>
          <p:spPr>
            <a:xfrm>
              <a:off x="704435" y="2900758"/>
              <a:ext cx="2532662" cy="14425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254000" dist="165100" dir="5400000" sx="97000" sy="97000" algn="t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XXX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CFFD764C-5933-434E-9FBB-28B00E5E8A6C}"/>
              </a:ext>
            </a:extLst>
          </p:cNvPr>
          <p:cNvGrpSpPr/>
          <p:nvPr/>
        </p:nvGrpSpPr>
        <p:grpSpPr>
          <a:xfrm>
            <a:off x="242613" y="3180416"/>
            <a:ext cx="5767821" cy="1519232"/>
            <a:chOff x="638520" y="2900758"/>
            <a:chExt cx="2598577" cy="1519232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6C5056EB-44FB-4DD1-9FF8-84061B4FBEC5}"/>
                </a:ext>
              </a:extLst>
            </p:cNvPr>
            <p:cNvSpPr/>
            <p:nvPr/>
          </p:nvSpPr>
          <p:spPr>
            <a:xfrm rot="16200000">
              <a:off x="1099654" y="2443709"/>
              <a:ext cx="1515147" cy="2437415"/>
            </a:xfrm>
            <a:prstGeom prst="rect">
              <a:avLst/>
            </a:prstGeom>
            <a:solidFill>
              <a:srgbClr val="1F7D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85DA22E6-4607-4166-BF1E-1E7A709F2C52}"/>
                </a:ext>
              </a:extLst>
            </p:cNvPr>
            <p:cNvSpPr/>
            <p:nvPr/>
          </p:nvSpPr>
          <p:spPr>
            <a:xfrm>
              <a:off x="704435" y="2900758"/>
              <a:ext cx="2532662" cy="14425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254000" dist="165100" dir="5400000" sx="97000" sy="97000" algn="t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XXX</a:t>
              </a:r>
            </a:p>
          </p:txBody>
        </p: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042CBB3B-C682-4C20-B737-202BAF1FE3D9}"/>
              </a:ext>
            </a:extLst>
          </p:cNvPr>
          <p:cNvSpPr txBox="1"/>
          <p:nvPr/>
        </p:nvSpPr>
        <p:spPr>
          <a:xfrm>
            <a:off x="1681794" y="3734835"/>
            <a:ext cx="416192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Bachelors in Computer Science.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Yahoo, Mastercard and Apple Corporation.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Big Data and Mobile Applications.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D32A667-383F-4B4B-B687-1C51055CF63C}"/>
              </a:ext>
            </a:extLst>
          </p:cNvPr>
          <p:cNvSpPr txBox="1"/>
          <p:nvPr/>
        </p:nvSpPr>
        <p:spPr>
          <a:xfrm>
            <a:off x="1666792" y="3441338"/>
            <a:ext cx="2539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cap="all" dirty="0">
                <a:solidFill>
                  <a:schemeClr val="tx1">
                    <a:lumMod val="50000"/>
                  </a:schemeClr>
                </a:solidFill>
                <a:latin typeface="Helvetica" panose="020B0403020202020204" pitchFamily="34" charset="0"/>
                <a:cs typeface="Arial" panose="020B0604020202020204" pitchFamily="34" charset="0"/>
              </a:rPr>
              <a:t>RAMYA Siva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C55510E-5562-4CA6-AB57-80EB29C47593}"/>
              </a:ext>
            </a:extLst>
          </p:cNvPr>
          <p:cNvSpPr txBox="1"/>
          <p:nvPr/>
        </p:nvSpPr>
        <p:spPr>
          <a:xfrm>
            <a:off x="1655371" y="5616620"/>
            <a:ext cx="416192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Bachelors in Computer Science.  Faculty For iOS and Android Mobile Apps. Over Two Decades of Software Experience.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C5E8BD1-ADBF-49E9-894B-9D7DE38B34FC}"/>
              </a:ext>
            </a:extLst>
          </p:cNvPr>
          <p:cNvSpPr txBox="1"/>
          <p:nvPr/>
        </p:nvSpPr>
        <p:spPr>
          <a:xfrm>
            <a:off x="1640369" y="5323123"/>
            <a:ext cx="2539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cap="all" dirty="0">
                <a:solidFill>
                  <a:schemeClr val="tx1">
                    <a:lumMod val="50000"/>
                  </a:schemeClr>
                </a:solidFill>
                <a:latin typeface="Helvetica" panose="020B0403020202020204" pitchFamily="34" charset="0"/>
                <a:cs typeface="Arial" panose="020B0604020202020204" pitchFamily="34" charset="0"/>
              </a:rPr>
              <a:t>Gayatri </a:t>
            </a:r>
            <a:r>
              <a:rPr lang="en-US" sz="1400" b="1" cap="all" dirty="0" err="1">
                <a:solidFill>
                  <a:schemeClr val="tx1">
                    <a:lumMod val="50000"/>
                  </a:schemeClr>
                </a:solidFill>
                <a:latin typeface="Helvetica" panose="020B0403020202020204" pitchFamily="34" charset="0"/>
                <a:cs typeface="Arial" panose="020B0604020202020204" pitchFamily="34" charset="0"/>
              </a:rPr>
              <a:t>Sundaresan</a:t>
            </a:r>
            <a:endParaRPr lang="en-US" sz="1400" b="1" cap="all" dirty="0">
              <a:solidFill>
                <a:schemeClr val="tx1">
                  <a:lumMod val="50000"/>
                </a:schemeClr>
              </a:solidFill>
              <a:latin typeface="Helvetica" panose="020B0403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92CED0E1-81D7-4FE1-B76A-F86B20BDD5B2}"/>
              </a:ext>
            </a:extLst>
          </p:cNvPr>
          <p:cNvSpPr txBox="1"/>
          <p:nvPr/>
        </p:nvSpPr>
        <p:spPr>
          <a:xfrm>
            <a:off x="1789263" y="576450"/>
            <a:ext cx="28208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403020202020204" pitchFamily="34" charset="0"/>
              </a:rPr>
              <a:t>Team</a:t>
            </a: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347AD92A-BBF5-42C3-9E57-38487C757D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29" y="5208649"/>
            <a:ext cx="1014984" cy="1014984"/>
          </a:xfrm>
          <a:prstGeom prst="ellipse">
            <a:avLst/>
          </a:prstGeom>
        </p:spPr>
      </p:pic>
      <p:sp>
        <p:nvSpPr>
          <p:cNvPr id="118" name="Rectangle 117">
            <a:extLst>
              <a:ext uri="{FF2B5EF4-FFF2-40B4-BE49-F238E27FC236}">
                <a16:creationId xmlns:a16="http://schemas.microsoft.com/office/drawing/2014/main" id="{A2F40942-350A-4CF2-9B5C-B3FDCA391280}"/>
              </a:ext>
            </a:extLst>
          </p:cNvPr>
          <p:cNvSpPr/>
          <p:nvPr/>
        </p:nvSpPr>
        <p:spPr>
          <a:xfrm>
            <a:off x="7162082" y="4124952"/>
            <a:ext cx="4278217" cy="278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IN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E75247D0-034F-4172-92C8-1B3F34CD0A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29" y="3416198"/>
            <a:ext cx="1014984" cy="964314"/>
          </a:xfrm>
          <a:prstGeom prst="ellipse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B5A456B9-0F92-405F-989B-045FF2EA6F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29" y="1559938"/>
            <a:ext cx="1014984" cy="10481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41297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2E56E5C-48E3-4A02-AC26-3F34A2A2F9DE}"/>
              </a:ext>
            </a:extLst>
          </p:cNvPr>
          <p:cNvSpPr/>
          <p:nvPr/>
        </p:nvSpPr>
        <p:spPr>
          <a:xfrm rot="16200000">
            <a:off x="4682876" y="-2013663"/>
            <a:ext cx="2923250" cy="12094997"/>
          </a:xfrm>
          <a:prstGeom prst="rect">
            <a:avLst/>
          </a:prstGeom>
          <a:gradFill>
            <a:gsLst>
              <a:gs pos="0">
                <a:srgbClr val="F67800"/>
              </a:gs>
              <a:gs pos="99000">
                <a:srgbClr val="269CA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2250CD4-60BA-4A2B-A660-90CDE59603C1}"/>
              </a:ext>
            </a:extLst>
          </p:cNvPr>
          <p:cNvSpPr/>
          <p:nvPr/>
        </p:nvSpPr>
        <p:spPr>
          <a:xfrm>
            <a:off x="3" y="217845"/>
            <a:ext cx="95247" cy="6434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27486-DE0E-4BDF-9506-0E16160251AC}"/>
              </a:ext>
            </a:extLst>
          </p:cNvPr>
          <p:cNvSpPr txBox="1"/>
          <p:nvPr/>
        </p:nvSpPr>
        <p:spPr>
          <a:xfrm>
            <a:off x="627639" y="328401"/>
            <a:ext cx="102880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403020202020204" pitchFamily="34" charset="0"/>
              </a:rPr>
              <a:t>Happy Customers In Amazon and Everywhere Else……</a:t>
            </a:r>
          </a:p>
          <a:p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Helvetica" panose="020B0403020202020204" pitchFamily="34" charset="0"/>
            </a:endParaRPr>
          </a:p>
        </p:txBody>
      </p:sp>
      <p:pic>
        <p:nvPicPr>
          <p:cNvPr id="55" name="Picture 4" descr="DoorBox_Logo">
            <a:extLst>
              <a:ext uri="{FF2B5EF4-FFF2-40B4-BE49-F238E27FC236}">
                <a16:creationId xmlns:a16="http://schemas.microsoft.com/office/drawing/2014/main" id="{1E852178-5DD8-4AA4-8ECB-565C403A5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2300" y="133350"/>
            <a:ext cx="1169358" cy="41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8D394D8-8C02-49DF-98BF-DDD185FD46B4}"/>
              </a:ext>
            </a:extLst>
          </p:cNvPr>
          <p:cNvGrpSpPr/>
          <p:nvPr/>
        </p:nvGrpSpPr>
        <p:grpSpPr>
          <a:xfrm>
            <a:off x="577445" y="1345438"/>
            <a:ext cx="4601197" cy="2430146"/>
            <a:chOff x="577445" y="1345438"/>
            <a:chExt cx="4601197" cy="2430146"/>
          </a:xfrm>
        </p:grpSpPr>
        <p:pic>
          <p:nvPicPr>
            <p:cNvPr id="35" name="Picture 34" descr="A close up of a sign&#10;&#10;Description automatically generated">
              <a:extLst>
                <a:ext uri="{FF2B5EF4-FFF2-40B4-BE49-F238E27FC236}">
                  <a16:creationId xmlns:a16="http://schemas.microsoft.com/office/drawing/2014/main" id="{B65507C8-C44A-435A-8758-02600949F3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290" t="5652" r="17965" b="11242"/>
            <a:stretch/>
          </p:blipFill>
          <p:spPr>
            <a:xfrm rot="16200000">
              <a:off x="1662971" y="259912"/>
              <a:ext cx="2430146" cy="4601197"/>
            </a:xfrm>
            <a:prstGeom prst="rect">
              <a:avLst/>
            </a:prstGeom>
            <a:effectLst>
              <a:outerShdw blurRad="2032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C9B6F59-6B64-4338-BF9F-9C5A72878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172" y="1701837"/>
              <a:ext cx="3183061" cy="75614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CAA8B71-DDEA-43F3-869B-60BB68437768}"/>
                </a:ext>
              </a:extLst>
            </p:cNvPr>
            <p:cNvSpPr txBox="1"/>
            <p:nvPr/>
          </p:nvSpPr>
          <p:spPr>
            <a:xfrm>
              <a:off x="2024255" y="2623217"/>
              <a:ext cx="2866685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latin typeface="Helvetica" panose="020B0403020202020204" pitchFamily="34" charset="0"/>
                </a:rPr>
                <a:t>Unlike other similar or high priced solutions this box easily collapses for storage between deliveries.</a:t>
              </a:r>
              <a:endParaRPr lang="en-IN" sz="1100" dirty="0">
                <a:latin typeface="Helvetica" panose="020B0403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7B5FDE6-0BD4-4D87-ACF0-100D526C9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736" y="2572343"/>
              <a:ext cx="976410" cy="78964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BFA467C-0B11-4B79-855B-5BB8DDF520CC}"/>
              </a:ext>
            </a:extLst>
          </p:cNvPr>
          <p:cNvGrpSpPr/>
          <p:nvPr/>
        </p:nvGrpSpPr>
        <p:grpSpPr>
          <a:xfrm>
            <a:off x="5435086" y="1764929"/>
            <a:ext cx="3756653" cy="1984096"/>
            <a:chOff x="5435086" y="1764929"/>
            <a:chExt cx="3756653" cy="1984096"/>
          </a:xfrm>
        </p:grpSpPr>
        <p:pic>
          <p:nvPicPr>
            <p:cNvPr id="38" name="Picture 37" descr="A close up of a sign&#10;&#10;Description automatically generated">
              <a:extLst>
                <a:ext uri="{FF2B5EF4-FFF2-40B4-BE49-F238E27FC236}">
                  <a16:creationId xmlns:a16="http://schemas.microsoft.com/office/drawing/2014/main" id="{B5EB443F-F9FC-43C2-9291-0F8E6C8D27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290" t="5652" r="17965" b="11242"/>
            <a:stretch/>
          </p:blipFill>
          <p:spPr>
            <a:xfrm rot="16200000">
              <a:off x="6321365" y="878650"/>
              <a:ext cx="1984096" cy="3756653"/>
            </a:xfrm>
            <a:prstGeom prst="rect">
              <a:avLst/>
            </a:prstGeom>
            <a:effectLst>
              <a:outerShdw blurRad="2032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2AF7516-AD3E-4D0F-8451-DFBC7C2BA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3691" y="1979095"/>
              <a:ext cx="2115944" cy="48703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A17B3D5-1AF9-4467-BFEE-556CCE6B9453}"/>
                </a:ext>
              </a:extLst>
            </p:cNvPr>
            <p:cNvSpPr txBox="1"/>
            <p:nvPr/>
          </p:nvSpPr>
          <p:spPr>
            <a:xfrm>
              <a:off x="5599983" y="2572212"/>
              <a:ext cx="3338277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>
                  <a:latin typeface="Helvetica" panose="020B0403020202020204" pitchFamily="34" charset="0"/>
                </a:defRPr>
              </a:lvl1pPr>
            </a:lstStyle>
            <a:p>
              <a:r>
                <a:rPr lang="en-GB" sz="1100" dirty="0"/>
                <a:t>I am an avid online shopper, so I don’t miss any of these packages either. Over the last week since installation, I feel like its Christmas every day.</a:t>
              </a:r>
              <a:endParaRPr lang="en-IN" sz="11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D5B7F36-988F-43C4-8649-C40127A4F76B}"/>
              </a:ext>
            </a:extLst>
          </p:cNvPr>
          <p:cNvGrpSpPr/>
          <p:nvPr/>
        </p:nvGrpSpPr>
        <p:grpSpPr>
          <a:xfrm>
            <a:off x="2521972" y="3775048"/>
            <a:ext cx="4298599" cy="2270328"/>
            <a:chOff x="2521972" y="3775048"/>
            <a:chExt cx="4298599" cy="2270328"/>
          </a:xfrm>
        </p:grpSpPr>
        <p:pic>
          <p:nvPicPr>
            <p:cNvPr id="36" name="Picture 35" descr="A close up of a sign&#10;&#10;Description automatically generated">
              <a:extLst>
                <a:ext uri="{FF2B5EF4-FFF2-40B4-BE49-F238E27FC236}">
                  <a16:creationId xmlns:a16="http://schemas.microsoft.com/office/drawing/2014/main" id="{95AD8B70-EBE0-49C6-925D-3894852086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290" t="5652" r="17965" b="11242"/>
            <a:stretch/>
          </p:blipFill>
          <p:spPr>
            <a:xfrm rot="16200000">
              <a:off x="3536108" y="2760912"/>
              <a:ext cx="2270328" cy="4298599"/>
            </a:xfrm>
            <a:prstGeom prst="rect">
              <a:avLst/>
            </a:prstGeom>
            <a:effectLst>
              <a:outerShdw blurRad="2032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A4A96AC-F4EB-427C-9EED-09C2C60F5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43561" y="4048463"/>
              <a:ext cx="2685265" cy="66918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E4B882D-3EEF-4EC9-824C-8E1DC70E2B10}"/>
                </a:ext>
              </a:extLst>
            </p:cNvPr>
            <p:cNvSpPr txBox="1"/>
            <p:nvPr/>
          </p:nvSpPr>
          <p:spPr>
            <a:xfrm>
              <a:off x="3788707" y="4845617"/>
              <a:ext cx="277695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>
                  <a:latin typeface="Helvetica" panose="020B0403020202020204" pitchFamily="34" charset="0"/>
                </a:defRPr>
              </a:lvl1pPr>
            </a:lstStyle>
            <a:p>
              <a:r>
                <a:rPr lang="en-GB" sz="1050" dirty="0"/>
                <a:t>This box gives me tremendous peace of mind!! I used the DoorBox, didn’t even leave instructions because they we printed on the box. Success!!</a:t>
              </a:r>
              <a:endParaRPr lang="en-IN" sz="1050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46FC480-6E82-4B13-885E-CFB1FA497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07554" y="4834458"/>
              <a:ext cx="907503" cy="75674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171D60B-E7B8-48BF-9315-C104C851001B}"/>
              </a:ext>
            </a:extLst>
          </p:cNvPr>
          <p:cNvGrpSpPr/>
          <p:nvPr/>
        </p:nvGrpSpPr>
        <p:grpSpPr>
          <a:xfrm>
            <a:off x="7013230" y="3767456"/>
            <a:ext cx="4601197" cy="2430146"/>
            <a:chOff x="7013230" y="3767456"/>
            <a:chExt cx="4601197" cy="2430146"/>
          </a:xfrm>
        </p:grpSpPr>
        <p:pic>
          <p:nvPicPr>
            <p:cNvPr id="43" name="Picture 42" descr="A close up of a sign&#10;&#10;Description automatically generated">
              <a:extLst>
                <a:ext uri="{FF2B5EF4-FFF2-40B4-BE49-F238E27FC236}">
                  <a16:creationId xmlns:a16="http://schemas.microsoft.com/office/drawing/2014/main" id="{7BCFF0BB-BE80-4D15-BA95-63EC3F4879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290" t="5652" r="17965" b="11242"/>
            <a:stretch/>
          </p:blipFill>
          <p:spPr>
            <a:xfrm rot="16200000">
              <a:off x="8098756" y="2681930"/>
              <a:ext cx="2430146" cy="4601197"/>
            </a:xfrm>
            <a:prstGeom prst="rect">
              <a:avLst/>
            </a:prstGeom>
            <a:effectLst>
              <a:outerShdw blurRad="2032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CEA2A80-8818-41BF-8F2A-3C3CD7BAF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0507" y="4121762"/>
              <a:ext cx="3009380" cy="73053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002A0B9-91B6-4831-8011-C7AA589C9FC6}"/>
                </a:ext>
              </a:extLst>
            </p:cNvPr>
            <p:cNvSpPr txBox="1"/>
            <p:nvPr/>
          </p:nvSpPr>
          <p:spPr>
            <a:xfrm>
              <a:off x="7179961" y="4908319"/>
              <a:ext cx="379329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>
                  <a:latin typeface="Helvetica" panose="020B0403020202020204" pitchFamily="34" charset="0"/>
                </a:defRPr>
              </a:lvl1pPr>
            </a:lstStyle>
            <a:p>
              <a:r>
                <a:rPr lang="en-GB" sz="1100" dirty="0"/>
                <a:t>I would highly recommend this box to ensure you get the packages you have paid for and a porch thief does not! I had one small issue with the lock and the customer support was AWESOME!</a:t>
              </a:r>
              <a:endParaRPr lang="en-IN" sz="11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286B6EE-5A63-4BA5-AA8D-6C56915C762C}"/>
              </a:ext>
            </a:extLst>
          </p:cNvPr>
          <p:cNvGrpSpPr/>
          <p:nvPr/>
        </p:nvGrpSpPr>
        <p:grpSpPr>
          <a:xfrm>
            <a:off x="9644047" y="1807854"/>
            <a:ext cx="1614080" cy="272056"/>
            <a:chOff x="5104048" y="1088581"/>
            <a:chExt cx="1614080" cy="272056"/>
          </a:xfrm>
          <a:solidFill>
            <a:srgbClr val="F6CB3A"/>
          </a:solidFill>
        </p:grpSpPr>
        <p:sp>
          <p:nvSpPr>
            <p:cNvPr id="59" name="Star: 5 Points 58">
              <a:extLst>
                <a:ext uri="{FF2B5EF4-FFF2-40B4-BE49-F238E27FC236}">
                  <a16:creationId xmlns:a16="http://schemas.microsoft.com/office/drawing/2014/main" id="{F1463F17-B42A-4449-9BE1-4FEFCAF0F75E}"/>
                </a:ext>
              </a:extLst>
            </p:cNvPr>
            <p:cNvSpPr/>
            <p:nvPr/>
          </p:nvSpPr>
          <p:spPr>
            <a:xfrm>
              <a:off x="5104048" y="1088581"/>
              <a:ext cx="284871" cy="272056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0" name="Star: 5 Points 59">
              <a:extLst>
                <a:ext uri="{FF2B5EF4-FFF2-40B4-BE49-F238E27FC236}">
                  <a16:creationId xmlns:a16="http://schemas.microsoft.com/office/drawing/2014/main" id="{12F6AD7E-B7BD-4465-8022-02A10626DD5C}"/>
                </a:ext>
              </a:extLst>
            </p:cNvPr>
            <p:cNvSpPr/>
            <p:nvPr/>
          </p:nvSpPr>
          <p:spPr>
            <a:xfrm>
              <a:off x="6433257" y="1088581"/>
              <a:ext cx="284871" cy="272056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1" name="Star: 5 Points 60">
              <a:extLst>
                <a:ext uri="{FF2B5EF4-FFF2-40B4-BE49-F238E27FC236}">
                  <a16:creationId xmlns:a16="http://schemas.microsoft.com/office/drawing/2014/main" id="{A7A1521F-1B1C-4972-ABEC-A8C3B74EFE4D}"/>
                </a:ext>
              </a:extLst>
            </p:cNvPr>
            <p:cNvSpPr/>
            <p:nvPr/>
          </p:nvSpPr>
          <p:spPr>
            <a:xfrm>
              <a:off x="6100954" y="1088581"/>
              <a:ext cx="284871" cy="272056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2" name="Star: 5 Points 61">
              <a:extLst>
                <a:ext uri="{FF2B5EF4-FFF2-40B4-BE49-F238E27FC236}">
                  <a16:creationId xmlns:a16="http://schemas.microsoft.com/office/drawing/2014/main" id="{F2674928-1248-4EE4-A339-A16C43A1C7F3}"/>
                </a:ext>
              </a:extLst>
            </p:cNvPr>
            <p:cNvSpPr/>
            <p:nvPr/>
          </p:nvSpPr>
          <p:spPr>
            <a:xfrm>
              <a:off x="5768652" y="1088581"/>
              <a:ext cx="284871" cy="272056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3" name="Star: 5 Points 62">
              <a:extLst>
                <a:ext uri="{FF2B5EF4-FFF2-40B4-BE49-F238E27FC236}">
                  <a16:creationId xmlns:a16="http://schemas.microsoft.com/office/drawing/2014/main" id="{81AE02B3-94D5-49B2-A975-B0A3478DF83A}"/>
                </a:ext>
              </a:extLst>
            </p:cNvPr>
            <p:cNvSpPr/>
            <p:nvPr/>
          </p:nvSpPr>
          <p:spPr>
            <a:xfrm>
              <a:off x="5436350" y="1088581"/>
              <a:ext cx="284871" cy="272056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655F706-23E5-4B69-8820-D4C544D9C6A7}"/>
              </a:ext>
            </a:extLst>
          </p:cNvPr>
          <p:cNvGrpSpPr/>
          <p:nvPr/>
        </p:nvGrpSpPr>
        <p:grpSpPr>
          <a:xfrm>
            <a:off x="627639" y="5899720"/>
            <a:ext cx="1614080" cy="272056"/>
            <a:chOff x="5104048" y="1088581"/>
            <a:chExt cx="1614080" cy="272056"/>
          </a:xfrm>
          <a:solidFill>
            <a:srgbClr val="F6CB3A"/>
          </a:solidFill>
        </p:grpSpPr>
        <p:sp>
          <p:nvSpPr>
            <p:cNvPr id="65" name="Star: 5 Points 64">
              <a:extLst>
                <a:ext uri="{FF2B5EF4-FFF2-40B4-BE49-F238E27FC236}">
                  <a16:creationId xmlns:a16="http://schemas.microsoft.com/office/drawing/2014/main" id="{F5FBF81F-1764-43E1-B643-3C2F4F918832}"/>
                </a:ext>
              </a:extLst>
            </p:cNvPr>
            <p:cNvSpPr/>
            <p:nvPr/>
          </p:nvSpPr>
          <p:spPr>
            <a:xfrm>
              <a:off x="5104048" y="1088581"/>
              <a:ext cx="284871" cy="272056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6" name="Star: 5 Points 65">
              <a:extLst>
                <a:ext uri="{FF2B5EF4-FFF2-40B4-BE49-F238E27FC236}">
                  <a16:creationId xmlns:a16="http://schemas.microsoft.com/office/drawing/2014/main" id="{78A54FC9-AF7A-488D-BBAA-29FAC1C1EE51}"/>
                </a:ext>
              </a:extLst>
            </p:cNvPr>
            <p:cNvSpPr/>
            <p:nvPr/>
          </p:nvSpPr>
          <p:spPr>
            <a:xfrm>
              <a:off x="6433257" y="1088581"/>
              <a:ext cx="284871" cy="272056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7" name="Star: 5 Points 66">
              <a:extLst>
                <a:ext uri="{FF2B5EF4-FFF2-40B4-BE49-F238E27FC236}">
                  <a16:creationId xmlns:a16="http://schemas.microsoft.com/office/drawing/2014/main" id="{89394816-6EBA-4610-A812-3D56BA195F37}"/>
                </a:ext>
              </a:extLst>
            </p:cNvPr>
            <p:cNvSpPr/>
            <p:nvPr/>
          </p:nvSpPr>
          <p:spPr>
            <a:xfrm>
              <a:off x="6100954" y="1088581"/>
              <a:ext cx="284871" cy="272056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8" name="Star: 5 Points 67">
              <a:extLst>
                <a:ext uri="{FF2B5EF4-FFF2-40B4-BE49-F238E27FC236}">
                  <a16:creationId xmlns:a16="http://schemas.microsoft.com/office/drawing/2014/main" id="{9BCEEC1B-8728-4D0D-9827-AEE8C6A53029}"/>
                </a:ext>
              </a:extLst>
            </p:cNvPr>
            <p:cNvSpPr/>
            <p:nvPr/>
          </p:nvSpPr>
          <p:spPr>
            <a:xfrm>
              <a:off x="5768652" y="1088581"/>
              <a:ext cx="284871" cy="272056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9" name="Star: 5 Points 68">
              <a:extLst>
                <a:ext uri="{FF2B5EF4-FFF2-40B4-BE49-F238E27FC236}">
                  <a16:creationId xmlns:a16="http://schemas.microsoft.com/office/drawing/2014/main" id="{FB80B69B-1BD2-46CB-876B-FC0E0F6A8947}"/>
                </a:ext>
              </a:extLst>
            </p:cNvPr>
            <p:cNvSpPr/>
            <p:nvPr/>
          </p:nvSpPr>
          <p:spPr>
            <a:xfrm>
              <a:off x="5436350" y="1088581"/>
              <a:ext cx="284871" cy="272056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73" name="Slide Number Placeholder 72">
            <a:extLst>
              <a:ext uri="{FF2B5EF4-FFF2-40B4-BE49-F238E27FC236}">
                <a16:creationId xmlns:a16="http://schemas.microsoft.com/office/drawing/2014/main" id="{6D77DFEB-4A14-4469-A683-571FC36AF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06991-0763-44EC-80A5-947810A8343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63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4F6407-942C-4DD7-BD79-4BB2FF3C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06991-0763-44EC-80A5-947810A83437}" type="slidenum">
              <a:rPr lang="en-US" smtClean="0"/>
              <a:t>18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6734E0-BAD1-4D08-8CCF-CE4B4A976C11}"/>
              </a:ext>
            </a:extLst>
          </p:cNvPr>
          <p:cNvSpPr txBox="1"/>
          <p:nvPr/>
        </p:nvSpPr>
        <p:spPr>
          <a:xfrm>
            <a:off x="1794294" y="2967487"/>
            <a:ext cx="7530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3061018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0E0B7-259A-415D-BEE5-E6089C243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Quick URLs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472B2-5AB0-46C1-817F-A51793B68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www.doorbox.co</a:t>
            </a:r>
            <a:r>
              <a:rPr lang="en-US" dirty="0"/>
              <a:t> – Home Page Of Our Company</a:t>
            </a:r>
          </a:p>
          <a:p>
            <a:r>
              <a:rPr lang="en-US" dirty="0">
                <a:hlinkClick r:id="rId3"/>
              </a:rPr>
              <a:t>www.doorbox.co/cnbc</a:t>
            </a:r>
            <a:r>
              <a:rPr lang="en-US" dirty="0"/>
              <a:t> -  CNBC Video of Package Theft in USA</a:t>
            </a:r>
          </a:p>
          <a:p>
            <a:r>
              <a:rPr lang="en-US" dirty="0">
                <a:hlinkClick r:id="rId4"/>
              </a:rPr>
              <a:t>www.doorbox.co/nyt</a:t>
            </a:r>
            <a:r>
              <a:rPr lang="en-US" dirty="0"/>
              <a:t> - </a:t>
            </a:r>
            <a:r>
              <a:rPr lang="en-US" dirty="0" err="1"/>
              <a:t>Newyork</a:t>
            </a:r>
            <a:r>
              <a:rPr lang="en-US" dirty="0"/>
              <a:t> Times Article of Package Theft</a:t>
            </a:r>
          </a:p>
          <a:p>
            <a:r>
              <a:rPr lang="en-US" dirty="0">
                <a:hlinkClick r:id="rId5"/>
              </a:rPr>
              <a:t>www.doorbox.co/youtube</a:t>
            </a:r>
            <a:r>
              <a:rPr lang="en-US" dirty="0"/>
              <a:t> – Hundred’s of Actual Delivery Videos</a:t>
            </a:r>
          </a:p>
          <a:p>
            <a:r>
              <a:rPr lang="en-US" dirty="0">
                <a:hlinkClick r:id="rId6"/>
              </a:rPr>
              <a:t>www.doorbox.co/camera</a:t>
            </a:r>
            <a:r>
              <a:rPr lang="en-US" dirty="0"/>
              <a:t> - Our </a:t>
            </a:r>
            <a:r>
              <a:rPr lang="en-US" dirty="0" err="1"/>
              <a:t>Doorbox</a:t>
            </a:r>
            <a:r>
              <a:rPr lang="en-US" dirty="0"/>
              <a:t> Camera Pilot Testing</a:t>
            </a:r>
          </a:p>
          <a:p>
            <a:r>
              <a:rPr lang="en-US" dirty="0">
                <a:hlinkClick r:id="rId7"/>
              </a:rPr>
              <a:t>www.doorbox.co/amazon</a:t>
            </a:r>
            <a:r>
              <a:rPr lang="en-US" dirty="0"/>
              <a:t> - </a:t>
            </a:r>
            <a:r>
              <a:rPr lang="en-US" dirty="0" err="1"/>
              <a:t>Doorbox</a:t>
            </a:r>
            <a:r>
              <a:rPr lang="en-US" dirty="0"/>
              <a:t> Listing in Amazon</a:t>
            </a:r>
          </a:p>
          <a:p>
            <a:r>
              <a:rPr lang="en-US" dirty="0">
                <a:hlinkClick r:id="rId8"/>
              </a:rPr>
              <a:t>www.doorbox.co/walmart</a:t>
            </a:r>
            <a:r>
              <a:rPr lang="en-US" dirty="0"/>
              <a:t> - </a:t>
            </a:r>
            <a:r>
              <a:rPr lang="en-US" dirty="0" err="1"/>
              <a:t>Doorbox</a:t>
            </a:r>
            <a:r>
              <a:rPr lang="en-US" dirty="0"/>
              <a:t> Listing in Walmart</a:t>
            </a:r>
          </a:p>
          <a:p>
            <a:r>
              <a:rPr lang="en-US" dirty="0">
                <a:hlinkClick r:id="rId9"/>
              </a:rPr>
              <a:t>www.doorbox.co/kickstarter</a:t>
            </a:r>
            <a:r>
              <a:rPr lang="en-US" dirty="0"/>
              <a:t> - </a:t>
            </a:r>
            <a:r>
              <a:rPr lang="en-US" dirty="0" err="1"/>
              <a:t>Doorbox</a:t>
            </a:r>
            <a:r>
              <a:rPr lang="en-US" dirty="0"/>
              <a:t> Kickstarter Listing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B1A4E0-2946-41FA-83E0-60E62B0CB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06991-0763-44EC-80A5-947810A8343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160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C2250CD4-60BA-4A2B-A660-90CDE59603C1}"/>
              </a:ext>
            </a:extLst>
          </p:cNvPr>
          <p:cNvSpPr/>
          <p:nvPr/>
        </p:nvSpPr>
        <p:spPr>
          <a:xfrm>
            <a:off x="3" y="188027"/>
            <a:ext cx="95247" cy="6434882"/>
          </a:xfrm>
          <a:prstGeom prst="rect">
            <a:avLst/>
          </a:prstGeom>
          <a:gradFill>
            <a:gsLst>
              <a:gs pos="0">
                <a:srgbClr val="F67800"/>
              </a:gs>
              <a:gs pos="99000">
                <a:srgbClr val="269CA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27486-DE0E-4BDF-9506-0E16160251AC}"/>
              </a:ext>
            </a:extLst>
          </p:cNvPr>
          <p:cNvSpPr txBox="1"/>
          <p:nvPr/>
        </p:nvSpPr>
        <p:spPr>
          <a:xfrm>
            <a:off x="627639" y="298583"/>
            <a:ext cx="88073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403020202020204" pitchFamily="34" charset="0"/>
              </a:rPr>
              <a:t>Last Mile Delivery Remains An Unsolved Problem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Helvetica" panose="020B0403020202020204" pitchFamily="34" charset="0"/>
            </a:endParaRPr>
          </a:p>
        </p:txBody>
      </p:sp>
      <p:pic>
        <p:nvPicPr>
          <p:cNvPr id="55" name="Picture 4" descr="DoorBox_Logo">
            <a:extLst>
              <a:ext uri="{FF2B5EF4-FFF2-40B4-BE49-F238E27FC236}">
                <a16:creationId xmlns:a16="http://schemas.microsoft.com/office/drawing/2014/main" id="{1E852178-5DD8-4AA4-8ECB-565C403A5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2300" y="133350"/>
            <a:ext cx="1169358" cy="41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F7D340C-C1B6-4EBD-84C4-9D437ACDB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06991-0763-44EC-80A5-947810A83437}" type="slidenum">
              <a:rPr lang="en-US" smtClean="0"/>
              <a:t>2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A25DCF-5341-4BE9-A357-5D4D60620A30}"/>
              </a:ext>
            </a:extLst>
          </p:cNvPr>
          <p:cNvSpPr/>
          <p:nvPr/>
        </p:nvSpPr>
        <p:spPr>
          <a:xfrm>
            <a:off x="504337" y="1111834"/>
            <a:ext cx="4381500" cy="524451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254000" dist="165100" dir="5400000" sx="97000" sy="97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F388946-2B85-45ED-873B-39416EFEB6CE}"/>
              </a:ext>
            </a:extLst>
          </p:cNvPr>
          <p:cNvGrpSpPr/>
          <p:nvPr/>
        </p:nvGrpSpPr>
        <p:grpSpPr>
          <a:xfrm>
            <a:off x="777211" y="4175799"/>
            <a:ext cx="3782239" cy="1769715"/>
            <a:chOff x="836576" y="4031964"/>
            <a:chExt cx="3782239" cy="176971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EFF99BB-B6A5-45C7-A2A6-07805D948134}"/>
                </a:ext>
              </a:extLst>
            </p:cNvPr>
            <p:cNvSpPr txBox="1"/>
            <p:nvPr/>
          </p:nvSpPr>
          <p:spPr>
            <a:xfrm>
              <a:off x="1636550" y="4031964"/>
              <a:ext cx="2982265" cy="17697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Helvetica" panose="020B0403020202020204" pitchFamily="34" charset="0"/>
                </a:rPr>
                <a:t>Over </a:t>
              </a:r>
              <a:r>
                <a:rPr lang="en-US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Helvetica" panose="020B0403020202020204" pitchFamily="34" charset="0"/>
                </a:rPr>
                <a:t>128 Million </a:t>
              </a:r>
              <a:r>
                <a:rPr 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Helvetica" panose="020B0403020202020204" pitchFamily="34" charset="0"/>
                </a:rPr>
                <a:t>Households Have No Protection For Their Online Deliveries.</a:t>
              </a:r>
            </a:p>
            <a:p>
              <a:endPara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403020202020204" pitchFamily="34" charset="0"/>
              </a:endParaRPr>
            </a:p>
            <a:p>
              <a:endParaRPr lang="en-US" sz="7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403020202020204" pitchFamily="34" charset="0"/>
              </a:endParaRPr>
            </a:p>
            <a:p>
              <a:r>
                <a:rPr 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Helvetica" panose="020B0403020202020204" pitchFamily="34" charset="0"/>
                </a:rPr>
                <a:t>Over </a:t>
              </a:r>
              <a:r>
                <a:rPr lang="en-US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Helvetica" panose="020B0403020202020204" pitchFamily="34" charset="0"/>
                </a:rPr>
                <a:t>150 Million </a:t>
              </a:r>
              <a:r>
                <a:rPr 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Helvetica" panose="020B0403020202020204" pitchFamily="34" charset="0"/>
                </a:rPr>
                <a:t>Amazon Prime Members Are Struggling To Solve Package Theft Problem.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97C2914-70C4-4C49-9BCC-F180294FBC43}"/>
                </a:ext>
              </a:extLst>
            </p:cNvPr>
            <p:cNvSpPr/>
            <p:nvPr/>
          </p:nvSpPr>
          <p:spPr>
            <a:xfrm>
              <a:off x="836576" y="4131828"/>
              <a:ext cx="615822" cy="615822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5D10A51-5C2E-4394-9573-612FD08EB7ED}"/>
                </a:ext>
              </a:extLst>
            </p:cNvPr>
            <p:cNvSpPr/>
            <p:nvPr/>
          </p:nvSpPr>
          <p:spPr>
            <a:xfrm>
              <a:off x="836576" y="5132252"/>
              <a:ext cx="615822" cy="615822"/>
            </a:xfrm>
            <a:prstGeom prst="ellipse">
              <a:avLst/>
            </a:prstGeom>
            <a:solidFill>
              <a:srgbClr val="2083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6B2E7AD-4AAC-4604-B4A9-09164912DF9B}"/>
              </a:ext>
            </a:extLst>
          </p:cNvPr>
          <p:cNvCxnSpPr/>
          <p:nvPr/>
        </p:nvCxnSpPr>
        <p:spPr>
          <a:xfrm>
            <a:off x="777211" y="5084157"/>
            <a:ext cx="378223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386E545D-64DC-40B1-9A7F-7F4D26FB3A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2433" y="4435743"/>
            <a:ext cx="274048" cy="27404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2257FEF-F1E1-4422-B2D1-B38744B92423}"/>
              </a:ext>
            </a:extLst>
          </p:cNvPr>
          <p:cNvGrpSpPr/>
          <p:nvPr/>
        </p:nvGrpSpPr>
        <p:grpSpPr>
          <a:xfrm>
            <a:off x="910598" y="5370111"/>
            <a:ext cx="346550" cy="367078"/>
            <a:chOff x="7548252" y="2450019"/>
            <a:chExt cx="598798" cy="634268"/>
          </a:xfrm>
          <a:solidFill>
            <a:schemeClr val="bg1"/>
          </a:solidFill>
        </p:grpSpPr>
        <p:sp>
          <p:nvSpPr>
            <p:cNvPr id="16" name="Freeform 35">
              <a:extLst>
                <a:ext uri="{FF2B5EF4-FFF2-40B4-BE49-F238E27FC236}">
                  <a16:creationId xmlns:a16="http://schemas.microsoft.com/office/drawing/2014/main" id="{D3040198-C9BF-4D35-BB34-FCA34C4407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0798" y="2696459"/>
              <a:ext cx="273706" cy="271609"/>
            </a:xfrm>
            <a:custGeom>
              <a:avLst/>
              <a:gdLst>
                <a:gd name="T0" fmla="*/ 318 w 370"/>
                <a:gd name="T1" fmla="*/ 45 h 367"/>
                <a:gd name="T2" fmla="*/ 266 w 370"/>
                <a:gd name="T3" fmla="*/ 0 h 367"/>
                <a:gd name="T4" fmla="*/ 185 w 370"/>
                <a:gd name="T5" fmla="*/ 0 h 367"/>
                <a:gd name="T6" fmla="*/ 104 w 370"/>
                <a:gd name="T7" fmla="*/ 0 h 367"/>
                <a:gd name="T8" fmla="*/ 52 w 370"/>
                <a:gd name="T9" fmla="*/ 45 h 367"/>
                <a:gd name="T10" fmla="*/ 0 w 370"/>
                <a:gd name="T11" fmla="*/ 367 h 367"/>
                <a:gd name="T12" fmla="*/ 185 w 370"/>
                <a:gd name="T13" fmla="*/ 367 h 367"/>
                <a:gd name="T14" fmla="*/ 370 w 370"/>
                <a:gd name="T15" fmla="*/ 367 h 367"/>
                <a:gd name="T16" fmla="*/ 318 w 370"/>
                <a:gd name="T17" fmla="*/ 45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0" h="367">
                  <a:moveTo>
                    <a:pt x="318" y="45"/>
                  </a:moveTo>
                  <a:cubicBezTo>
                    <a:pt x="314" y="18"/>
                    <a:pt x="293" y="0"/>
                    <a:pt x="266" y="0"/>
                  </a:cubicBezTo>
                  <a:cubicBezTo>
                    <a:pt x="185" y="0"/>
                    <a:pt x="185" y="0"/>
                    <a:pt x="185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77" y="0"/>
                    <a:pt x="56" y="18"/>
                    <a:pt x="52" y="45"/>
                  </a:cubicBezTo>
                  <a:cubicBezTo>
                    <a:pt x="0" y="367"/>
                    <a:pt x="0" y="367"/>
                    <a:pt x="0" y="367"/>
                  </a:cubicBezTo>
                  <a:cubicBezTo>
                    <a:pt x="185" y="367"/>
                    <a:pt x="185" y="367"/>
                    <a:pt x="185" y="367"/>
                  </a:cubicBezTo>
                  <a:cubicBezTo>
                    <a:pt x="370" y="367"/>
                    <a:pt x="370" y="367"/>
                    <a:pt x="370" y="367"/>
                  </a:cubicBezTo>
                  <a:lnTo>
                    <a:pt x="318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36">
              <a:extLst>
                <a:ext uri="{FF2B5EF4-FFF2-40B4-BE49-F238E27FC236}">
                  <a16:creationId xmlns:a16="http://schemas.microsoft.com/office/drawing/2014/main" id="{96AA8FB9-BB86-4BC2-87B5-349227B7A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6753" y="3012976"/>
              <a:ext cx="360748" cy="71311"/>
            </a:xfrm>
            <a:custGeom>
              <a:avLst/>
              <a:gdLst>
                <a:gd name="T0" fmla="*/ 445 w 486"/>
                <a:gd name="T1" fmla="*/ 0 h 97"/>
                <a:gd name="T2" fmla="*/ 243 w 486"/>
                <a:gd name="T3" fmla="*/ 0 h 97"/>
                <a:gd name="T4" fmla="*/ 41 w 486"/>
                <a:gd name="T5" fmla="*/ 0 h 97"/>
                <a:gd name="T6" fmla="*/ 0 w 486"/>
                <a:gd name="T7" fmla="*/ 41 h 97"/>
                <a:gd name="T8" fmla="*/ 0 w 486"/>
                <a:gd name="T9" fmla="*/ 97 h 97"/>
                <a:gd name="T10" fmla="*/ 243 w 486"/>
                <a:gd name="T11" fmla="*/ 97 h 97"/>
                <a:gd name="T12" fmla="*/ 486 w 486"/>
                <a:gd name="T13" fmla="*/ 97 h 97"/>
                <a:gd name="T14" fmla="*/ 486 w 486"/>
                <a:gd name="T15" fmla="*/ 41 h 97"/>
                <a:gd name="T16" fmla="*/ 445 w 486"/>
                <a:gd name="T1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6" h="97">
                  <a:moveTo>
                    <a:pt x="445" y="0"/>
                  </a:moveTo>
                  <a:cubicBezTo>
                    <a:pt x="243" y="0"/>
                    <a:pt x="243" y="0"/>
                    <a:pt x="243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19" y="0"/>
                    <a:pt x="0" y="19"/>
                    <a:pt x="0" y="41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243" y="97"/>
                    <a:pt x="243" y="97"/>
                    <a:pt x="243" y="97"/>
                  </a:cubicBezTo>
                  <a:cubicBezTo>
                    <a:pt x="486" y="97"/>
                    <a:pt x="486" y="97"/>
                    <a:pt x="486" y="97"/>
                  </a:cubicBezTo>
                  <a:cubicBezTo>
                    <a:pt x="486" y="41"/>
                    <a:pt x="486" y="41"/>
                    <a:pt x="486" y="41"/>
                  </a:cubicBezTo>
                  <a:cubicBezTo>
                    <a:pt x="486" y="19"/>
                    <a:pt x="467" y="0"/>
                    <a:pt x="44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37">
              <a:extLst>
                <a:ext uri="{FF2B5EF4-FFF2-40B4-BE49-F238E27FC236}">
                  <a16:creationId xmlns:a16="http://schemas.microsoft.com/office/drawing/2014/main" id="{C613246F-6D5B-4F8F-859C-F0DF92D9C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688" y="2450019"/>
              <a:ext cx="19925" cy="192958"/>
            </a:xfrm>
            <a:custGeom>
              <a:avLst/>
              <a:gdLst>
                <a:gd name="T0" fmla="*/ 14 w 28"/>
                <a:gd name="T1" fmla="*/ 260 h 260"/>
                <a:gd name="T2" fmla="*/ 14 w 28"/>
                <a:gd name="T3" fmla="*/ 260 h 260"/>
                <a:gd name="T4" fmla="*/ 28 w 28"/>
                <a:gd name="T5" fmla="*/ 246 h 260"/>
                <a:gd name="T6" fmla="*/ 28 w 28"/>
                <a:gd name="T7" fmla="*/ 14 h 260"/>
                <a:gd name="T8" fmla="*/ 14 w 28"/>
                <a:gd name="T9" fmla="*/ 0 h 260"/>
                <a:gd name="T10" fmla="*/ 14 w 28"/>
                <a:gd name="T11" fmla="*/ 0 h 260"/>
                <a:gd name="T12" fmla="*/ 0 w 28"/>
                <a:gd name="T13" fmla="*/ 14 h 260"/>
                <a:gd name="T14" fmla="*/ 0 w 28"/>
                <a:gd name="T15" fmla="*/ 246 h 260"/>
                <a:gd name="T16" fmla="*/ 14 w 28"/>
                <a:gd name="T17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260">
                  <a:moveTo>
                    <a:pt x="14" y="260"/>
                  </a:moveTo>
                  <a:cubicBezTo>
                    <a:pt x="14" y="260"/>
                    <a:pt x="14" y="260"/>
                    <a:pt x="14" y="260"/>
                  </a:cubicBezTo>
                  <a:cubicBezTo>
                    <a:pt x="22" y="260"/>
                    <a:pt x="28" y="254"/>
                    <a:pt x="28" y="246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6"/>
                    <a:pt x="22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246"/>
                    <a:pt x="0" y="246"/>
                    <a:pt x="0" y="246"/>
                  </a:cubicBezTo>
                  <a:cubicBezTo>
                    <a:pt x="0" y="254"/>
                    <a:pt x="6" y="260"/>
                    <a:pt x="14" y="2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38">
              <a:extLst>
                <a:ext uri="{FF2B5EF4-FFF2-40B4-BE49-F238E27FC236}">
                  <a16:creationId xmlns:a16="http://schemas.microsoft.com/office/drawing/2014/main" id="{E6FB148A-1139-4AD0-9F6B-FB05350BF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4017" y="2614662"/>
              <a:ext cx="173033" cy="110112"/>
            </a:xfrm>
            <a:custGeom>
              <a:avLst/>
              <a:gdLst>
                <a:gd name="T0" fmla="*/ 4 w 233"/>
                <a:gd name="T1" fmla="*/ 139 h 148"/>
                <a:gd name="T2" fmla="*/ 4 w 233"/>
                <a:gd name="T3" fmla="*/ 139 h 148"/>
                <a:gd name="T4" fmla="*/ 23 w 233"/>
                <a:gd name="T5" fmla="*/ 144 h 148"/>
                <a:gd name="T6" fmla="*/ 224 w 233"/>
                <a:gd name="T7" fmla="*/ 28 h 148"/>
                <a:gd name="T8" fmla="*/ 229 w 233"/>
                <a:gd name="T9" fmla="*/ 9 h 148"/>
                <a:gd name="T10" fmla="*/ 229 w 233"/>
                <a:gd name="T11" fmla="*/ 9 h 148"/>
                <a:gd name="T12" fmla="*/ 210 w 233"/>
                <a:gd name="T13" fmla="*/ 4 h 148"/>
                <a:gd name="T14" fmla="*/ 9 w 233"/>
                <a:gd name="T15" fmla="*/ 120 h 148"/>
                <a:gd name="T16" fmla="*/ 4 w 233"/>
                <a:gd name="T17" fmla="*/ 139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3" h="148">
                  <a:moveTo>
                    <a:pt x="4" y="139"/>
                  </a:moveTo>
                  <a:cubicBezTo>
                    <a:pt x="4" y="139"/>
                    <a:pt x="4" y="139"/>
                    <a:pt x="4" y="139"/>
                  </a:cubicBezTo>
                  <a:cubicBezTo>
                    <a:pt x="7" y="146"/>
                    <a:pt x="16" y="148"/>
                    <a:pt x="23" y="144"/>
                  </a:cubicBezTo>
                  <a:cubicBezTo>
                    <a:pt x="224" y="28"/>
                    <a:pt x="224" y="28"/>
                    <a:pt x="224" y="28"/>
                  </a:cubicBezTo>
                  <a:cubicBezTo>
                    <a:pt x="231" y="24"/>
                    <a:pt x="233" y="16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5" y="2"/>
                    <a:pt x="217" y="0"/>
                    <a:pt x="210" y="4"/>
                  </a:cubicBezTo>
                  <a:cubicBezTo>
                    <a:pt x="9" y="120"/>
                    <a:pt x="9" y="120"/>
                    <a:pt x="9" y="120"/>
                  </a:cubicBezTo>
                  <a:cubicBezTo>
                    <a:pt x="2" y="124"/>
                    <a:pt x="0" y="132"/>
                    <a:pt x="4" y="1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39">
              <a:extLst>
                <a:ext uri="{FF2B5EF4-FFF2-40B4-BE49-F238E27FC236}">
                  <a16:creationId xmlns:a16="http://schemas.microsoft.com/office/drawing/2014/main" id="{AF6FDF2E-FFE9-4175-AAC2-BFA5E86288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252" y="2614662"/>
              <a:ext cx="171984" cy="110112"/>
            </a:xfrm>
            <a:custGeom>
              <a:avLst/>
              <a:gdLst>
                <a:gd name="T0" fmla="*/ 229 w 233"/>
                <a:gd name="T1" fmla="*/ 139 h 148"/>
                <a:gd name="T2" fmla="*/ 229 w 233"/>
                <a:gd name="T3" fmla="*/ 139 h 148"/>
                <a:gd name="T4" fmla="*/ 224 w 233"/>
                <a:gd name="T5" fmla="*/ 120 h 148"/>
                <a:gd name="T6" fmla="*/ 23 w 233"/>
                <a:gd name="T7" fmla="*/ 4 h 148"/>
                <a:gd name="T8" fmla="*/ 4 w 233"/>
                <a:gd name="T9" fmla="*/ 9 h 148"/>
                <a:gd name="T10" fmla="*/ 4 w 233"/>
                <a:gd name="T11" fmla="*/ 9 h 148"/>
                <a:gd name="T12" fmla="*/ 9 w 233"/>
                <a:gd name="T13" fmla="*/ 28 h 148"/>
                <a:gd name="T14" fmla="*/ 210 w 233"/>
                <a:gd name="T15" fmla="*/ 144 h 148"/>
                <a:gd name="T16" fmla="*/ 229 w 233"/>
                <a:gd name="T17" fmla="*/ 139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3" h="148">
                  <a:moveTo>
                    <a:pt x="229" y="139"/>
                  </a:moveTo>
                  <a:cubicBezTo>
                    <a:pt x="229" y="139"/>
                    <a:pt x="229" y="139"/>
                    <a:pt x="229" y="139"/>
                  </a:cubicBezTo>
                  <a:cubicBezTo>
                    <a:pt x="233" y="132"/>
                    <a:pt x="231" y="124"/>
                    <a:pt x="224" y="12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16" y="0"/>
                    <a:pt x="8" y="2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0" y="16"/>
                    <a:pt x="2" y="24"/>
                    <a:pt x="9" y="28"/>
                  </a:cubicBezTo>
                  <a:cubicBezTo>
                    <a:pt x="210" y="144"/>
                    <a:pt x="210" y="144"/>
                    <a:pt x="210" y="144"/>
                  </a:cubicBezTo>
                  <a:cubicBezTo>
                    <a:pt x="217" y="148"/>
                    <a:pt x="226" y="146"/>
                    <a:pt x="229" y="1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40">
              <a:extLst>
                <a:ext uri="{FF2B5EF4-FFF2-40B4-BE49-F238E27FC236}">
                  <a16:creationId xmlns:a16="http://schemas.microsoft.com/office/drawing/2014/main" id="{F1BE5611-4E8B-4F89-976F-EBA330E06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2895" y="2569568"/>
              <a:ext cx="66067" cy="96479"/>
            </a:xfrm>
            <a:custGeom>
              <a:avLst/>
              <a:gdLst>
                <a:gd name="T0" fmla="*/ 80 w 89"/>
                <a:gd name="T1" fmla="*/ 127 h 131"/>
                <a:gd name="T2" fmla="*/ 80 w 89"/>
                <a:gd name="T3" fmla="*/ 127 h 131"/>
                <a:gd name="T4" fmla="*/ 85 w 89"/>
                <a:gd name="T5" fmla="*/ 108 h 131"/>
                <a:gd name="T6" fmla="*/ 28 w 89"/>
                <a:gd name="T7" fmla="*/ 9 h 131"/>
                <a:gd name="T8" fmla="*/ 9 w 89"/>
                <a:gd name="T9" fmla="*/ 4 h 131"/>
                <a:gd name="T10" fmla="*/ 9 w 89"/>
                <a:gd name="T11" fmla="*/ 4 h 131"/>
                <a:gd name="T12" fmla="*/ 4 w 89"/>
                <a:gd name="T13" fmla="*/ 23 h 131"/>
                <a:gd name="T14" fmla="*/ 61 w 89"/>
                <a:gd name="T15" fmla="*/ 122 h 131"/>
                <a:gd name="T16" fmla="*/ 80 w 89"/>
                <a:gd name="T17" fmla="*/ 127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131">
                  <a:moveTo>
                    <a:pt x="80" y="127"/>
                  </a:moveTo>
                  <a:cubicBezTo>
                    <a:pt x="80" y="127"/>
                    <a:pt x="80" y="127"/>
                    <a:pt x="80" y="127"/>
                  </a:cubicBezTo>
                  <a:cubicBezTo>
                    <a:pt x="87" y="123"/>
                    <a:pt x="89" y="115"/>
                    <a:pt x="85" y="108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4" y="3"/>
                    <a:pt x="16" y="0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2" y="8"/>
                    <a:pt x="0" y="17"/>
                    <a:pt x="4" y="23"/>
                  </a:cubicBezTo>
                  <a:cubicBezTo>
                    <a:pt x="61" y="122"/>
                    <a:pt x="61" y="122"/>
                    <a:pt x="61" y="122"/>
                  </a:cubicBezTo>
                  <a:cubicBezTo>
                    <a:pt x="65" y="129"/>
                    <a:pt x="74" y="131"/>
                    <a:pt x="80" y="1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41">
              <a:extLst>
                <a:ext uri="{FF2B5EF4-FFF2-40B4-BE49-F238E27FC236}">
                  <a16:creationId xmlns:a16="http://schemas.microsoft.com/office/drawing/2014/main" id="{C013B2CB-78BB-44F0-96F5-278E53EF9A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6340" y="2569568"/>
              <a:ext cx="66067" cy="96479"/>
            </a:xfrm>
            <a:custGeom>
              <a:avLst/>
              <a:gdLst>
                <a:gd name="T0" fmla="*/ 9 w 89"/>
                <a:gd name="T1" fmla="*/ 127 h 131"/>
                <a:gd name="T2" fmla="*/ 9 w 89"/>
                <a:gd name="T3" fmla="*/ 127 h 131"/>
                <a:gd name="T4" fmla="*/ 28 w 89"/>
                <a:gd name="T5" fmla="*/ 122 h 131"/>
                <a:gd name="T6" fmla="*/ 85 w 89"/>
                <a:gd name="T7" fmla="*/ 23 h 131"/>
                <a:gd name="T8" fmla="*/ 80 w 89"/>
                <a:gd name="T9" fmla="*/ 4 h 131"/>
                <a:gd name="T10" fmla="*/ 80 w 89"/>
                <a:gd name="T11" fmla="*/ 4 h 131"/>
                <a:gd name="T12" fmla="*/ 61 w 89"/>
                <a:gd name="T13" fmla="*/ 9 h 131"/>
                <a:gd name="T14" fmla="*/ 4 w 89"/>
                <a:gd name="T15" fmla="*/ 108 h 131"/>
                <a:gd name="T16" fmla="*/ 9 w 89"/>
                <a:gd name="T17" fmla="*/ 127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131">
                  <a:moveTo>
                    <a:pt x="9" y="127"/>
                  </a:moveTo>
                  <a:cubicBezTo>
                    <a:pt x="9" y="127"/>
                    <a:pt x="9" y="127"/>
                    <a:pt x="9" y="127"/>
                  </a:cubicBezTo>
                  <a:cubicBezTo>
                    <a:pt x="15" y="131"/>
                    <a:pt x="24" y="129"/>
                    <a:pt x="28" y="122"/>
                  </a:cubicBezTo>
                  <a:cubicBezTo>
                    <a:pt x="85" y="23"/>
                    <a:pt x="85" y="23"/>
                    <a:pt x="85" y="23"/>
                  </a:cubicBezTo>
                  <a:cubicBezTo>
                    <a:pt x="89" y="17"/>
                    <a:pt x="87" y="8"/>
                    <a:pt x="80" y="4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73" y="0"/>
                    <a:pt x="65" y="3"/>
                    <a:pt x="61" y="9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0" y="115"/>
                    <a:pt x="2" y="123"/>
                    <a:pt x="9" y="1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42">
              <a:extLst>
                <a:ext uri="{FF2B5EF4-FFF2-40B4-BE49-F238E27FC236}">
                  <a16:creationId xmlns:a16="http://schemas.microsoft.com/office/drawing/2014/main" id="{6716AE04-5479-497C-BEB6-4249171BA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7088" y="2782452"/>
              <a:ext cx="105917" cy="20974"/>
            </a:xfrm>
            <a:custGeom>
              <a:avLst/>
              <a:gdLst>
                <a:gd name="T0" fmla="*/ 0 w 142"/>
                <a:gd name="T1" fmla="*/ 14 h 28"/>
                <a:gd name="T2" fmla="*/ 0 w 142"/>
                <a:gd name="T3" fmla="*/ 14 h 28"/>
                <a:gd name="T4" fmla="*/ 14 w 142"/>
                <a:gd name="T5" fmla="*/ 28 h 28"/>
                <a:gd name="T6" fmla="*/ 128 w 142"/>
                <a:gd name="T7" fmla="*/ 28 h 28"/>
                <a:gd name="T8" fmla="*/ 142 w 142"/>
                <a:gd name="T9" fmla="*/ 14 h 28"/>
                <a:gd name="T10" fmla="*/ 142 w 142"/>
                <a:gd name="T11" fmla="*/ 14 h 28"/>
                <a:gd name="T12" fmla="*/ 128 w 142"/>
                <a:gd name="T13" fmla="*/ 0 h 28"/>
                <a:gd name="T14" fmla="*/ 14 w 142"/>
                <a:gd name="T15" fmla="*/ 0 h 28"/>
                <a:gd name="T16" fmla="*/ 0 w 142"/>
                <a:gd name="T17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28"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22"/>
                    <a:pt x="6" y="28"/>
                    <a:pt x="14" y="28"/>
                  </a:cubicBezTo>
                  <a:cubicBezTo>
                    <a:pt x="128" y="28"/>
                    <a:pt x="128" y="28"/>
                    <a:pt x="128" y="28"/>
                  </a:cubicBezTo>
                  <a:cubicBezTo>
                    <a:pt x="136" y="28"/>
                    <a:pt x="142" y="22"/>
                    <a:pt x="142" y="14"/>
                  </a:cubicBezTo>
                  <a:cubicBezTo>
                    <a:pt x="142" y="14"/>
                    <a:pt x="142" y="14"/>
                    <a:pt x="142" y="14"/>
                  </a:cubicBezTo>
                  <a:cubicBezTo>
                    <a:pt x="142" y="6"/>
                    <a:pt x="136" y="0"/>
                    <a:pt x="12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43">
              <a:extLst>
                <a:ext uri="{FF2B5EF4-FFF2-40B4-BE49-F238E27FC236}">
                  <a16:creationId xmlns:a16="http://schemas.microsoft.com/office/drawing/2014/main" id="{8C1100E9-D867-4E59-86E6-E243BB99E4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2296" y="2782452"/>
              <a:ext cx="104868" cy="20974"/>
            </a:xfrm>
            <a:custGeom>
              <a:avLst/>
              <a:gdLst>
                <a:gd name="T0" fmla="*/ 142 w 142"/>
                <a:gd name="T1" fmla="*/ 14 h 28"/>
                <a:gd name="T2" fmla="*/ 142 w 142"/>
                <a:gd name="T3" fmla="*/ 14 h 28"/>
                <a:gd name="T4" fmla="*/ 128 w 142"/>
                <a:gd name="T5" fmla="*/ 0 h 28"/>
                <a:gd name="T6" fmla="*/ 14 w 142"/>
                <a:gd name="T7" fmla="*/ 0 h 28"/>
                <a:gd name="T8" fmla="*/ 0 w 142"/>
                <a:gd name="T9" fmla="*/ 14 h 28"/>
                <a:gd name="T10" fmla="*/ 0 w 142"/>
                <a:gd name="T11" fmla="*/ 14 h 28"/>
                <a:gd name="T12" fmla="*/ 14 w 142"/>
                <a:gd name="T13" fmla="*/ 28 h 28"/>
                <a:gd name="T14" fmla="*/ 128 w 142"/>
                <a:gd name="T15" fmla="*/ 28 h 28"/>
                <a:gd name="T16" fmla="*/ 142 w 142"/>
                <a:gd name="T17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28">
                  <a:moveTo>
                    <a:pt x="142" y="14"/>
                  </a:moveTo>
                  <a:cubicBezTo>
                    <a:pt x="142" y="14"/>
                    <a:pt x="142" y="14"/>
                    <a:pt x="142" y="14"/>
                  </a:cubicBezTo>
                  <a:cubicBezTo>
                    <a:pt x="142" y="6"/>
                    <a:pt x="136" y="0"/>
                    <a:pt x="12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22"/>
                    <a:pt x="6" y="28"/>
                    <a:pt x="14" y="28"/>
                  </a:cubicBezTo>
                  <a:cubicBezTo>
                    <a:pt x="128" y="28"/>
                    <a:pt x="128" y="28"/>
                    <a:pt x="128" y="28"/>
                  </a:cubicBezTo>
                  <a:cubicBezTo>
                    <a:pt x="136" y="28"/>
                    <a:pt x="142" y="22"/>
                    <a:pt x="14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2DF89F9-C5E3-4A8A-9B8F-D6789DEF21E3}"/>
              </a:ext>
            </a:extLst>
          </p:cNvPr>
          <p:cNvSpPr/>
          <p:nvPr/>
        </p:nvSpPr>
        <p:spPr>
          <a:xfrm>
            <a:off x="5089422" y="1119632"/>
            <a:ext cx="1997918" cy="17199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05B0BDC-3FD0-4EDF-BF36-ABDCBA8AE83F}"/>
              </a:ext>
            </a:extLst>
          </p:cNvPr>
          <p:cNvSpPr/>
          <p:nvPr/>
        </p:nvSpPr>
        <p:spPr>
          <a:xfrm>
            <a:off x="7078445" y="1108759"/>
            <a:ext cx="4928498" cy="1723893"/>
          </a:xfrm>
          <a:prstGeom prst="rect">
            <a:avLst/>
          </a:prstGeom>
          <a:solidFill>
            <a:srgbClr val="FA7F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5A7F0FE-4653-4A9B-A309-B2E395A6DAC8}"/>
              </a:ext>
            </a:extLst>
          </p:cNvPr>
          <p:cNvSpPr txBox="1"/>
          <p:nvPr/>
        </p:nvSpPr>
        <p:spPr>
          <a:xfrm>
            <a:off x="7163536" y="1253971"/>
            <a:ext cx="4788122" cy="1420389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 kern="1200" dirty="0">
                <a:solidFill>
                  <a:schemeClr val="bg1"/>
                </a:solidFill>
                <a:latin typeface="Helvetica" panose="020B0403020202020204" pitchFamily="34" charset="0"/>
              </a:rPr>
              <a:t>1.7 Million Packages Are </a:t>
            </a:r>
            <a:r>
              <a:rPr lang="en-US" sz="2000" b="1" dirty="0">
                <a:solidFill>
                  <a:schemeClr val="bg1"/>
                </a:solidFill>
                <a:latin typeface="Helvetica" panose="020B0403020202020204" pitchFamily="34" charset="0"/>
              </a:rPr>
              <a:t>L</a:t>
            </a:r>
            <a:r>
              <a:rPr lang="en-US" sz="2000" b="1" kern="1200" dirty="0">
                <a:solidFill>
                  <a:schemeClr val="bg1"/>
                </a:solidFill>
                <a:latin typeface="Helvetica" panose="020B0403020202020204" pitchFamily="34" charset="0"/>
              </a:rPr>
              <a:t>ost Per Day</a:t>
            </a:r>
          </a:p>
          <a:p>
            <a:pPr marL="0" lvl="0" indent="0" algn="l" defTabSz="844550"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>
                <a:solidFill>
                  <a:schemeClr val="bg1"/>
                </a:solidFill>
                <a:latin typeface="Helvetica" panose="020B0403020202020204" pitchFamily="34" charset="0"/>
              </a:rPr>
              <a:t>in US Alone, </a:t>
            </a:r>
            <a:r>
              <a:rPr lang="en-US" sz="1400" dirty="0">
                <a:solidFill>
                  <a:schemeClr val="bg1"/>
                </a:solidFill>
                <a:latin typeface="Helvetica" panose="020B0403020202020204" pitchFamily="34" charset="0"/>
              </a:rPr>
              <a:t>a</a:t>
            </a:r>
            <a:r>
              <a:rPr lang="en-GB" sz="1400" kern="1200" dirty="0" err="1">
                <a:solidFill>
                  <a:schemeClr val="bg1"/>
                </a:solidFill>
                <a:latin typeface="Helvetica" panose="020B0403020202020204" pitchFamily="34" charset="0"/>
              </a:rPr>
              <a:t>dding</a:t>
            </a:r>
            <a:r>
              <a:rPr lang="en-GB" sz="1400" kern="1200" dirty="0">
                <a:solidFill>
                  <a:schemeClr val="bg1"/>
                </a:solidFill>
                <a:latin typeface="Helvetica" panose="020B0403020202020204" pitchFamily="34" charset="0"/>
              </a:rPr>
              <a:t> </a:t>
            </a:r>
            <a:r>
              <a:rPr lang="en-GB" sz="1400" dirty="0">
                <a:solidFill>
                  <a:schemeClr val="bg1"/>
                </a:solidFill>
                <a:latin typeface="Helvetica" panose="020B0403020202020204" pitchFamily="34" charset="0"/>
              </a:rPr>
              <a:t>u</a:t>
            </a:r>
            <a:r>
              <a:rPr lang="en-GB" sz="1400" kern="1200" dirty="0">
                <a:solidFill>
                  <a:schemeClr val="bg1"/>
                </a:solidFill>
                <a:latin typeface="Helvetica" panose="020B0403020202020204" pitchFamily="34" charset="0"/>
              </a:rPr>
              <a:t>p </a:t>
            </a:r>
            <a:r>
              <a:rPr lang="en-GB" sz="1400" dirty="0">
                <a:solidFill>
                  <a:schemeClr val="bg1"/>
                </a:solidFill>
                <a:latin typeface="Helvetica" panose="020B0403020202020204" pitchFamily="34" charset="0"/>
              </a:rPr>
              <a:t>t</a:t>
            </a:r>
            <a:r>
              <a:rPr lang="en-GB" sz="1400" kern="1200" dirty="0">
                <a:solidFill>
                  <a:schemeClr val="bg1"/>
                </a:solidFill>
                <a:latin typeface="Helvetica" panose="020B0403020202020204" pitchFamily="34" charset="0"/>
              </a:rPr>
              <a:t>o </a:t>
            </a:r>
            <a:r>
              <a:rPr lang="en-GB" sz="1400" dirty="0">
                <a:solidFill>
                  <a:schemeClr val="bg1"/>
                </a:solidFill>
                <a:latin typeface="Helvetica" panose="020B0403020202020204" pitchFamily="34" charset="0"/>
              </a:rPr>
              <a:t>m</a:t>
            </a:r>
            <a:r>
              <a:rPr lang="en-GB" sz="1400" kern="1200" dirty="0">
                <a:solidFill>
                  <a:schemeClr val="bg1"/>
                </a:solidFill>
                <a:latin typeface="Helvetica" panose="020B0403020202020204" pitchFamily="34" charset="0"/>
              </a:rPr>
              <a:t>ore </a:t>
            </a:r>
            <a:r>
              <a:rPr lang="en-GB" sz="1400" dirty="0">
                <a:solidFill>
                  <a:schemeClr val="bg1"/>
                </a:solidFill>
                <a:latin typeface="Helvetica" panose="020B0403020202020204" pitchFamily="34" charset="0"/>
              </a:rPr>
              <a:t>t</a:t>
            </a:r>
            <a:r>
              <a:rPr lang="en-GB" sz="1400" kern="1200" dirty="0">
                <a:solidFill>
                  <a:schemeClr val="bg1"/>
                </a:solidFill>
                <a:latin typeface="Helvetica" panose="020B0403020202020204" pitchFamily="34" charset="0"/>
              </a:rPr>
              <a:t>han </a:t>
            </a:r>
            <a:r>
              <a:rPr lang="en-GB" sz="1400" b="1" kern="1200" dirty="0">
                <a:solidFill>
                  <a:schemeClr val="bg1"/>
                </a:solidFill>
                <a:latin typeface="Helvetica" panose="020B0403020202020204" pitchFamily="34" charset="0"/>
              </a:rPr>
              <a:t>$</a:t>
            </a:r>
            <a:r>
              <a:rPr lang="en-GB" sz="1400" b="1" dirty="0">
                <a:solidFill>
                  <a:schemeClr val="bg1"/>
                </a:solidFill>
                <a:latin typeface="Helvetica" panose="020B0403020202020204" pitchFamily="34" charset="0"/>
              </a:rPr>
              <a:t>9</a:t>
            </a:r>
            <a:r>
              <a:rPr lang="en-GB" sz="1400" b="1" kern="1200" dirty="0">
                <a:solidFill>
                  <a:schemeClr val="bg1"/>
                </a:solidFill>
                <a:latin typeface="Helvetica" panose="020B0403020202020204" pitchFamily="34" charset="0"/>
              </a:rPr>
              <a:t> </a:t>
            </a:r>
            <a:r>
              <a:rPr lang="en-GB" sz="1400" b="1" dirty="0">
                <a:solidFill>
                  <a:schemeClr val="bg1"/>
                </a:solidFill>
                <a:latin typeface="Helvetica" panose="020B0403020202020204" pitchFamily="34" charset="0"/>
              </a:rPr>
              <a:t>B</a:t>
            </a:r>
            <a:r>
              <a:rPr lang="en-GB" sz="1400" b="1" kern="1200" dirty="0">
                <a:solidFill>
                  <a:schemeClr val="bg1"/>
                </a:solidFill>
                <a:latin typeface="Helvetica" panose="020B0403020202020204" pitchFamily="34" charset="0"/>
              </a:rPr>
              <a:t>illion</a:t>
            </a:r>
            <a:r>
              <a:rPr lang="en-GB" sz="1400" kern="1200" dirty="0">
                <a:solidFill>
                  <a:schemeClr val="bg1"/>
                </a:solidFill>
                <a:latin typeface="Helvetica" panose="020B0403020202020204" pitchFamily="34" charset="0"/>
              </a:rPr>
              <a:t> In lost </a:t>
            </a:r>
            <a:r>
              <a:rPr lang="en-GB" sz="1400" dirty="0">
                <a:solidFill>
                  <a:schemeClr val="bg1"/>
                </a:solidFill>
                <a:latin typeface="Helvetica" panose="020B0403020202020204" pitchFamily="34" charset="0"/>
              </a:rPr>
              <a:t>g</a:t>
            </a:r>
            <a:r>
              <a:rPr lang="en-GB" sz="1400" kern="1200" dirty="0">
                <a:solidFill>
                  <a:schemeClr val="bg1"/>
                </a:solidFill>
                <a:latin typeface="Helvetica" panose="020B0403020202020204" pitchFamily="34" charset="0"/>
              </a:rPr>
              <a:t>oods </a:t>
            </a:r>
            <a:r>
              <a:rPr lang="en-GB" sz="1400" dirty="0">
                <a:solidFill>
                  <a:schemeClr val="bg1"/>
                </a:solidFill>
                <a:latin typeface="Helvetica" panose="020B0403020202020204" pitchFamily="34" charset="0"/>
              </a:rPr>
              <a:t>a</a:t>
            </a:r>
            <a:r>
              <a:rPr lang="en-GB" sz="1400" kern="1200" dirty="0">
                <a:solidFill>
                  <a:schemeClr val="bg1"/>
                </a:solidFill>
                <a:latin typeface="Helvetica" panose="020B0403020202020204" pitchFamily="34" charset="0"/>
              </a:rPr>
              <a:t>nd </a:t>
            </a:r>
            <a:r>
              <a:rPr lang="en-GB" sz="1400" dirty="0">
                <a:solidFill>
                  <a:schemeClr val="bg1"/>
                </a:solidFill>
                <a:latin typeface="Helvetica" panose="020B0403020202020204" pitchFamily="34" charset="0"/>
              </a:rPr>
              <a:t>s</a:t>
            </a:r>
            <a:r>
              <a:rPr lang="en-GB" sz="1400" kern="1200" dirty="0">
                <a:solidFill>
                  <a:schemeClr val="bg1"/>
                </a:solidFill>
                <a:latin typeface="Helvetica" panose="020B0403020202020204" pitchFamily="34" charset="0"/>
              </a:rPr>
              <a:t>ervices in a year. Amazon alone loses $25 Million everyday. </a:t>
            </a:r>
          </a:p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600" b="1" kern="1200" dirty="0">
                <a:solidFill>
                  <a:schemeClr val="bg1"/>
                </a:solidFill>
                <a:latin typeface="Helvetica" panose="020B0403020202020204" pitchFamily="34" charset="0"/>
                <a:cs typeface="Arial" panose="020B0604020202020204" pitchFamily="34" charset="0"/>
              </a:rPr>
              <a:t>See The CNBC Video </a:t>
            </a:r>
            <a:r>
              <a:rPr lang="en-IN" sz="1600" b="1" u="sng" dirty="0">
                <a:solidFill>
                  <a:schemeClr val="bg1"/>
                </a:solidFill>
                <a:latin typeface="Helvetica" panose="020B0403020202020204" pitchFamily="34" charset="0"/>
              </a:rPr>
              <a:t>www.doorbox.co/cnbc </a:t>
            </a:r>
            <a:endParaRPr lang="en-US" sz="1600" b="1" u="sng" kern="1200" dirty="0">
              <a:solidFill>
                <a:schemeClr val="bg1"/>
              </a:solidFill>
              <a:latin typeface="Helvetica" panose="020B0403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D6C2718-03D4-4AD6-9155-E7D0234F60C6}"/>
              </a:ext>
            </a:extLst>
          </p:cNvPr>
          <p:cNvSpPr/>
          <p:nvPr/>
        </p:nvSpPr>
        <p:spPr>
          <a:xfrm>
            <a:off x="5088759" y="1103446"/>
            <a:ext cx="1997918" cy="155985"/>
          </a:xfrm>
          <a:prstGeom prst="rect">
            <a:avLst/>
          </a:prstGeom>
          <a:solidFill>
            <a:srgbClr val="F975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6FD967A-79C5-4363-B84A-81177237C1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936" y="1132382"/>
            <a:ext cx="1771650" cy="1640636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F832E9B-60BF-48A8-A3EF-2FDBAFA979FB}"/>
              </a:ext>
            </a:extLst>
          </p:cNvPr>
          <p:cNvGrpSpPr/>
          <p:nvPr/>
        </p:nvGrpSpPr>
        <p:grpSpPr>
          <a:xfrm>
            <a:off x="338143" y="1034269"/>
            <a:ext cx="4743317" cy="3020255"/>
            <a:chOff x="1166613" y="1406373"/>
            <a:chExt cx="4852837" cy="2908044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42B7A3A-F45E-425A-8ECA-3D062A5EE084}"/>
                </a:ext>
              </a:extLst>
            </p:cNvPr>
            <p:cNvSpPr/>
            <p:nvPr/>
          </p:nvSpPr>
          <p:spPr>
            <a:xfrm>
              <a:off x="1511520" y="1630608"/>
              <a:ext cx="4163022" cy="2459575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5EA17791-11A3-44DF-B94E-BF4978FF8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6613" y="1406373"/>
              <a:ext cx="4852837" cy="2908044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053A776-D7B6-4A33-AE50-0E8F721AA070}"/>
              </a:ext>
            </a:extLst>
          </p:cNvPr>
          <p:cNvGrpSpPr/>
          <p:nvPr/>
        </p:nvGrpSpPr>
        <p:grpSpPr>
          <a:xfrm>
            <a:off x="5130202" y="3099986"/>
            <a:ext cx="6876741" cy="1669555"/>
            <a:chOff x="5130202" y="3141082"/>
            <a:chExt cx="6876741" cy="166955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DEFC8CF-91EA-4D2B-BD81-5DD1B50423D4}"/>
                </a:ext>
              </a:extLst>
            </p:cNvPr>
            <p:cNvSpPr/>
            <p:nvPr/>
          </p:nvSpPr>
          <p:spPr>
            <a:xfrm>
              <a:off x="5130202" y="3151021"/>
              <a:ext cx="1997918" cy="151144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E95A7F0-94F3-4044-803F-27FF52C1DFAF}"/>
                </a:ext>
              </a:extLst>
            </p:cNvPr>
            <p:cNvSpPr/>
            <p:nvPr/>
          </p:nvSpPr>
          <p:spPr>
            <a:xfrm>
              <a:off x="7128120" y="3141082"/>
              <a:ext cx="4878823" cy="1521388"/>
            </a:xfrm>
            <a:prstGeom prst="rect">
              <a:avLst/>
            </a:prstGeom>
            <a:solidFill>
              <a:srgbClr val="269C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8D57E01-0FFF-4312-8796-45CE6259E5FE}"/>
                </a:ext>
              </a:extLst>
            </p:cNvPr>
            <p:cNvSpPr txBox="1"/>
            <p:nvPr/>
          </p:nvSpPr>
          <p:spPr>
            <a:xfrm>
              <a:off x="7189086" y="3253288"/>
              <a:ext cx="4707215" cy="1557349"/>
            </a:xfrm>
            <a:prstGeom prst="rect">
              <a:avLst/>
            </a:prstGeom>
            <a:noFill/>
          </p:spPr>
          <p:txBody>
            <a:bodyPr wrap="square" anchor="b">
              <a:sp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>
                  <a:solidFill>
                    <a:schemeClr val="bg1"/>
                  </a:solidFill>
                  <a:latin typeface="Helvetica" panose="020B0403020202020204" pitchFamily="34" charset="0"/>
                </a:rPr>
                <a:t>90,000 Packages Are Stolen Daily</a:t>
              </a:r>
            </a:p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>
                  <a:solidFill>
                    <a:schemeClr val="bg1"/>
                  </a:solidFill>
                  <a:latin typeface="Helvetica" panose="020B0403020202020204" pitchFamily="34" charset="0"/>
                </a:rPr>
                <a:t>In New York</a:t>
              </a:r>
              <a:endParaRPr lang="en-US" sz="1200" b="1" dirty="0">
                <a:solidFill>
                  <a:schemeClr val="bg1"/>
                </a:solidFill>
                <a:latin typeface="Helvetica" panose="020B0403020202020204" pitchFamily="34" charset="0"/>
              </a:endParaRPr>
            </a:p>
            <a:p>
              <a:pPr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600" b="1" dirty="0">
                  <a:solidFill>
                    <a:schemeClr val="bg1"/>
                  </a:solidFill>
                  <a:latin typeface="Helvetica" panose="020B0403020202020204" pitchFamily="34" charset="0"/>
                  <a:cs typeface="Arial" panose="020B0604020202020204" pitchFamily="34" charset="0"/>
                </a:rPr>
                <a:t>See The New York Times Article </a:t>
              </a:r>
              <a:r>
                <a:rPr lang="en-IN" sz="1600" b="1" u="sng" dirty="0">
                  <a:solidFill>
                    <a:schemeClr val="bg1"/>
                  </a:solidFill>
                  <a:latin typeface="Helvetica" panose="020B0403020202020204" pitchFamily="34" charset="0"/>
                </a:rPr>
                <a:t>www.doorbox.co/nyt</a:t>
              </a:r>
              <a:endParaRPr lang="en-US" sz="1600" b="1" u="sng" kern="1200" dirty="0">
                <a:solidFill>
                  <a:schemeClr val="bg1"/>
                </a:solidFill>
                <a:latin typeface="Helvetica" panose="020B0403020202020204" pitchFamily="34" charset="0"/>
              </a:endParaRPr>
            </a:p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200" b="1" dirty="0">
                <a:solidFill>
                  <a:schemeClr val="bg1"/>
                </a:solidFill>
                <a:latin typeface="Helvetica" panose="020B0403020202020204" pitchFamily="34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B7558E2-9E57-47D4-A8C4-242F0E3DF11F}"/>
                </a:ext>
              </a:extLst>
            </p:cNvPr>
            <p:cNvSpPr/>
            <p:nvPr/>
          </p:nvSpPr>
          <p:spPr>
            <a:xfrm>
              <a:off x="5130202" y="3143221"/>
              <a:ext cx="1997918" cy="156569"/>
            </a:xfrm>
            <a:prstGeom prst="rect">
              <a:avLst/>
            </a:prstGeom>
            <a:solidFill>
              <a:srgbClr val="269C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6BC1391-74CD-4095-9310-D68CF346E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92145" y="3514483"/>
              <a:ext cx="1729714" cy="933294"/>
            </a:xfrm>
            <a:prstGeom prst="rect">
              <a:avLst/>
            </a:prstGeom>
          </p:spPr>
        </p:pic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9165156F-CB14-4D8D-AA60-5A5774C971AF}"/>
              </a:ext>
            </a:extLst>
          </p:cNvPr>
          <p:cNvSpPr/>
          <p:nvPr/>
        </p:nvSpPr>
        <p:spPr>
          <a:xfrm>
            <a:off x="5129314" y="4994044"/>
            <a:ext cx="1997918" cy="13907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C96B68D-181B-4070-B9B7-660DEFC51D11}"/>
              </a:ext>
            </a:extLst>
          </p:cNvPr>
          <p:cNvSpPr/>
          <p:nvPr/>
        </p:nvSpPr>
        <p:spPr>
          <a:xfrm>
            <a:off x="7129673" y="4891921"/>
            <a:ext cx="4877270" cy="1519287"/>
          </a:xfrm>
          <a:prstGeom prst="rect">
            <a:avLst/>
          </a:prstGeom>
          <a:solidFill>
            <a:srgbClr val="1E2E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CF06265-15B0-466E-BBBC-26ADFF93A556}"/>
              </a:ext>
            </a:extLst>
          </p:cNvPr>
          <p:cNvSpPr txBox="1"/>
          <p:nvPr/>
        </p:nvSpPr>
        <p:spPr>
          <a:xfrm>
            <a:off x="7250806" y="4970111"/>
            <a:ext cx="4645495" cy="130805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lvl="0" indent="0" algn="l" defTabSz="844550"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 dirty="0">
                <a:solidFill>
                  <a:schemeClr val="bg1"/>
                </a:solidFill>
                <a:latin typeface="Helvetica" panose="020B0403020202020204" pitchFamily="34" charset="0"/>
              </a:rPr>
              <a:t>Parcel carriers lose close to </a:t>
            </a:r>
            <a:r>
              <a:rPr lang="en-US" sz="2000" b="1" kern="1200" dirty="0">
                <a:solidFill>
                  <a:schemeClr val="bg1"/>
                </a:solidFill>
                <a:latin typeface="Helvetica" panose="020B0403020202020204" pitchFamily="34" charset="0"/>
              </a:rPr>
              <a:t>$89B this year </a:t>
            </a:r>
            <a:r>
              <a:rPr lang="en-US" sz="1400" dirty="0">
                <a:solidFill>
                  <a:schemeClr val="bg1"/>
                </a:solidFill>
                <a:latin typeface="Helvetica" panose="020B0403020202020204" pitchFamily="34" charset="0"/>
              </a:rPr>
              <a:t>from parcels not delivered in first attempt.</a:t>
            </a:r>
            <a:endParaRPr lang="en-US" sz="1200" dirty="0">
              <a:solidFill>
                <a:schemeClr val="bg1"/>
              </a:solidFill>
              <a:latin typeface="Helvetica" panose="020B0403020202020204" pitchFamily="34" charset="0"/>
            </a:endParaRPr>
          </a:p>
          <a:p>
            <a:pPr defTabSz="844550">
              <a:spcBef>
                <a:spcPct val="0"/>
              </a:spcBef>
              <a:spcAft>
                <a:spcPct val="35000"/>
              </a:spcAft>
            </a:pPr>
            <a:r>
              <a:rPr lang="en-GB" sz="1600" b="1" dirty="0">
                <a:solidFill>
                  <a:schemeClr val="bg1"/>
                </a:solidFill>
                <a:latin typeface="Helvetica" panose="020B0403020202020204" pitchFamily="34" charset="0"/>
                <a:cs typeface="Arial" panose="020B0604020202020204" pitchFamily="34" charset="0"/>
              </a:rPr>
              <a:t>See The New York Times Article</a:t>
            </a:r>
            <a:br>
              <a:rPr lang="en-GB" sz="1600" b="1" dirty="0">
                <a:solidFill>
                  <a:schemeClr val="bg1"/>
                </a:solidFill>
                <a:latin typeface="Helvetica" panose="020B0403020202020204" pitchFamily="34" charset="0"/>
                <a:cs typeface="Arial" panose="020B0604020202020204" pitchFamily="34" charset="0"/>
              </a:rPr>
            </a:br>
            <a:r>
              <a:rPr lang="en-IN" sz="1600" b="1" u="sng" dirty="0">
                <a:solidFill>
                  <a:schemeClr val="bg1"/>
                </a:solidFill>
                <a:latin typeface="Helvetica" panose="020B0403020202020204" pitchFamily="34" charset="0"/>
              </a:rPr>
              <a:t>www.doorbox.co/89b</a:t>
            </a:r>
            <a:endParaRPr lang="en-US" sz="1600" b="1" u="sng" kern="1200" dirty="0">
              <a:solidFill>
                <a:schemeClr val="bg1"/>
              </a:solidFill>
              <a:latin typeface="Helvetica" panose="020B0403020202020204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D1018AA-D45F-4DB6-A032-1257766F081C}"/>
              </a:ext>
            </a:extLst>
          </p:cNvPr>
          <p:cNvSpPr/>
          <p:nvPr/>
        </p:nvSpPr>
        <p:spPr>
          <a:xfrm>
            <a:off x="5137147" y="4891659"/>
            <a:ext cx="1997918" cy="162760"/>
          </a:xfrm>
          <a:prstGeom prst="rect">
            <a:avLst/>
          </a:prstGeom>
          <a:solidFill>
            <a:srgbClr val="1E2E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1D381D6A-03E1-41C4-97F1-40928410BE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7040" y="4948875"/>
            <a:ext cx="1917919" cy="12756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550E034-17ED-4BCF-938A-A72DF6ED46C8}"/>
                  </a:ext>
                </a:extLst>
              </p14:cNvPr>
              <p14:cNvContentPartPr/>
              <p14:nvPr/>
            </p14:nvContentPartPr>
            <p14:xfrm>
              <a:off x="2825896" y="4191006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550E034-17ED-4BCF-938A-A72DF6ED46C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16896" y="4182366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97001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D59CE3-C1D0-4C4E-88CC-63BFB3B7F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06991-0763-44EC-80A5-947810A83437}" type="slidenum">
              <a:rPr lang="en-US" smtClean="0"/>
              <a:t>3</a:t>
            </a:fld>
            <a:endParaRPr lang="en-US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911E5C7F-5309-4792-A7F9-8B6CF566152A}"/>
              </a:ext>
            </a:extLst>
          </p:cNvPr>
          <p:cNvSpPr/>
          <p:nvPr/>
        </p:nvSpPr>
        <p:spPr>
          <a:xfrm>
            <a:off x="8291965" y="2076943"/>
            <a:ext cx="3900036" cy="4780740"/>
          </a:xfrm>
          <a:custGeom>
            <a:avLst/>
            <a:gdLst>
              <a:gd name="connsiteX0" fmla="*/ 4828387 w 4828387"/>
              <a:gd name="connsiteY0" fmla="*/ 0 h 5918730"/>
              <a:gd name="connsiteX1" fmla="*/ 4828387 w 4828387"/>
              <a:gd name="connsiteY1" fmla="*/ 5918730 h 5918730"/>
              <a:gd name="connsiteX2" fmla="*/ 0 w 4828387"/>
              <a:gd name="connsiteY2" fmla="*/ 5918730 h 5918730"/>
              <a:gd name="connsiteX3" fmla="*/ 4767306 w 4828387"/>
              <a:gd name="connsiteY3" fmla="*/ 10787 h 5918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8387" h="5918730">
                <a:moveTo>
                  <a:pt x="4828387" y="0"/>
                </a:moveTo>
                <a:lnTo>
                  <a:pt x="4828387" y="5918730"/>
                </a:lnTo>
                <a:lnTo>
                  <a:pt x="0" y="5918730"/>
                </a:lnTo>
                <a:cubicBezTo>
                  <a:pt x="0" y="2995177"/>
                  <a:pt x="2049243" y="558137"/>
                  <a:pt x="4767306" y="107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664515F-FFC2-4BD5-A2D5-2AB69A935DB9}"/>
              </a:ext>
            </a:extLst>
          </p:cNvPr>
          <p:cNvSpPr/>
          <p:nvPr/>
        </p:nvSpPr>
        <p:spPr>
          <a:xfrm>
            <a:off x="8678343" y="2960225"/>
            <a:ext cx="3513658" cy="3908047"/>
          </a:xfrm>
          <a:custGeom>
            <a:avLst/>
            <a:gdLst>
              <a:gd name="connsiteX0" fmla="*/ 5010149 w 5010149"/>
              <a:gd name="connsiteY0" fmla="*/ 0 h 5482166"/>
              <a:gd name="connsiteX1" fmla="*/ 5010149 w 5010149"/>
              <a:gd name="connsiteY1" fmla="*/ 5482166 h 5482166"/>
              <a:gd name="connsiteX2" fmla="*/ 0 w 5010149"/>
              <a:gd name="connsiteY2" fmla="*/ 5482166 h 5482166"/>
              <a:gd name="connsiteX3" fmla="*/ 4942549 w 5010149"/>
              <a:gd name="connsiteY3" fmla="*/ 5140 h 5482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10149" h="5482166">
                <a:moveTo>
                  <a:pt x="5010149" y="0"/>
                </a:moveTo>
                <a:lnTo>
                  <a:pt x="5010149" y="5482166"/>
                </a:lnTo>
                <a:lnTo>
                  <a:pt x="0" y="5482166"/>
                </a:lnTo>
                <a:cubicBezTo>
                  <a:pt x="0" y="2631626"/>
                  <a:pt x="2166392" y="287074"/>
                  <a:pt x="4942549" y="5140"/>
                </a:cubicBezTo>
                <a:close/>
              </a:path>
            </a:pathLst>
          </a:custGeom>
          <a:solidFill>
            <a:srgbClr val="FFC1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16A877F-3824-400A-98B3-0140CECB6C26}"/>
              </a:ext>
            </a:extLst>
          </p:cNvPr>
          <p:cNvGrpSpPr/>
          <p:nvPr/>
        </p:nvGrpSpPr>
        <p:grpSpPr>
          <a:xfrm>
            <a:off x="8709650" y="515183"/>
            <a:ext cx="3194553" cy="1541022"/>
            <a:chOff x="4294931" y="344620"/>
            <a:chExt cx="3194553" cy="1541022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C96CC26-F6A6-4A2D-A5FF-D17DDB61C841}"/>
                </a:ext>
              </a:extLst>
            </p:cNvPr>
            <p:cNvSpPr txBox="1"/>
            <p:nvPr/>
          </p:nvSpPr>
          <p:spPr>
            <a:xfrm>
              <a:off x="4294931" y="344620"/>
              <a:ext cx="3194553" cy="1369606"/>
            </a:xfrm>
            <a:prstGeom prst="rect">
              <a:avLst/>
            </a:prstGeom>
            <a:noFill/>
          </p:spPr>
          <p:txBody>
            <a:bodyPr wrap="square" anchor="b">
              <a:spAutoFit/>
            </a:bodyPr>
            <a:lstStyle/>
            <a:p>
              <a:r>
                <a:rPr lang="en-US" sz="2400" b="1" dirty="0">
                  <a:solidFill>
                    <a:srgbClr val="1E2E52"/>
                  </a:solidFill>
                  <a:latin typeface="Helvetica" panose="020B0403020202020204" pitchFamily="34" charset="0"/>
                  <a:ea typeface="Adobe Fan Heiti Std B" panose="020B0700000000000000" pitchFamily="34" charset="-128"/>
                  <a:cs typeface="Poppins" panose="00000500000000000000" pitchFamily="2" charset="0"/>
                </a:rPr>
                <a:t>11+</a:t>
              </a:r>
            </a:p>
            <a:p>
              <a:endParaRPr 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403020202020204" pitchFamily="34" charset="0"/>
                <a:ea typeface="Adobe Fan Heiti Std B" panose="020B0700000000000000" pitchFamily="34" charset="-128"/>
                <a:cs typeface="Poppins" panose="00000500000000000000" pitchFamily="2" charset="0"/>
              </a:endParaRPr>
            </a:p>
            <a:p>
              <a:r>
                <a:rPr 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anose="020B0403020202020204" pitchFamily="34" charset="0"/>
                  <a:ea typeface="Adobe Fan Heiti Std B" panose="020B0700000000000000" pitchFamily="34" charset="-128"/>
                  <a:cs typeface="Poppins" panose="00000500000000000000" pitchFamily="2" charset="0"/>
                </a:rPr>
                <a:t>Fully Granted Utility Patents</a:t>
              </a:r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anose="020B0403020202020204" pitchFamily="34" charset="0"/>
                  <a:ea typeface="Adobe Fan Heiti Std B" panose="020B0700000000000000" pitchFamily="34" charset="-128"/>
                  <a:cs typeface="Poppins" panose="00000500000000000000" pitchFamily="2" charset="0"/>
                </a:rPr>
                <a:t> </a:t>
              </a:r>
            </a:p>
            <a:p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anose="020B0403020202020204" pitchFamily="34" charset="0"/>
                  <a:ea typeface="Adobe Fan Heiti Std B" panose="020B0700000000000000" pitchFamily="34" charset="-128"/>
                  <a:cs typeface="Poppins" panose="00000500000000000000" pitchFamily="2" charset="0"/>
                </a:rPr>
                <a:t>In USA (2), Canada, Japan, UK, Germany,</a:t>
              </a:r>
            </a:p>
            <a:p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anose="020B0403020202020204" pitchFamily="34" charset="0"/>
                  <a:ea typeface="Adobe Fan Heiti Std B" panose="020B0700000000000000" pitchFamily="34" charset="-128"/>
                  <a:cs typeface="Poppins" panose="00000500000000000000" pitchFamily="2" charset="0"/>
                </a:rPr>
                <a:t>France, Netherlands, China, Hong Kong And </a:t>
              </a:r>
            </a:p>
            <a:p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anose="020B0403020202020204" pitchFamily="34" charset="0"/>
                  <a:ea typeface="Adobe Fan Heiti Std B" panose="020B0700000000000000" pitchFamily="34" charset="-128"/>
                  <a:cs typeface="Poppins" panose="00000500000000000000" pitchFamily="2" charset="0"/>
                </a:rPr>
                <a:t>India.  Many More Pending Worldwide</a:t>
              </a: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57AA8DAB-BCAC-4058-B9BD-5438A66B60D0}"/>
                </a:ext>
              </a:extLst>
            </p:cNvPr>
            <p:cNvGrpSpPr/>
            <p:nvPr/>
          </p:nvGrpSpPr>
          <p:grpSpPr>
            <a:xfrm>
              <a:off x="4316714" y="1885642"/>
              <a:ext cx="2554931" cy="0"/>
              <a:chOff x="4316714" y="1905520"/>
              <a:chExt cx="2554931" cy="0"/>
            </a:xfrm>
          </p:grpSpPr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46E073C9-5831-4A76-9E27-5D36EDDE394C}"/>
                  </a:ext>
                </a:extLst>
              </p:cNvPr>
              <p:cNvCxnSpPr/>
              <p:nvPr/>
            </p:nvCxnSpPr>
            <p:spPr>
              <a:xfrm>
                <a:off x="4316714" y="1905520"/>
                <a:ext cx="2425340" cy="0"/>
              </a:xfrm>
              <a:prstGeom prst="line">
                <a:avLst/>
              </a:prstGeom>
              <a:ln w="57150">
                <a:solidFill>
                  <a:srgbClr val="FFC10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D58B8D0A-A972-480B-903F-3B0353B793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27352" y="1905520"/>
                <a:ext cx="244293" cy="0"/>
              </a:xfrm>
              <a:prstGeom prst="line">
                <a:avLst/>
              </a:prstGeom>
              <a:ln w="571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D473B0A-D448-4103-9F6C-178FF5E9181D}"/>
              </a:ext>
            </a:extLst>
          </p:cNvPr>
          <p:cNvGrpSpPr/>
          <p:nvPr/>
        </p:nvGrpSpPr>
        <p:grpSpPr>
          <a:xfrm>
            <a:off x="5194745" y="2969392"/>
            <a:ext cx="2669049" cy="1072904"/>
            <a:chOff x="5194745" y="2969392"/>
            <a:chExt cx="2669049" cy="1072904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205AF82-DE1F-4AD4-A75F-3689C868B498}"/>
                </a:ext>
              </a:extLst>
            </p:cNvPr>
            <p:cNvSpPr txBox="1"/>
            <p:nvPr/>
          </p:nvSpPr>
          <p:spPr>
            <a:xfrm>
              <a:off x="5194745" y="2969392"/>
              <a:ext cx="2619298" cy="1000274"/>
            </a:xfrm>
            <a:prstGeom prst="rect">
              <a:avLst/>
            </a:prstGeom>
            <a:noFill/>
          </p:spPr>
          <p:txBody>
            <a:bodyPr wrap="square" anchor="b">
              <a:spAutoFit/>
            </a:bodyPr>
            <a:lstStyle/>
            <a:p>
              <a:r>
                <a:rPr lang="en-US" sz="2400" b="1" dirty="0">
                  <a:solidFill>
                    <a:srgbClr val="208388"/>
                  </a:solidFill>
                  <a:latin typeface="Helvetica" panose="020B0403020202020204" pitchFamily="34" charset="0"/>
                  <a:ea typeface="Adobe Fan Heiti Std B" panose="020B0700000000000000" pitchFamily="34" charset="-128"/>
                  <a:cs typeface="Poppins" panose="00000500000000000000" pitchFamily="2" charset="0"/>
                </a:rPr>
                <a:t>600+</a:t>
              </a:r>
            </a:p>
            <a:p>
              <a:endParaRPr 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403020202020204" pitchFamily="34" charset="0"/>
                <a:ea typeface="Adobe Fan Heiti Std B" panose="020B0700000000000000" pitchFamily="34" charset="-128"/>
                <a:cs typeface="Poppins" panose="00000500000000000000" pitchFamily="2" charset="0"/>
              </a:endParaRPr>
            </a:p>
            <a:p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anose="020B0403020202020204" pitchFamily="34" charset="0"/>
                  <a:ea typeface="Adobe Fan Heiti Std B" panose="020B0700000000000000" pitchFamily="34" charset="-128"/>
                  <a:cs typeface="Poppins" panose="00000500000000000000" pitchFamily="2" charset="0"/>
                </a:rPr>
                <a:t>Units Sold On Amazon &amp; Website. </a:t>
              </a:r>
              <a:r>
                <a:rPr 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anose="020B0403020202020204" pitchFamily="34" charset="0"/>
                  <a:ea typeface="Adobe Fan Heiti Std B" panose="020B0700000000000000" pitchFamily="34" charset="-128"/>
                  <a:cs typeface="Poppins" panose="00000500000000000000" pitchFamily="2" charset="0"/>
                </a:rPr>
                <a:t>Out Of Stock </a:t>
              </a:r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anose="020B0403020202020204" pitchFamily="34" charset="0"/>
                  <a:ea typeface="Adobe Fan Heiti Std B" panose="020B0700000000000000" pitchFamily="34" charset="-128"/>
                  <a:cs typeface="Poppins" panose="00000500000000000000" pitchFamily="2" charset="0"/>
                </a:rPr>
                <a:t>Now –Heavy Backlog</a:t>
              </a: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9A53112E-2690-4EA7-9884-C5C494610942}"/>
                </a:ext>
              </a:extLst>
            </p:cNvPr>
            <p:cNvGrpSpPr/>
            <p:nvPr/>
          </p:nvGrpSpPr>
          <p:grpSpPr>
            <a:xfrm>
              <a:off x="5197714" y="4042296"/>
              <a:ext cx="2666080" cy="0"/>
              <a:chOff x="4051454" y="3611884"/>
              <a:chExt cx="2666080" cy="0"/>
            </a:xfrm>
          </p:grpSpPr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D2EC3DF9-E954-4852-824C-95CABCFB46FE}"/>
                  </a:ext>
                </a:extLst>
              </p:cNvPr>
              <p:cNvCxnSpPr/>
              <p:nvPr/>
            </p:nvCxnSpPr>
            <p:spPr>
              <a:xfrm>
                <a:off x="4051454" y="3611884"/>
                <a:ext cx="2425340" cy="0"/>
              </a:xfrm>
              <a:prstGeom prst="line">
                <a:avLst/>
              </a:prstGeom>
              <a:ln w="57150">
                <a:solidFill>
                  <a:srgbClr val="2083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069214CA-0408-4D46-AB16-A08259A0DDB8}"/>
                  </a:ext>
                </a:extLst>
              </p:cNvPr>
              <p:cNvCxnSpPr/>
              <p:nvPr/>
            </p:nvCxnSpPr>
            <p:spPr>
              <a:xfrm>
                <a:off x="6473241" y="3611884"/>
                <a:ext cx="244293" cy="0"/>
              </a:xfrm>
              <a:prstGeom prst="line">
                <a:avLst/>
              </a:prstGeom>
              <a:ln w="571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id="{9AB39E21-C5B3-49E6-972D-E884F4BF85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3866" y="2153120"/>
            <a:ext cx="7056180" cy="470455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DA28B24-3BF8-4935-9C30-203CB6DEF78F}"/>
                  </a:ext>
                </a:extLst>
              </p14:cNvPr>
              <p14:cNvContentPartPr/>
              <p14:nvPr/>
            </p14:nvContentPartPr>
            <p14:xfrm>
              <a:off x="3384459" y="1647978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DA28B24-3BF8-4935-9C30-203CB6DEF78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75819" y="163933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3053785-2AE3-47FE-9D97-1C46A9007645}"/>
                  </a:ext>
                </a:extLst>
              </p14:cNvPr>
              <p14:cNvContentPartPr/>
              <p14:nvPr/>
            </p14:nvContentPartPr>
            <p14:xfrm>
              <a:off x="8716059" y="1572738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3053785-2AE3-47FE-9D97-1C46A900764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707059" y="1564098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3ABE7712-8746-48FE-AA8F-EB0DEC475BC2}"/>
              </a:ext>
            </a:extLst>
          </p:cNvPr>
          <p:cNvGrpSpPr/>
          <p:nvPr/>
        </p:nvGrpSpPr>
        <p:grpSpPr>
          <a:xfrm>
            <a:off x="5202819" y="349752"/>
            <a:ext cx="2683646" cy="1172314"/>
            <a:chOff x="5665713" y="2560752"/>
            <a:chExt cx="2683646" cy="1172314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81C2979-A37D-45EB-8E92-791F748F6D27}"/>
                </a:ext>
              </a:extLst>
            </p:cNvPr>
            <p:cNvSpPr txBox="1"/>
            <p:nvPr/>
          </p:nvSpPr>
          <p:spPr>
            <a:xfrm>
              <a:off x="5665713" y="2560752"/>
              <a:ext cx="2276955" cy="1000274"/>
            </a:xfrm>
            <a:prstGeom prst="rect">
              <a:avLst/>
            </a:prstGeom>
            <a:noFill/>
          </p:spPr>
          <p:txBody>
            <a:bodyPr wrap="square" anchor="b">
              <a:spAutoFit/>
            </a:bodyPr>
            <a:lstStyle/>
            <a:p>
              <a:r>
                <a:rPr lang="en-US" sz="2400" b="1" dirty="0">
                  <a:solidFill>
                    <a:srgbClr val="F27115"/>
                  </a:solidFill>
                  <a:latin typeface="Helvetica" panose="020B0403020202020204" pitchFamily="34" charset="0"/>
                  <a:ea typeface="Adobe Fan Heiti Std B" panose="020B0700000000000000" pitchFamily="34" charset="-128"/>
                  <a:cs typeface="Poppins" panose="00000500000000000000" pitchFamily="2" charset="0"/>
                </a:rPr>
                <a:t>130 Backers</a:t>
              </a:r>
            </a:p>
            <a:p>
              <a:endParaRPr lang="en-US" sz="1100" b="1" dirty="0">
                <a:solidFill>
                  <a:schemeClr val="bg1"/>
                </a:solidFill>
                <a:latin typeface="Helvetica" panose="020B0403020202020204" pitchFamily="34" charset="0"/>
                <a:ea typeface="Adobe Fan Heiti Std B" panose="020B0700000000000000" pitchFamily="34" charset="-128"/>
                <a:cs typeface="Poppins" panose="00000500000000000000" pitchFamily="2" charset="0"/>
              </a:endParaRPr>
            </a:p>
            <a:p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anose="020B0403020202020204" pitchFamily="34" charset="0"/>
                  <a:ea typeface="Adobe Fan Heiti Std B" panose="020B0700000000000000" pitchFamily="34" charset="-128"/>
                  <a:cs typeface="Poppins" panose="00000500000000000000" pitchFamily="2" charset="0"/>
                </a:rPr>
                <a:t>Goal Met Within </a:t>
              </a:r>
              <a:r>
                <a:rPr 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anose="020B0403020202020204" pitchFamily="34" charset="0"/>
                  <a:ea typeface="Adobe Fan Heiti Std B" panose="020B0700000000000000" pitchFamily="34" charset="-128"/>
                  <a:cs typeface="Poppins" panose="00000500000000000000" pitchFamily="2" charset="0"/>
                </a:rPr>
                <a:t>4</a:t>
              </a:r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anose="020B0403020202020204" pitchFamily="34" charset="0"/>
                  <a:ea typeface="Adobe Fan Heiti Std B" panose="020B0700000000000000" pitchFamily="34" charset="-128"/>
                  <a:cs typeface="Poppins" panose="00000500000000000000" pitchFamily="2" charset="0"/>
                </a:rPr>
                <a:t> Days In Kickstarter. </a:t>
              </a:r>
              <a:r>
                <a:rPr 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anose="020B0403020202020204" pitchFamily="34" charset="0"/>
                  <a:ea typeface="Adobe Fan Heiti Std B" panose="020B0700000000000000" pitchFamily="34" charset="-128"/>
                  <a:cs typeface="Poppins" panose="00000500000000000000" pitchFamily="2" charset="0"/>
                </a:rPr>
                <a:t>257%</a:t>
              </a:r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anose="020B0403020202020204" pitchFamily="34" charset="0"/>
                  <a:ea typeface="Adobe Fan Heiti Std B" panose="020B0700000000000000" pitchFamily="34" charset="-128"/>
                  <a:cs typeface="Poppins" panose="00000500000000000000" pitchFamily="2" charset="0"/>
                </a:rPr>
                <a:t> Funded</a:t>
              </a: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495AD690-5724-41DB-9EEA-CA7A178571CC}"/>
                </a:ext>
              </a:extLst>
            </p:cNvPr>
            <p:cNvGrpSpPr/>
            <p:nvPr/>
          </p:nvGrpSpPr>
          <p:grpSpPr>
            <a:xfrm>
              <a:off x="5686231" y="3733066"/>
              <a:ext cx="2663128" cy="0"/>
              <a:chOff x="843685" y="1905520"/>
              <a:chExt cx="2663128" cy="0"/>
            </a:xfrm>
          </p:grpSpPr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9CA8D33A-C872-4D38-989A-3948BE529190}"/>
                  </a:ext>
                </a:extLst>
              </p:cNvPr>
              <p:cNvCxnSpPr/>
              <p:nvPr/>
            </p:nvCxnSpPr>
            <p:spPr>
              <a:xfrm>
                <a:off x="843685" y="1905520"/>
                <a:ext cx="2425340" cy="0"/>
              </a:xfrm>
              <a:prstGeom prst="line">
                <a:avLst/>
              </a:prstGeom>
              <a:ln w="57150">
                <a:solidFill>
                  <a:srgbClr val="F2711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5C1D2DFF-A0EC-415F-9827-AB8499935F6B}"/>
                  </a:ext>
                </a:extLst>
              </p:cNvPr>
              <p:cNvCxnSpPr/>
              <p:nvPr/>
            </p:nvCxnSpPr>
            <p:spPr>
              <a:xfrm>
                <a:off x="3262520" y="1905520"/>
                <a:ext cx="244293" cy="0"/>
              </a:xfrm>
              <a:prstGeom prst="line">
                <a:avLst/>
              </a:prstGeom>
              <a:ln w="571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EF9470C-8445-40E2-A884-192F86EAD0BB}"/>
              </a:ext>
            </a:extLst>
          </p:cNvPr>
          <p:cNvSpPr txBox="1"/>
          <p:nvPr/>
        </p:nvSpPr>
        <p:spPr>
          <a:xfrm>
            <a:off x="482400" y="1882240"/>
            <a:ext cx="41802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Helvetica" panose="020B0403020202020204" pitchFamily="34" charset="0"/>
              </a:rPr>
              <a:t>World’s No.1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275B78F-0DE3-42D7-826C-B00B2D6E5417}"/>
              </a:ext>
            </a:extLst>
          </p:cNvPr>
          <p:cNvGrpSpPr/>
          <p:nvPr/>
        </p:nvGrpSpPr>
        <p:grpSpPr>
          <a:xfrm>
            <a:off x="5202819" y="1690491"/>
            <a:ext cx="3473364" cy="1078482"/>
            <a:chOff x="5202819" y="1690491"/>
            <a:chExt cx="3473364" cy="1078482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0DA34C67-AD95-4124-A2C8-5F4ED6BC5F4D}"/>
                </a:ext>
              </a:extLst>
            </p:cNvPr>
            <p:cNvSpPr txBox="1"/>
            <p:nvPr/>
          </p:nvSpPr>
          <p:spPr>
            <a:xfrm>
              <a:off x="5225818" y="1690491"/>
              <a:ext cx="3450365" cy="1000274"/>
            </a:xfrm>
            <a:prstGeom prst="rect">
              <a:avLst/>
            </a:prstGeom>
            <a:noFill/>
          </p:spPr>
          <p:txBody>
            <a:bodyPr wrap="square" anchor="b">
              <a:spAutoFit/>
            </a:bodyPr>
            <a:lstStyle/>
            <a:p>
              <a:r>
                <a:rPr lang="en-US" sz="2400" b="1" dirty="0">
                  <a:solidFill>
                    <a:srgbClr val="1E2E52"/>
                  </a:solidFill>
                  <a:latin typeface="Helvetica" panose="020B0403020202020204" pitchFamily="34" charset="0"/>
                  <a:ea typeface="Adobe Fan Heiti Std B" panose="020B0700000000000000" pitchFamily="34" charset="-128"/>
                  <a:cs typeface="Poppins" panose="00000500000000000000" pitchFamily="2" charset="0"/>
                </a:rPr>
                <a:t>No. 3</a:t>
              </a:r>
            </a:p>
            <a:p>
              <a:endParaRPr 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403020202020204" pitchFamily="34" charset="0"/>
                <a:ea typeface="Adobe Fan Heiti Std B" panose="020B0700000000000000" pitchFamily="34" charset="-128"/>
                <a:cs typeface="Poppins" panose="00000500000000000000" pitchFamily="2" charset="0"/>
              </a:endParaRPr>
            </a:p>
            <a:p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anose="020B0403020202020204" pitchFamily="34" charset="0"/>
                  <a:ea typeface="Adobe Fan Heiti Std B" panose="020B0700000000000000" pitchFamily="34" charset="-128"/>
                  <a:cs typeface="Poppins" panose="00000500000000000000" pitchFamily="2" charset="0"/>
                </a:rPr>
                <a:t>Out of Top 200 In </a:t>
              </a:r>
              <a:r>
                <a:rPr lang="en-US" sz="1200" b="1" dirty="0">
                  <a:solidFill>
                    <a:srgbClr val="C00000"/>
                  </a:solidFill>
                  <a:latin typeface="Helvetica" panose="020B0403020202020204" pitchFamily="34" charset="0"/>
                  <a:ea typeface="Adobe Fan Heiti Std B" panose="020B0700000000000000" pitchFamily="34" charset="-128"/>
                  <a:cs typeface="Poppins" panose="00000500000000000000" pitchFamily="2" charset="0"/>
                </a:rPr>
                <a:t>Amazon</a:t>
              </a:r>
              <a:r>
                <a:rPr lang="en-US" sz="1200" dirty="0">
                  <a:solidFill>
                    <a:srgbClr val="C00000"/>
                  </a:solidFill>
                  <a:latin typeface="Helvetica" panose="020B0403020202020204" pitchFamily="34" charset="0"/>
                  <a:ea typeface="Adobe Fan Heiti Std B" panose="020B0700000000000000" pitchFamily="34" charset="-128"/>
                  <a:cs typeface="Poppins" panose="00000500000000000000" pitchFamily="2" charset="0"/>
                </a:rPr>
                <a:t> </a:t>
              </a:r>
              <a:r>
                <a:rPr lang="en-US" sz="1200" b="1" dirty="0">
                  <a:solidFill>
                    <a:srgbClr val="C00000"/>
                  </a:solidFill>
                  <a:latin typeface="Helvetica" panose="020B0403020202020204" pitchFamily="34" charset="0"/>
                  <a:ea typeface="Adobe Fan Heiti Std B" panose="020B0700000000000000" pitchFamily="34" charset="-128"/>
                  <a:cs typeface="Poppins" panose="00000500000000000000" pitchFamily="2" charset="0"/>
                </a:rPr>
                <a:t>Best Sellers</a:t>
              </a:r>
              <a:r>
                <a:rPr 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anose="020B0403020202020204" pitchFamily="34" charset="0"/>
                  <a:ea typeface="Adobe Fan Heiti Std B" panose="020B0700000000000000" pitchFamily="34" charset="-128"/>
                  <a:cs typeface="Poppins" panose="00000500000000000000" pitchFamily="2" charset="0"/>
                </a:rPr>
                <a:t> </a:t>
              </a:r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anose="020B0403020202020204" pitchFamily="34" charset="0"/>
                  <a:ea typeface="Adobe Fan Heiti Std B" panose="020B0700000000000000" pitchFamily="34" charset="-128"/>
                  <a:cs typeface="Poppins" panose="00000500000000000000" pitchFamily="2" charset="0"/>
                </a:rPr>
                <a:t>In “Package Drop Box And Lockers” Within Weeks</a:t>
              </a:r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FDFC75F5-EF85-4CAC-A1D2-AEAA68131D64}"/>
                </a:ext>
              </a:extLst>
            </p:cNvPr>
            <p:cNvGrpSpPr/>
            <p:nvPr/>
          </p:nvGrpSpPr>
          <p:grpSpPr>
            <a:xfrm>
              <a:off x="5202819" y="2768973"/>
              <a:ext cx="2663128" cy="0"/>
              <a:chOff x="843684" y="5574325"/>
              <a:chExt cx="2663128" cy="0"/>
            </a:xfrm>
          </p:grpSpPr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6595867A-DD00-49CC-A65E-6BB015E13FE3}"/>
                  </a:ext>
                </a:extLst>
              </p:cNvPr>
              <p:cNvCxnSpPr/>
              <p:nvPr/>
            </p:nvCxnSpPr>
            <p:spPr>
              <a:xfrm>
                <a:off x="843684" y="5574325"/>
                <a:ext cx="2425340" cy="0"/>
              </a:xfrm>
              <a:prstGeom prst="line">
                <a:avLst/>
              </a:prstGeom>
              <a:ln w="57150">
                <a:solidFill>
                  <a:srgbClr val="FFC10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3E4FFBAE-0D07-4324-A7C3-C58556061000}"/>
                  </a:ext>
                </a:extLst>
              </p:cNvPr>
              <p:cNvCxnSpPr/>
              <p:nvPr/>
            </p:nvCxnSpPr>
            <p:spPr>
              <a:xfrm>
                <a:off x="3262519" y="5574325"/>
                <a:ext cx="244293" cy="0"/>
              </a:xfrm>
              <a:prstGeom prst="line">
                <a:avLst/>
              </a:prstGeom>
              <a:ln w="571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DDD3973-0346-4128-8394-FD6EFD5F4B4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"/>
          <a:stretch/>
        </p:blipFill>
        <p:spPr>
          <a:xfrm>
            <a:off x="2833" y="1350026"/>
            <a:ext cx="5038605" cy="50145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5C0EA44-D844-444A-B318-EEAFB82AF8AF}"/>
              </a:ext>
            </a:extLst>
          </p:cNvPr>
          <p:cNvSpPr txBox="1"/>
          <p:nvPr/>
        </p:nvSpPr>
        <p:spPr>
          <a:xfrm>
            <a:off x="95930" y="1629900"/>
            <a:ext cx="48524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Helvetica" panose="020B0403020202020204" pitchFamily="34" charset="0"/>
              </a:rPr>
              <a:t>Anti-Theft Alarm Protection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1EE36BE-9E56-467F-B52D-D632B16EF96F}"/>
              </a:ext>
            </a:extLst>
          </p:cNvPr>
          <p:cNvGrpSpPr/>
          <p:nvPr/>
        </p:nvGrpSpPr>
        <p:grpSpPr>
          <a:xfrm>
            <a:off x="5223337" y="5490773"/>
            <a:ext cx="2666080" cy="1134661"/>
            <a:chOff x="5223337" y="5490773"/>
            <a:chExt cx="2666080" cy="1134661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3CDC6EB-8F78-40AC-87D0-EB516FDFE236}"/>
                </a:ext>
              </a:extLst>
            </p:cNvPr>
            <p:cNvSpPr txBox="1"/>
            <p:nvPr/>
          </p:nvSpPr>
          <p:spPr>
            <a:xfrm>
              <a:off x="5229448" y="5490773"/>
              <a:ext cx="1984276" cy="1046440"/>
            </a:xfrm>
            <a:prstGeom prst="rect">
              <a:avLst/>
            </a:prstGeom>
            <a:noFill/>
          </p:spPr>
          <p:txBody>
            <a:bodyPr wrap="square" anchor="b">
              <a:spAutoFit/>
            </a:bodyPr>
            <a:lstStyle/>
            <a:p>
              <a:r>
                <a:rPr lang="en-US" sz="2400" b="1" dirty="0">
                  <a:solidFill>
                    <a:srgbClr val="208388"/>
                  </a:solidFill>
                  <a:latin typeface="Helvetica" panose="020B0403020202020204" pitchFamily="34" charset="0"/>
                  <a:ea typeface="Adobe Fan Heiti Std B" panose="020B0700000000000000" pitchFamily="34" charset="-128"/>
                  <a:cs typeface="Poppins" panose="00000500000000000000" pitchFamily="2" charset="0"/>
                </a:rPr>
                <a:t>Shark Tank</a:t>
              </a:r>
            </a:p>
            <a:p>
              <a:endPara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403020202020204" pitchFamily="34" charset="0"/>
                <a:ea typeface="Adobe Fan Heiti Std B" panose="020B0700000000000000" pitchFamily="34" charset="-128"/>
                <a:cs typeface="Poppins" panose="00000500000000000000" pitchFamily="2" charset="0"/>
              </a:endParaRPr>
            </a:p>
            <a:p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anose="020B0403020202020204" pitchFamily="34" charset="0"/>
                  <a:ea typeface="Adobe Fan Heiti Std B" panose="020B0700000000000000" pitchFamily="34" charset="-128"/>
                  <a:cs typeface="Poppins" panose="00000500000000000000" pitchFamily="2" charset="0"/>
                </a:rPr>
                <a:t>Shortlisted for </a:t>
              </a:r>
              <a:r>
                <a:rPr 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anose="020B0403020202020204" pitchFamily="34" charset="0"/>
                  <a:ea typeface="Adobe Fan Heiti Std B" panose="020B0700000000000000" pitchFamily="34" charset="-128"/>
                  <a:cs typeface="Poppins" panose="00000500000000000000" pitchFamily="2" charset="0"/>
                </a:rPr>
                <a:t>2020 </a:t>
              </a:r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anose="020B0403020202020204" pitchFamily="34" charset="0"/>
                  <a:ea typeface="Adobe Fan Heiti Std B" panose="020B0700000000000000" pitchFamily="34" charset="-128"/>
                  <a:cs typeface="Poppins" panose="00000500000000000000" pitchFamily="2" charset="0"/>
                </a:rPr>
                <a:t>Season</a:t>
              </a: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67C1DD29-9EC8-415F-8EA4-2D6D79E1A7C1}"/>
                </a:ext>
              </a:extLst>
            </p:cNvPr>
            <p:cNvGrpSpPr/>
            <p:nvPr/>
          </p:nvGrpSpPr>
          <p:grpSpPr>
            <a:xfrm>
              <a:off x="5223337" y="6625434"/>
              <a:ext cx="2666080" cy="0"/>
              <a:chOff x="4051454" y="3611884"/>
              <a:chExt cx="2666080" cy="0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3F97BD15-42B3-4D3E-9AF1-8D5DD35AD859}"/>
                  </a:ext>
                </a:extLst>
              </p:cNvPr>
              <p:cNvCxnSpPr/>
              <p:nvPr/>
            </p:nvCxnSpPr>
            <p:spPr>
              <a:xfrm>
                <a:off x="4051454" y="3611884"/>
                <a:ext cx="2425340" cy="0"/>
              </a:xfrm>
              <a:prstGeom prst="line">
                <a:avLst/>
              </a:prstGeom>
              <a:ln w="57150">
                <a:solidFill>
                  <a:srgbClr val="2083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403ECDF9-4C58-4413-B716-93D131D1E1AB}"/>
                  </a:ext>
                </a:extLst>
              </p:cNvPr>
              <p:cNvCxnSpPr/>
              <p:nvPr/>
            </p:nvCxnSpPr>
            <p:spPr>
              <a:xfrm>
                <a:off x="6473241" y="3611884"/>
                <a:ext cx="244293" cy="0"/>
              </a:xfrm>
              <a:prstGeom prst="line">
                <a:avLst/>
              </a:prstGeom>
              <a:ln w="571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0830166-DD22-4B42-922F-3726F7D463D0}"/>
              </a:ext>
            </a:extLst>
          </p:cNvPr>
          <p:cNvGrpSpPr/>
          <p:nvPr/>
        </p:nvGrpSpPr>
        <p:grpSpPr>
          <a:xfrm>
            <a:off x="5194745" y="4199695"/>
            <a:ext cx="2938916" cy="1184652"/>
            <a:chOff x="5194745" y="4199695"/>
            <a:chExt cx="2938916" cy="1184652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A8A5913-847E-4FC5-804A-E6F405FAF079}"/>
                </a:ext>
              </a:extLst>
            </p:cNvPr>
            <p:cNvSpPr txBox="1"/>
            <p:nvPr/>
          </p:nvSpPr>
          <p:spPr>
            <a:xfrm>
              <a:off x="5202819" y="4199695"/>
              <a:ext cx="2930842" cy="1000274"/>
            </a:xfrm>
            <a:prstGeom prst="rect">
              <a:avLst/>
            </a:prstGeom>
            <a:noFill/>
          </p:spPr>
          <p:txBody>
            <a:bodyPr wrap="square" anchor="b">
              <a:spAutoFit/>
            </a:bodyPr>
            <a:lstStyle/>
            <a:p>
              <a:r>
                <a:rPr lang="en-US" sz="2400" b="1" dirty="0">
                  <a:solidFill>
                    <a:srgbClr val="1E2E52"/>
                  </a:solidFill>
                  <a:latin typeface="Helvetica" panose="020B0403020202020204" pitchFamily="34" charset="0"/>
                  <a:ea typeface="Adobe Fan Heiti Std B" panose="020B0700000000000000" pitchFamily="34" charset="-128"/>
                  <a:cs typeface="Poppins" panose="00000500000000000000" pitchFamily="2" charset="0"/>
                </a:rPr>
                <a:t>No.1</a:t>
              </a:r>
            </a:p>
            <a:p>
              <a:endParaRPr 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403020202020204" pitchFamily="34" charset="0"/>
                <a:ea typeface="Adobe Fan Heiti Std B" panose="020B0700000000000000" pitchFamily="34" charset="-128"/>
                <a:cs typeface="Poppins" panose="00000500000000000000" pitchFamily="2" charset="0"/>
              </a:endParaRPr>
            </a:p>
            <a:p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anose="020B0403020202020204" pitchFamily="34" charset="0"/>
                  <a:ea typeface="Adobe Fan Heiti Std B" panose="020B0700000000000000" pitchFamily="34" charset="-128"/>
                  <a:cs typeface="Poppins" panose="00000500000000000000" pitchFamily="2" charset="0"/>
                </a:rPr>
                <a:t>New Release On Amazon With </a:t>
              </a:r>
              <a:r>
                <a:rPr 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anose="020B0403020202020204" pitchFamily="34" charset="0"/>
                  <a:ea typeface="Adobe Fan Heiti Std B" panose="020B0700000000000000" pitchFamily="34" charset="-128"/>
                  <a:cs typeface="Poppins" panose="00000500000000000000" pitchFamily="2" charset="0"/>
                </a:rPr>
                <a:t>5 Star Reviews</a:t>
              </a:r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anose="020B0403020202020204" pitchFamily="34" charset="0"/>
                  <a:ea typeface="Adobe Fan Heiti Std B" panose="020B0700000000000000" pitchFamily="34" charset="-128"/>
                  <a:cs typeface="Poppins" panose="00000500000000000000" pitchFamily="2" charset="0"/>
                </a:rPr>
                <a:t> shortly after launch in Amazon</a:t>
              </a: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776AE123-89F6-4197-8C8B-CEE15B5CDBDF}"/>
                </a:ext>
              </a:extLst>
            </p:cNvPr>
            <p:cNvGrpSpPr/>
            <p:nvPr/>
          </p:nvGrpSpPr>
          <p:grpSpPr>
            <a:xfrm>
              <a:off x="5194745" y="5384347"/>
              <a:ext cx="2663128" cy="0"/>
              <a:chOff x="843684" y="5574325"/>
              <a:chExt cx="2663128" cy="0"/>
            </a:xfrm>
          </p:grpSpPr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960E6D44-F268-4BB0-99BC-FE2659BF99E7}"/>
                  </a:ext>
                </a:extLst>
              </p:cNvPr>
              <p:cNvCxnSpPr/>
              <p:nvPr/>
            </p:nvCxnSpPr>
            <p:spPr>
              <a:xfrm>
                <a:off x="843684" y="5574325"/>
                <a:ext cx="2425340" cy="0"/>
              </a:xfrm>
              <a:prstGeom prst="line">
                <a:avLst/>
              </a:prstGeom>
              <a:ln w="57150">
                <a:solidFill>
                  <a:srgbClr val="FFC10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04865D0A-6351-47A4-BCC6-DBB785886502}"/>
                  </a:ext>
                </a:extLst>
              </p:cNvPr>
              <p:cNvCxnSpPr/>
              <p:nvPr/>
            </p:nvCxnSpPr>
            <p:spPr>
              <a:xfrm>
                <a:off x="3262519" y="5574325"/>
                <a:ext cx="244293" cy="0"/>
              </a:xfrm>
              <a:prstGeom prst="line">
                <a:avLst/>
              </a:prstGeom>
              <a:ln w="571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9" name="Picture 4" descr="DoorBox_Logo">
            <a:extLst>
              <a:ext uri="{FF2B5EF4-FFF2-40B4-BE49-F238E27FC236}">
                <a16:creationId xmlns:a16="http://schemas.microsoft.com/office/drawing/2014/main" id="{44576CE2-6841-4EF5-9906-6166F4730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9318" y="249121"/>
            <a:ext cx="2765634" cy="97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994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C2250CD4-60BA-4A2B-A660-90CDE59603C1}"/>
              </a:ext>
            </a:extLst>
          </p:cNvPr>
          <p:cNvSpPr/>
          <p:nvPr/>
        </p:nvSpPr>
        <p:spPr>
          <a:xfrm>
            <a:off x="3" y="217845"/>
            <a:ext cx="95247" cy="6434882"/>
          </a:xfrm>
          <a:prstGeom prst="rect">
            <a:avLst/>
          </a:prstGeom>
          <a:gradFill>
            <a:gsLst>
              <a:gs pos="0">
                <a:srgbClr val="F67800"/>
              </a:gs>
              <a:gs pos="99000">
                <a:srgbClr val="269CA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27486-DE0E-4BDF-9506-0E16160251AC}"/>
              </a:ext>
            </a:extLst>
          </p:cNvPr>
          <p:cNvSpPr txBox="1"/>
          <p:nvPr/>
        </p:nvSpPr>
        <p:spPr>
          <a:xfrm>
            <a:off x="259170" y="282617"/>
            <a:ext cx="69062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403020202020204" pitchFamily="34" charset="0"/>
              </a:rPr>
              <a:t>Excellent Traction in US and Worldwide</a:t>
            </a:r>
          </a:p>
        </p:txBody>
      </p:sp>
      <p:sp>
        <p:nvSpPr>
          <p:cNvPr id="190" name="Slide Number Placeholder 189">
            <a:extLst>
              <a:ext uri="{FF2B5EF4-FFF2-40B4-BE49-F238E27FC236}">
                <a16:creationId xmlns:a16="http://schemas.microsoft.com/office/drawing/2014/main" id="{371A8803-B61D-4A06-93E4-A170208B8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06991-0763-44EC-80A5-947810A83437}" type="slidenum">
              <a:rPr lang="en-US" smtClean="0"/>
              <a:t>4</a:t>
            </a:fld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5304EAA-EF97-4F89-91B5-06588338F8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454979" y="3252189"/>
            <a:ext cx="6767156" cy="69849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0045F8C-CB51-4269-A635-D2C5E0961EF5}"/>
              </a:ext>
            </a:extLst>
          </p:cNvPr>
          <p:cNvGrpSpPr/>
          <p:nvPr/>
        </p:nvGrpSpPr>
        <p:grpSpPr>
          <a:xfrm>
            <a:off x="1003040" y="1127728"/>
            <a:ext cx="4953724" cy="3159353"/>
            <a:chOff x="1003040" y="1336447"/>
            <a:chExt cx="5952256" cy="3796190"/>
          </a:xfrm>
        </p:grpSpPr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32323262-128D-4640-BB2D-2608853E3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5400000">
              <a:off x="2081073" y="258414"/>
              <a:ext cx="3796190" cy="5952256"/>
            </a:xfrm>
            <a:prstGeom prst="rect">
              <a:avLst/>
            </a:prstGeom>
            <a:effectLst>
              <a:reflection blurRad="6350" stA="8000" endPos="55000" dir="5400000" sy="-100000" algn="bl" rotWithShape="0"/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AA9274C-4BD2-43E8-9915-BEAAA538D09E}"/>
                </a:ext>
              </a:extLst>
            </p:cNvPr>
            <p:cNvSpPr/>
            <p:nvPr/>
          </p:nvSpPr>
          <p:spPr>
            <a:xfrm>
              <a:off x="1416411" y="1581150"/>
              <a:ext cx="5097780" cy="3321050"/>
            </a:xfrm>
            <a:prstGeom prst="rect">
              <a:avLst/>
            </a:prstGeom>
            <a:solidFill>
              <a:srgbClr val="AAD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BD26A894-BA55-4D67-9037-20CD31DFD6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16411" y="1726014"/>
              <a:ext cx="5097780" cy="3028950"/>
            </a:xfrm>
            <a:prstGeom prst="rect">
              <a:avLst/>
            </a:prstGeom>
          </p:spPr>
        </p:pic>
      </p:grp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DE3717BD-F233-4F1A-BBDD-25B3EA4BBC6B}"/>
              </a:ext>
            </a:extLst>
          </p:cNvPr>
          <p:cNvSpPr/>
          <p:nvPr/>
        </p:nvSpPr>
        <p:spPr>
          <a:xfrm>
            <a:off x="2112960" y="2589225"/>
            <a:ext cx="3056578" cy="2358932"/>
          </a:xfrm>
          <a:custGeom>
            <a:avLst/>
            <a:gdLst>
              <a:gd name="connsiteX0" fmla="*/ 0 w 3143536"/>
              <a:gd name="connsiteY0" fmla="*/ 0 h 2426042"/>
              <a:gd name="connsiteX1" fmla="*/ 426456 w 3143536"/>
              <a:gd name="connsiteY1" fmla="*/ 426456 h 2426042"/>
              <a:gd name="connsiteX2" fmla="*/ 3143536 w 3143536"/>
              <a:gd name="connsiteY2" fmla="*/ 426456 h 2426042"/>
              <a:gd name="connsiteX3" fmla="*/ 3143536 w 3143536"/>
              <a:gd name="connsiteY3" fmla="*/ 2426042 h 2426042"/>
              <a:gd name="connsiteX4" fmla="*/ 0 w 3143536"/>
              <a:gd name="connsiteY4" fmla="*/ 2426042 h 2426042"/>
              <a:gd name="connsiteX5" fmla="*/ 0 w 3143536"/>
              <a:gd name="connsiteY5" fmla="*/ 486804 h 2426042"/>
              <a:gd name="connsiteX6" fmla="*/ 0 w 3143536"/>
              <a:gd name="connsiteY6" fmla="*/ 426456 h 2426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43536" h="2426042">
                <a:moveTo>
                  <a:pt x="0" y="0"/>
                </a:moveTo>
                <a:lnTo>
                  <a:pt x="426456" y="426456"/>
                </a:lnTo>
                <a:lnTo>
                  <a:pt x="3143536" y="426456"/>
                </a:lnTo>
                <a:lnTo>
                  <a:pt x="3143536" y="2426042"/>
                </a:lnTo>
                <a:lnTo>
                  <a:pt x="0" y="2426042"/>
                </a:lnTo>
                <a:lnTo>
                  <a:pt x="0" y="486804"/>
                </a:lnTo>
                <a:lnTo>
                  <a:pt x="0" y="42645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90500" dist="190500" dir="13500000" algn="b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DCC48B-AE0B-4E64-88AD-756E21B713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3894" y="3212313"/>
            <a:ext cx="3158572" cy="183127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6EDDEE9-C195-483A-8172-031AEFFB3CF1}"/>
              </a:ext>
            </a:extLst>
          </p:cNvPr>
          <p:cNvSpPr txBox="1"/>
          <p:nvPr/>
        </p:nvSpPr>
        <p:spPr>
          <a:xfrm>
            <a:off x="2356186" y="5320384"/>
            <a:ext cx="140040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403020202020204" pitchFamily="34" charset="0"/>
              </a:rPr>
              <a:t>33+</a:t>
            </a:r>
          </a:p>
          <a:p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403020202020204" pitchFamily="34" charset="0"/>
              </a:rPr>
              <a:t>5 Star reviews.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32A52B-DF75-4192-AEF1-57FD38B82071}"/>
              </a:ext>
            </a:extLst>
          </p:cNvPr>
          <p:cNvSpPr txBox="1"/>
          <p:nvPr/>
        </p:nvSpPr>
        <p:spPr>
          <a:xfrm>
            <a:off x="412483" y="5322168"/>
            <a:ext cx="171383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403020202020204" pitchFamily="34" charset="0"/>
              </a:rPr>
              <a:t>600+</a:t>
            </a:r>
          </a:p>
          <a:p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403020202020204" pitchFamily="34" charset="0"/>
              </a:rPr>
              <a:t>DoorBox’s Sold.</a:t>
            </a:r>
          </a:p>
          <a:p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403020202020204" pitchFamily="34" charset="0"/>
              </a:rPr>
              <a:t>Out of Stock Now.</a:t>
            </a:r>
          </a:p>
          <a:p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403020202020204" pitchFamily="34" charset="0"/>
              </a:rPr>
              <a:t>Heavy Backlog.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FC43FCA-BC28-4534-9EA5-E2872CF0C549}"/>
              </a:ext>
            </a:extLst>
          </p:cNvPr>
          <p:cNvSpPr txBox="1"/>
          <p:nvPr/>
        </p:nvSpPr>
        <p:spPr>
          <a:xfrm>
            <a:off x="3974462" y="5316410"/>
            <a:ext cx="246452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403020202020204" pitchFamily="34" charset="0"/>
              </a:rPr>
              <a:t>Strong Demand</a:t>
            </a:r>
          </a:p>
          <a:p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403020202020204" pitchFamily="34" charset="0"/>
              </a:rPr>
              <a:t>in USA, UK, Japan and </a:t>
            </a:r>
          </a:p>
          <a:p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403020202020204" pitchFamily="34" charset="0"/>
              </a:rPr>
              <a:t>Around the World.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C6BD83-94CA-4F9E-AE95-C955D6FDA046}"/>
              </a:ext>
            </a:extLst>
          </p:cNvPr>
          <p:cNvCxnSpPr/>
          <p:nvPr/>
        </p:nvCxnSpPr>
        <p:spPr>
          <a:xfrm>
            <a:off x="504190" y="5278303"/>
            <a:ext cx="795175" cy="0"/>
          </a:xfrm>
          <a:prstGeom prst="line">
            <a:avLst/>
          </a:prstGeom>
          <a:ln w="57150">
            <a:solidFill>
              <a:srgbClr val="F49F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06D6FB6-4321-45CC-88BF-223994AF27EC}"/>
              </a:ext>
            </a:extLst>
          </p:cNvPr>
          <p:cNvCxnSpPr/>
          <p:nvPr/>
        </p:nvCxnSpPr>
        <p:spPr>
          <a:xfrm flipV="1">
            <a:off x="2482580" y="5278303"/>
            <a:ext cx="710647" cy="0"/>
          </a:xfrm>
          <a:prstGeom prst="line">
            <a:avLst/>
          </a:prstGeom>
          <a:ln w="57150">
            <a:solidFill>
              <a:srgbClr val="2083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07F5BB5-7991-49FC-BBD9-A9697A2DB215}"/>
              </a:ext>
            </a:extLst>
          </p:cNvPr>
          <p:cNvCxnSpPr/>
          <p:nvPr/>
        </p:nvCxnSpPr>
        <p:spPr>
          <a:xfrm>
            <a:off x="4065715" y="5278303"/>
            <a:ext cx="795175" cy="0"/>
          </a:xfrm>
          <a:prstGeom prst="line">
            <a:avLst/>
          </a:prstGeom>
          <a:ln w="57150">
            <a:solidFill>
              <a:srgbClr val="F49F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4851D25-0CA1-4311-9EC6-1726B3994C9A}"/>
              </a:ext>
            </a:extLst>
          </p:cNvPr>
          <p:cNvSpPr/>
          <p:nvPr/>
        </p:nvSpPr>
        <p:spPr>
          <a:xfrm flipH="1">
            <a:off x="9115759" y="0"/>
            <a:ext cx="2539976" cy="6858000"/>
          </a:xfrm>
          <a:prstGeom prst="rect">
            <a:avLst/>
          </a:prstGeom>
          <a:solidFill>
            <a:srgbClr val="FAB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921D72-5CC0-4619-8588-10EA18E4EEA9}"/>
              </a:ext>
            </a:extLst>
          </p:cNvPr>
          <p:cNvSpPr/>
          <p:nvPr/>
        </p:nvSpPr>
        <p:spPr>
          <a:xfrm>
            <a:off x="7405678" y="550629"/>
            <a:ext cx="3886201" cy="2837455"/>
          </a:xfrm>
          <a:prstGeom prst="rect">
            <a:avLst/>
          </a:prstGeom>
          <a:solidFill>
            <a:srgbClr val="2083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F7B22B-7B28-48C1-AAE1-311CEA4C4577}"/>
              </a:ext>
            </a:extLst>
          </p:cNvPr>
          <p:cNvSpPr txBox="1"/>
          <p:nvPr/>
        </p:nvSpPr>
        <p:spPr>
          <a:xfrm>
            <a:off x="7771508" y="1053051"/>
            <a:ext cx="297306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i="1" dirty="0">
                <a:solidFill>
                  <a:schemeClr val="bg1"/>
                </a:solidFill>
                <a:latin typeface="Helvetica" panose="020B0403020202020204" pitchFamily="34" charset="0"/>
              </a:rPr>
              <a:t>“I bought this for work - we don’t have 9-5 office staff. The box fits our most important pieces, weather proofing a huge plus!”</a:t>
            </a:r>
          </a:p>
          <a:p>
            <a:r>
              <a:rPr lang="en-US" sz="1500" b="1" i="1" dirty="0">
                <a:solidFill>
                  <a:schemeClr val="bg1"/>
                </a:solidFill>
                <a:latin typeface="Helvetica" panose="020B0403020202020204" pitchFamily="34" charset="0"/>
              </a:rPr>
              <a:t> </a:t>
            </a:r>
          </a:p>
          <a:p>
            <a:r>
              <a:rPr lang="en-US" sz="1500" b="1" dirty="0">
                <a:solidFill>
                  <a:schemeClr val="bg1"/>
                </a:solidFill>
                <a:latin typeface="Helvetica" panose="020B0403020202020204" pitchFamily="34" charset="0"/>
              </a:rPr>
              <a:t>Robb Mars, Texas</a:t>
            </a:r>
          </a:p>
          <a:p>
            <a:r>
              <a:rPr lang="en-US" sz="1200" b="1" dirty="0">
                <a:solidFill>
                  <a:srgbClr val="FFC000"/>
                </a:solidFill>
                <a:latin typeface="Helvetica" panose="020B0403020202020204" pitchFamily="34" charset="0"/>
              </a:rPr>
              <a:t>(Purchased 3 times in 2020)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CCFD31-008E-4DAF-9AFB-F91B7C813C03}"/>
              </a:ext>
            </a:extLst>
          </p:cNvPr>
          <p:cNvSpPr/>
          <p:nvPr/>
        </p:nvSpPr>
        <p:spPr>
          <a:xfrm>
            <a:off x="8469371" y="3068569"/>
            <a:ext cx="3711172" cy="1708161"/>
          </a:xfrm>
          <a:prstGeom prst="rect">
            <a:avLst/>
          </a:prstGeom>
          <a:solidFill>
            <a:srgbClr val="F27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9CA340-D2FB-4506-93D5-6F9F0B281455}"/>
              </a:ext>
            </a:extLst>
          </p:cNvPr>
          <p:cNvSpPr txBox="1"/>
          <p:nvPr/>
        </p:nvSpPr>
        <p:spPr>
          <a:xfrm>
            <a:off x="8925935" y="3464610"/>
            <a:ext cx="29730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i="1" dirty="0">
                <a:solidFill>
                  <a:schemeClr val="bg1"/>
                </a:solidFill>
                <a:latin typeface="Helvetica" panose="020B0403020202020204" pitchFamily="34" charset="0"/>
              </a:rPr>
              <a:t>“Doorbox is a Life Saver!” </a:t>
            </a:r>
          </a:p>
          <a:p>
            <a:r>
              <a:rPr lang="en-US" sz="1500" dirty="0">
                <a:solidFill>
                  <a:schemeClr val="bg1"/>
                </a:solidFill>
                <a:latin typeface="Helvetica" panose="020B0403020202020204" pitchFamily="34" charset="0"/>
              </a:rPr>
              <a:t> </a:t>
            </a:r>
          </a:p>
          <a:p>
            <a:r>
              <a:rPr lang="en-US" sz="1500" b="1" dirty="0">
                <a:solidFill>
                  <a:schemeClr val="bg1"/>
                </a:solidFill>
                <a:latin typeface="Helvetica" panose="020B0403020202020204" pitchFamily="34" charset="0"/>
              </a:rPr>
              <a:t>Amanda Peterson, Montana</a:t>
            </a:r>
          </a:p>
          <a:p>
            <a:r>
              <a:rPr lang="en-US" sz="1200" dirty="0">
                <a:solidFill>
                  <a:srgbClr val="FFFF00"/>
                </a:solidFill>
                <a:latin typeface="Helvetica" panose="020B0403020202020204" pitchFamily="34" charset="0"/>
              </a:rPr>
              <a:t>(Purchased 2 times in 2020)</a:t>
            </a:r>
          </a:p>
          <a:p>
            <a:endParaRPr lang="en-US" sz="1500" b="1" dirty="0">
              <a:solidFill>
                <a:schemeClr val="bg1"/>
              </a:solidFill>
              <a:latin typeface="Helvetica" panose="020B0403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95D4FF5-70A6-46B9-ADF6-15E425142AEE}"/>
              </a:ext>
            </a:extLst>
          </p:cNvPr>
          <p:cNvSpPr/>
          <p:nvPr/>
        </p:nvSpPr>
        <p:spPr>
          <a:xfrm>
            <a:off x="6730829" y="4648189"/>
            <a:ext cx="3711172" cy="1708161"/>
          </a:xfrm>
          <a:prstGeom prst="rect">
            <a:avLst/>
          </a:prstGeom>
          <a:solidFill>
            <a:srgbClr val="1E2E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9C3E2E0-0519-42B5-9B54-35CFD46C83DB}"/>
              </a:ext>
            </a:extLst>
          </p:cNvPr>
          <p:cNvSpPr txBox="1"/>
          <p:nvPr/>
        </p:nvSpPr>
        <p:spPr>
          <a:xfrm>
            <a:off x="7015177" y="5090638"/>
            <a:ext cx="328422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i="1" dirty="0">
                <a:solidFill>
                  <a:schemeClr val="bg1"/>
                </a:solidFill>
                <a:latin typeface="Helvetica" panose="020B0403020202020204" pitchFamily="34" charset="0"/>
              </a:rPr>
              <a:t>“Wow..What are you waiting for?” </a:t>
            </a:r>
          </a:p>
          <a:p>
            <a:r>
              <a:rPr lang="en-US" sz="1500" dirty="0">
                <a:solidFill>
                  <a:schemeClr val="bg1"/>
                </a:solidFill>
                <a:latin typeface="Helvetica" panose="020B0403020202020204" pitchFamily="34" charset="0"/>
              </a:rPr>
              <a:t> </a:t>
            </a:r>
          </a:p>
          <a:p>
            <a:r>
              <a:rPr lang="en-US" sz="1500" b="1" dirty="0">
                <a:solidFill>
                  <a:schemeClr val="bg1"/>
                </a:solidFill>
                <a:latin typeface="Helvetica" panose="020B0403020202020204" pitchFamily="34" charset="0"/>
              </a:rPr>
              <a:t>Amy Kafka, Washington</a:t>
            </a:r>
          </a:p>
        </p:txBody>
      </p:sp>
      <p:pic>
        <p:nvPicPr>
          <p:cNvPr id="55" name="Picture 4" descr="DoorBox_Logo">
            <a:extLst>
              <a:ext uri="{FF2B5EF4-FFF2-40B4-BE49-F238E27FC236}">
                <a16:creationId xmlns:a16="http://schemas.microsoft.com/office/drawing/2014/main" id="{1E852178-5DD8-4AA4-8ECB-565C403A5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2300" y="133350"/>
            <a:ext cx="1169358" cy="41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91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DE84A53-DAA1-43DB-9476-332ED6C5BAD7}"/>
              </a:ext>
            </a:extLst>
          </p:cNvPr>
          <p:cNvSpPr/>
          <p:nvPr/>
        </p:nvSpPr>
        <p:spPr>
          <a:xfrm>
            <a:off x="6946900" y="2256876"/>
            <a:ext cx="5245100" cy="30861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2250CD4-60BA-4A2B-A660-90CDE59603C1}"/>
              </a:ext>
            </a:extLst>
          </p:cNvPr>
          <p:cNvSpPr/>
          <p:nvPr/>
        </p:nvSpPr>
        <p:spPr>
          <a:xfrm>
            <a:off x="3" y="217845"/>
            <a:ext cx="95247" cy="6434882"/>
          </a:xfrm>
          <a:prstGeom prst="rect">
            <a:avLst/>
          </a:prstGeom>
          <a:gradFill>
            <a:gsLst>
              <a:gs pos="0">
                <a:srgbClr val="F67800"/>
              </a:gs>
              <a:gs pos="99000">
                <a:srgbClr val="269CA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27486-DE0E-4BDF-9506-0E16160251AC}"/>
              </a:ext>
            </a:extLst>
          </p:cNvPr>
          <p:cNvSpPr txBox="1"/>
          <p:nvPr/>
        </p:nvSpPr>
        <p:spPr>
          <a:xfrm>
            <a:off x="627639" y="328400"/>
            <a:ext cx="299270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403020202020204" pitchFamily="34" charset="0"/>
              </a:rPr>
              <a:t>Current Solutions Don’t Work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Helvetica" panose="020B0403020202020204" pitchFamily="34" charset="0"/>
            </a:endParaRPr>
          </a:p>
        </p:txBody>
      </p:sp>
      <p:pic>
        <p:nvPicPr>
          <p:cNvPr id="55" name="Picture 4" descr="DoorBox_Logo">
            <a:extLst>
              <a:ext uri="{FF2B5EF4-FFF2-40B4-BE49-F238E27FC236}">
                <a16:creationId xmlns:a16="http://schemas.microsoft.com/office/drawing/2014/main" id="{1E852178-5DD8-4AA4-8ECB-565C403A5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2300" y="133350"/>
            <a:ext cx="1169358" cy="41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3EA1D2D3-2978-4369-9653-CB1417943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2" y="1934898"/>
            <a:ext cx="4334695" cy="459470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F5050"/>
                </a:solidFill>
                <a:latin typeface="Helvetica" panose="020B0403020202020204" pitchFamily="34" charset="0"/>
              </a:rPr>
              <a:t>“Dumb” Boxes – No Lock</a:t>
            </a:r>
            <a:endParaRPr lang="en-US" sz="1400" b="1" dirty="0">
              <a:solidFill>
                <a:srgbClr val="FF5050"/>
              </a:solidFill>
              <a:latin typeface="Helvetica" panose="020B0403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200" dirty="0">
                <a:latin typeface="Helvetica" panose="020B0403020202020204" pitchFamily="34" charset="0"/>
              </a:rPr>
              <a:t>Simple, No Assembly.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200" dirty="0">
                <a:latin typeface="Helvetica" panose="020B0403020202020204" pitchFamily="34" charset="0"/>
              </a:rPr>
              <a:t>No Tamper Detection Or Alarm.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200" dirty="0">
                <a:latin typeface="Helvetica" panose="020B0403020202020204" pitchFamily="34" charset="0"/>
              </a:rPr>
              <a:t>Relies On Weight And Camouflage.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300" dirty="0">
              <a:latin typeface="Helvetica" panose="020B0403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F5050"/>
                </a:solidFill>
                <a:latin typeface="Helvetica" panose="020B0403020202020204" pitchFamily="34" charset="0"/>
              </a:rPr>
              <a:t>Basic locking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200" dirty="0">
                <a:latin typeface="Helvetica" panose="020B0403020202020204" pitchFamily="34" charset="0"/>
              </a:rPr>
              <a:t>Cheap, No Attachments.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200" dirty="0">
                <a:latin typeface="Helvetica" panose="020B0403020202020204" pitchFamily="34" charset="0"/>
              </a:rPr>
              <a:t>Very Shoddy Workmanship.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200" dirty="0">
                <a:latin typeface="Helvetica" panose="020B0403020202020204" pitchFamily="34" charset="0"/>
              </a:rPr>
              <a:t>No Multiple Deliveries.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300" dirty="0">
              <a:latin typeface="Helvetica" panose="020B0403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F5050"/>
                </a:solidFill>
                <a:latin typeface="Helvetica" panose="020B0403020202020204" pitchFamily="34" charset="0"/>
              </a:rPr>
              <a:t>Cameras with Surveillance Only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200" dirty="0">
                <a:latin typeface="Helvetica" panose="020B0403020202020204" pitchFamily="34" charset="0"/>
              </a:rPr>
              <a:t>Built In With Most Home Alarm Systems.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200" dirty="0">
                <a:latin typeface="Helvetica" panose="020B0403020202020204" pitchFamily="34" charset="0"/>
              </a:rPr>
              <a:t>Non-Actionable – Just Recording.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200" dirty="0">
                <a:latin typeface="Helvetica" panose="020B0403020202020204" pitchFamily="34" charset="0"/>
              </a:rPr>
              <a:t>Can’t Stop Package Theft.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sz="1200" dirty="0">
              <a:latin typeface="Helvetica" panose="020B0403020202020204" pitchFamily="34" charset="0"/>
            </a:endParaRP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07D8334F-B186-40CD-8648-23B640885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06991-0763-44EC-80A5-947810A83437}" type="slidenum">
              <a:rPr lang="en-US" smtClean="0"/>
              <a:t>5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E1D11A-CCB3-4C3E-8FE2-374EB2799F4C}"/>
              </a:ext>
            </a:extLst>
          </p:cNvPr>
          <p:cNvSpPr/>
          <p:nvPr/>
        </p:nvSpPr>
        <p:spPr>
          <a:xfrm>
            <a:off x="5284666" y="1283810"/>
            <a:ext cx="2992701" cy="5187187"/>
          </a:xfrm>
          <a:prstGeom prst="rect">
            <a:avLst/>
          </a:prstGeom>
          <a:solidFill>
            <a:srgbClr val="FA7F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0D5B6E-8850-4A65-A028-01B5E0B505F1}"/>
              </a:ext>
            </a:extLst>
          </p:cNvPr>
          <p:cNvSpPr/>
          <p:nvPr/>
        </p:nvSpPr>
        <p:spPr>
          <a:xfrm>
            <a:off x="5284666" y="2533650"/>
            <a:ext cx="2992701" cy="3699163"/>
          </a:xfrm>
          <a:prstGeom prst="rect">
            <a:avLst/>
          </a:prstGeom>
          <a:solidFill>
            <a:srgbClr val="1E2E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208C038-66F9-4245-BC06-F7D0E50B5910}"/>
              </a:ext>
            </a:extLst>
          </p:cNvPr>
          <p:cNvSpPr txBox="1">
            <a:spLocks/>
          </p:cNvSpPr>
          <p:nvPr/>
        </p:nvSpPr>
        <p:spPr>
          <a:xfrm>
            <a:off x="5884731" y="2703419"/>
            <a:ext cx="1794698" cy="7738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chemeClr val="bg1"/>
                </a:solidFill>
                <a:latin typeface="Helvetica" panose="020B0403020202020204" pitchFamily="34" charset="0"/>
              </a:rPr>
              <a:t>Step2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i="1" dirty="0">
                <a:solidFill>
                  <a:schemeClr val="bg1"/>
                </a:solidFill>
                <a:latin typeface="Helvetica" panose="020B0403020202020204" pitchFamily="34" charset="0"/>
              </a:rPr>
              <a:t>Amazon Review</a:t>
            </a:r>
            <a:endParaRPr lang="en-US" sz="2000" i="1" dirty="0">
              <a:solidFill>
                <a:schemeClr val="bg1"/>
              </a:solidFill>
              <a:latin typeface="Helvetica" panose="020B04030202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63E7FFA-F8C1-4862-BC04-EC4AB3A664CA}"/>
              </a:ext>
            </a:extLst>
          </p:cNvPr>
          <p:cNvSpPr txBox="1">
            <a:spLocks/>
          </p:cNvSpPr>
          <p:nvPr/>
        </p:nvSpPr>
        <p:spPr>
          <a:xfrm>
            <a:off x="5159794" y="3799926"/>
            <a:ext cx="3117573" cy="21717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200" b="1" dirty="0">
                <a:solidFill>
                  <a:schemeClr val="bg1"/>
                </a:solidFill>
                <a:latin typeface="Helvetica" panose="020B0403020202020204" pitchFamily="34" charset="0"/>
              </a:rPr>
              <a:t> “...Fills up with water/leaks..”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1200" b="1" dirty="0">
                <a:solidFill>
                  <a:schemeClr val="bg1"/>
                </a:solidFill>
                <a:latin typeface="Helvetica" panose="020B0403020202020204" pitchFamily="34" charset="0"/>
              </a:rPr>
              <a:t>“..way too light it blew away..”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1200" b="1" dirty="0">
                <a:solidFill>
                  <a:schemeClr val="bg1"/>
                </a:solidFill>
                <a:latin typeface="Helvetica" panose="020B0403020202020204" pitchFamily="34" charset="0"/>
              </a:rPr>
              <a:t>“.. Very flimsy. Lid won’t stay on..”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1200" b="1" dirty="0">
                <a:solidFill>
                  <a:schemeClr val="bg1"/>
                </a:solidFill>
                <a:latin typeface="Helvetica" panose="020B0403020202020204" pitchFamily="34" charset="0"/>
              </a:rPr>
              <a:t>“ Flies away with wind too often.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1200" b="1" dirty="0">
                <a:solidFill>
                  <a:schemeClr val="bg1"/>
                </a:solidFill>
                <a:latin typeface="Helvetica" panose="020B0403020202020204" pitchFamily="34" charset="0"/>
              </a:rPr>
              <a:t>“ Not worth the money..”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0E90560-C061-421C-8755-04F85E4EEA76}"/>
              </a:ext>
            </a:extLst>
          </p:cNvPr>
          <p:cNvCxnSpPr/>
          <p:nvPr/>
        </p:nvCxnSpPr>
        <p:spPr>
          <a:xfrm>
            <a:off x="5444836" y="3630931"/>
            <a:ext cx="2693324" cy="0"/>
          </a:xfrm>
          <a:prstGeom prst="line">
            <a:avLst/>
          </a:prstGeom>
          <a:ln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Placeholder 23">
            <a:extLst>
              <a:ext uri="{FF2B5EF4-FFF2-40B4-BE49-F238E27FC236}">
                <a16:creationId xmlns:a16="http://schemas.microsoft.com/office/drawing/2014/main" id="{C8D90A4A-E16D-4F57-9621-5CD6559D72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482" t="-14479" r="-28482" b="-14229"/>
          <a:stretch/>
        </p:blipFill>
        <p:spPr>
          <a:xfrm>
            <a:off x="5920008" y="626008"/>
            <a:ext cx="1722016" cy="1722016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>
            <a:outerShdw blurRad="190500" dist="114300" dir="5400000" algn="t" rotWithShape="0">
              <a:prstClr val="black">
                <a:alpha val="17000"/>
              </a:prstClr>
            </a:outerShdw>
          </a:effec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5ECA5B3-B997-482E-A9A0-EEEED9FA68EA}"/>
              </a:ext>
            </a:extLst>
          </p:cNvPr>
          <p:cNvGrpSpPr/>
          <p:nvPr/>
        </p:nvGrpSpPr>
        <p:grpSpPr>
          <a:xfrm>
            <a:off x="5379971" y="2277547"/>
            <a:ext cx="514876" cy="514876"/>
            <a:chOff x="5505109" y="2376487"/>
            <a:chExt cx="314326" cy="314326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A2EB8BF-41FF-4304-802F-F73F68F96B03}"/>
                </a:ext>
              </a:extLst>
            </p:cNvPr>
            <p:cNvSpPr/>
            <p:nvPr/>
          </p:nvSpPr>
          <p:spPr>
            <a:xfrm>
              <a:off x="5505109" y="2376487"/>
              <a:ext cx="314326" cy="314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13F3E50F-359B-4144-A782-EAC6C4EE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82998" y="2469817"/>
              <a:ext cx="152400" cy="152400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2EF14F5-0D27-4D8F-BFDD-98114B7388CF}"/>
              </a:ext>
            </a:extLst>
          </p:cNvPr>
          <p:cNvSpPr/>
          <p:nvPr/>
        </p:nvSpPr>
        <p:spPr>
          <a:xfrm>
            <a:off x="8526201" y="1283047"/>
            <a:ext cx="2992699" cy="5187187"/>
          </a:xfrm>
          <a:prstGeom prst="rect">
            <a:avLst/>
          </a:prstGeom>
          <a:solidFill>
            <a:srgbClr val="269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3CBF4FB-1838-4624-93EE-1DF464C77976}"/>
              </a:ext>
            </a:extLst>
          </p:cNvPr>
          <p:cNvSpPr/>
          <p:nvPr/>
        </p:nvSpPr>
        <p:spPr>
          <a:xfrm>
            <a:off x="8526200" y="2533651"/>
            <a:ext cx="2992699" cy="3699162"/>
          </a:xfrm>
          <a:prstGeom prst="rect">
            <a:avLst/>
          </a:prstGeom>
          <a:solidFill>
            <a:srgbClr val="1E2E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985C1D78-03CF-4EDC-B826-CA9DD0B0B87F}"/>
              </a:ext>
            </a:extLst>
          </p:cNvPr>
          <p:cNvSpPr txBox="1">
            <a:spLocks/>
          </p:cNvSpPr>
          <p:nvPr/>
        </p:nvSpPr>
        <p:spPr>
          <a:xfrm>
            <a:off x="9125200" y="2703419"/>
            <a:ext cx="1794698" cy="7738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b="1" dirty="0" err="1">
                <a:solidFill>
                  <a:schemeClr val="bg1"/>
                </a:solidFill>
                <a:latin typeface="Helvetica" panose="020B0403020202020204" pitchFamily="34" charset="0"/>
              </a:rPr>
              <a:t>Elephantrunk</a:t>
            </a:r>
            <a:endParaRPr lang="en-US" sz="2000" b="1" dirty="0">
              <a:solidFill>
                <a:schemeClr val="bg1"/>
              </a:solidFill>
              <a:latin typeface="Helvetica" panose="020B0403020202020204" pitchFamily="34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i="1" dirty="0">
                <a:solidFill>
                  <a:schemeClr val="bg1"/>
                </a:solidFill>
                <a:latin typeface="Helvetica" panose="020B0403020202020204" pitchFamily="34" charset="0"/>
              </a:rPr>
              <a:t>Amazon Review</a:t>
            </a:r>
            <a:endParaRPr lang="en-US" sz="2000" i="1" dirty="0">
              <a:solidFill>
                <a:schemeClr val="bg1"/>
              </a:solidFill>
              <a:latin typeface="Helvetica" panose="020B0403020202020204" pitchFamily="34" charset="0"/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21A2669E-4AB5-4117-9713-F827DC9EF140}"/>
              </a:ext>
            </a:extLst>
          </p:cNvPr>
          <p:cNvSpPr txBox="1">
            <a:spLocks/>
          </p:cNvSpPr>
          <p:nvPr/>
        </p:nvSpPr>
        <p:spPr>
          <a:xfrm>
            <a:off x="8627797" y="3799926"/>
            <a:ext cx="2789504" cy="21717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200" b="1" dirty="0">
                <a:solidFill>
                  <a:schemeClr val="bg1"/>
                </a:solidFill>
                <a:latin typeface="Helvetica" panose="020B0403020202020204" pitchFamily="34" charset="0"/>
              </a:rPr>
              <a:t> “ Very Shoddy Workmanship – Unusable ”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1200" b="1" dirty="0">
                <a:solidFill>
                  <a:schemeClr val="bg1"/>
                </a:solidFill>
                <a:latin typeface="Helvetica" panose="020B0403020202020204" pitchFamily="34" charset="0"/>
              </a:rPr>
              <a:t>“.. Super small opening..”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1200" b="1" dirty="0">
                <a:solidFill>
                  <a:schemeClr val="bg1"/>
                </a:solidFill>
                <a:latin typeface="Helvetica" panose="020B0403020202020204" pitchFamily="34" charset="0"/>
              </a:rPr>
              <a:t>“.. Hard to setup..”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1200" b="1" dirty="0">
                <a:solidFill>
                  <a:schemeClr val="bg1"/>
                </a:solidFill>
                <a:latin typeface="Helvetica" panose="020B0403020202020204" pitchFamily="34" charset="0"/>
              </a:rPr>
              <a:t>“Locking mechanism is trash. Poor quality metal. Easily Broken..”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4A7CA93-A59B-4784-962B-47650387E5F2}"/>
              </a:ext>
            </a:extLst>
          </p:cNvPr>
          <p:cNvCxnSpPr/>
          <p:nvPr/>
        </p:nvCxnSpPr>
        <p:spPr>
          <a:xfrm>
            <a:off x="8669362" y="3630931"/>
            <a:ext cx="2693324" cy="0"/>
          </a:xfrm>
          <a:prstGeom prst="line">
            <a:avLst/>
          </a:prstGeom>
          <a:ln>
            <a:solidFill>
              <a:srgbClr val="2083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8566E9DE-8493-493F-A2C7-60F0F10B4E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491" t="-13455" r="-31910" b="-4806"/>
          <a:stretch/>
        </p:blipFill>
        <p:spPr>
          <a:xfrm>
            <a:off x="9162499" y="625629"/>
            <a:ext cx="1720100" cy="1720100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>
            <a:outerShdw blurRad="190500" dist="114300" dir="5400000" algn="t" rotWithShape="0">
              <a:prstClr val="black">
                <a:alpha val="17000"/>
              </a:prstClr>
            </a:outerShdw>
          </a:effectLst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703D87B3-EEC0-4555-ADDD-9364D18017B0}"/>
              </a:ext>
            </a:extLst>
          </p:cNvPr>
          <p:cNvGrpSpPr/>
          <p:nvPr/>
        </p:nvGrpSpPr>
        <p:grpSpPr>
          <a:xfrm>
            <a:off x="8621504" y="2277547"/>
            <a:ext cx="514876" cy="514876"/>
            <a:chOff x="5505109" y="2376487"/>
            <a:chExt cx="314326" cy="314326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D59B36D-C916-4A1E-81AB-8DF27ABD3AD3}"/>
                </a:ext>
              </a:extLst>
            </p:cNvPr>
            <p:cNvSpPr/>
            <p:nvPr/>
          </p:nvSpPr>
          <p:spPr>
            <a:xfrm>
              <a:off x="5505109" y="2376487"/>
              <a:ext cx="314326" cy="314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Graphic 51">
              <a:extLst>
                <a:ext uri="{FF2B5EF4-FFF2-40B4-BE49-F238E27FC236}">
                  <a16:creationId xmlns:a16="http://schemas.microsoft.com/office/drawing/2014/main" id="{A45D8B2E-C2C2-4839-8C25-FAC7FFE2A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82998" y="2469817"/>
              <a:ext cx="152400" cy="152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673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9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C487554-F7FF-4AC3-A74B-CFD44E4437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421897"/>
              </p:ext>
            </p:extLst>
          </p:nvPr>
        </p:nvGraphicFramePr>
        <p:xfrm>
          <a:off x="1459076" y="2953372"/>
          <a:ext cx="2013825" cy="3259282"/>
        </p:xfrm>
        <a:graphic>
          <a:graphicData uri="http://schemas.openxmlformats.org/drawingml/2006/table">
            <a:tbl>
              <a:tblPr firstRow="1" firstCol="1" bandRow="1">
                <a:effectLst/>
                <a:tableStyleId>{5C22544A-7EE6-4342-B048-85BDC9FD1C3A}</a:tableStyleId>
              </a:tblPr>
              <a:tblGrid>
                <a:gridCol w="2013825">
                  <a:extLst>
                    <a:ext uri="{9D8B030D-6E8A-4147-A177-3AD203B41FA5}">
                      <a16:colId xmlns:a16="http://schemas.microsoft.com/office/drawing/2014/main" val="2034119672"/>
                    </a:ext>
                  </a:extLst>
                </a:gridCol>
              </a:tblGrid>
              <a:tr h="4550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0" i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Helvetica" panose="020B0403020202020204" pitchFamily="34" charset="0"/>
                          <a:ea typeface="+mn-ea"/>
                          <a:cs typeface="+mn-cs"/>
                        </a:rPr>
                        <a:t>Security Camera</a:t>
                      </a: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553605"/>
                  </a:ext>
                </a:extLst>
              </a:tr>
              <a:tr h="483373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Helvetica" panose="020B0403020202020204" pitchFamily="34" charset="0"/>
                          <a:ea typeface="+mn-ea"/>
                          <a:cs typeface="+mn-cs"/>
                        </a:rPr>
                        <a:t>N</a:t>
                      </a:r>
                      <a:r>
                        <a:rPr lang="en-IN" sz="1200" b="0" i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Helvetica" panose="020B0403020202020204" pitchFamily="34" charset="0"/>
                          <a:ea typeface="+mn-ea"/>
                          <a:cs typeface="+mn-cs"/>
                        </a:rPr>
                        <a:t>o Strangers Are Allowed</a:t>
                      </a:r>
                    </a:p>
                    <a:p>
                      <a:pPr algn="l"/>
                      <a:r>
                        <a:rPr lang="en-IN" sz="1200" b="0" i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Helvetica" panose="020B0403020202020204" pitchFamily="34" charset="0"/>
                          <a:ea typeface="+mn-ea"/>
                          <a:cs typeface="+mn-cs"/>
                        </a:rPr>
                        <a:t>Inside Your Home</a:t>
                      </a: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3346008"/>
                  </a:ext>
                </a:extLst>
              </a:tr>
              <a:tr h="455002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Helvetica" panose="020B0403020202020204" pitchFamily="34" charset="0"/>
                          <a:ea typeface="+mn-ea"/>
                          <a:cs typeface="+mn-cs"/>
                        </a:rPr>
                        <a:t>Privacy</a:t>
                      </a: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740871"/>
                  </a:ext>
                </a:extLst>
              </a:tr>
              <a:tr h="455002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Helvetica" panose="020B0403020202020204" pitchFamily="34" charset="0"/>
                          <a:ea typeface="+mn-ea"/>
                          <a:cs typeface="+mn-cs"/>
                        </a:rPr>
                        <a:t>Convenience</a:t>
                      </a: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0982675"/>
                  </a:ext>
                </a:extLst>
              </a:tr>
              <a:tr h="455002">
                <a:tc>
                  <a:txBody>
                    <a:bodyPr/>
                    <a:lstStyle/>
                    <a:p>
                      <a:pPr algn="l"/>
                      <a:r>
                        <a:rPr lang="en-IN" sz="1200" b="0" i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Helvetica" panose="020B0403020202020204" pitchFamily="34" charset="0"/>
                          <a:ea typeface="+mn-ea"/>
                          <a:cs typeface="+mn-cs"/>
                        </a:rPr>
                        <a:t>Family Security</a:t>
                      </a: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342497"/>
                  </a:ext>
                </a:extLst>
              </a:tr>
              <a:tr h="4725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0" i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Helvetica" panose="020B0403020202020204" pitchFamily="34" charset="0"/>
                          <a:ea typeface="+mn-ea"/>
                          <a:cs typeface="+mn-cs"/>
                        </a:rPr>
                        <a:t>Pet Security</a:t>
                      </a: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1466571"/>
                  </a:ext>
                </a:extLst>
              </a:tr>
              <a:tr h="4833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Helvetica" panose="020B0403020202020204" pitchFamily="34" charset="0"/>
                          <a:ea typeface="+mn-ea"/>
                          <a:cs typeface="+mn-cs"/>
                        </a:rPr>
                        <a:t>Lower Home Owner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Helvetica" panose="020B0403020202020204" pitchFamily="34" charset="0"/>
                          <a:ea typeface="+mn-ea"/>
                          <a:cs typeface="+mn-cs"/>
                        </a:rPr>
                        <a:t>Insurance Cost</a:t>
                      </a:r>
                      <a:endParaRPr lang="en-IN" sz="1200" b="0" i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Helvetica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144936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6F4245D6-C637-48DD-8A01-FD90C98971EB}"/>
              </a:ext>
            </a:extLst>
          </p:cNvPr>
          <p:cNvSpPr/>
          <p:nvPr/>
        </p:nvSpPr>
        <p:spPr>
          <a:xfrm>
            <a:off x="3551096" y="1146357"/>
            <a:ext cx="1247775" cy="50662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77800" dist="165100" dir="5400000" sx="97000" sy="97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XXX</a:t>
            </a:r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2250CD4-60BA-4A2B-A660-90CDE59603C1}"/>
              </a:ext>
            </a:extLst>
          </p:cNvPr>
          <p:cNvSpPr/>
          <p:nvPr/>
        </p:nvSpPr>
        <p:spPr>
          <a:xfrm>
            <a:off x="3" y="217845"/>
            <a:ext cx="95247" cy="6434882"/>
          </a:xfrm>
          <a:prstGeom prst="rect">
            <a:avLst/>
          </a:prstGeom>
          <a:gradFill>
            <a:gsLst>
              <a:gs pos="0">
                <a:srgbClr val="F67800"/>
              </a:gs>
              <a:gs pos="99000">
                <a:srgbClr val="269CA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27486-DE0E-4BDF-9506-0E16160251AC}"/>
              </a:ext>
            </a:extLst>
          </p:cNvPr>
          <p:cNvSpPr txBox="1"/>
          <p:nvPr/>
        </p:nvSpPr>
        <p:spPr>
          <a:xfrm>
            <a:off x="627639" y="328401"/>
            <a:ext cx="92212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403020202020204" pitchFamily="34" charset="0"/>
              </a:rPr>
              <a:t>Even Amazon Is Struggling To Solve This Problem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Helvetica" panose="020B0403020202020204" pitchFamily="34" charset="0"/>
            </a:endParaRPr>
          </a:p>
        </p:txBody>
      </p:sp>
      <p:pic>
        <p:nvPicPr>
          <p:cNvPr id="55" name="Picture 4" descr="DoorBox_Logo">
            <a:extLst>
              <a:ext uri="{FF2B5EF4-FFF2-40B4-BE49-F238E27FC236}">
                <a16:creationId xmlns:a16="http://schemas.microsoft.com/office/drawing/2014/main" id="{1E852178-5DD8-4AA4-8ECB-565C403A5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2300" y="133350"/>
            <a:ext cx="1169358" cy="41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53032FF9-0785-4AF5-A2E6-4724C179B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06991-0763-44EC-80A5-947810A83437}" type="slidenum">
              <a:rPr lang="en-US" smtClean="0"/>
              <a:t>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4C86B2-996A-4CBF-B652-74751EEDAAF4}"/>
              </a:ext>
            </a:extLst>
          </p:cNvPr>
          <p:cNvSpPr txBox="1"/>
          <p:nvPr/>
        </p:nvSpPr>
        <p:spPr>
          <a:xfrm rot="16200000">
            <a:off x="-798040" y="4479195"/>
            <a:ext cx="3159135" cy="307777"/>
          </a:xfrm>
          <a:prstGeom prst="rect">
            <a:avLst/>
          </a:prstGeom>
          <a:solidFill>
            <a:srgbClr val="FF5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Helvetica" panose="020B0403020202020204" pitchFamily="34" charset="0"/>
              </a:rPr>
              <a:t>Product Features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B242E7A-447E-4A88-BD22-A6C78DB746A4}"/>
              </a:ext>
            </a:extLst>
          </p:cNvPr>
          <p:cNvSpPr/>
          <p:nvPr/>
        </p:nvSpPr>
        <p:spPr>
          <a:xfrm>
            <a:off x="4923634" y="1146357"/>
            <a:ext cx="1247775" cy="50662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77800" dist="165100" dir="5400000" sx="97000" sy="97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XXX</a:t>
            </a:r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634F8B4-0C3B-46A3-98BD-2BD9713131B5}"/>
              </a:ext>
            </a:extLst>
          </p:cNvPr>
          <p:cNvSpPr/>
          <p:nvPr/>
        </p:nvSpPr>
        <p:spPr>
          <a:xfrm>
            <a:off x="9035546" y="1124812"/>
            <a:ext cx="1247775" cy="50662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77800" dist="165100" dir="5400000" sx="97000" sy="97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XXX</a:t>
            </a:r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73DF95C-7224-4814-AE60-978E3BA6D96D}"/>
              </a:ext>
            </a:extLst>
          </p:cNvPr>
          <p:cNvSpPr/>
          <p:nvPr/>
        </p:nvSpPr>
        <p:spPr>
          <a:xfrm>
            <a:off x="6284163" y="1136154"/>
            <a:ext cx="1247775" cy="50662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77800" dist="165100" dir="5400000" sx="97000" sy="97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XXX</a:t>
            </a:r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A02E46E-7265-4CD3-9366-519B00BEBE3E}"/>
              </a:ext>
            </a:extLst>
          </p:cNvPr>
          <p:cNvSpPr/>
          <p:nvPr/>
        </p:nvSpPr>
        <p:spPr>
          <a:xfrm>
            <a:off x="7656701" y="1136154"/>
            <a:ext cx="1247775" cy="50662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77800" dist="165100" dir="5400000" sx="97000" sy="97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XXX</a:t>
            </a:r>
            <a:endParaRPr lang="en-US" dirty="0"/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7DAA4773-5D88-4C23-9A4C-B7FA829E30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995882"/>
              </p:ext>
            </p:extLst>
          </p:nvPr>
        </p:nvGraphicFramePr>
        <p:xfrm>
          <a:off x="3560621" y="3022415"/>
          <a:ext cx="1218993" cy="3086956"/>
        </p:xfrm>
        <a:graphic>
          <a:graphicData uri="http://schemas.openxmlformats.org/drawingml/2006/table">
            <a:tbl>
              <a:tblPr firstRow="1" firstCol="1" bandRow="1">
                <a:effectLst/>
                <a:tableStyleId>{5C22544A-7EE6-4342-B048-85BDC9FD1C3A}</a:tableStyleId>
              </a:tblPr>
              <a:tblGrid>
                <a:gridCol w="1218993">
                  <a:extLst>
                    <a:ext uri="{9D8B030D-6E8A-4147-A177-3AD203B41FA5}">
                      <a16:colId xmlns:a16="http://schemas.microsoft.com/office/drawing/2014/main" val="2034119672"/>
                    </a:ext>
                  </a:extLst>
                </a:gridCol>
              </a:tblGrid>
              <a:tr h="4309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200" b="0" i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Helvetica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553605"/>
                  </a:ext>
                </a:extLst>
              </a:tr>
              <a:tr h="457816">
                <a:tc>
                  <a:txBody>
                    <a:bodyPr/>
                    <a:lstStyle/>
                    <a:p>
                      <a:pPr algn="l"/>
                      <a:endParaRPr lang="en-IN" sz="1200" b="0" i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Helvetica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3346008"/>
                  </a:ext>
                </a:extLst>
              </a:tr>
              <a:tr h="430945">
                <a:tc>
                  <a:txBody>
                    <a:bodyPr/>
                    <a:lstStyle/>
                    <a:p>
                      <a:pPr algn="l" fontAlgn="b"/>
                      <a:endParaRPr lang="en-GB" sz="1200" b="0" i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Helvetica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740871"/>
                  </a:ext>
                </a:extLst>
              </a:tr>
              <a:tr h="430945">
                <a:tc>
                  <a:txBody>
                    <a:bodyPr/>
                    <a:lstStyle/>
                    <a:p>
                      <a:pPr algn="l" fontAlgn="b"/>
                      <a:endParaRPr lang="en-GB" sz="1200" b="0" i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Helvetica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0982675"/>
                  </a:ext>
                </a:extLst>
              </a:tr>
              <a:tr h="430945">
                <a:tc>
                  <a:txBody>
                    <a:bodyPr/>
                    <a:lstStyle/>
                    <a:p>
                      <a:pPr algn="l"/>
                      <a:endParaRPr lang="en-IN" sz="1200" b="0" i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Helvetica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342497"/>
                  </a:ext>
                </a:extLst>
              </a:tr>
              <a:tr h="4475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200" b="0" i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Helvetica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1466571"/>
                  </a:ext>
                </a:extLst>
              </a:tr>
              <a:tr h="4578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200" b="0" i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Helvetica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144936"/>
                  </a:ext>
                </a:extLst>
              </a:tr>
            </a:tbl>
          </a:graphicData>
        </a:graphic>
      </p:graphicFrame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5A664752-2890-435D-AA5E-7DF896D0E8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26419"/>
              </p:ext>
            </p:extLst>
          </p:nvPr>
        </p:nvGraphicFramePr>
        <p:xfrm>
          <a:off x="4938024" y="3022415"/>
          <a:ext cx="1218993" cy="3086956"/>
        </p:xfrm>
        <a:graphic>
          <a:graphicData uri="http://schemas.openxmlformats.org/drawingml/2006/table">
            <a:tbl>
              <a:tblPr firstRow="1" firstCol="1" bandRow="1">
                <a:effectLst/>
                <a:tableStyleId>{5C22544A-7EE6-4342-B048-85BDC9FD1C3A}</a:tableStyleId>
              </a:tblPr>
              <a:tblGrid>
                <a:gridCol w="1218993">
                  <a:extLst>
                    <a:ext uri="{9D8B030D-6E8A-4147-A177-3AD203B41FA5}">
                      <a16:colId xmlns:a16="http://schemas.microsoft.com/office/drawing/2014/main" val="2034119672"/>
                    </a:ext>
                  </a:extLst>
                </a:gridCol>
              </a:tblGrid>
              <a:tr h="4309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200" b="0" i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Helvetica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553605"/>
                  </a:ext>
                </a:extLst>
              </a:tr>
              <a:tr h="457816">
                <a:tc>
                  <a:txBody>
                    <a:bodyPr/>
                    <a:lstStyle/>
                    <a:p>
                      <a:pPr algn="ctr"/>
                      <a:r>
                        <a:rPr lang="en-IN" sz="1050" b="0" i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Helvetica" panose="020B0403020202020204" pitchFamily="34" charset="0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3346008"/>
                  </a:ext>
                </a:extLst>
              </a:tr>
              <a:tr h="43094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100" b="0" i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Helvetica" panose="020B0403020202020204" pitchFamily="34" charset="0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740871"/>
                  </a:ext>
                </a:extLst>
              </a:tr>
              <a:tr h="43094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100" b="0" i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Helvetica" panose="020B0403020202020204" pitchFamily="34" charset="0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0982675"/>
                  </a:ext>
                </a:extLst>
              </a:tr>
              <a:tr h="4309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100" b="0" i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Helvetica" panose="020B0403020202020204" pitchFamily="34" charset="0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342497"/>
                  </a:ext>
                </a:extLst>
              </a:tr>
              <a:tr h="4475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100" b="0" i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Helvetica" panose="020B0403020202020204" pitchFamily="34" charset="0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1466571"/>
                  </a:ext>
                </a:extLst>
              </a:tr>
              <a:tr h="4578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100" b="0" i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Helvetica" panose="020B0403020202020204" pitchFamily="34" charset="0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144936"/>
                  </a:ext>
                </a:extLst>
              </a:tr>
            </a:tbl>
          </a:graphicData>
        </a:graphic>
      </p:graphicFrame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id="{171846B8-4870-46CC-840B-70A6084E3B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774766"/>
              </p:ext>
            </p:extLst>
          </p:nvPr>
        </p:nvGraphicFramePr>
        <p:xfrm>
          <a:off x="9049936" y="3000870"/>
          <a:ext cx="1218993" cy="3086956"/>
        </p:xfrm>
        <a:graphic>
          <a:graphicData uri="http://schemas.openxmlformats.org/drawingml/2006/table">
            <a:tbl>
              <a:tblPr firstRow="1" firstCol="1" bandRow="1">
                <a:effectLst/>
                <a:tableStyleId>{5C22544A-7EE6-4342-B048-85BDC9FD1C3A}</a:tableStyleId>
              </a:tblPr>
              <a:tblGrid>
                <a:gridCol w="1218993">
                  <a:extLst>
                    <a:ext uri="{9D8B030D-6E8A-4147-A177-3AD203B41FA5}">
                      <a16:colId xmlns:a16="http://schemas.microsoft.com/office/drawing/2014/main" val="2034119672"/>
                    </a:ext>
                  </a:extLst>
                </a:gridCol>
              </a:tblGrid>
              <a:tr h="4309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200" b="0" i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Helvetica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553605"/>
                  </a:ext>
                </a:extLst>
              </a:tr>
              <a:tr h="457816">
                <a:tc>
                  <a:txBody>
                    <a:bodyPr/>
                    <a:lstStyle/>
                    <a:p>
                      <a:pPr algn="ctr"/>
                      <a:r>
                        <a:rPr lang="en-IN" sz="1050" b="0" i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Helvetica" panose="020B0403020202020204" pitchFamily="34" charset="0"/>
                          <a:ea typeface="+mn-ea"/>
                          <a:cs typeface="+mn-cs"/>
                        </a:rPr>
                        <a:t>Strangers</a:t>
                      </a:r>
                    </a:p>
                    <a:p>
                      <a:pPr algn="ctr"/>
                      <a:r>
                        <a:rPr lang="en-IN" sz="1050" b="0" i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Helvetica" panose="020B0403020202020204" pitchFamily="34" charset="0"/>
                          <a:ea typeface="+mn-ea"/>
                          <a:cs typeface="+mn-cs"/>
                        </a:rPr>
                        <a:t>Allowed</a:t>
                      </a: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3346008"/>
                  </a:ext>
                </a:extLst>
              </a:tr>
              <a:tr h="430945">
                <a:tc>
                  <a:txBody>
                    <a:bodyPr/>
                    <a:lstStyle/>
                    <a:p>
                      <a:pPr algn="l" fontAlgn="b"/>
                      <a:endParaRPr lang="en-GB" sz="1200" b="0" i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Helvetica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740871"/>
                  </a:ext>
                </a:extLst>
              </a:tr>
              <a:tr h="430945">
                <a:tc>
                  <a:txBody>
                    <a:bodyPr/>
                    <a:lstStyle/>
                    <a:p>
                      <a:pPr algn="l" fontAlgn="b"/>
                      <a:endParaRPr lang="en-GB" sz="1200" b="0" i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Helvetica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0982675"/>
                  </a:ext>
                </a:extLst>
              </a:tr>
              <a:tr h="430945">
                <a:tc>
                  <a:txBody>
                    <a:bodyPr/>
                    <a:lstStyle/>
                    <a:p>
                      <a:pPr algn="l"/>
                      <a:endParaRPr lang="en-IN" sz="1200" b="0" i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Helvetica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342497"/>
                  </a:ext>
                </a:extLst>
              </a:tr>
              <a:tr h="4475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200" b="0" i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Helvetica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1466571"/>
                  </a:ext>
                </a:extLst>
              </a:tr>
              <a:tr h="4578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050" b="0" i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Helvetica" panose="020B0403020202020204" pitchFamily="34" charset="0"/>
                          <a:ea typeface="+mn-ea"/>
                          <a:cs typeface="+mn-cs"/>
                        </a:rPr>
                        <a:t>Higher Insurance Cost</a:t>
                      </a: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144936"/>
                  </a:ext>
                </a:extLst>
              </a:tr>
            </a:tbl>
          </a:graphicData>
        </a:graphic>
      </p:graphicFrame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C0641BAE-78FE-4106-B7FA-0E3CA89D08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892230"/>
              </p:ext>
            </p:extLst>
          </p:nvPr>
        </p:nvGraphicFramePr>
        <p:xfrm>
          <a:off x="6297382" y="3013707"/>
          <a:ext cx="1218993" cy="3086956"/>
        </p:xfrm>
        <a:graphic>
          <a:graphicData uri="http://schemas.openxmlformats.org/drawingml/2006/table">
            <a:tbl>
              <a:tblPr firstRow="1" firstCol="1" bandRow="1">
                <a:effectLst/>
                <a:tableStyleId>{5C22544A-7EE6-4342-B048-85BDC9FD1C3A}</a:tableStyleId>
              </a:tblPr>
              <a:tblGrid>
                <a:gridCol w="1218993">
                  <a:extLst>
                    <a:ext uri="{9D8B030D-6E8A-4147-A177-3AD203B41FA5}">
                      <a16:colId xmlns:a16="http://schemas.microsoft.com/office/drawing/2014/main" val="2034119672"/>
                    </a:ext>
                  </a:extLst>
                </a:gridCol>
              </a:tblGrid>
              <a:tr h="43094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100" b="0" i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Helvetica" panose="020B0403020202020204" pitchFamily="34" charset="0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553605"/>
                  </a:ext>
                </a:extLst>
              </a:tr>
              <a:tr h="45781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100" b="0" i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Helvetica" panose="020B0403020202020204" pitchFamily="34" charset="0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3346008"/>
                  </a:ext>
                </a:extLst>
              </a:tr>
              <a:tr h="4309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100" b="0" i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Helvetica" panose="020B0403020202020204" pitchFamily="34" charset="0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740871"/>
                  </a:ext>
                </a:extLst>
              </a:tr>
              <a:tr h="430945">
                <a:tc>
                  <a:txBody>
                    <a:bodyPr/>
                    <a:lstStyle/>
                    <a:p>
                      <a:pPr algn="l" fontAlgn="b"/>
                      <a:endParaRPr lang="en-GB" sz="1200" b="0" i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Helvetica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0982675"/>
                  </a:ext>
                </a:extLst>
              </a:tr>
              <a:tr h="43094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100" b="0" i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Helvetica" panose="020B0403020202020204" pitchFamily="34" charset="0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342497"/>
                  </a:ext>
                </a:extLst>
              </a:tr>
              <a:tr h="447544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100" b="0" i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Helvetica" panose="020B0403020202020204" pitchFamily="34" charset="0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1466571"/>
                  </a:ext>
                </a:extLst>
              </a:tr>
              <a:tr h="4578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100" b="0" i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Helvetica" panose="020B0403020202020204" pitchFamily="34" charset="0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144936"/>
                  </a:ext>
                </a:extLst>
              </a:tr>
            </a:tbl>
          </a:graphicData>
        </a:graphic>
      </p:graphicFrame>
      <p:graphicFrame>
        <p:nvGraphicFramePr>
          <p:cNvPr id="72" name="Table 71">
            <a:extLst>
              <a:ext uri="{FF2B5EF4-FFF2-40B4-BE49-F238E27FC236}">
                <a16:creationId xmlns:a16="http://schemas.microsoft.com/office/drawing/2014/main" id="{2426DF76-671B-47C2-8090-9C229D8F6A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180544"/>
              </p:ext>
            </p:extLst>
          </p:nvPr>
        </p:nvGraphicFramePr>
        <p:xfrm>
          <a:off x="7671091" y="3012212"/>
          <a:ext cx="1218993" cy="3086956"/>
        </p:xfrm>
        <a:graphic>
          <a:graphicData uri="http://schemas.openxmlformats.org/drawingml/2006/table">
            <a:tbl>
              <a:tblPr firstRow="1" firstCol="1" bandRow="1">
                <a:effectLst/>
                <a:tableStyleId>{5C22544A-7EE6-4342-B048-85BDC9FD1C3A}</a:tableStyleId>
              </a:tblPr>
              <a:tblGrid>
                <a:gridCol w="1218993">
                  <a:extLst>
                    <a:ext uri="{9D8B030D-6E8A-4147-A177-3AD203B41FA5}">
                      <a16:colId xmlns:a16="http://schemas.microsoft.com/office/drawing/2014/main" val="2034119672"/>
                    </a:ext>
                  </a:extLst>
                </a:gridCol>
              </a:tblGrid>
              <a:tr h="4309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200" b="0" i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Helvetica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553605"/>
                  </a:ext>
                </a:extLst>
              </a:tr>
              <a:tr h="45781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050" b="0" i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Helvetica" panose="020B0403020202020204" pitchFamily="34" charset="0"/>
                          <a:ea typeface="+mn-ea"/>
                          <a:cs typeface="+mn-cs"/>
                        </a:rPr>
                        <a:t>Strangers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050" b="0" i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Helvetica" panose="020B0403020202020204" pitchFamily="34" charset="0"/>
                          <a:ea typeface="+mn-ea"/>
                          <a:cs typeface="+mn-cs"/>
                        </a:rPr>
                        <a:t>Allowed</a:t>
                      </a: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3346008"/>
                  </a:ext>
                </a:extLst>
              </a:tr>
              <a:tr h="430945">
                <a:tc>
                  <a:txBody>
                    <a:bodyPr/>
                    <a:lstStyle/>
                    <a:p>
                      <a:pPr algn="l" fontAlgn="b"/>
                      <a:endParaRPr lang="en-GB" sz="1200" b="0" i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Helvetica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740871"/>
                  </a:ext>
                </a:extLst>
              </a:tr>
              <a:tr h="430945">
                <a:tc>
                  <a:txBody>
                    <a:bodyPr/>
                    <a:lstStyle/>
                    <a:p>
                      <a:pPr algn="l" fontAlgn="b"/>
                      <a:endParaRPr lang="en-GB" sz="1200" b="0" i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Helvetica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0982675"/>
                  </a:ext>
                </a:extLst>
              </a:tr>
              <a:tr h="430945">
                <a:tc>
                  <a:txBody>
                    <a:bodyPr/>
                    <a:lstStyle/>
                    <a:p>
                      <a:pPr algn="l"/>
                      <a:endParaRPr lang="en-IN" sz="1200" b="0" i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Helvetica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342497"/>
                  </a:ext>
                </a:extLst>
              </a:tr>
              <a:tr h="4475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200" b="0" i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Helvetica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1466571"/>
                  </a:ext>
                </a:extLst>
              </a:tr>
              <a:tr h="4578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050" b="0" i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Helvetica" panose="020B0403020202020204" pitchFamily="34" charset="0"/>
                          <a:ea typeface="+mn-ea"/>
                          <a:cs typeface="+mn-cs"/>
                        </a:rPr>
                        <a:t>Higher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050" b="0" i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Helvetica" panose="020B0403020202020204" pitchFamily="34" charset="0"/>
                          <a:ea typeface="+mn-ea"/>
                          <a:cs typeface="+mn-cs"/>
                        </a:rPr>
                        <a:t>Insurance Cost</a:t>
                      </a: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144936"/>
                  </a:ext>
                </a:extLst>
              </a:tr>
            </a:tbl>
          </a:graphicData>
        </a:graphic>
      </p:graphicFrame>
      <p:pic>
        <p:nvPicPr>
          <p:cNvPr id="74" name="Picture 4" descr="DoorBox_Logo">
            <a:extLst>
              <a:ext uri="{FF2B5EF4-FFF2-40B4-BE49-F238E27FC236}">
                <a16:creationId xmlns:a16="http://schemas.microsoft.com/office/drawing/2014/main" id="{ECAC2D5F-EE5B-4B21-AFFD-028BBEF32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2114" y="2429349"/>
            <a:ext cx="1169358" cy="41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mazon Billion+ Dollar Acquisition - Ring">
            <a:extLst>
              <a:ext uri="{FF2B5EF4-FFF2-40B4-BE49-F238E27FC236}">
                <a16:creationId xmlns:a16="http://schemas.microsoft.com/office/drawing/2014/main" id="{94F934FD-1951-422A-AC9E-42F2AAC83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8166" y="2574094"/>
            <a:ext cx="651666" cy="32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mazon Key and your Privacy – Oakton Outlook">
            <a:extLst>
              <a:ext uri="{FF2B5EF4-FFF2-40B4-BE49-F238E27FC236}">
                <a16:creationId xmlns:a16="http://schemas.microsoft.com/office/drawing/2014/main" id="{81359F86-D262-4A4A-AC20-E1EF1684B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1943" y="2527472"/>
            <a:ext cx="994978" cy="25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09C61FAF-CFEB-46D7-B5CB-CFADB0869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5120" y="2499886"/>
            <a:ext cx="1067026" cy="26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8">
            <a:extLst>
              <a:ext uri="{FF2B5EF4-FFF2-40B4-BE49-F238E27FC236}">
                <a16:creationId xmlns:a16="http://schemas.microsoft.com/office/drawing/2014/main" id="{AB97D7B8-74C5-46B6-A59F-7010BC1FE2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77715" y="2499886"/>
            <a:ext cx="605744" cy="26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559D4A-2589-4BD6-ADD7-440480C8CC3F}"/>
              </a:ext>
            </a:extLst>
          </p:cNvPr>
          <p:cNvSpPr txBox="1"/>
          <p:nvPr/>
        </p:nvSpPr>
        <p:spPr>
          <a:xfrm>
            <a:off x="7653262" y="2727725"/>
            <a:ext cx="12512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Helvetica" panose="020B0403020202020204" pitchFamily="34" charset="0"/>
              </a:rPr>
              <a:t>Garage Delivery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3A6DACE-717C-4AA7-9A6B-F1AA5CCB60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6800" y="1146357"/>
            <a:ext cx="1227370" cy="1227368"/>
          </a:xfrm>
          <a:prstGeom prst="rect">
            <a:avLst/>
          </a:prstGeom>
        </p:spPr>
      </p:pic>
      <p:pic>
        <p:nvPicPr>
          <p:cNvPr id="4106" name="Picture 10" descr="Everything you need to know about Amazon Hub Locker">
            <a:extLst>
              <a:ext uri="{FF2B5EF4-FFF2-40B4-BE49-F238E27FC236}">
                <a16:creationId xmlns:a16="http://schemas.microsoft.com/office/drawing/2014/main" id="{2922F217-1E80-4670-98A4-C38B1CBC2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6172" y="1146357"/>
            <a:ext cx="1227368" cy="122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Give Amazon a Key to your home? Poll finds majority of Americans  uncomfortable with idea - GeekWire">
            <a:extLst>
              <a:ext uri="{FF2B5EF4-FFF2-40B4-BE49-F238E27FC236}">
                <a16:creationId xmlns:a16="http://schemas.microsoft.com/office/drawing/2014/main" id="{354C7F6F-BC21-4EF9-AB75-7CFE09964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49936" y="1124812"/>
            <a:ext cx="1223756" cy="122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Ring is Now Part of the Amazon Family! – Ring Europe">
            <a:extLst>
              <a:ext uri="{FF2B5EF4-FFF2-40B4-BE49-F238E27FC236}">
                <a16:creationId xmlns:a16="http://schemas.microsoft.com/office/drawing/2014/main" id="{0361867E-E567-4D33-988B-0D89AE443C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8024" y="1156560"/>
            <a:ext cx="1221374" cy="122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>
            <a:extLst>
              <a:ext uri="{FF2B5EF4-FFF2-40B4-BE49-F238E27FC236}">
                <a16:creationId xmlns:a16="http://schemas.microsoft.com/office/drawing/2014/main" id="{5C2F8FB9-B672-4B43-A055-9AA2FCB76A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60621" y="1160682"/>
            <a:ext cx="1228726" cy="122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D81B6FE8-B858-425F-BD17-23AD272D8D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088193" y="3117021"/>
            <a:ext cx="204304" cy="204304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8327441E-FD4C-40B3-AECD-A96D0BC71E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088193" y="3559152"/>
            <a:ext cx="204304" cy="204304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8DFD9EE2-4211-4DF2-97DF-68DED124D7F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088193" y="4001282"/>
            <a:ext cx="204304" cy="204304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9DBCFE6A-DEB9-45DE-9811-6BA813D16AC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088193" y="4443413"/>
            <a:ext cx="204304" cy="204304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F2AD59B6-5BFF-4BB8-8924-D960E17F567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088193" y="4885543"/>
            <a:ext cx="204304" cy="204304"/>
          </a:xfrm>
          <a:prstGeom prst="rect">
            <a:avLst/>
          </a:prstGeom>
        </p:spPr>
      </p:pic>
      <p:pic>
        <p:nvPicPr>
          <p:cNvPr id="83" name="Graphic 82">
            <a:extLst>
              <a:ext uri="{FF2B5EF4-FFF2-40B4-BE49-F238E27FC236}">
                <a16:creationId xmlns:a16="http://schemas.microsoft.com/office/drawing/2014/main" id="{E0E91492-1786-419A-B6D8-B772E5C0CED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088193" y="5327674"/>
            <a:ext cx="204304" cy="204304"/>
          </a:xfrm>
          <a:prstGeom prst="rect">
            <a:avLst/>
          </a:prstGeom>
        </p:spPr>
      </p:pic>
      <p:pic>
        <p:nvPicPr>
          <p:cNvPr id="84" name="Graphic 83">
            <a:extLst>
              <a:ext uri="{FF2B5EF4-FFF2-40B4-BE49-F238E27FC236}">
                <a16:creationId xmlns:a16="http://schemas.microsoft.com/office/drawing/2014/main" id="{A2FD24F6-DC32-4605-AAEA-43F73A71E28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088193" y="5769806"/>
            <a:ext cx="204304" cy="204304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CC3163CB-2168-49D5-872A-D43F0770425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445368" y="3117021"/>
            <a:ext cx="204304" cy="204304"/>
          </a:xfrm>
          <a:prstGeom prst="rect">
            <a:avLst/>
          </a:prstGeom>
        </p:spPr>
      </p:pic>
      <p:pic>
        <p:nvPicPr>
          <p:cNvPr id="86" name="Graphic 85">
            <a:extLst>
              <a:ext uri="{FF2B5EF4-FFF2-40B4-BE49-F238E27FC236}">
                <a16:creationId xmlns:a16="http://schemas.microsoft.com/office/drawing/2014/main" id="{0C68EE96-F5B9-46EA-8589-C391F2FCAA5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557280" y="3095476"/>
            <a:ext cx="204304" cy="204304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D9E6D75D-477E-4A2B-A120-58E924381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176717" y="3106818"/>
            <a:ext cx="204304" cy="204304"/>
          </a:xfrm>
          <a:prstGeom prst="rect">
            <a:avLst/>
          </a:prstGeom>
        </p:spPr>
      </p:pic>
      <p:pic>
        <p:nvPicPr>
          <p:cNvPr id="88" name="Graphic 87">
            <a:extLst>
              <a:ext uri="{FF2B5EF4-FFF2-40B4-BE49-F238E27FC236}">
                <a16:creationId xmlns:a16="http://schemas.microsoft.com/office/drawing/2014/main" id="{CDCCA735-38B7-464D-BFD3-D2B5FC1AB9C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557280" y="4421868"/>
            <a:ext cx="204304" cy="204304"/>
          </a:xfrm>
          <a:prstGeom prst="rect">
            <a:avLst/>
          </a:prstGeom>
        </p:spPr>
      </p:pic>
      <p:pic>
        <p:nvPicPr>
          <p:cNvPr id="89" name="Graphic 88">
            <a:extLst>
              <a:ext uri="{FF2B5EF4-FFF2-40B4-BE49-F238E27FC236}">
                <a16:creationId xmlns:a16="http://schemas.microsoft.com/office/drawing/2014/main" id="{93728088-93E6-4696-9F79-876C985327B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176717" y="4433210"/>
            <a:ext cx="204304" cy="204304"/>
          </a:xfrm>
          <a:prstGeom prst="rect">
            <a:avLst/>
          </a:prstGeom>
        </p:spPr>
      </p:pic>
      <p:pic>
        <p:nvPicPr>
          <p:cNvPr id="90" name="Graphic 89">
            <a:extLst>
              <a:ext uri="{FF2B5EF4-FFF2-40B4-BE49-F238E27FC236}">
                <a16:creationId xmlns:a16="http://schemas.microsoft.com/office/drawing/2014/main" id="{D008F42A-2803-48E7-8ABF-B819F8F450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556487" y="4022794"/>
            <a:ext cx="185002" cy="185002"/>
          </a:xfrm>
          <a:prstGeom prst="rect">
            <a:avLst/>
          </a:prstGeom>
        </p:spPr>
      </p:pic>
      <p:pic>
        <p:nvPicPr>
          <p:cNvPr id="91" name="Graphic 90">
            <a:extLst>
              <a:ext uri="{FF2B5EF4-FFF2-40B4-BE49-F238E27FC236}">
                <a16:creationId xmlns:a16="http://schemas.microsoft.com/office/drawing/2014/main" id="{CDEDB260-144C-4A1D-A0C1-2710A2B0D7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556487" y="4873649"/>
            <a:ext cx="185002" cy="185002"/>
          </a:xfrm>
          <a:prstGeom prst="rect">
            <a:avLst/>
          </a:prstGeom>
        </p:spPr>
      </p:pic>
      <p:pic>
        <p:nvPicPr>
          <p:cNvPr id="92" name="Graphic 91">
            <a:extLst>
              <a:ext uri="{FF2B5EF4-FFF2-40B4-BE49-F238E27FC236}">
                <a16:creationId xmlns:a16="http://schemas.microsoft.com/office/drawing/2014/main" id="{B8458922-7232-4016-9B81-35403F5A7E4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556487" y="5315676"/>
            <a:ext cx="185002" cy="185002"/>
          </a:xfrm>
          <a:prstGeom prst="rect">
            <a:avLst/>
          </a:prstGeom>
        </p:spPr>
      </p:pic>
      <p:pic>
        <p:nvPicPr>
          <p:cNvPr id="93" name="Graphic 92">
            <a:extLst>
              <a:ext uri="{FF2B5EF4-FFF2-40B4-BE49-F238E27FC236}">
                <a16:creationId xmlns:a16="http://schemas.microsoft.com/office/drawing/2014/main" id="{74413605-8A7D-47D5-87FD-78BDC2AFBDA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814377" y="4444704"/>
            <a:ext cx="185002" cy="185002"/>
          </a:xfrm>
          <a:prstGeom prst="rect">
            <a:avLst/>
          </a:prstGeom>
        </p:spPr>
      </p:pic>
      <p:pic>
        <p:nvPicPr>
          <p:cNvPr id="94" name="Graphic 93">
            <a:extLst>
              <a:ext uri="{FF2B5EF4-FFF2-40B4-BE49-F238E27FC236}">
                <a16:creationId xmlns:a16="http://schemas.microsoft.com/office/drawing/2014/main" id="{DBA17DFF-5E0B-49D8-9884-3613F95BD3F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176717" y="4034136"/>
            <a:ext cx="185002" cy="185002"/>
          </a:xfrm>
          <a:prstGeom prst="rect">
            <a:avLst/>
          </a:prstGeom>
        </p:spPr>
      </p:pic>
      <p:pic>
        <p:nvPicPr>
          <p:cNvPr id="95" name="Graphic 94">
            <a:extLst>
              <a:ext uri="{FF2B5EF4-FFF2-40B4-BE49-F238E27FC236}">
                <a16:creationId xmlns:a16="http://schemas.microsoft.com/office/drawing/2014/main" id="{985F0332-2025-4201-9D5B-730206ED265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176717" y="4892675"/>
            <a:ext cx="185002" cy="185002"/>
          </a:xfrm>
          <a:prstGeom prst="rect">
            <a:avLst/>
          </a:prstGeom>
        </p:spPr>
      </p:pic>
      <p:pic>
        <p:nvPicPr>
          <p:cNvPr id="96" name="Graphic 95">
            <a:extLst>
              <a:ext uri="{FF2B5EF4-FFF2-40B4-BE49-F238E27FC236}">
                <a16:creationId xmlns:a16="http://schemas.microsoft.com/office/drawing/2014/main" id="{1BCE5DFE-141A-4763-AF75-39DB6015656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176717" y="5305673"/>
            <a:ext cx="185002" cy="185002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5878F3A3-FB22-49E0-AEA6-CA72DC4F65B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80763" y="3122395"/>
            <a:ext cx="198930" cy="19893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B7E4F38-D21B-410C-A7A9-DCD65D27B25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16059" y="3584442"/>
            <a:ext cx="179016" cy="179014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31009A05-1202-4B0E-A1B1-7945BAC9102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26212" y="4026573"/>
            <a:ext cx="166712" cy="166712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0C929956-5260-48DB-A252-5FC08A1BABF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05925" y="4945641"/>
            <a:ext cx="180050" cy="18005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A0F9438B-EAFB-42FB-8A1E-54C66395F38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102052" y="5419822"/>
            <a:ext cx="180050" cy="18005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A00D7D91-CABD-4D42-8B15-97B801FDD673}"/>
              </a:ext>
            </a:extLst>
          </p:cNvPr>
          <p:cNvGrpSpPr/>
          <p:nvPr/>
        </p:nvGrpSpPr>
        <p:grpSpPr>
          <a:xfrm>
            <a:off x="1100535" y="5911011"/>
            <a:ext cx="183084" cy="183082"/>
            <a:chOff x="1053543" y="5875671"/>
            <a:chExt cx="253764" cy="253762"/>
          </a:xfrm>
        </p:grpSpPr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A3E46C0C-C544-4891-A90B-63421C0F9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 flipH="1">
              <a:off x="1053543" y="5875671"/>
              <a:ext cx="253764" cy="253762"/>
            </a:xfrm>
            <a:prstGeom prst="rect">
              <a:avLst/>
            </a:prstGeom>
          </p:spPr>
        </p:pic>
        <p:sp>
          <p:nvSpPr>
            <p:cNvPr id="36" name="Arrow: Down 35">
              <a:extLst>
                <a:ext uri="{FF2B5EF4-FFF2-40B4-BE49-F238E27FC236}">
                  <a16:creationId xmlns:a16="http://schemas.microsoft.com/office/drawing/2014/main" id="{5A64FB82-AFF5-4953-A382-D5C963750AF8}"/>
                </a:ext>
              </a:extLst>
            </p:cNvPr>
            <p:cNvSpPr/>
            <p:nvPr/>
          </p:nvSpPr>
          <p:spPr>
            <a:xfrm rot="18000000">
              <a:off x="1107431" y="5845907"/>
              <a:ext cx="86334" cy="174297"/>
            </a:xfrm>
            <a:prstGeom prst="downArrow">
              <a:avLst/>
            </a:prstGeom>
            <a:solidFill>
              <a:srgbClr val="1E2E5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97" name="Graphic 4096">
            <a:extLst>
              <a:ext uri="{FF2B5EF4-FFF2-40B4-BE49-F238E27FC236}">
                <a16:creationId xmlns:a16="http://schemas.microsoft.com/office/drawing/2014/main" id="{B4995FCF-4E02-4142-8E5B-36E63BFD1792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102915" y="4503681"/>
            <a:ext cx="183082" cy="1830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4F5300-EEB2-44A4-9D3E-E55704BCC075}"/>
              </a:ext>
            </a:extLst>
          </p:cNvPr>
          <p:cNvSpPr/>
          <p:nvPr/>
        </p:nvSpPr>
        <p:spPr>
          <a:xfrm>
            <a:off x="10400920" y="1113470"/>
            <a:ext cx="1247775" cy="50662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77800" dist="165100" dir="5400000" sx="97000" sy="97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XXX</a:t>
            </a: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1B96C99-D9F9-435F-9AEB-DA0DA6C3B4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769135"/>
              </p:ext>
            </p:extLst>
          </p:nvPr>
        </p:nvGraphicFramePr>
        <p:xfrm>
          <a:off x="10415310" y="2989528"/>
          <a:ext cx="1218993" cy="3086956"/>
        </p:xfrm>
        <a:graphic>
          <a:graphicData uri="http://schemas.openxmlformats.org/drawingml/2006/table">
            <a:tbl>
              <a:tblPr firstRow="1" firstCol="1" bandRow="1">
                <a:effectLst/>
                <a:tableStyleId>{5C22544A-7EE6-4342-B048-85BDC9FD1C3A}</a:tableStyleId>
              </a:tblPr>
              <a:tblGrid>
                <a:gridCol w="1218993">
                  <a:extLst>
                    <a:ext uri="{9D8B030D-6E8A-4147-A177-3AD203B41FA5}">
                      <a16:colId xmlns:a16="http://schemas.microsoft.com/office/drawing/2014/main" val="2034119672"/>
                    </a:ext>
                  </a:extLst>
                </a:gridCol>
              </a:tblGrid>
              <a:tr h="4309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100" b="0" i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Helvetica" panose="020B0403020202020204" pitchFamily="34" charset="0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553605"/>
                  </a:ext>
                </a:extLst>
              </a:tr>
              <a:tr h="457816">
                <a:tc>
                  <a:txBody>
                    <a:bodyPr/>
                    <a:lstStyle/>
                    <a:p>
                      <a:pPr algn="ctr"/>
                      <a:r>
                        <a:rPr lang="en-IN" sz="1050" b="0" i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Helvetica" panose="020B0403020202020204" pitchFamily="34" charset="0"/>
                          <a:ea typeface="+mn-ea"/>
                          <a:cs typeface="+mn-cs"/>
                        </a:rPr>
                        <a:t>Strangers</a:t>
                      </a:r>
                    </a:p>
                    <a:p>
                      <a:pPr algn="ctr"/>
                      <a:r>
                        <a:rPr lang="en-IN" sz="1050" b="0" i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Helvetica" panose="020B0403020202020204" pitchFamily="34" charset="0"/>
                          <a:ea typeface="+mn-ea"/>
                          <a:cs typeface="+mn-cs"/>
                        </a:rPr>
                        <a:t>Allowed</a:t>
                      </a: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3346008"/>
                  </a:ext>
                </a:extLst>
              </a:tr>
              <a:tr h="430945">
                <a:tc>
                  <a:txBody>
                    <a:bodyPr/>
                    <a:lstStyle/>
                    <a:p>
                      <a:pPr algn="l" fontAlgn="b"/>
                      <a:endParaRPr lang="en-GB" sz="1200" b="0" i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Helvetica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740871"/>
                  </a:ext>
                </a:extLst>
              </a:tr>
              <a:tr h="430945">
                <a:tc>
                  <a:txBody>
                    <a:bodyPr/>
                    <a:lstStyle/>
                    <a:p>
                      <a:pPr algn="l" fontAlgn="b"/>
                      <a:endParaRPr lang="en-GB" sz="1200" b="0" i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Helvetica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0982675"/>
                  </a:ext>
                </a:extLst>
              </a:tr>
              <a:tr h="430945">
                <a:tc>
                  <a:txBody>
                    <a:bodyPr/>
                    <a:lstStyle/>
                    <a:p>
                      <a:pPr algn="l"/>
                      <a:r>
                        <a:rPr lang="en-IN" sz="1200" b="0" i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Helvetica" panose="020B0403020202020204" pitchFamily="34" charset="0"/>
                          <a:ea typeface="+mn-ea"/>
                          <a:cs typeface="+mn-cs"/>
                        </a:rPr>
                        <a:t>        N/A</a:t>
                      </a: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342497"/>
                  </a:ext>
                </a:extLst>
              </a:tr>
              <a:tr h="4475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1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Helvetica" panose="020B0403020202020204" pitchFamily="34" charset="0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1466571"/>
                  </a:ext>
                </a:extLst>
              </a:tr>
              <a:tr h="4578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1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Helvetica" panose="020B0403020202020204" pitchFamily="34" charset="0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144936"/>
                  </a:ext>
                </a:extLst>
              </a:tr>
            </a:tbl>
          </a:graphicData>
        </a:graphic>
      </p:graphicFrame>
      <p:pic>
        <p:nvPicPr>
          <p:cNvPr id="13" name="Graphic 12">
            <a:extLst>
              <a:ext uri="{FF2B5EF4-FFF2-40B4-BE49-F238E27FC236}">
                <a16:creationId xmlns:a16="http://schemas.microsoft.com/office/drawing/2014/main" id="{D82DEC6C-5CE9-4A61-B58E-AD6CC9A4E2B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921861" y="4011452"/>
            <a:ext cx="185002" cy="1850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3057887-A40D-4D6A-870F-2E31552ABE1B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415310" y="1172863"/>
            <a:ext cx="1225296" cy="1146877"/>
          </a:xfrm>
          <a:prstGeom prst="rect">
            <a:avLst/>
          </a:pr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DE2EE82F-D1B4-42E1-983B-07B7FE1664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38502" y="2422686"/>
            <a:ext cx="605744" cy="26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E72893B-E111-4E0D-99AE-2D90B059DA73}"/>
              </a:ext>
            </a:extLst>
          </p:cNvPr>
          <p:cNvSpPr txBox="1"/>
          <p:nvPr/>
        </p:nvSpPr>
        <p:spPr>
          <a:xfrm>
            <a:off x="10414049" y="2650525"/>
            <a:ext cx="12512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Helvetica" panose="020B0403020202020204" pitchFamily="34" charset="0"/>
              </a:rPr>
              <a:t>Trunk Delivery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0898B53-C04B-407A-A6AC-5FD97259159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937504" y="4430854"/>
            <a:ext cx="204304" cy="20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3605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C2250CD4-60BA-4A2B-A660-90CDE59603C1}"/>
              </a:ext>
            </a:extLst>
          </p:cNvPr>
          <p:cNvSpPr/>
          <p:nvPr/>
        </p:nvSpPr>
        <p:spPr>
          <a:xfrm>
            <a:off x="3" y="217845"/>
            <a:ext cx="95247" cy="6434882"/>
          </a:xfrm>
          <a:prstGeom prst="rect">
            <a:avLst/>
          </a:prstGeom>
          <a:gradFill>
            <a:gsLst>
              <a:gs pos="0">
                <a:srgbClr val="F67800"/>
              </a:gs>
              <a:gs pos="99000">
                <a:srgbClr val="269CA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27486-DE0E-4BDF-9506-0E16160251AC}"/>
              </a:ext>
            </a:extLst>
          </p:cNvPr>
          <p:cNvSpPr txBox="1"/>
          <p:nvPr/>
        </p:nvSpPr>
        <p:spPr>
          <a:xfrm>
            <a:off x="627639" y="328401"/>
            <a:ext cx="92212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403020202020204" pitchFamily="34" charset="0"/>
              </a:rPr>
              <a:t>DoorBox – How it works ?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Helvetica" panose="020B0403020202020204" pitchFamily="34" charset="0"/>
            </a:endParaRPr>
          </a:p>
        </p:txBody>
      </p:sp>
      <p:pic>
        <p:nvPicPr>
          <p:cNvPr id="55" name="Picture 4" descr="DoorBox_Logo">
            <a:extLst>
              <a:ext uri="{FF2B5EF4-FFF2-40B4-BE49-F238E27FC236}">
                <a16:creationId xmlns:a16="http://schemas.microsoft.com/office/drawing/2014/main" id="{1E852178-5DD8-4AA4-8ECB-565C403A5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2300" y="133350"/>
            <a:ext cx="1169358" cy="41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7D520EA7-CBD7-4E86-844B-BF5FE63BA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06991-0763-44EC-80A5-947810A83437}" type="slidenum">
              <a:rPr lang="en-US" smtClean="0"/>
              <a:t>7</a:t>
            </a:fld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494E35D-1FE1-47C6-91FD-F98B7F77C374}"/>
              </a:ext>
            </a:extLst>
          </p:cNvPr>
          <p:cNvGrpSpPr/>
          <p:nvPr/>
        </p:nvGrpSpPr>
        <p:grpSpPr>
          <a:xfrm>
            <a:off x="8987349" y="544969"/>
            <a:ext cx="2274845" cy="6646411"/>
            <a:chOff x="8987349" y="544969"/>
            <a:chExt cx="2274845" cy="6646411"/>
          </a:xfrm>
        </p:grpSpPr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7714AEEF-79C1-4FAC-A394-2D02567994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5935520" y="3596798"/>
              <a:ext cx="6646411" cy="542754"/>
            </a:xfrm>
            <a:prstGeom prst="rect">
              <a:avLst/>
            </a:prstGeom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6E38A5A-3D31-46D3-A795-C1322A2C7B6F}"/>
                </a:ext>
              </a:extLst>
            </p:cNvPr>
            <p:cNvGrpSpPr/>
            <p:nvPr/>
          </p:nvGrpSpPr>
          <p:grpSpPr>
            <a:xfrm>
              <a:off x="9530103" y="1276351"/>
              <a:ext cx="1732091" cy="4891086"/>
              <a:chOff x="9530103" y="1276351"/>
              <a:chExt cx="1732091" cy="489108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35CEB1C-AE60-45FE-B297-7A2918B646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530103" y="2649900"/>
                <a:ext cx="1732091" cy="1392798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FCC80829-7915-43C3-A662-6E3DF5E6E3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530103" y="1276351"/>
                <a:ext cx="1732091" cy="1379882"/>
              </a:xfrm>
              <a:prstGeom prst="rect">
                <a:avLst/>
              </a:prstGeom>
            </p:spPr>
          </p:pic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407BF89E-7216-48F4-83DA-92F057875DAB}"/>
                  </a:ext>
                </a:extLst>
              </p:cNvPr>
              <p:cNvSpPr txBox="1"/>
              <p:nvPr/>
            </p:nvSpPr>
            <p:spPr>
              <a:xfrm>
                <a:off x="9530103" y="4168943"/>
                <a:ext cx="1631042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Helvetica" panose="020B0403020202020204" pitchFamily="34" charset="0"/>
                  </a:rPr>
                  <a:t>Customer unlocks and picks up the package happily and Securely.</a:t>
                </a:r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075DD13D-E251-4ED4-818E-39A65ACB4D38}"/>
                  </a:ext>
                </a:extLst>
              </p:cNvPr>
              <p:cNvSpPr txBox="1"/>
              <p:nvPr/>
            </p:nvSpPr>
            <p:spPr>
              <a:xfrm>
                <a:off x="9530103" y="5521106"/>
                <a:ext cx="163104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3600" b="1" dirty="0">
                    <a:solidFill>
                      <a:srgbClr val="FF5050"/>
                    </a:solidFill>
                    <a:latin typeface="Helvetica" panose="020B0403020202020204" pitchFamily="34" charset="0"/>
                  </a:rPr>
                  <a:t>05</a:t>
                </a:r>
                <a:endParaRPr lang="en-IN" sz="3600" b="1" dirty="0">
                  <a:solidFill>
                    <a:srgbClr val="FF5050"/>
                  </a:solidFill>
                  <a:latin typeface="Helvetica" panose="020B0403020202020204" pitchFamily="34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40ECD59-6E75-4708-89D2-099281FB12C8}"/>
                  </a:ext>
                </a:extLst>
              </p:cNvPr>
              <p:cNvSpPr/>
              <p:nvPr/>
            </p:nvSpPr>
            <p:spPr>
              <a:xfrm>
                <a:off x="9530103" y="1276351"/>
                <a:ext cx="512424" cy="2766347"/>
              </a:xfrm>
              <a:prstGeom prst="rect">
                <a:avLst/>
              </a:prstGeom>
              <a:solidFill>
                <a:srgbClr val="1E2E52">
                  <a:alpha val="32941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0E236DE-91B0-4C93-ABBB-BDA4A530AC27}"/>
              </a:ext>
            </a:extLst>
          </p:cNvPr>
          <p:cNvGrpSpPr/>
          <p:nvPr/>
        </p:nvGrpSpPr>
        <p:grpSpPr>
          <a:xfrm>
            <a:off x="397585" y="544966"/>
            <a:ext cx="2264312" cy="6646411"/>
            <a:chOff x="397585" y="544966"/>
            <a:chExt cx="2264312" cy="6646411"/>
          </a:xfrm>
        </p:grpSpPr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7FDFEE4F-C192-4E5B-BB2A-682FC88420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2654244" y="3596795"/>
              <a:ext cx="6646411" cy="542754"/>
            </a:xfrm>
            <a:prstGeom prst="rect">
              <a:avLst/>
            </a:prstGeom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900D91A-8A29-4A79-824F-71757B33862A}"/>
                </a:ext>
              </a:extLst>
            </p:cNvPr>
            <p:cNvGrpSpPr/>
            <p:nvPr/>
          </p:nvGrpSpPr>
          <p:grpSpPr>
            <a:xfrm>
              <a:off x="937873" y="1276350"/>
              <a:ext cx="1724024" cy="4891087"/>
              <a:chOff x="937873" y="1276350"/>
              <a:chExt cx="1724024" cy="4891087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3751173-833A-440D-84F9-7941EBB067FF}"/>
                  </a:ext>
                </a:extLst>
              </p:cNvPr>
              <p:cNvSpPr txBox="1"/>
              <p:nvPr/>
            </p:nvSpPr>
            <p:spPr>
              <a:xfrm>
                <a:off x="1030855" y="4638640"/>
                <a:ext cx="163104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200" dirty="0">
                    <a:latin typeface="Helvetica" panose="020B0403020202020204" pitchFamily="34" charset="0"/>
                  </a:rPr>
                  <a:t>Customer orders from any online store.</a:t>
                </a:r>
                <a:endParaRPr lang="en-IN" sz="1200" dirty="0">
                  <a:latin typeface="Helvetica" panose="020B0403020202020204" pitchFamily="34" charset="0"/>
                </a:endParaRP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997031AD-3DDF-497B-887E-BE29A783DE84}"/>
                  </a:ext>
                </a:extLst>
              </p:cNvPr>
              <p:cNvSpPr txBox="1"/>
              <p:nvPr/>
            </p:nvSpPr>
            <p:spPr>
              <a:xfrm>
                <a:off x="954655" y="5521106"/>
                <a:ext cx="118032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3600" b="1" dirty="0">
                    <a:solidFill>
                      <a:srgbClr val="FF5050"/>
                    </a:solidFill>
                    <a:latin typeface="Helvetica" panose="020B0403020202020204" pitchFamily="34" charset="0"/>
                  </a:rPr>
                  <a:t>01</a:t>
                </a:r>
                <a:endParaRPr lang="en-IN" sz="3600" b="1" dirty="0">
                  <a:solidFill>
                    <a:srgbClr val="FF5050"/>
                  </a:solidFill>
                  <a:latin typeface="Helvetica" panose="020B0403020202020204" pitchFamily="34" charset="0"/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88E7E83-0BC2-4F2D-9CAD-14EC616D25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39662" y="1276350"/>
                <a:ext cx="1717312" cy="3260725"/>
              </a:xfrm>
              <a:prstGeom prst="rect">
                <a:avLst/>
              </a:prstGeom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8C2920C-E7EB-45C1-98DA-DFFA7186AB4D}"/>
                  </a:ext>
                </a:extLst>
              </p:cNvPr>
              <p:cNvSpPr/>
              <p:nvPr/>
            </p:nvSpPr>
            <p:spPr>
              <a:xfrm>
                <a:off x="937873" y="1276351"/>
                <a:ext cx="512424" cy="3260725"/>
              </a:xfrm>
              <a:prstGeom prst="rect">
                <a:avLst/>
              </a:prstGeom>
              <a:solidFill>
                <a:srgbClr val="FF5050">
                  <a:alpha val="32941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138FB12C-C971-48F0-981C-64FDDFF3C8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285311" y="5657323"/>
                <a:ext cx="373895" cy="373895"/>
              </a:xfrm>
              <a:prstGeom prst="rect">
                <a:avLst/>
              </a:prstGeom>
            </p:spPr>
          </p:pic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D8BC676-7B83-4F6F-BF2D-8C9BA985D481}"/>
              </a:ext>
            </a:extLst>
          </p:cNvPr>
          <p:cNvGrpSpPr/>
          <p:nvPr/>
        </p:nvGrpSpPr>
        <p:grpSpPr>
          <a:xfrm>
            <a:off x="4689443" y="544968"/>
            <a:ext cx="2268569" cy="6646411"/>
            <a:chOff x="4689443" y="544968"/>
            <a:chExt cx="2268569" cy="6646411"/>
          </a:xfrm>
        </p:grpSpPr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A0F5C6CD-2177-431D-9C25-385C81B9C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637614" y="3596797"/>
              <a:ext cx="6646411" cy="542754"/>
            </a:xfrm>
            <a:prstGeom prst="rect">
              <a:avLst/>
            </a:prstGeom>
          </p:spPr>
        </p:pic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2A9EF7E-492F-4748-A3A1-02C34FE31214}"/>
                </a:ext>
              </a:extLst>
            </p:cNvPr>
            <p:cNvGrpSpPr/>
            <p:nvPr/>
          </p:nvGrpSpPr>
          <p:grpSpPr>
            <a:xfrm>
              <a:off x="5227845" y="1271014"/>
              <a:ext cx="1730167" cy="4896423"/>
              <a:chOff x="5227845" y="1271014"/>
              <a:chExt cx="1730167" cy="4896423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066AB187-F1BD-411F-A502-56A4357902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1"/>
              <a:stretch/>
            </p:blipFill>
            <p:spPr>
              <a:xfrm>
                <a:off x="5227845" y="1271014"/>
                <a:ext cx="1730167" cy="3260725"/>
              </a:xfrm>
              <a:prstGeom prst="rect">
                <a:avLst/>
              </a:prstGeom>
            </p:spPr>
          </p:pic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1B501FA0-BA20-43F1-B91D-F07D6529056C}"/>
                  </a:ext>
                </a:extLst>
              </p:cNvPr>
              <p:cNvSpPr txBox="1"/>
              <p:nvPr/>
            </p:nvSpPr>
            <p:spPr>
              <a:xfrm>
                <a:off x="5233988" y="4638640"/>
                <a:ext cx="163104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Helvetica" panose="020B0403020202020204" pitchFamily="34" charset="0"/>
                  </a:rPr>
                  <a:t>Order is processed and dispatched to the shipping carrier.</a:t>
                </a:r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26E97D2A-8D69-4AA3-BF65-A77DB5B12292}"/>
                  </a:ext>
                </a:extLst>
              </p:cNvPr>
              <p:cNvSpPr txBox="1"/>
              <p:nvPr/>
            </p:nvSpPr>
            <p:spPr>
              <a:xfrm>
                <a:off x="5240588" y="5521106"/>
                <a:ext cx="163104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3600" b="1" dirty="0">
                    <a:solidFill>
                      <a:srgbClr val="EC9F14"/>
                    </a:solidFill>
                    <a:latin typeface="Helvetica" panose="020B0403020202020204" pitchFamily="34" charset="0"/>
                  </a:rPr>
                  <a:t>03</a:t>
                </a:r>
                <a:endParaRPr lang="en-IN" sz="3600" b="1" dirty="0">
                  <a:solidFill>
                    <a:srgbClr val="EC9F14"/>
                  </a:solidFill>
                  <a:latin typeface="Helvetica" panose="020B0403020202020204" pitchFamily="34" charset="0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4EE42F85-B9F0-4581-B5EE-215C41E9F778}"/>
                  </a:ext>
                </a:extLst>
              </p:cNvPr>
              <p:cNvSpPr/>
              <p:nvPr/>
            </p:nvSpPr>
            <p:spPr>
              <a:xfrm>
                <a:off x="5233657" y="1276351"/>
                <a:ext cx="512424" cy="3260725"/>
              </a:xfrm>
              <a:prstGeom prst="rect">
                <a:avLst/>
              </a:prstGeom>
              <a:solidFill>
                <a:srgbClr val="FFC107">
                  <a:alpha val="32941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4" name="Graphic 73">
                <a:extLst>
                  <a:ext uri="{FF2B5EF4-FFF2-40B4-BE49-F238E27FC236}">
                    <a16:creationId xmlns:a16="http://schemas.microsoft.com/office/drawing/2014/main" id="{F74991BF-CB5E-421A-A797-EEE42D46DA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584117" y="5657323"/>
                <a:ext cx="373895" cy="373895"/>
              </a:xfrm>
              <a:prstGeom prst="rect">
                <a:avLst/>
              </a:prstGeom>
            </p:spPr>
          </p:pic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399C328-4412-4C77-9836-8ADBCC67D034}"/>
              </a:ext>
            </a:extLst>
          </p:cNvPr>
          <p:cNvGrpSpPr/>
          <p:nvPr/>
        </p:nvGrpSpPr>
        <p:grpSpPr>
          <a:xfrm>
            <a:off x="2537034" y="529918"/>
            <a:ext cx="2283974" cy="6646411"/>
            <a:chOff x="2537034" y="529918"/>
            <a:chExt cx="2283974" cy="664641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3C8F688-E3B4-4599-9BBB-295933EC45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514795" y="3581747"/>
              <a:ext cx="6646411" cy="542754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D0F82619-5DEC-44F6-99C7-C12C1643CD5D}"/>
                </a:ext>
              </a:extLst>
            </p:cNvPr>
            <p:cNvGrpSpPr/>
            <p:nvPr/>
          </p:nvGrpSpPr>
          <p:grpSpPr>
            <a:xfrm>
              <a:off x="3071788" y="1152044"/>
              <a:ext cx="1749220" cy="5015393"/>
              <a:chOff x="3071788" y="1152044"/>
              <a:chExt cx="1749220" cy="5015393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09AC9657-BAC7-466D-B750-EAB35F4C3B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071788" y="3981450"/>
                <a:ext cx="1732364" cy="2177864"/>
              </a:xfrm>
              <a:prstGeom prst="rect">
                <a:avLst/>
              </a:prstGeom>
            </p:spPr>
          </p:pic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F166D432-F829-479A-A33B-53E1F1A9C36F}"/>
                  </a:ext>
                </a:extLst>
              </p:cNvPr>
              <p:cNvSpPr txBox="1"/>
              <p:nvPr/>
            </p:nvSpPr>
            <p:spPr>
              <a:xfrm>
                <a:off x="3099167" y="1152044"/>
                <a:ext cx="163104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3600" b="1" dirty="0">
                    <a:solidFill>
                      <a:srgbClr val="208388"/>
                    </a:solidFill>
                    <a:latin typeface="Helvetica" panose="020B0403020202020204" pitchFamily="34" charset="0"/>
                  </a:rPr>
                  <a:t>02</a:t>
                </a:r>
                <a:endParaRPr lang="en-IN" sz="3600" b="1" dirty="0">
                  <a:solidFill>
                    <a:srgbClr val="208388"/>
                  </a:solidFill>
                  <a:latin typeface="Helvetica" panose="020B0403020202020204" pitchFamily="34" charset="0"/>
                </a:endParaRP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4B641490-ED07-46FF-B94A-13027BBD9E6B}"/>
                  </a:ext>
                </a:extLst>
              </p:cNvPr>
              <p:cNvSpPr txBox="1"/>
              <p:nvPr/>
            </p:nvSpPr>
            <p:spPr>
              <a:xfrm>
                <a:off x="3085929" y="2098799"/>
                <a:ext cx="1631042" cy="1754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Helvetica" panose="020B0403020202020204" pitchFamily="34" charset="0"/>
                  </a:rPr>
                  <a:t>Customer enters the </a:t>
                </a:r>
                <a:r>
                  <a:rPr lang="en-US" sz="1200" dirty="0" err="1">
                    <a:latin typeface="Helvetica" panose="020B0403020202020204" pitchFamily="34" charset="0"/>
                  </a:rPr>
                  <a:t>DoorBox</a:t>
                </a:r>
                <a:r>
                  <a:rPr lang="en-US" sz="1200" dirty="0">
                    <a:latin typeface="Helvetica" panose="020B0403020202020204" pitchFamily="34" charset="0"/>
                  </a:rPr>
                  <a:t> security code (e.g. 234) in the delivery instruction box. This is a one time set up.  Amazon Sends This Code Every Time to Delivery Personnel.</a:t>
                </a: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BA6D367D-2A16-48CA-A77B-CE67F4521E17}"/>
                  </a:ext>
                </a:extLst>
              </p:cNvPr>
              <p:cNvSpPr/>
              <p:nvPr/>
            </p:nvSpPr>
            <p:spPr>
              <a:xfrm>
                <a:off x="3075093" y="3981450"/>
                <a:ext cx="512424" cy="2185987"/>
              </a:xfrm>
              <a:prstGeom prst="rect">
                <a:avLst/>
              </a:prstGeom>
              <a:solidFill>
                <a:srgbClr val="208388">
                  <a:alpha val="32941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7" name="Graphic 76">
                <a:extLst>
                  <a:ext uri="{FF2B5EF4-FFF2-40B4-BE49-F238E27FC236}">
                    <a16:creationId xmlns:a16="http://schemas.microsoft.com/office/drawing/2014/main" id="{291EC506-0FF5-4A8B-9D06-92B1F73DA9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447113" y="1301302"/>
                <a:ext cx="373895" cy="373895"/>
              </a:xfrm>
              <a:prstGeom prst="rect">
                <a:avLst/>
              </a:prstGeom>
            </p:spPr>
          </p:pic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2774676-7B6E-4011-9153-8A60A0A5CDEE}"/>
              </a:ext>
            </a:extLst>
          </p:cNvPr>
          <p:cNvGrpSpPr/>
          <p:nvPr/>
        </p:nvGrpSpPr>
        <p:grpSpPr>
          <a:xfrm>
            <a:off x="6839291" y="544969"/>
            <a:ext cx="2283095" cy="6646411"/>
            <a:chOff x="6839291" y="544969"/>
            <a:chExt cx="2283095" cy="6646411"/>
          </a:xfrm>
        </p:grpSpPr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17259932-74FA-499C-9536-88F0265CB6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3787462" y="3596798"/>
              <a:ext cx="6646411" cy="542754"/>
            </a:xfrm>
            <a:prstGeom prst="rect">
              <a:avLst/>
            </a:prstGeom>
          </p:spPr>
        </p:pic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35F0D4A-44D3-4ED7-876D-FE51265492EB}"/>
                </a:ext>
              </a:extLst>
            </p:cNvPr>
            <p:cNvGrpSpPr/>
            <p:nvPr/>
          </p:nvGrpSpPr>
          <p:grpSpPr>
            <a:xfrm>
              <a:off x="7381587" y="1152044"/>
              <a:ext cx="1740799" cy="5007270"/>
              <a:chOff x="7381587" y="1152044"/>
              <a:chExt cx="1740799" cy="5007270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D460EF2D-1D58-4FE5-A3BD-18EC3816D812}"/>
                  </a:ext>
                </a:extLst>
              </p:cNvPr>
              <p:cNvGrpSpPr/>
              <p:nvPr/>
            </p:nvGrpSpPr>
            <p:grpSpPr>
              <a:xfrm>
                <a:off x="7381587" y="4676775"/>
                <a:ext cx="1731084" cy="1482539"/>
                <a:chOff x="4467225" y="2901599"/>
                <a:chExt cx="2989086" cy="2559920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B71B83BF-D08A-452A-B323-5BE429CA00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467225" y="2901599"/>
                  <a:ext cx="2989086" cy="1292576"/>
                </a:xfrm>
                <a:prstGeom prst="rect">
                  <a:avLst/>
                </a:prstGeom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C8061207-B5B8-4EA2-8F4C-300C3339C3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467225" y="4168943"/>
                  <a:ext cx="2989086" cy="1292576"/>
                </a:xfrm>
                <a:prstGeom prst="rect">
                  <a:avLst/>
                </a:prstGeom>
              </p:spPr>
            </p:pic>
          </p:grp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CB8144B6-522E-4416-B578-1DF7161A4A8E}"/>
                  </a:ext>
                </a:extLst>
              </p:cNvPr>
              <p:cNvSpPr txBox="1"/>
              <p:nvPr/>
            </p:nvSpPr>
            <p:spPr>
              <a:xfrm>
                <a:off x="7389104" y="2098799"/>
                <a:ext cx="1631042" cy="24929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Helvetica" panose="020B0403020202020204" pitchFamily="34" charset="0"/>
                  </a:rPr>
                  <a:t>Delivery person uses the security code to open the </a:t>
                </a:r>
                <a:r>
                  <a:rPr lang="en-US" sz="1200" dirty="0" err="1">
                    <a:latin typeface="Helvetica" panose="020B0403020202020204" pitchFamily="34" charset="0"/>
                  </a:rPr>
                  <a:t>DoorBox</a:t>
                </a:r>
                <a:r>
                  <a:rPr lang="en-US" sz="1200" dirty="0">
                    <a:latin typeface="Helvetica" panose="020B0403020202020204" pitchFamily="34" charset="0"/>
                  </a:rPr>
                  <a:t> and drops in the package securely. For first delivery (84% of deliveries), the </a:t>
                </a:r>
                <a:r>
                  <a:rPr lang="en-US" sz="1200" dirty="0" err="1">
                    <a:latin typeface="Helvetica" panose="020B0403020202020204" pitchFamily="34" charset="0"/>
                  </a:rPr>
                  <a:t>DoorBox</a:t>
                </a:r>
                <a:r>
                  <a:rPr lang="en-US" sz="1200" dirty="0">
                    <a:latin typeface="Helvetica" panose="020B0403020202020204" pitchFamily="34" charset="0"/>
                  </a:rPr>
                  <a:t> is already open. Why lock an empty box, right? Most other solutions fail right here. </a:t>
                </a: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E3F77D8F-B468-4B71-B7D8-542B7B036A05}"/>
                  </a:ext>
                </a:extLst>
              </p:cNvPr>
              <p:cNvSpPr txBox="1"/>
              <p:nvPr/>
            </p:nvSpPr>
            <p:spPr>
              <a:xfrm>
                <a:off x="7389104" y="1152044"/>
                <a:ext cx="163104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3600" b="1" dirty="0">
                    <a:solidFill>
                      <a:srgbClr val="858585"/>
                    </a:solidFill>
                    <a:latin typeface="Helvetica" panose="020B0403020202020204" pitchFamily="34" charset="0"/>
                  </a:rPr>
                  <a:t>04</a:t>
                </a:r>
                <a:endParaRPr lang="en-IN" sz="3600" b="1" dirty="0">
                  <a:solidFill>
                    <a:srgbClr val="858585"/>
                  </a:solidFill>
                  <a:latin typeface="Helvetica" panose="020B0403020202020204" pitchFamily="34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093CD95-FE1E-459E-A4DC-08A740E690C6}"/>
                  </a:ext>
                </a:extLst>
              </p:cNvPr>
              <p:cNvSpPr/>
              <p:nvPr/>
            </p:nvSpPr>
            <p:spPr>
              <a:xfrm>
                <a:off x="7388187" y="4676775"/>
                <a:ext cx="512424" cy="1482539"/>
              </a:xfrm>
              <a:prstGeom prst="rect">
                <a:avLst/>
              </a:prstGeom>
              <a:solidFill>
                <a:srgbClr val="858585">
                  <a:alpha val="32941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0" name="Graphic 79">
                <a:extLst>
                  <a:ext uri="{FF2B5EF4-FFF2-40B4-BE49-F238E27FC236}">
                    <a16:creationId xmlns:a16="http://schemas.microsoft.com/office/drawing/2014/main" id="{E1580495-216F-4DCC-AAF0-5869E7BA81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748491" y="1301302"/>
                <a:ext cx="373895" cy="37389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8696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C2250CD4-60BA-4A2B-A660-90CDE59603C1}"/>
              </a:ext>
            </a:extLst>
          </p:cNvPr>
          <p:cNvSpPr/>
          <p:nvPr/>
        </p:nvSpPr>
        <p:spPr>
          <a:xfrm>
            <a:off x="3" y="217845"/>
            <a:ext cx="95247" cy="6434882"/>
          </a:xfrm>
          <a:prstGeom prst="rect">
            <a:avLst/>
          </a:prstGeom>
          <a:gradFill>
            <a:gsLst>
              <a:gs pos="0">
                <a:srgbClr val="F67800"/>
              </a:gs>
              <a:gs pos="99000">
                <a:srgbClr val="269CA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27486-DE0E-4BDF-9506-0E16160251AC}"/>
              </a:ext>
            </a:extLst>
          </p:cNvPr>
          <p:cNvSpPr txBox="1"/>
          <p:nvPr/>
        </p:nvSpPr>
        <p:spPr>
          <a:xfrm>
            <a:off x="627639" y="328401"/>
            <a:ext cx="92212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403020202020204" pitchFamily="34" charset="0"/>
              </a:rPr>
              <a:t>DoorBox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403020202020204" pitchFamily="34" charset="0"/>
              </a:rPr>
              <a:t> Innovation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Helvetica" panose="020B0403020202020204" pitchFamily="34" charset="0"/>
            </a:endParaRPr>
          </a:p>
        </p:txBody>
      </p:sp>
      <p:pic>
        <p:nvPicPr>
          <p:cNvPr id="55" name="Picture 4" descr="DoorBox_Logo">
            <a:extLst>
              <a:ext uri="{FF2B5EF4-FFF2-40B4-BE49-F238E27FC236}">
                <a16:creationId xmlns:a16="http://schemas.microsoft.com/office/drawing/2014/main" id="{1E852178-5DD8-4AA4-8ECB-565C403A5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2300" y="133350"/>
            <a:ext cx="1169358" cy="41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Slide Number Placeholder 91">
            <a:extLst>
              <a:ext uri="{FF2B5EF4-FFF2-40B4-BE49-F238E27FC236}">
                <a16:creationId xmlns:a16="http://schemas.microsoft.com/office/drawing/2014/main" id="{F6516AA6-D73A-453F-8B52-3F7C28DE6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06991-0763-44EC-80A5-947810A83437}" type="slidenum">
              <a:rPr lang="en-US" smtClean="0"/>
              <a:t>8</a:t>
            </a:fld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7E0116B-22ED-4714-8116-5673FAA6754D}"/>
              </a:ext>
            </a:extLst>
          </p:cNvPr>
          <p:cNvGrpSpPr/>
          <p:nvPr/>
        </p:nvGrpSpPr>
        <p:grpSpPr>
          <a:xfrm>
            <a:off x="7345103" y="1009005"/>
            <a:ext cx="3265828" cy="866701"/>
            <a:chOff x="7345103" y="1009005"/>
            <a:chExt cx="3265828" cy="86670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CE8A3C0-8A83-4A19-86A1-A28691800710}"/>
                </a:ext>
              </a:extLst>
            </p:cNvPr>
            <p:cNvSpPr txBox="1"/>
            <p:nvPr/>
          </p:nvSpPr>
          <p:spPr>
            <a:xfrm>
              <a:off x="7345103" y="1009005"/>
              <a:ext cx="326582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anose="020B0403020202020204" pitchFamily="34" charset="0"/>
                </a:rPr>
                <a:t>Secure Combination Lock</a:t>
              </a:r>
              <a:endParaRPr lang="en-I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403020202020204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EECB5AE-C50D-4FE1-97E5-C6FBC081C264}"/>
                </a:ext>
              </a:extLst>
            </p:cNvPr>
            <p:cNvSpPr txBox="1"/>
            <p:nvPr/>
          </p:nvSpPr>
          <p:spPr>
            <a:xfrm>
              <a:off x="7345103" y="1414041"/>
              <a:ext cx="28645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anose="020B0403020202020204" pitchFamily="34" charset="0"/>
                </a:rPr>
                <a:t>Soft-closing lid with secure combination lock to receive multiple deliveries</a:t>
              </a:r>
              <a:endParaRPr lang="en-I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403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D73E2CD-BA88-414A-8817-1A17F1CB2651}"/>
              </a:ext>
            </a:extLst>
          </p:cNvPr>
          <p:cNvGrpSpPr/>
          <p:nvPr/>
        </p:nvGrpSpPr>
        <p:grpSpPr>
          <a:xfrm>
            <a:off x="-5720" y="3658737"/>
            <a:ext cx="3265828" cy="1198014"/>
            <a:chOff x="-5720" y="3658737"/>
            <a:chExt cx="3265828" cy="119801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0B47D7-F3CE-4821-90A4-A42309C8C56F}"/>
                </a:ext>
              </a:extLst>
            </p:cNvPr>
            <p:cNvSpPr txBox="1"/>
            <p:nvPr/>
          </p:nvSpPr>
          <p:spPr>
            <a:xfrm>
              <a:off x="-5720" y="3658737"/>
              <a:ext cx="326582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GB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anose="020B0403020202020204" pitchFamily="34" charset="0"/>
                </a:rPr>
                <a:t>Proprietary Steel Cable</a:t>
              </a:r>
              <a:endParaRPr lang="en-I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403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1FF1798-AD4B-43C5-88BD-820DBB4E3FB0}"/>
                </a:ext>
              </a:extLst>
            </p:cNvPr>
            <p:cNvSpPr txBox="1"/>
            <p:nvPr/>
          </p:nvSpPr>
          <p:spPr>
            <a:xfrm>
              <a:off x="445884" y="4025754"/>
              <a:ext cx="280217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GB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anose="020B0403020202020204" pitchFamily="34" charset="0"/>
                </a:rPr>
                <a:t>Alarm-enabled steel cable with conductive wires inside that detects tampering and it can withstand over 800-LBS of force</a:t>
              </a:r>
              <a:endParaRPr lang="en-I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4030202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2494538-EFDF-4DFF-8A16-914B9156FFC7}"/>
              </a:ext>
            </a:extLst>
          </p:cNvPr>
          <p:cNvGrpSpPr/>
          <p:nvPr/>
        </p:nvGrpSpPr>
        <p:grpSpPr>
          <a:xfrm>
            <a:off x="9501808" y="2354114"/>
            <a:ext cx="3265828" cy="1236033"/>
            <a:chOff x="9501808" y="2354114"/>
            <a:chExt cx="3265828" cy="123603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4EE53CF-D619-4840-A97F-AF18E2F1BF90}"/>
                </a:ext>
              </a:extLst>
            </p:cNvPr>
            <p:cNvSpPr txBox="1"/>
            <p:nvPr/>
          </p:nvSpPr>
          <p:spPr>
            <a:xfrm>
              <a:off x="9501808" y="2354114"/>
              <a:ext cx="326582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anose="020B0403020202020204" pitchFamily="34" charset="0"/>
                </a:rPr>
                <a:t>Alarm Box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3609EF7-3BCD-49A6-8B35-6F962389D2A5}"/>
                </a:ext>
              </a:extLst>
            </p:cNvPr>
            <p:cNvSpPr txBox="1"/>
            <p:nvPr/>
          </p:nvSpPr>
          <p:spPr>
            <a:xfrm>
              <a:off x="9501808" y="2759150"/>
              <a:ext cx="221824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anose="020B0403020202020204" pitchFamily="34" charset="0"/>
                </a:rPr>
                <a:t>This securely encloses the alarm, wires and the circuitry inside. An option to turn alarm on or off anytime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C143769-0390-4FBC-9EE7-768F2E1A2E15}"/>
              </a:ext>
            </a:extLst>
          </p:cNvPr>
          <p:cNvGrpSpPr/>
          <p:nvPr/>
        </p:nvGrpSpPr>
        <p:grpSpPr>
          <a:xfrm>
            <a:off x="8280200" y="4462583"/>
            <a:ext cx="3495521" cy="1287020"/>
            <a:chOff x="8280200" y="4462583"/>
            <a:chExt cx="3495521" cy="128702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822699C-7E83-44F0-89B0-1BA4E3D4BDDC}"/>
                </a:ext>
              </a:extLst>
            </p:cNvPr>
            <p:cNvSpPr txBox="1"/>
            <p:nvPr/>
          </p:nvSpPr>
          <p:spPr>
            <a:xfrm>
              <a:off x="9399634" y="4462583"/>
              <a:ext cx="186915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anose="020B0403020202020204" pitchFamily="34" charset="0"/>
                </a:rPr>
                <a:t>Secured Conductive wires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91BDD32-9CC1-4EDC-95D8-5BCC79907189}"/>
                </a:ext>
              </a:extLst>
            </p:cNvPr>
            <p:cNvSpPr txBox="1"/>
            <p:nvPr/>
          </p:nvSpPr>
          <p:spPr>
            <a:xfrm>
              <a:off x="9399634" y="5103272"/>
              <a:ext cx="237608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anose="020B0403020202020204" pitchFamily="34" charset="0"/>
                </a:rPr>
                <a:t>Conductive wires around the </a:t>
              </a:r>
              <a:r>
                <a:rPr lang="en-US" sz="1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anose="020B0403020202020204" pitchFamily="34" charset="0"/>
                </a:rPr>
                <a:t>DoorBox</a:t>
              </a:r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anose="020B0403020202020204" pitchFamily="34" charset="0"/>
                </a:rPr>
                <a:t> that monitors and detects tampering of </a:t>
              </a:r>
              <a:r>
                <a:rPr lang="en-US" sz="1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anose="020B0403020202020204" pitchFamily="34" charset="0"/>
                </a:rPr>
                <a:t>DoorBox</a:t>
              </a:r>
              <a:endPara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40302020202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CC3C138-AD51-4847-A50E-30035C0D2C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1520"/>
            <a:stretch/>
          </p:blipFill>
          <p:spPr>
            <a:xfrm>
              <a:off x="8280200" y="4628533"/>
              <a:ext cx="954692" cy="954692"/>
            </a:xfrm>
            <a:prstGeom prst="ellipse">
              <a:avLst/>
            </a:prstGeom>
            <a:ln w="38100">
              <a:solidFill>
                <a:srgbClr val="FF5050"/>
              </a:solidFill>
            </a:ln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89A8AA0-3DB1-49D8-8832-77B88205DDD0}"/>
              </a:ext>
            </a:extLst>
          </p:cNvPr>
          <p:cNvGrpSpPr/>
          <p:nvPr/>
        </p:nvGrpSpPr>
        <p:grpSpPr>
          <a:xfrm>
            <a:off x="418612" y="2107095"/>
            <a:ext cx="3265828" cy="822723"/>
            <a:chOff x="418612" y="2107095"/>
            <a:chExt cx="3265828" cy="82272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1285860-C3A0-4A50-8072-C835C6F2C5DB}"/>
                </a:ext>
              </a:extLst>
            </p:cNvPr>
            <p:cNvSpPr txBox="1"/>
            <p:nvPr/>
          </p:nvSpPr>
          <p:spPr>
            <a:xfrm>
              <a:off x="418612" y="2107095"/>
              <a:ext cx="326582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GB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anose="020B0403020202020204" pitchFamily="34" charset="0"/>
                </a:rPr>
                <a:t>Lock Assembly</a:t>
              </a:r>
              <a:endParaRPr lang="en-I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403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324EAB4-AEBB-4498-B549-9D861D4AC6D8}"/>
                </a:ext>
              </a:extLst>
            </p:cNvPr>
            <p:cNvSpPr txBox="1"/>
            <p:nvPr/>
          </p:nvSpPr>
          <p:spPr>
            <a:xfrm>
              <a:off x="500600" y="2468153"/>
              <a:ext cx="318384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GB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anose="020B0403020202020204" pitchFamily="34" charset="0"/>
                </a:rPr>
                <a:t>Locking assembly that fits all types of doorknobs, guardrails and posts</a:t>
              </a:r>
              <a:endParaRPr lang="en-I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403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A999BA-D496-4CE6-A431-50EAD3461B75}"/>
              </a:ext>
            </a:extLst>
          </p:cNvPr>
          <p:cNvGrpSpPr/>
          <p:nvPr/>
        </p:nvGrpSpPr>
        <p:grpSpPr>
          <a:xfrm>
            <a:off x="551152" y="5327077"/>
            <a:ext cx="4360342" cy="900145"/>
            <a:chOff x="551152" y="5327077"/>
            <a:chExt cx="4360342" cy="90014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45DFCD-B358-496C-9A4D-D64BBE39CBDB}"/>
                </a:ext>
              </a:extLst>
            </p:cNvPr>
            <p:cNvSpPr txBox="1"/>
            <p:nvPr/>
          </p:nvSpPr>
          <p:spPr>
            <a:xfrm>
              <a:off x="551152" y="5481436"/>
              <a:ext cx="326582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GB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anose="020B0403020202020204" pitchFamily="34" charset="0"/>
                </a:rPr>
                <a:t>Anti Theft Audible Alarm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FC4590E-CDF2-46C1-94AB-95B16DBCD5FA}"/>
                </a:ext>
              </a:extLst>
            </p:cNvPr>
            <p:cNvSpPr txBox="1"/>
            <p:nvPr/>
          </p:nvSpPr>
          <p:spPr>
            <a:xfrm>
              <a:off x="551152" y="5848453"/>
              <a:ext cx="325377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GB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anose="020B0403020202020204" pitchFamily="34" charset="0"/>
                </a:rPr>
                <a:t>A 125-decibel audible alarm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F4A3D40-CCEC-48CB-9D5D-DD47C06C9C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11349" y="5327077"/>
              <a:ext cx="900145" cy="900145"/>
            </a:xfrm>
            <a:prstGeom prst="ellipse">
              <a:avLst/>
            </a:prstGeom>
            <a:solidFill>
              <a:srgbClr val="000000"/>
            </a:solidFill>
            <a:ln w="38100">
              <a:solidFill>
                <a:srgbClr val="FF5050"/>
              </a:solidFill>
            </a:ln>
          </p:spPr>
        </p:pic>
      </p:grpSp>
      <p:pic>
        <p:nvPicPr>
          <p:cNvPr id="26" name="Picture 4" descr="DoorBox_Logo">
            <a:extLst>
              <a:ext uri="{FF2B5EF4-FFF2-40B4-BE49-F238E27FC236}">
                <a16:creationId xmlns:a16="http://schemas.microsoft.com/office/drawing/2014/main" id="{4FD0E6DF-B5B7-417D-AB2A-9CBDD226A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93769">
            <a:off x="4355763" y="2530151"/>
            <a:ext cx="177012" cy="6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8F454FA-8F28-46D7-BCDF-3136548543CE}"/>
              </a:ext>
            </a:extLst>
          </p:cNvPr>
          <p:cNvGrpSpPr/>
          <p:nvPr/>
        </p:nvGrpSpPr>
        <p:grpSpPr>
          <a:xfrm>
            <a:off x="3483429" y="1030973"/>
            <a:ext cx="3656146" cy="3582005"/>
            <a:chOff x="3483429" y="1030973"/>
            <a:chExt cx="3656146" cy="358200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C011AD1-4AB8-42DD-A2EE-DC443668F2FB}"/>
                </a:ext>
              </a:extLst>
            </p:cNvPr>
            <p:cNvSpPr/>
            <p:nvPr/>
          </p:nvSpPr>
          <p:spPr>
            <a:xfrm>
              <a:off x="3897055" y="2120234"/>
              <a:ext cx="925302" cy="92530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5C732B4-304B-4E38-B498-B985D81DE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8216" y="2169745"/>
              <a:ext cx="594748" cy="792994"/>
            </a:xfrm>
            <a:prstGeom prst="rect">
              <a:avLst/>
            </a:prstGeom>
          </p:spPr>
        </p:pic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4FAA695-C920-0C4D-815A-FE30A5F5997B}"/>
                </a:ext>
              </a:extLst>
            </p:cNvPr>
            <p:cNvSpPr/>
            <p:nvPr/>
          </p:nvSpPr>
          <p:spPr>
            <a:xfrm>
              <a:off x="3483429" y="3687676"/>
              <a:ext cx="925302" cy="92530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5FC2D5B-92FD-8140-8223-CA9BDA0636F9}"/>
                </a:ext>
              </a:extLst>
            </p:cNvPr>
            <p:cNvSpPr/>
            <p:nvPr/>
          </p:nvSpPr>
          <p:spPr>
            <a:xfrm>
              <a:off x="6214273" y="1030973"/>
              <a:ext cx="925302" cy="92530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25E42FA7-D7C3-4B16-977C-FFC23F4A38BC}"/>
              </a:ext>
            </a:extLst>
          </p:cNvPr>
          <p:cNvSpPr/>
          <p:nvPr/>
        </p:nvSpPr>
        <p:spPr>
          <a:xfrm>
            <a:off x="8400907" y="2615752"/>
            <a:ext cx="925302" cy="92530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lose up of a device&#10;&#10;Description automatically generated">
            <a:extLst>
              <a:ext uri="{FF2B5EF4-FFF2-40B4-BE49-F238E27FC236}">
                <a16:creationId xmlns:a16="http://schemas.microsoft.com/office/drawing/2014/main" id="{C819F55D-585F-4E41-936E-27B306335F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706" y="3826094"/>
            <a:ext cx="596901" cy="735660"/>
          </a:xfrm>
          <a:prstGeom prst="rect">
            <a:avLst/>
          </a:prstGeom>
        </p:spPr>
      </p:pic>
      <p:pic>
        <p:nvPicPr>
          <p:cNvPr id="21" name="Picture 20" descr="A close up of a phone&#10;&#10;Description automatically generated">
            <a:extLst>
              <a:ext uri="{FF2B5EF4-FFF2-40B4-BE49-F238E27FC236}">
                <a16:creationId xmlns:a16="http://schemas.microsoft.com/office/drawing/2014/main" id="{E82474AF-BC69-4948-9939-A61E311DEFC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9516" y="1311927"/>
            <a:ext cx="726142" cy="646331"/>
          </a:xfrm>
          <a:prstGeom prst="rect">
            <a:avLst/>
          </a:prstGeom>
        </p:spPr>
      </p:pic>
      <p:pic>
        <p:nvPicPr>
          <p:cNvPr id="25" name="Picture 24" descr="A picture containing computer&#10;&#10;Description automatically generated">
            <a:extLst>
              <a:ext uri="{FF2B5EF4-FFF2-40B4-BE49-F238E27FC236}">
                <a16:creationId xmlns:a16="http://schemas.microsoft.com/office/drawing/2014/main" id="{F1D8E4A6-2C88-0A43-BB0E-900E3A0BE6C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8269" y="2858516"/>
            <a:ext cx="830578" cy="461666"/>
          </a:xfrm>
          <a:prstGeom prst="rect">
            <a:avLst/>
          </a:prstGeom>
        </p:spPr>
      </p:pic>
      <p:pic>
        <p:nvPicPr>
          <p:cNvPr id="32" name="Picture 31" descr="A blue sign sitting on the side of a building&#10;&#10;Description automatically generated">
            <a:extLst>
              <a:ext uri="{FF2B5EF4-FFF2-40B4-BE49-F238E27FC236}">
                <a16:creationId xmlns:a16="http://schemas.microsoft.com/office/drawing/2014/main" id="{53BEF1BB-4117-B141-B94E-BC3363A6CA3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0810" y="2152888"/>
            <a:ext cx="2529347" cy="3990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7943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C487554-F7FF-4AC3-A74B-CFD44E4437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60981"/>
              </p:ext>
            </p:extLst>
          </p:nvPr>
        </p:nvGraphicFramePr>
        <p:xfrm>
          <a:off x="1255756" y="2694565"/>
          <a:ext cx="5318099" cy="3766979"/>
        </p:xfrm>
        <a:graphic>
          <a:graphicData uri="http://schemas.openxmlformats.org/drawingml/2006/table">
            <a:tbl>
              <a:tblPr firstRow="1" firstCol="1" bandRow="1">
                <a:effectLst/>
                <a:tableStyleId>{5C22544A-7EE6-4342-B048-85BDC9FD1C3A}</a:tableStyleId>
              </a:tblPr>
              <a:tblGrid>
                <a:gridCol w="5318099">
                  <a:extLst>
                    <a:ext uri="{9D8B030D-6E8A-4147-A177-3AD203B41FA5}">
                      <a16:colId xmlns:a16="http://schemas.microsoft.com/office/drawing/2014/main" val="2034119672"/>
                    </a:ext>
                  </a:extLst>
                </a:gridCol>
              </a:tblGrid>
              <a:tr h="4550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View and Interact With People At Front Porch</a:t>
                      </a:r>
                      <a:endParaRPr lang="en-IN" sz="1200" b="0" i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Helvetica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553605"/>
                  </a:ext>
                </a:extLst>
              </a:tr>
              <a:tr h="483373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Prevent Package Theft At Front-Porch</a:t>
                      </a:r>
                      <a:endParaRPr lang="en-IN" sz="1200" b="0" i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Helvetica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3346008"/>
                  </a:ext>
                </a:extLst>
              </a:tr>
              <a:tr h="45500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Process Images Using AI At Front-Porch and Trigger Events. Integrate Common Events With Google Nest, Alexa and Open-Source AI.</a:t>
                      </a:r>
                      <a:endParaRPr lang="en-GB" sz="1200" b="0" i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Helvetica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740871"/>
                  </a:ext>
                </a:extLst>
              </a:tr>
              <a:tr h="45500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Open or Close </a:t>
                      </a:r>
                      <a:r>
                        <a:rPr lang="en-US" sz="12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DoorBox</a:t>
                      </a: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Based on Image and Voice Responses</a:t>
                      </a:r>
                      <a:endParaRPr lang="en-GB" sz="1200" b="0" i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Helvetica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0982675"/>
                  </a:ext>
                </a:extLst>
              </a:tr>
              <a:tr h="455002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Greet Residents Returning Home &amp; Update Status Upon Arrival</a:t>
                      </a:r>
                      <a:endParaRPr lang="en-IN" sz="1200" b="0" i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Helvetica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342497"/>
                  </a:ext>
                </a:extLst>
              </a:tr>
              <a:tr h="4725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Turn-on Lights When Anyone Approaches in the Night</a:t>
                      </a:r>
                      <a:endParaRPr lang="en-IN" sz="1200" b="0" i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Helvetica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1466571"/>
                  </a:ext>
                </a:extLst>
              </a:tr>
              <a:tr h="4833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Keep Food Warm or Cold Depending On Triggered Events</a:t>
                      </a: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144936"/>
                  </a:ext>
                </a:extLst>
              </a:tr>
              <a:tr h="4833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Alert or Call Residents Depending on Extreme Events Instead of Simple Push Notifications.  Intelligent Image Processing At Play Here.</a:t>
                      </a: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8084088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6F4245D6-C637-48DD-8A01-FD90C98971EB}"/>
              </a:ext>
            </a:extLst>
          </p:cNvPr>
          <p:cNvSpPr/>
          <p:nvPr/>
        </p:nvSpPr>
        <p:spPr>
          <a:xfrm>
            <a:off x="6542682" y="981777"/>
            <a:ext cx="1112883" cy="545544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77800" dist="165100" dir="5400000" sx="97000" sy="97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XXX</a:t>
            </a:r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2250CD4-60BA-4A2B-A660-90CDE59603C1}"/>
              </a:ext>
            </a:extLst>
          </p:cNvPr>
          <p:cNvSpPr/>
          <p:nvPr/>
        </p:nvSpPr>
        <p:spPr>
          <a:xfrm>
            <a:off x="3" y="217845"/>
            <a:ext cx="95247" cy="6434882"/>
          </a:xfrm>
          <a:prstGeom prst="rect">
            <a:avLst/>
          </a:prstGeom>
          <a:gradFill>
            <a:gsLst>
              <a:gs pos="0">
                <a:srgbClr val="F67800"/>
              </a:gs>
              <a:gs pos="99000">
                <a:srgbClr val="269CA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4" descr="DoorBox_Logo">
            <a:extLst>
              <a:ext uri="{FF2B5EF4-FFF2-40B4-BE49-F238E27FC236}">
                <a16:creationId xmlns:a16="http://schemas.microsoft.com/office/drawing/2014/main" id="{1E852178-5DD8-4AA4-8ECB-565C403A5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2300" y="133350"/>
            <a:ext cx="1169358" cy="41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53032FF9-0785-4AF5-A2E6-4724C179B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0870" y="6356350"/>
            <a:ext cx="468086" cy="365125"/>
          </a:xfrm>
        </p:spPr>
        <p:txBody>
          <a:bodyPr/>
          <a:lstStyle/>
          <a:p>
            <a:fld id="{7BA06991-0763-44EC-80A5-947810A83437}" type="slidenum">
              <a:rPr lang="en-US" smtClean="0"/>
              <a:t>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4C86B2-996A-4CBF-B652-74751EEDAAF4}"/>
              </a:ext>
            </a:extLst>
          </p:cNvPr>
          <p:cNvSpPr txBox="1"/>
          <p:nvPr/>
        </p:nvSpPr>
        <p:spPr>
          <a:xfrm rot="16200000">
            <a:off x="-855986" y="4411863"/>
            <a:ext cx="3742656" cy="307777"/>
          </a:xfrm>
          <a:prstGeom prst="rect">
            <a:avLst/>
          </a:prstGeom>
          <a:solidFill>
            <a:srgbClr val="FF5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Helvetica" panose="020B0403020202020204" pitchFamily="34" charset="0"/>
              </a:rPr>
              <a:t>Product Features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B242E7A-447E-4A88-BD22-A6C78DB746A4}"/>
              </a:ext>
            </a:extLst>
          </p:cNvPr>
          <p:cNvSpPr/>
          <p:nvPr/>
        </p:nvSpPr>
        <p:spPr>
          <a:xfrm>
            <a:off x="7782344" y="981776"/>
            <a:ext cx="3737112" cy="545544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77800" dist="165100" dir="5400000" sx="97000" sy="97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XXX</a:t>
            </a:r>
            <a:endParaRPr lang="en-US" dirty="0"/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7DAA4773-5D88-4C23-9A4C-B7FA829E30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1863824"/>
              </p:ext>
            </p:extLst>
          </p:nvPr>
        </p:nvGraphicFramePr>
        <p:xfrm>
          <a:off x="6552303" y="2694424"/>
          <a:ext cx="1093324" cy="3279684"/>
        </p:xfrm>
        <a:graphic>
          <a:graphicData uri="http://schemas.openxmlformats.org/drawingml/2006/table">
            <a:tbl>
              <a:tblPr firstRow="1" firstCol="1" bandRow="1">
                <a:effectLst/>
                <a:tableStyleId>{5C22544A-7EE6-4342-B048-85BDC9FD1C3A}</a:tableStyleId>
              </a:tblPr>
              <a:tblGrid>
                <a:gridCol w="1093324">
                  <a:extLst>
                    <a:ext uri="{9D8B030D-6E8A-4147-A177-3AD203B41FA5}">
                      <a16:colId xmlns:a16="http://schemas.microsoft.com/office/drawing/2014/main" val="2034119672"/>
                    </a:ext>
                  </a:extLst>
                </a:gridCol>
              </a:tblGrid>
              <a:tr h="4578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200" b="0" i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Helvetica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553605"/>
                  </a:ext>
                </a:extLst>
              </a:tr>
              <a:tr h="486399">
                <a:tc>
                  <a:txBody>
                    <a:bodyPr/>
                    <a:lstStyle/>
                    <a:p>
                      <a:pPr algn="l"/>
                      <a:endParaRPr lang="en-IN" sz="1200" b="0" i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Helvetica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3346008"/>
                  </a:ext>
                </a:extLst>
              </a:tr>
              <a:tr h="457850">
                <a:tc>
                  <a:txBody>
                    <a:bodyPr/>
                    <a:lstStyle/>
                    <a:p>
                      <a:pPr algn="l" fontAlgn="b"/>
                      <a:endParaRPr lang="en-GB" sz="1200" b="0" i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Helvetica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740871"/>
                  </a:ext>
                </a:extLst>
              </a:tr>
              <a:tr h="457850">
                <a:tc>
                  <a:txBody>
                    <a:bodyPr/>
                    <a:lstStyle/>
                    <a:p>
                      <a:pPr algn="l" fontAlgn="b"/>
                      <a:endParaRPr lang="en-GB" sz="1200" b="0" i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Helvetica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0982675"/>
                  </a:ext>
                </a:extLst>
              </a:tr>
              <a:tr h="457850">
                <a:tc>
                  <a:txBody>
                    <a:bodyPr/>
                    <a:lstStyle/>
                    <a:p>
                      <a:pPr algn="l"/>
                      <a:endParaRPr lang="en-IN" sz="1200" b="0" i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Helvetica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342497"/>
                  </a:ext>
                </a:extLst>
              </a:tr>
              <a:tr h="4754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200" b="0" i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Helvetica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1466571"/>
                  </a:ext>
                </a:extLst>
              </a:tr>
              <a:tr h="4863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200" b="0" i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Helvetica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144936"/>
                  </a:ext>
                </a:extLst>
              </a:tr>
            </a:tbl>
          </a:graphicData>
        </a:graphic>
      </p:graphicFrame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5A664752-2890-435D-AA5E-7DF896D0E8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435618"/>
              </p:ext>
            </p:extLst>
          </p:nvPr>
        </p:nvGraphicFramePr>
        <p:xfrm>
          <a:off x="7792283" y="2694424"/>
          <a:ext cx="3727173" cy="3279684"/>
        </p:xfrm>
        <a:graphic>
          <a:graphicData uri="http://schemas.openxmlformats.org/drawingml/2006/table">
            <a:tbl>
              <a:tblPr firstRow="1" firstCol="1" bandRow="1">
                <a:effectLst/>
                <a:tableStyleId>{5C22544A-7EE6-4342-B048-85BDC9FD1C3A}</a:tableStyleId>
              </a:tblPr>
              <a:tblGrid>
                <a:gridCol w="3727173">
                  <a:extLst>
                    <a:ext uri="{9D8B030D-6E8A-4147-A177-3AD203B41FA5}">
                      <a16:colId xmlns:a16="http://schemas.microsoft.com/office/drawing/2014/main" val="2034119672"/>
                    </a:ext>
                  </a:extLst>
                </a:gridCol>
              </a:tblGrid>
              <a:tr h="4578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200" b="0" i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Helvetica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553605"/>
                  </a:ext>
                </a:extLst>
              </a:tr>
              <a:tr h="486399">
                <a:tc>
                  <a:txBody>
                    <a:bodyPr/>
                    <a:lstStyle/>
                    <a:p>
                      <a:pPr algn="ctr"/>
                      <a:endParaRPr lang="en-IN" sz="1050" b="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Helvetica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3346008"/>
                  </a:ext>
                </a:extLst>
              </a:tr>
              <a:tr h="4578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100" b="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Helvetica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740871"/>
                  </a:ext>
                </a:extLst>
              </a:tr>
              <a:tr h="4578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100" b="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Helvetica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0982675"/>
                  </a:ext>
                </a:extLst>
              </a:tr>
              <a:tr h="4578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100" b="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Helvetica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342497"/>
                  </a:ext>
                </a:extLst>
              </a:tr>
              <a:tr h="4754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100" b="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Helvetica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1466571"/>
                  </a:ext>
                </a:extLst>
              </a:tr>
              <a:tr h="4863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100" b="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Helvetica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113565" marR="113565" marT="56783" marB="5678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144936"/>
                  </a:ext>
                </a:extLst>
              </a:tr>
            </a:tbl>
          </a:graphicData>
        </a:graphic>
      </p:graphicFrame>
      <p:pic>
        <p:nvPicPr>
          <p:cNvPr id="74" name="Picture 4" descr="DoorBox_Logo">
            <a:extLst>
              <a:ext uri="{FF2B5EF4-FFF2-40B4-BE49-F238E27FC236}">
                <a16:creationId xmlns:a16="http://schemas.microsoft.com/office/drawing/2014/main" id="{ECAC2D5F-EE5B-4B21-AFFD-028BBEF32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3856" y="2215221"/>
            <a:ext cx="1071770" cy="37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Ring is Now Part of the Amazon Family! – Ring Europe">
            <a:extLst>
              <a:ext uri="{FF2B5EF4-FFF2-40B4-BE49-F238E27FC236}">
                <a16:creationId xmlns:a16="http://schemas.microsoft.com/office/drawing/2014/main" id="{0361867E-E567-4D33-988B-0D89AE443C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646"/>
          <a:stretch/>
        </p:blipFill>
        <p:spPr bwMode="auto">
          <a:xfrm>
            <a:off x="7800497" y="981776"/>
            <a:ext cx="617095" cy="110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>
            <a:extLst>
              <a:ext uri="{FF2B5EF4-FFF2-40B4-BE49-F238E27FC236}">
                <a16:creationId xmlns:a16="http://schemas.microsoft.com/office/drawing/2014/main" id="{5C2F8FB9-B672-4B43-A055-9AA2FCB76A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52302" y="991716"/>
            <a:ext cx="1103263" cy="109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8A72145-984B-46F1-9134-993517188D3C}"/>
              </a:ext>
            </a:extLst>
          </p:cNvPr>
          <p:cNvGrpSpPr/>
          <p:nvPr/>
        </p:nvGrpSpPr>
        <p:grpSpPr>
          <a:xfrm>
            <a:off x="9650900" y="2784901"/>
            <a:ext cx="223633" cy="3491712"/>
            <a:chOff x="9818584" y="2798970"/>
            <a:chExt cx="223633" cy="3491712"/>
          </a:xfrm>
        </p:grpSpPr>
        <p:pic>
          <p:nvPicPr>
            <p:cNvPr id="85" name="Graphic 84">
              <a:extLst>
                <a:ext uri="{FF2B5EF4-FFF2-40B4-BE49-F238E27FC236}">
                  <a16:creationId xmlns:a16="http://schemas.microsoft.com/office/drawing/2014/main" id="{CC3163CB-2168-49D5-872A-D43F07704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818584" y="2798970"/>
              <a:ext cx="204304" cy="204304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3814ED1F-6F54-4EDA-88EE-E97D98EAF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828235" y="3286271"/>
              <a:ext cx="185002" cy="185002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48930AD8-187E-429F-967B-D9CE69D1A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828235" y="3742865"/>
              <a:ext cx="185002" cy="185002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E0559D1D-4DE2-4B02-B11D-3680CCB3D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857215" y="4224464"/>
              <a:ext cx="185002" cy="185002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38DF12DF-ACEF-4644-A788-4CFE4D9D6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818584" y="4681058"/>
              <a:ext cx="185002" cy="185002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176800E1-6C87-4E02-B7E8-37FB8DDE5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837886" y="5141523"/>
              <a:ext cx="185002" cy="185002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815E18B0-3DC7-440C-AAF1-6874511A2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844115" y="5601113"/>
              <a:ext cx="185002" cy="185002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18C1546-B201-471A-A333-D25134FFF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837886" y="6105680"/>
              <a:ext cx="185002" cy="18500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CF9FA89-D483-4CDA-910A-2CE8B568E81F}"/>
              </a:ext>
            </a:extLst>
          </p:cNvPr>
          <p:cNvGrpSpPr/>
          <p:nvPr/>
        </p:nvGrpSpPr>
        <p:grpSpPr>
          <a:xfrm>
            <a:off x="6978246" y="2808909"/>
            <a:ext cx="204304" cy="3479027"/>
            <a:chOff x="7435440" y="2808909"/>
            <a:chExt cx="204304" cy="3479027"/>
          </a:xfrm>
        </p:grpSpPr>
        <p:pic>
          <p:nvPicPr>
            <p:cNvPr id="78" name="Graphic 77">
              <a:extLst>
                <a:ext uri="{FF2B5EF4-FFF2-40B4-BE49-F238E27FC236}">
                  <a16:creationId xmlns:a16="http://schemas.microsoft.com/office/drawing/2014/main" id="{D81B6FE8-B858-425F-BD17-23AD272D8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435440" y="2808909"/>
              <a:ext cx="204304" cy="204304"/>
            </a:xfrm>
            <a:prstGeom prst="rect">
              <a:avLst/>
            </a:prstGeom>
          </p:spPr>
        </p:pic>
        <p:pic>
          <p:nvPicPr>
            <p:cNvPr id="79" name="Graphic 78">
              <a:extLst>
                <a:ext uri="{FF2B5EF4-FFF2-40B4-BE49-F238E27FC236}">
                  <a16:creationId xmlns:a16="http://schemas.microsoft.com/office/drawing/2014/main" id="{8327441E-FD4C-40B3-AECD-A96D0BC71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435440" y="3270918"/>
              <a:ext cx="204304" cy="204304"/>
            </a:xfrm>
            <a:prstGeom prst="rect">
              <a:avLst/>
            </a:prstGeom>
          </p:spPr>
        </p:pic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8DFD9EE2-4211-4DF2-97DF-68DED124D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435440" y="3742865"/>
              <a:ext cx="204304" cy="204304"/>
            </a:xfrm>
            <a:prstGeom prst="rect">
              <a:avLst/>
            </a:prstGeom>
          </p:spPr>
        </p:pic>
        <p:pic>
          <p:nvPicPr>
            <p:cNvPr id="81" name="Graphic 80">
              <a:extLst>
                <a:ext uri="{FF2B5EF4-FFF2-40B4-BE49-F238E27FC236}">
                  <a16:creationId xmlns:a16="http://schemas.microsoft.com/office/drawing/2014/main" id="{9DBCFE6A-DEB9-45DE-9811-6BA813D16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435440" y="4214813"/>
              <a:ext cx="204304" cy="204304"/>
            </a:xfrm>
            <a:prstGeom prst="rect">
              <a:avLst/>
            </a:prstGeom>
          </p:spPr>
        </p:pic>
        <p:pic>
          <p:nvPicPr>
            <p:cNvPr id="82" name="Graphic 81">
              <a:extLst>
                <a:ext uri="{FF2B5EF4-FFF2-40B4-BE49-F238E27FC236}">
                  <a16:creationId xmlns:a16="http://schemas.microsoft.com/office/drawing/2014/main" id="{F2AD59B6-5BFF-4BB8-8924-D960E17F5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435440" y="4656944"/>
              <a:ext cx="204304" cy="204304"/>
            </a:xfrm>
            <a:prstGeom prst="rect">
              <a:avLst/>
            </a:prstGeom>
          </p:spPr>
        </p:pic>
        <p:pic>
          <p:nvPicPr>
            <p:cNvPr id="83" name="Graphic 82">
              <a:extLst>
                <a:ext uri="{FF2B5EF4-FFF2-40B4-BE49-F238E27FC236}">
                  <a16:creationId xmlns:a16="http://schemas.microsoft.com/office/drawing/2014/main" id="{E0E91492-1786-419A-B6D8-B772E5C0C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435440" y="5138831"/>
              <a:ext cx="204304" cy="204304"/>
            </a:xfrm>
            <a:prstGeom prst="rect">
              <a:avLst/>
            </a:prstGeom>
          </p:spPr>
        </p:pic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A2FD24F6-DC32-4605-AAEA-43F73A71E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435440" y="5590902"/>
              <a:ext cx="204304" cy="204304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E7320689-CDDF-4771-AED3-3F903B19A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435440" y="6083632"/>
              <a:ext cx="204304" cy="204304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BDDDCF8A-4AD5-4823-AEB2-4B063E986EA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1" r="58763"/>
          <a:stretch/>
        </p:blipFill>
        <p:spPr>
          <a:xfrm>
            <a:off x="9222095" y="996320"/>
            <a:ext cx="543950" cy="10881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16F54E2-D489-4CA7-A9AE-D565D27A437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5" r="10703"/>
          <a:stretch/>
        </p:blipFill>
        <p:spPr>
          <a:xfrm>
            <a:off x="10702719" y="998083"/>
            <a:ext cx="806794" cy="1067865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5F28689F-2C53-4ACC-91DB-9D49352E016A}"/>
              </a:ext>
            </a:extLst>
          </p:cNvPr>
          <p:cNvSpPr txBox="1"/>
          <p:nvPr/>
        </p:nvSpPr>
        <p:spPr>
          <a:xfrm>
            <a:off x="8167217" y="2238348"/>
            <a:ext cx="30636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Ring, Nest, Arlo, ADT &amp; Others</a:t>
            </a: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F252CF-297F-49DA-BA6D-8AEA2A43D3EF}"/>
              </a:ext>
            </a:extLst>
          </p:cNvPr>
          <p:cNvSpPr txBox="1"/>
          <p:nvPr/>
        </p:nvSpPr>
        <p:spPr>
          <a:xfrm>
            <a:off x="861453" y="793630"/>
            <a:ext cx="53234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Security Cameras Are Simply Inadequate To Solve Front-Porch Needs.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23D177-CAE4-4C8C-AFC6-414D4FC5E1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047" y="1000592"/>
            <a:ext cx="799513" cy="11004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7E842A-B37F-4275-9C3B-A0C732BFBEA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49" r="14770"/>
          <a:stretch/>
        </p:blipFill>
        <p:spPr>
          <a:xfrm>
            <a:off x="9766045" y="993895"/>
            <a:ext cx="806795" cy="109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4195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3543</TotalTime>
  <Words>1971</Words>
  <Application>Microsoft Office PowerPoint</Application>
  <PresentationFormat>Widescreen</PresentationFormat>
  <Paragraphs>437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Calibri Light</vt:lpstr>
      <vt:lpstr>Arial</vt:lpstr>
      <vt:lpstr>Helvetica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Quick URLs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Deepak Kumar</dc:creator>
  <cp:lastModifiedBy>Kumar Sundaresan</cp:lastModifiedBy>
  <cp:revision>299</cp:revision>
  <dcterms:created xsi:type="dcterms:W3CDTF">2020-09-13T13:53:56Z</dcterms:created>
  <dcterms:modified xsi:type="dcterms:W3CDTF">2020-10-30T01:06:57Z</dcterms:modified>
</cp:coreProperties>
</file>