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63" r:id="rId4"/>
    <p:sldId id="269" r:id="rId5"/>
    <p:sldId id="268" r:id="rId6"/>
    <p:sldId id="259" r:id="rId7"/>
    <p:sldId id="258" r:id="rId8"/>
    <p:sldId id="260" r:id="rId9"/>
    <p:sldId id="261" r:id="rId10"/>
    <p:sldId id="262" r:id="rId11"/>
    <p:sldId id="267" r:id="rId12"/>
    <p:sldId id="264" r:id="rId13"/>
    <p:sldId id="266" r:id="rId14"/>
  </p:sldIdLst>
  <p:sldSz cx="6858000" cy="9144000" type="screen4x3"/>
  <p:notesSz cx="7104063"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9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50000" autoAdjust="0"/>
  </p:normalViewPr>
  <p:slideViewPr>
    <p:cSldViewPr snapToGrid="0" snapToObjects="1">
      <p:cViewPr varScale="1">
        <p:scale>
          <a:sx n="96" d="100"/>
          <a:sy n="96" d="100"/>
        </p:scale>
        <p:origin x="3312" y="17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2112963" y="768350"/>
            <a:ext cx="2878137" cy="3836988"/>
          </a:xfrm>
          <a:prstGeom prst="rect">
            <a:avLst/>
          </a:prstGeom>
        </p:spPr>
        <p:txBody>
          <a:bodyPr lIns="99075" tIns="49538" rIns="99075" bIns="49538"/>
          <a:lstStyle/>
          <a:p>
            <a:endParaRPr/>
          </a:p>
        </p:txBody>
      </p:sp>
      <p:sp>
        <p:nvSpPr>
          <p:cNvPr id="110" name="Shape 110"/>
          <p:cNvSpPr>
            <a:spLocks noGrp="1"/>
          </p:cNvSpPr>
          <p:nvPr>
            <p:ph type="body" sz="quarter" idx="1"/>
          </p:nvPr>
        </p:nvSpPr>
        <p:spPr>
          <a:xfrm>
            <a:off x="947209" y="4861441"/>
            <a:ext cx="5209646" cy="4605576"/>
          </a:xfrm>
          <a:prstGeom prst="rect">
            <a:avLst/>
          </a:prstGeom>
        </p:spPr>
        <p:txBody>
          <a:bodyPr lIns="99075" tIns="49538" rIns="99075" bIns="49538"/>
          <a:lstStyle/>
          <a:p>
            <a:endParaRPr/>
          </a:p>
        </p:txBody>
      </p:sp>
    </p:spTree>
    <p:extLst>
      <p:ext uri="{BB962C8B-B14F-4D97-AF65-F5344CB8AC3E}">
        <p14:creationId xmlns:p14="http://schemas.microsoft.com/office/powerpoint/2010/main" val="2725282111"/>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Shape 11"/>
          <p:cNvSpPr>
            <a:spLocks noGrp="1"/>
          </p:cNvSpPr>
          <p:nvPr>
            <p:ph type="title"/>
          </p:nvPr>
        </p:nvSpPr>
        <p:spPr>
          <a:xfrm>
            <a:off x="514350" y="2840570"/>
            <a:ext cx="5829300" cy="1960034"/>
          </a:xfrm>
          <a:prstGeom prst="rect">
            <a:avLst/>
          </a:prstGeom>
        </p:spPr>
        <p:txBody>
          <a:bodyPr/>
          <a:lstStyle/>
          <a:p>
            <a:r>
              <a:t>Texte du titre</a:t>
            </a:r>
          </a:p>
        </p:txBody>
      </p:sp>
      <p:sp>
        <p:nvSpPr>
          <p:cNvPr id="12" name="Shape 12"/>
          <p:cNvSpPr>
            <a:spLocks noGrp="1"/>
          </p:cNvSpPr>
          <p:nvPr>
            <p:ph type="body" sz="quarter" idx="1"/>
          </p:nvPr>
        </p:nvSpPr>
        <p:spPr>
          <a:xfrm>
            <a:off x="1028700" y="5181600"/>
            <a:ext cx="4800600" cy="23368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Texte du titre</a:t>
            </a:r>
          </a:p>
        </p:txBody>
      </p:sp>
      <p:sp>
        <p:nvSpPr>
          <p:cNvPr id="93" name="Shape 93"/>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Shape 101"/>
          <p:cNvSpPr>
            <a:spLocks noGrp="1"/>
          </p:cNvSpPr>
          <p:nvPr>
            <p:ph type="title"/>
          </p:nvPr>
        </p:nvSpPr>
        <p:spPr>
          <a:xfrm>
            <a:off x="4972050" y="366187"/>
            <a:ext cx="1543050" cy="7802035"/>
          </a:xfrm>
          <a:prstGeom prst="rect">
            <a:avLst/>
          </a:prstGeom>
        </p:spPr>
        <p:txBody>
          <a:bodyPr/>
          <a:lstStyle/>
          <a:p>
            <a:r>
              <a:t>Texte du titre</a:t>
            </a:r>
          </a:p>
        </p:txBody>
      </p:sp>
      <p:sp>
        <p:nvSpPr>
          <p:cNvPr id="102" name="Shape 102"/>
          <p:cNvSpPr>
            <a:spLocks noGrp="1"/>
          </p:cNvSpPr>
          <p:nvPr>
            <p:ph type="body" idx="1"/>
          </p:nvPr>
        </p:nvSpPr>
        <p:spPr>
          <a:xfrm>
            <a:off x="342900" y="366187"/>
            <a:ext cx="4514850" cy="7802035"/>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tête de section">
    <p:spTree>
      <p:nvGrpSpPr>
        <p:cNvPr id="1" name=""/>
        <p:cNvGrpSpPr/>
        <p:nvPr/>
      </p:nvGrpSpPr>
      <p:grpSpPr>
        <a:xfrm>
          <a:off x="0" y="0"/>
          <a:ext cx="0" cy="0"/>
          <a:chOff x="0" y="0"/>
          <a:chExt cx="0" cy="0"/>
        </a:xfrm>
      </p:grpSpPr>
      <p:sp>
        <p:nvSpPr>
          <p:cNvPr id="29" name="Shape 29"/>
          <p:cNvSpPr>
            <a:spLocks noGrp="1"/>
          </p:cNvSpPr>
          <p:nvPr>
            <p:ph type="title"/>
          </p:nvPr>
        </p:nvSpPr>
        <p:spPr>
          <a:xfrm>
            <a:off x="541735" y="5875866"/>
            <a:ext cx="5829301" cy="1816101"/>
          </a:xfrm>
          <a:prstGeom prst="rect">
            <a:avLst/>
          </a:prstGeom>
        </p:spPr>
        <p:txBody>
          <a:bodyPr anchor="t"/>
          <a:lstStyle>
            <a:lvl1pPr algn="l">
              <a:defRPr sz="4000" b="1" cap="all"/>
            </a:lvl1pPr>
          </a:lstStyle>
          <a:p>
            <a:r>
              <a:t>Texte du titre</a:t>
            </a:r>
          </a:p>
        </p:txBody>
      </p:sp>
      <p:sp>
        <p:nvSpPr>
          <p:cNvPr id="30" name="Shape 30"/>
          <p:cNvSpPr>
            <a:spLocks noGrp="1"/>
          </p:cNvSpPr>
          <p:nvPr>
            <p:ph type="body" sz="quarter" idx="1"/>
          </p:nvPr>
        </p:nvSpPr>
        <p:spPr>
          <a:xfrm>
            <a:off x="541735" y="3875621"/>
            <a:ext cx="5829301" cy="2000250"/>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Texte du titre</a:t>
            </a:r>
          </a:p>
        </p:txBody>
      </p:sp>
      <p:sp>
        <p:nvSpPr>
          <p:cNvPr id="39" name="Shape 39"/>
          <p:cNvSpPr>
            <a:spLocks noGrp="1"/>
          </p:cNvSpPr>
          <p:nvPr>
            <p:ph type="body" sz="half" idx="1"/>
          </p:nvPr>
        </p:nvSpPr>
        <p:spPr>
          <a:xfrm>
            <a:off x="342900" y="2133604"/>
            <a:ext cx="3028950" cy="603461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Texte niveau 1</a:t>
            </a:r>
          </a:p>
          <a:p>
            <a:pPr lvl="1"/>
            <a:r>
              <a:t>Texte niveau 2</a:t>
            </a:r>
          </a:p>
          <a:p>
            <a:pPr lvl="2"/>
            <a:r>
              <a:t>Texte niveau 3</a:t>
            </a:r>
          </a:p>
          <a:p>
            <a:pPr lvl="3"/>
            <a:r>
              <a:t>Texte niveau 4</a:t>
            </a:r>
          </a:p>
          <a:p>
            <a:pPr lvl="4"/>
            <a:r>
              <a:t>Texte niveau 5</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Texte du titre</a:t>
            </a:r>
          </a:p>
        </p:txBody>
      </p:sp>
      <p:sp>
        <p:nvSpPr>
          <p:cNvPr id="48" name="Shape 48"/>
          <p:cNvSpPr>
            <a:spLocks noGrp="1"/>
          </p:cNvSpPr>
          <p:nvPr>
            <p:ph type="body" sz="quarter" idx="1"/>
          </p:nvPr>
        </p:nvSpPr>
        <p:spPr>
          <a:xfrm>
            <a:off x="342902" y="2046816"/>
            <a:ext cx="3030142" cy="853017"/>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49" name="Shape 49"/>
          <p:cNvSpPr>
            <a:spLocks noGrp="1"/>
          </p:cNvSpPr>
          <p:nvPr>
            <p:ph type="body" sz="quarter" idx="13"/>
          </p:nvPr>
        </p:nvSpPr>
        <p:spPr>
          <a:xfrm>
            <a:off x="3483771" y="2046816"/>
            <a:ext cx="3031332" cy="853016"/>
          </a:xfrm>
          <a:prstGeom prst="rect">
            <a:avLst/>
          </a:prstGeom>
        </p:spPr>
        <p:txBody>
          <a:bodyPr anchor="b"/>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Texte du titre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Shape 72"/>
          <p:cNvSpPr>
            <a:spLocks noGrp="1"/>
          </p:cNvSpPr>
          <p:nvPr>
            <p:ph type="title"/>
          </p:nvPr>
        </p:nvSpPr>
        <p:spPr>
          <a:xfrm>
            <a:off x="342902" y="364066"/>
            <a:ext cx="2256235" cy="1549401"/>
          </a:xfrm>
          <a:prstGeom prst="rect">
            <a:avLst/>
          </a:prstGeom>
        </p:spPr>
        <p:txBody>
          <a:bodyPr anchor="b"/>
          <a:lstStyle>
            <a:lvl1pPr algn="l">
              <a:defRPr sz="2000" b="1"/>
            </a:lvl1pPr>
          </a:lstStyle>
          <a:p>
            <a:r>
              <a:t>Texte du titre</a:t>
            </a:r>
          </a:p>
        </p:txBody>
      </p:sp>
      <p:sp>
        <p:nvSpPr>
          <p:cNvPr id="73" name="Shape 73"/>
          <p:cNvSpPr>
            <a:spLocks noGrp="1"/>
          </p:cNvSpPr>
          <p:nvPr>
            <p:ph type="body" idx="1"/>
          </p:nvPr>
        </p:nvSpPr>
        <p:spPr>
          <a:xfrm>
            <a:off x="2681289" y="364070"/>
            <a:ext cx="3833813" cy="7804151"/>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4" name="Shape 74"/>
          <p:cNvSpPr>
            <a:spLocks noGrp="1"/>
          </p:cNvSpPr>
          <p:nvPr>
            <p:ph type="body" sz="half" idx="13"/>
          </p:nvPr>
        </p:nvSpPr>
        <p:spPr>
          <a:xfrm>
            <a:off x="342902" y="1913470"/>
            <a:ext cx="2256235" cy="6254752"/>
          </a:xfrm>
          <a:prstGeom prst="rect">
            <a:avLst/>
          </a:prstGeom>
        </p:spPr>
        <p:txBody>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Shape 82"/>
          <p:cNvSpPr>
            <a:spLocks noGrp="1"/>
          </p:cNvSpPr>
          <p:nvPr>
            <p:ph type="title"/>
          </p:nvPr>
        </p:nvSpPr>
        <p:spPr>
          <a:xfrm>
            <a:off x="1344216" y="6400801"/>
            <a:ext cx="4114801" cy="755652"/>
          </a:xfrm>
          <a:prstGeom prst="rect">
            <a:avLst/>
          </a:prstGeom>
        </p:spPr>
        <p:txBody>
          <a:bodyPr anchor="b"/>
          <a:lstStyle>
            <a:lvl1pPr algn="l">
              <a:defRPr sz="2000" b="1"/>
            </a:lvl1pPr>
          </a:lstStyle>
          <a:p>
            <a:r>
              <a:t>Texte du titre</a:t>
            </a:r>
          </a:p>
        </p:txBody>
      </p:sp>
      <p:sp>
        <p:nvSpPr>
          <p:cNvPr id="83" name="Shape 83"/>
          <p:cNvSpPr>
            <a:spLocks noGrp="1"/>
          </p:cNvSpPr>
          <p:nvPr>
            <p:ph type="pic" sz="half" idx="13"/>
          </p:nvPr>
        </p:nvSpPr>
        <p:spPr>
          <a:xfrm>
            <a:off x="1344216" y="817032"/>
            <a:ext cx="4114801" cy="5486401"/>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1344216" y="7156452"/>
            <a:ext cx="4114801" cy="1073150"/>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Texte niveau 1</a:t>
            </a:r>
          </a:p>
          <a:p>
            <a:pPr lvl="1"/>
            <a:r>
              <a:t>Texte niveau 2</a:t>
            </a:r>
          </a:p>
          <a:p>
            <a:pPr lvl="2"/>
            <a:r>
              <a:t>Texte niveau 3</a:t>
            </a:r>
          </a:p>
          <a:p>
            <a:pPr lvl="3"/>
            <a:r>
              <a:t>Texte niveau 4</a:t>
            </a:r>
          </a:p>
          <a:p>
            <a:pPr lvl="4"/>
            <a:r>
              <a:t>Texte niveau 5</a:t>
            </a:r>
          </a:p>
        </p:txBody>
      </p:sp>
      <p:sp>
        <p:nvSpPr>
          <p:cNvPr id="85" name="Shape 8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42900" y="366183"/>
            <a:ext cx="6172200" cy="1524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Texte du titre</a:t>
            </a:r>
          </a:p>
        </p:txBody>
      </p:sp>
      <p:sp>
        <p:nvSpPr>
          <p:cNvPr id="3" name="Shape 3"/>
          <p:cNvSpPr>
            <a:spLocks noGrp="1"/>
          </p:cNvSpPr>
          <p:nvPr>
            <p:ph type="body" idx="1"/>
          </p:nvPr>
        </p:nvSpPr>
        <p:spPr>
          <a:xfrm>
            <a:off x="342900" y="2133604"/>
            <a:ext cx="6172200" cy="603461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Shape 4"/>
          <p:cNvSpPr>
            <a:spLocks noGrp="1"/>
          </p:cNvSpPr>
          <p:nvPr>
            <p:ph type="sldNum" sz="quarter" idx="2"/>
          </p:nvPr>
        </p:nvSpPr>
        <p:spPr>
          <a:xfrm>
            <a:off x="6256476" y="8583933"/>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4.png"/><Relationship Id="rId7"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20.png"/><Relationship Id="rId4" Type="http://schemas.openxmlformats.org/officeDocument/2006/relationships/image" Target="../media/image45.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HiIugZfUfMs" TargetMode="External"/><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0.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9goLKiephR8" TargetMode="External"/><Relationship Id="rId3" Type="http://schemas.openxmlformats.org/officeDocument/2006/relationships/image" Target="../media/image43.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hyperlink" Target="https://kaveecage.co.uk/pages/lets-have-a-chat" TargetMode="External"/><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2.jpeg"/><Relationship Id="rId5" Type="http://schemas.openxmlformats.org/officeDocument/2006/relationships/image" Target="../media/image18.png"/><Relationship Id="rId10" Type="http://schemas.openxmlformats.org/officeDocument/2006/relationships/image" Target="../media/image41.jpeg"/><Relationship Id="rId4" Type="http://schemas.openxmlformats.org/officeDocument/2006/relationships/image" Target="../media/image38.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17155316_1394505173903604_6923502105552443859_n.jpg"/>
          <p:cNvPicPr>
            <a:picLocks noChangeAspect="1"/>
          </p:cNvPicPr>
          <p:nvPr/>
        </p:nvPicPr>
        <p:blipFill>
          <a:blip r:embed="rId2" cstate="print"/>
          <a:stretch>
            <a:fillRect/>
          </a:stretch>
        </p:blipFill>
        <p:spPr>
          <a:xfrm>
            <a:off x="0" y="0"/>
            <a:ext cx="6858000" cy="9144000"/>
          </a:xfrm>
          <a:prstGeom prst="rect">
            <a:avLst/>
          </a:prstGeom>
          <a:ln w="12700">
            <a:miter lim="400000"/>
          </a:ln>
        </p:spPr>
      </p:pic>
      <p:sp>
        <p:nvSpPr>
          <p:cNvPr id="114" name="Shape 114"/>
          <p:cNvSpPr>
            <a:spLocks noGrp="1"/>
          </p:cNvSpPr>
          <p:nvPr>
            <p:ph type="title"/>
          </p:nvPr>
        </p:nvSpPr>
        <p:spPr>
          <a:xfrm>
            <a:off x="532031" y="1114291"/>
            <a:ext cx="5793938" cy="840963"/>
          </a:xfrm>
          <a:prstGeom prst="rect">
            <a:avLst/>
          </a:prstGeom>
        </p:spPr>
        <p:txBody>
          <a:bodyPr/>
          <a:lstStyle>
            <a:lvl1pPr>
              <a:defRPr sz="4000">
                <a:latin typeface="Argumentum Regular 10"/>
                <a:ea typeface="Argumentum Regular 10"/>
                <a:cs typeface="Argumentum Regular 10"/>
                <a:sym typeface="Argumentum Regular 10"/>
              </a:defRPr>
            </a:lvl1pPr>
          </a:lstStyle>
          <a:p>
            <a:r>
              <a:rPr lang="fr-FR" dirty="0" err="1"/>
              <a:t>Assembly</a:t>
            </a:r>
            <a:r>
              <a:rPr dirty="0"/>
              <a:t> instructions</a:t>
            </a:r>
          </a:p>
        </p:txBody>
      </p:sp>
      <p:pic>
        <p:nvPicPr>
          <p:cNvPr id="7" name="Image 6" descr="LogoKavee2020_transparentbackground.png"/>
          <p:cNvPicPr>
            <a:picLocks noChangeAspect="1"/>
          </p:cNvPicPr>
          <p:nvPr/>
        </p:nvPicPr>
        <p:blipFill>
          <a:blip r:embed="rId3" cstate="print"/>
          <a:stretch>
            <a:fillRect/>
          </a:stretch>
        </p:blipFill>
        <p:spPr>
          <a:xfrm>
            <a:off x="2439000" y="0"/>
            <a:ext cx="1980000" cy="1320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pixel-art-grid-8.png"/>
          <p:cNvPicPr>
            <a:picLocks noChangeAspect="1"/>
          </p:cNvPicPr>
          <p:nvPr/>
        </p:nvPicPr>
        <p:blipFill>
          <a:blip r:embed="rId2" cstate="print"/>
          <a:stretch>
            <a:fillRect/>
          </a:stretch>
        </p:blipFill>
        <p:spPr>
          <a:xfrm>
            <a:off x="3440038" y="6909129"/>
            <a:ext cx="602310" cy="609174"/>
          </a:xfrm>
          <a:prstGeom prst="rect">
            <a:avLst/>
          </a:prstGeom>
          <a:ln w="12700" cap="flat">
            <a:noFill/>
            <a:miter lim="400000"/>
          </a:ln>
          <a:effectLst/>
        </p:spPr>
      </p:pic>
      <p:pic>
        <p:nvPicPr>
          <p:cNvPr id="443" name="pixel-art-grid-8.png"/>
          <p:cNvPicPr>
            <a:picLocks noChangeAspect="1"/>
          </p:cNvPicPr>
          <p:nvPr/>
        </p:nvPicPr>
        <p:blipFill>
          <a:blip r:embed="rId3" cstate="print"/>
          <a:stretch>
            <a:fillRect/>
          </a:stretch>
        </p:blipFill>
        <p:spPr>
          <a:xfrm>
            <a:off x="2184116" y="5037081"/>
            <a:ext cx="602309" cy="609173"/>
          </a:xfrm>
          <a:prstGeom prst="rect">
            <a:avLst/>
          </a:prstGeom>
          <a:ln w="12700">
            <a:miter lim="400000"/>
          </a:ln>
        </p:spPr>
      </p:pic>
      <p:grpSp>
        <p:nvGrpSpPr>
          <p:cNvPr id="213" name="Groupe 212"/>
          <p:cNvGrpSpPr/>
          <p:nvPr/>
        </p:nvGrpSpPr>
        <p:grpSpPr>
          <a:xfrm>
            <a:off x="311233" y="5037082"/>
            <a:ext cx="3744000" cy="1218522"/>
            <a:chOff x="311232" y="2929442"/>
            <a:chExt cx="4224696" cy="1375601"/>
          </a:xfrm>
        </p:grpSpPr>
        <p:pic>
          <p:nvPicPr>
            <p:cNvPr id="336" name="pixel-art-grid-8.png"/>
            <p:cNvPicPr>
              <a:picLocks noChangeAspect="1"/>
            </p:cNvPicPr>
            <p:nvPr/>
          </p:nvPicPr>
          <p:blipFill>
            <a:blip r:embed="rId4" cstate="print"/>
            <a:stretch>
              <a:fillRect/>
            </a:stretch>
          </p:blipFill>
          <p:spPr>
            <a:xfrm>
              <a:off x="1004257" y="3601040"/>
              <a:ext cx="678192" cy="685922"/>
            </a:xfrm>
            <a:prstGeom prst="rect">
              <a:avLst/>
            </a:prstGeom>
            <a:ln w="12700" cap="flat">
              <a:noFill/>
              <a:miter lim="400000"/>
            </a:ln>
            <a:effectLst/>
          </p:spPr>
        </p:pic>
        <p:pic>
          <p:nvPicPr>
            <p:cNvPr id="337" name="pixel-art-grid-8.png"/>
            <p:cNvPicPr>
              <a:picLocks noChangeAspect="1"/>
            </p:cNvPicPr>
            <p:nvPr/>
          </p:nvPicPr>
          <p:blipFill>
            <a:blip r:embed="rId4" cstate="print"/>
            <a:stretch>
              <a:fillRect/>
            </a:stretch>
          </p:blipFill>
          <p:spPr>
            <a:xfrm>
              <a:off x="1667801" y="3601040"/>
              <a:ext cx="678193" cy="685922"/>
            </a:xfrm>
            <a:prstGeom prst="rect">
              <a:avLst/>
            </a:prstGeom>
            <a:ln w="12700" cap="flat">
              <a:noFill/>
              <a:miter lim="400000"/>
            </a:ln>
            <a:effectLst/>
          </p:spPr>
        </p:pic>
        <p:pic>
          <p:nvPicPr>
            <p:cNvPr id="338" name="pixel-art-grid-8.png"/>
            <p:cNvPicPr>
              <a:picLocks noChangeAspect="1"/>
            </p:cNvPicPr>
            <p:nvPr/>
          </p:nvPicPr>
          <p:blipFill>
            <a:blip r:embed="rId4" cstate="print"/>
            <a:stretch>
              <a:fillRect/>
            </a:stretch>
          </p:blipFill>
          <p:spPr>
            <a:xfrm>
              <a:off x="336728" y="3601040"/>
              <a:ext cx="678192" cy="685922"/>
            </a:xfrm>
            <a:prstGeom prst="rect">
              <a:avLst/>
            </a:prstGeom>
            <a:ln w="12700" cap="flat">
              <a:noFill/>
              <a:miter lim="400000"/>
            </a:ln>
            <a:effectLst/>
          </p:spPr>
        </p:pic>
        <p:pic>
          <p:nvPicPr>
            <p:cNvPr id="339" name="pixel-art-grid-8.png"/>
            <p:cNvPicPr>
              <a:picLocks noChangeAspect="1"/>
            </p:cNvPicPr>
            <p:nvPr/>
          </p:nvPicPr>
          <p:blipFill>
            <a:blip r:embed="rId5" cstate="print"/>
            <a:stretch>
              <a:fillRect/>
            </a:stretch>
          </p:blipFill>
          <p:spPr>
            <a:xfrm>
              <a:off x="336728" y="2929442"/>
              <a:ext cx="678192" cy="685922"/>
            </a:xfrm>
            <a:prstGeom prst="rect">
              <a:avLst/>
            </a:prstGeom>
            <a:ln w="12700" cap="flat">
              <a:noFill/>
              <a:miter lim="400000"/>
            </a:ln>
            <a:effectLst/>
          </p:spPr>
        </p:pic>
        <p:pic>
          <p:nvPicPr>
            <p:cNvPr id="340" name="pixel-art-grid-8.png"/>
            <p:cNvPicPr>
              <a:picLocks noChangeAspect="1"/>
            </p:cNvPicPr>
            <p:nvPr/>
          </p:nvPicPr>
          <p:blipFill>
            <a:blip r:embed="rId5" cstate="print"/>
            <a:stretch>
              <a:fillRect/>
            </a:stretch>
          </p:blipFill>
          <p:spPr>
            <a:xfrm>
              <a:off x="1004257" y="2929442"/>
              <a:ext cx="678192" cy="685922"/>
            </a:xfrm>
            <a:prstGeom prst="rect">
              <a:avLst/>
            </a:prstGeom>
            <a:ln w="12700" cap="flat">
              <a:noFill/>
              <a:miter lim="400000"/>
            </a:ln>
            <a:effectLst/>
          </p:spPr>
        </p:pic>
        <p:pic>
          <p:nvPicPr>
            <p:cNvPr id="341" name="pixel-art-grid-8.png"/>
            <p:cNvPicPr>
              <a:picLocks noChangeAspect="1"/>
            </p:cNvPicPr>
            <p:nvPr/>
          </p:nvPicPr>
          <p:blipFill>
            <a:blip r:embed="rId5" cstate="print"/>
            <a:stretch>
              <a:fillRect/>
            </a:stretch>
          </p:blipFill>
          <p:spPr>
            <a:xfrm>
              <a:off x="1667801" y="2929442"/>
              <a:ext cx="678193" cy="685922"/>
            </a:xfrm>
            <a:prstGeom prst="rect">
              <a:avLst/>
            </a:prstGeom>
            <a:ln w="12700" cap="flat">
              <a:noFill/>
              <a:miter lim="400000"/>
            </a:ln>
            <a:effectLst/>
          </p:spPr>
        </p:pic>
        <p:sp>
          <p:nvSpPr>
            <p:cNvPr id="342" name="Shape 342"/>
            <p:cNvSpPr/>
            <p:nvPr/>
          </p:nvSpPr>
          <p:spPr>
            <a:xfrm>
              <a:off x="1632290" y="4225323"/>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43" name="Shape 343"/>
            <p:cNvSpPr/>
            <p:nvPr/>
          </p:nvSpPr>
          <p:spPr>
            <a:xfrm>
              <a:off x="311232"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44" name="Shape 344"/>
            <p:cNvSpPr/>
            <p:nvPr/>
          </p:nvSpPr>
          <p:spPr>
            <a:xfrm>
              <a:off x="311232" y="4225323"/>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45" name="Shape 345"/>
            <p:cNvSpPr/>
            <p:nvPr/>
          </p:nvSpPr>
          <p:spPr>
            <a:xfrm>
              <a:off x="965680" y="4225323"/>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46" name="Shape 346"/>
            <p:cNvSpPr/>
            <p:nvPr/>
          </p:nvSpPr>
          <p:spPr>
            <a:xfrm>
              <a:off x="1632290"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47" name="Shape 347"/>
            <p:cNvSpPr/>
            <p:nvPr/>
          </p:nvSpPr>
          <p:spPr>
            <a:xfrm>
              <a:off x="965680"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pic>
          <p:nvPicPr>
            <p:cNvPr id="349" name="pixel-art-grid-8.png"/>
            <p:cNvPicPr>
              <a:picLocks noChangeAspect="1"/>
            </p:cNvPicPr>
            <p:nvPr/>
          </p:nvPicPr>
          <p:blipFill>
            <a:blip r:embed="rId4" cstate="print"/>
            <a:stretch>
              <a:fillRect/>
            </a:stretch>
          </p:blipFill>
          <p:spPr>
            <a:xfrm>
              <a:off x="2429191" y="3601040"/>
              <a:ext cx="678193" cy="685922"/>
            </a:xfrm>
            <a:prstGeom prst="rect">
              <a:avLst/>
            </a:prstGeom>
            <a:ln w="12700" cap="flat">
              <a:noFill/>
              <a:miter lim="400000"/>
            </a:ln>
            <a:effectLst/>
          </p:spPr>
        </p:pic>
        <p:sp>
          <p:nvSpPr>
            <p:cNvPr id="350" name="Shape 350"/>
            <p:cNvSpPr/>
            <p:nvPr/>
          </p:nvSpPr>
          <p:spPr>
            <a:xfrm>
              <a:off x="2383491"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pic>
          <p:nvPicPr>
            <p:cNvPr id="352" name="pixel-art-grid-8.png"/>
            <p:cNvPicPr>
              <a:picLocks noChangeAspect="1"/>
            </p:cNvPicPr>
            <p:nvPr/>
          </p:nvPicPr>
          <p:blipFill>
            <a:blip r:embed="rId5" cstate="print"/>
            <a:stretch>
              <a:fillRect/>
            </a:stretch>
          </p:blipFill>
          <p:spPr>
            <a:xfrm>
              <a:off x="3176404" y="2929442"/>
              <a:ext cx="678192" cy="685922"/>
            </a:xfrm>
            <a:prstGeom prst="rect">
              <a:avLst/>
            </a:prstGeom>
            <a:ln w="12700" cap="flat">
              <a:noFill/>
              <a:miter lim="400000"/>
            </a:ln>
            <a:effectLst/>
          </p:spPr>
        </p:pic>
        <p:pic>
          <p:nvPicPr>
            <p:cNvPr id="353" name="pixel-art-grid-8.png"/>
            <p:cNvPicPr>
              <a:picLocks noChangeAspect="1"/>
            </p:cNvPicPr>
            <p:nvPr/>
          </p:nvPicPr>
          <p:blipFill>
            <a:blip r:embed="rId4" cstate="print"/>
            <a:stretch>
              <a:fillRect/>
            </a:stretch>
          </p:blipFill>
          <p:spPr>
            <a:xfrm>
              <a:off x="3176404" y="3601040"/>
              <a:ext cx="678192" cy="685922"/>
            </a:xfrm>
            <a:prstGeom prst="rect">
              <a:avLst/>
            </a:prstGeom>
            <a:ln w="12700" cap="flat">
              <a:noFill/>
              <a:miter lim="400000"/>
            </a:ln>
            <a:effectLst/>
          </p:spPr>
        </p:pic>
        <p:sp>
          <p:nvSpPr>
            <p:cNvPr id="354" name="Shape 354"/>
            <p:cNvSpPr/>
            <p:nvPr/>
          </p:nvSpPr>
          <p:spPr>
            <a:xfrm>
              <a:off x="3134692"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55" name="Shape 355"/>
            <p:cNvSpPr/>
            <p:nvPr/>
          </p:nvSpPr>
          <p:spPr>
            <a:xfrm>
              <a:off x="3146242" y="4225323"/>
              <a:ext cx="83426"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pic>
          <p:nvPicPr>
            <p:cNvPr id="356" name="pixel-art-grid-8.png"/>
            <p:cNvPicPr>
              <a:picLocks noChangeAspect="1"/>
            </p:cNvPicPr>
            <p:nvPr/>
          </p:nvPicPr>
          <p:blipFill>
            <a:blip r:embed="rId5" cstate="print"/>
            <a:stretch>
              <a:fillRect/>
            </a:stretch>
          </p:blipFill>
          <p:spPr>
            <a:xfrm>
              <a:off x="3847132" y="2929442"/>
              <a:ext cx="678192" cy="685922"/>
            </a:xfrm>
            <a:prstGeom prst="rect">
              <a:avLst/>
            </a:prstGeom>
            <a:ln w="12700" cap="flat">
              <a:noFill/>
              <a:miter lim="400000"/>
            </a:ln>
            <a:effectLst/>
          </p:spPr>
        </p:pic>
        <p:pic>
          <p:nvPicPr>
            <p:cNvPr id="357" name="pixel-art-grid-8.png"/>
            <p:cNvPicPr>
              <a:picLocks noChangeAspect="1"/>
            </p:cNvPicPr>
            <p:nvPr/>
          </p:nvPicPr>
          <p:blipFill>
            <a:blip r:embed="rId4" cstate="print"/>
            <a:stretch>
              <a:fillRect/>
            </a:stretch>
          </p:blipFill>
          <p:spPr>
            <a:xfrm>
              <a:off x="3847132" y="3601040"/>
              <a:ext cx="678192" cy="685922"/>
            </a:xfrm>
            <a:prstGeom prst="rect">
              <a:avLst/>
            </a:prstGeom>
            <a:ln w="12700" cap="flat">
              <a:noFill/>
              <a:miter lim="400000"/>
            </a:ln>
            <a:effectLst/>
          </p:spPr>
        </p:pic>
        <p:sp>
          <p:nvSpPr>
            <p:cNvPr id="358" name="Shape 358"/>
            <p:cNvSpPr/>
            <p:nvPr/>
          </p:nvSpPr>
          <p:spPr>
            <a:xfrm>
              <a:off x="3805420"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59" name="Shape 359"/>
            <p:cNvSpPr/>
            <p:nvPr/>
          </p:nvSpPr>
          <p:spPr>
            <a:xfrm>
              <a:off x="3805420" y="4225323"/>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60" name="Shape 360"/>
            <p:cNvSpPr/>
            <p:nvPr/>
          </p:nvSpPr>
          <p:spPr>
            <a:xfrm>
              <a:off x="4452503"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61" name="Shape 361"/>
            <p:cNvSpPr/>
            <p:nvPr/>
          </p:nvSpPr>
          <p:spPr>
            <a:xfrm>
              <a:off x="4452503" y="4225323"/>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444" name="Shape 444"/>
            <p:cNvSpPr/>
            <p:nvPr/>
          </p:nvSpPr>
          <p:spPr>
            <a:xfrm rot="17700000">
              <a:off x="2298009" y="3347479"/>
              <a:ext cx="1015827" cy="41675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solidFill>
                    <a:srgbClr val="FF2600"/>
                  </a:solidFill>
                </a:defRPr>
              </a:lvl1pPr>
            </a:lstStyle>
            <a:p>
              <a:r>
                <a:rPr dirty="0"/>
                <a:t>F I X E D</a:t>
              </a:r>
            </a:p>
          </p:txBody>
        </p:sp>
        <p:sp>
          <p:nvSpPr>
            <p:cNvPr id="179" name="Shape 350"/>
            <p:cNvSpPr/>
            <p:nvPr/>
          </p:nvSpPr>
          <p:spPr>
            <a:xfrm>
              <a:off x="2280247"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180" name="Shape 351"/>
            <p:cNvSpPr/>
            <p:nvPr/>
          </p:nvSpPr>
          <p:spPr>
            <a:xfrm>
              <a:off x="2280247" y="4225323"/>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181" name="Shape 354"/>
            <p:cNvSpPr/>
            <p:nvPr/>
          </p:nvSpPr>
          <p:spPr>
            <a:xfrm>
              <a:off x="3036945" y="3563966"/>
              <a:ext cx="83425" cy="7972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grpSp>
      <p:sp>
        <p:nvSpPr>
          <p:cNvPr id="183" name="Shape 234"/>
          <p:cNvSpPr/>
          <p:nvPr/>
        </p:nvSpPr>
        <p:spPr>
          <a:xfrm>
            <a:off x="294408" y="4720057"/>
            <a:ext cx="677428"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u="sng" dirty="0"/>
              <a:t>Lid </a:t>
            </a:r>
            <a:r>
              <a:rPr lang="fr-FR" u="sng" dirty="0"/>
              <a:t>6x2:</a:t>
            </a:r>
            <a:endParaRPr u="sng" dirty="0"/>
          </a:p>
        </p:txBody>
      </p:sp>
      <p:pic>
        <p:nvPicPr>
          <p:cNvPr id="186" name="pixel-art-grid-8.png"/>
          <p:cNvPicPr>
            <a:picLocks noChangeAspect="1"/>
          </p:cNvPicPr>
          <p:nvPr/>
        </p:nvPicPr>
        <p:blipFill>
          <a:blip r:embed="rId3" cstate="print"/>
          <a:stretch>
            <a:fillRect/>
          </a:stretch>
        </p:blipFill>
        <p:spPr>
          <a:xfrm>
            <a:off x="1594104" y="7504929"/>
            <a:ext cx="602309" cy="609173"/>
          </a:xfrm>
          <a:prstGeom prst="rect">
            <a:avLst/>
          </a:prstGeom>
          <a:ln w="12700">
            <a:miter lim="400000"/>
          </a:ln>
        </p:spPr>
      </p:pic>
      <p:pic>
        <p:nvPicPr>
          <p:cNvPr id="187" name="pixel-art-grid-8.png"/>
          <p:cNvPicPr>
            <a:picLocks noChangeAspect="1"/>
          </p:cNvPicPr>
          <p:nvPr/>
        </p:nvPicPr>
        <p:blipFill>
          <a:blip r:embed="rId3" cstate="print"/>
          <a:stretch>
            <a:fillRect/>
          </a:stretch>
        </p:blipFill>
        <p:spPr>
          <a:xfrm>
            <a:off x="2183403" y="7504929"/>
            <a:ext cx="602310" cy="609173"/>
          </a:xfrm>
          <a:prstGeom prst="rect">
            <a:avLst/>
          </a:prstGeom>
          <a:ln w="12700">
            <a:miter lim="400000"/>
          </a:ln>
        </p:spPr>
      </p:pic>
      <p:pic>
        <p:nvPicPr>
          <p:cNvPr id="188" name="pixel-art-grid-8.png"/>
          <p:cNvPicPr>
            <a:picLocks noChangeAspect="1"/>
          </p:cNvPicPr>
          <p:nvPr/>
        </p:nvPicPr>
        <p:blipFill>
          <a:blip r:embed="rId3" cstate="print"/>
          <a:stretch>
            <a:fillRect/>
          </a:stretch>
        </p:blipFill>
        <p:spPr>
          <a:xfrm>
            <a:off x="1001264" y="7504929"/>
            <a:ext cx="602310" cy="609173"/>
          </a:xfrm>
          <a:prstGeom prst="rect">
            <a:avLst/>
          </a:prstGeom>
          <a:ln w="12700">
            <a:miter lim="400000"/>
          </a:ln>
        </p:spPr>
      </p:pic>
      <p:pic>
        <p:nvPicPr>
          <p:cNvPr id="189" name="pixel-art-grid-8.png"/>
          <p:cNvPicPr>
            <a:picLocks noChangeAspect="1"/>
          </p:cNvPicPr>
          <p:nvPr/>
        </p:nvPicPr>
        <p:blipFill>
          <a:blip r:embed="rId2" cstate="print"/>
          <a:stretch>
            <a:fillRect/>
          </a:stretch>
        </p:blipFill>
        <p:spPr>
          <a:xfrm>
            <a:off x="1001264" y="6908476"/>
            <a:ext cx="602310" cy="609174"/>
          </a:xfrm>
          <a:prstGeom prst="rect">
            <a:avLst/>
          </a:prstGeom>
          <a:ln w="12700">
            <a:miter lim="400000"/>
          </a:ln>
        </p:spPr>
      </p:pic>
      <p:pic>
        <p:nvPicPr>
          <p:cNvPr id="190" name="pixel-art-grid-8.png"/>
          <p:cNvPicPr>
            <a:picLocks noChangeAspect="1"/>
          </p:cNvPicPr>
          <p:nvPr/>
        </p:nvPicPr>
        <p:blipFill>
          <a:blip r:embed="rId2" cstate="print"/>
          <a:stretch>
            <a:fillRect/>
          </a:stretch>
        </p:blipFill>
        <p:spPr>
          <a:xfrm>
            <a:off x="1594104" y="6908476"/>
            <a:ext cx="602309" cy="609174"/>
          </a:xfrm>
          <a:prstGeom prst="rect">
            <a:avLst/>
          </a:prstGeom>
          <a:ln w="12700">
            <a:miter lim="400000"/>
          </a:ln>
        </p:spPr>
      </p:pic>
      <p:pic>
        <p:nvPicPr>
          <p:cNvPr id="191" name="pixel-art-grid-8.png"/>
          <p:cNvPicPr>
            <a:picLocks noChangeAspect="1"/>
          </p:cNvPicPr>
          <p:nvPr/>
        </p:nvPicPr>
        <p:blipFill>
          <a:blip r:embed="rId2" cstate="print"/>
          <a:stretch>
            <a:fillRect/>
          </a:stretch>
        </p:blipFill>
        <p:spPr>
          <a:xfrm>
            <a:off x="2183403" y="6908476"/>
            <a:ext cx="602310" cy="609174"/>
          </a:xfrm>
          <a:prstGeom prst="rect">
            <a:avLst/>
          </a:prstGeom>
          <a:ln w="12700">
            <a:miter lim="400000"/>
          </a:ln>
        </p:spPr>
      </p:pic>
      <p:sp>
        <p:nvSpPr>
          <p:cNvPr id="192" name="Shape 287"/>
          <p:cNvSpPr/>
          <p:nvPr/>
        </p:nvSpPr>
        <p:spPr>
          <a:xfrm>
            <a:off x="2151865" y="8059360"/>
            <a:ext cx="74091" cy="70800"/>
          </a:xfrm>
          <a:prstGeom prst="ellipse">
            <a:avLst/>
          </a:prstGeom>
          <a:solidFill>
            <a:srgbClr val="000000"/>
          </a:solidFill>
          <a:ln w="12700">
            <a:miter lim="400000"/>
          </a:ln>
        </p:spPr>
        <p:txBody>
          <a:bodyPr lIns="45719" rIns="45719" anchor="ctr"/>
          <a:lstStyle/>
          <a:p>
            <a:endParaRPr/>
          </a:p>
        </p:txBody>
      </p:sp>
      <p:sp>
        <p:nvSpPr>
          <p:cNvPr id="193" name="Shape 288"/>
          <p:cNvSpPr/>
          <p:nvPr/>
        </p:nvSpPr>
        <p:spPr>
          <a:xfrm>
            <a:off x="978620" y="7472003"/>
            <a:ext cx="74092" cy="70800"/>
          </a:xfrm>
          <a:prstGeom prst="ellipse">
            <a:avLst/>
          </a:prstGeom>
          <a:solidFill>
            <a:srgbClr val="000000"/>
          </a:solidFill>
          <a:ln w="12700">
            <a:miter lim="400000"/>
          </a:ln>
        </p:spPr>
        <p:txBody>
          <a:bodyPr lIns="45719" rIns="45719" anchor="ctr"/>
          <a:lstStyle/>
          <a:p>
            <a:endParaRPr/>
          </a:p>
        </p:txBody>
      </p:sp>
      <p:sp>
        <p:nvSpPr>
          <p:cNvPr id="194" name="Shape 289"/>
          <p:cNvSpPr/>
          <p:nvPr/>
        </p:nvSpPr>
        <p:spPr>
          <a:xfrm>
            <a:off x="978620" y="8059360"/>
            <a:ext cx="74092" cy="70800"/>
          </a:xfrm>
          <a:prstGeom prst="ellipse">
            <a:avLst/>
          </a:prstGeom>
          <a:solidFill>
            <a:srgbClr val="000000"/>
          </a:solidFill>
          <a:ln w="12700">
            <a:miter lim="400000"/>
          </a:ln>
        </p:spPr>
        <p:txBody>
          <a:bodyPr lIns="45719" rIns="45719" anchor="ctr"/>
          <a:lstStyle/>
          <a:p>
            <a:endParaRPr/>
          </a:p>
        </p:txBody>
      </p:sp>
      <p:sp>
        <p:nvSpPr>
          <p:cNvPr id="195" name="Shape 290"/>
          <p:cNvSpPr/>
          <p:nvPr/>
        </p:nvSpPr>
        <p:spPr>
          <a:xfrm>
            <a:off x="1559842" y="8059360"/>
            <a:ext cx="74091" cy="70800"/>
          </a:xfrm>
          <a:prstGeom prst="ellipse">
            <a:avLst/>
          </a:prstGeom>
          <a:solidFill>
            <a:srgbClr val="000000"/>
          </a:solidFill>
          <a:ln w="12700">
            <a:miter lim="400000"/>
          </a:ln>
        </p:spPr>
        <p:txBody>
          <a:bodyPr lIns="45719" rIns="45719" anchor="ctr"/>
          <a:lstStyle/>
          <a:p>
            <a:endParaRPr/>
          </a:p>
        </p:txBody>
      </p:sp>
      <p:sp>
        <p:nvSpPr>
          <p:cNvPr id="196" name="Shape 291"/>
          <p:cNvSpPr/>
          <p:nvPr/>
        </p:nvSpPr>
        <p:spPr>
          <a:xfrm>
            <a:off x="2151865" y="7472003"/>
            <a:ext cx="74091" cy="70800"/>
          </a:xfrm>
          <a:prstGeom prst="ellipse">
            <a:avLst/>
          </a:prstGeom>
          <a:solidFill>
            <a:srgbClr val="000000"/>
          </a:solidFill>
          <a:ln w="12700">
            <a:miter lim="400000"/>
          </a:ln>
        </p:spPr>
        <p:txBody>
          <a:bodyPr lIns="45719" rIns="45719" anchor="ctr"/>
          <a:lstStyle/>
          <a:p>
            <a:endParaRPr/>
          </a:p>
        </p:txBody>
      </p:sp>
      <p:sp>
        <p:nvSpPr>
          <p:cNvPr id="197" name="Shape 292"/>
          <p:cNvSpPr/>
          <p:nvPr/>
        </p:nvSpPr>
        <p:spPr>
          <a:xfrm>
            <a:off x="1559842" y="7472003"/>
            <a:ext cx="74091" cy="70800"/>
          </a:xfrm>
          <a:prstGeom prst="ellipse">
            <a:avLst/>
          </a:prstGeom>
          <a:solidFill>
            <a:srgbClr val="000000"/>
          </a:solidFill>
          <a:ln w="12700">
            <a:miter lim="400000"/>
          </a:ln>
        </p:spPr>
        <p:txBody>
          <a:bodyPr lIns="45719" rIns="45719" anchor="ctr"/>
          <a:lstStyle/>
          <a:p>
            <a:endParaRPr/>
          </a:p>
        </p:txBody>
      </p:sp>
      <p:pic>
        <p:nvPicPr>
          <p:cNvPr id="198" name="pixel-art-grid-8.png"/>
          <p:cNvPicPr>
            <a:picLocks noChangeAspect="1"/>
          </p:cNvPicPr>
          <p:nvPr/>
        </p:nvPicPr>
        <p:blipFill>
          <a:blip r:embed="rId2" cstate="print"/>
          <a:stretch>
            <a:fillRect/>
          </a:stretch>
        </p:blipFill>
        <p:spPr>
          <a:xfrm>
            <a:off x="2774850" y="6908476"/>
            <a:ext cx="602310" cy="609174"/>
          </a:xfrm>
          <a:prstGeom prst="rect">
            <a:avLst/>
          </a:prstGeom>
          <a:ln w="12700">
            <a:miter lim="400000"/>
          </a:ln>
        </p:spPr>
      </p:pic>
      <p:pic>
        <p:nvPicPr>
          <p:cNvPr id="199" name="pixel-art-grid-8.png"/>
          <p:cNvPicPr>
            <a:picLocks noChangeAspect="1"/>
          </p:cNvPicPr>
          <p:nvPr/>
        </p:nvPicPr>
        <p:blipFill>
          <a:blip r:embed="rId3" cstate="print"/>
          <a:stretch>
            <a:fillRect/>
          </a:stretch>
        </p:blipFill>
        <p:spPr>
          <a:xfrm>
            <a:off x="2778392" y="7504929"/>
            <a:ext cx="602309" cy="609173"/>
          </a:xfrm>
          <a:prstGeom prst="rect">
            <a:avLst/>
          </a:prstGeom>
          <a:ln w="12700">
            <a:miter lim="400000"/>
          </a:ln>
        </p:spPr>
      </p:pic>
      <p:sp>
        <p:nvSpPr>
          <p:cNvPr id="200" name="Shape 295"/>
          <p:cNvSpPr/>
          <p:nvPr/>
        </p:nvSpPr>
        <p:spPr>
          <a:xfrm>
            <a:off x="2737805" y="7472003"/>
            <a:ext cx="74091" cy="70800"/>
          </a:xfrm>
          <a:prstGeom prst="ellipse">
            <a:avLst/>
          </a:prstGeom>
          <a:solidFill>
            <a:srgbClr val="000000"/>
          </a:solidFill>
          <a:ln w="12700">
            <a:miter lim="400000"/>
          </a:ln>
        </p:spPr>
        <p:txBody>
          <a:bodyPr lIns="45719" rIns="45719" anchor="ctr"/>
          <a:lstStyle/>
          <a:p>
            <a:endParaRPr/>
          </a:p>
        </p:txBody>
      </p:sp>
      <p:sp>
        <p:nvSpPr>
          <p:cNvPr id="201" name="Shape 296"/>
          <p:cNvSpPr/>
          <p:nvPr/>
        </p:nvSpPr>
        <p:spPr>
          <a:xfrm>
            <a:off x="2737805" y="8059360"/>
            <a:ext cx="74091" cy="70800"/>
          </a:xfrm>
          <a:prstGeom prst="ellipse">
            <a:avLst/>
          </a:prstGeom>
          <a:solidFill>
            <a:srgbClr val="000000"/>
          </a:solidFill>
          <a:ln w="12700">
            <a:miter lim="400000"/>
          </a:ln>
        </p:spPr>
        <p:txBody>
          <a:bodyPr lIns="45719" rIns="45719" anchor="ctr"/>
          <a:lstStyle/>
          <a:p>
            <a:endParaRPr/>
          </a:p>
        </p:txBody>
      </p:sp>
      <p:pic>
        <p:nvPicPr>
          <p:cNvPr id="202" name="pixel-art-grid-8.png"/>
          <p:cNvPicPr>
            <a:picLocks noChangeAspect="1"/>
          </p:cNvPicPr>
          <p:nvPr/>
        </p:nvPicPr>
        <p:blipFill>
          <a:blip r:embed="rId3" cstate="print"/>
          <a:stretch>
            <a:fillRect/>
          </a:stretch>
        </p:blipFill>
        <p:spPr>
          <a:xfrm>
            <a:off x="3440039" y="7504929"/>
            <a:ext cx="602309" cy="609173"/>
          </a:xfrm>
          <a:prstGeom prst="rect">
            <a:avLst/>
          </a:prstGeom>
          <a:ln w="12700">
            <a:miter lim="400000"/>
          </a:ln>
        </p:spPr>
      </p:pic>
      <p:sp>
        <p:nvSpPr>
          <p:cNvPr id="203" name="Shape 299"/>
          <p:cNvSpPr/>
          <p:nvPr/>
        </p:nvSpPr>
        <p:spPr>
          <a:xfrm>
            <a:off x="3402994" y="7472003"/>
            <a:ext cx="74091" cy="70800"/>
          </a:xfrm>
          <a:prstGeom prst="ellipse">
            <a:avLst/>
          </a:prstGeom>
          <a:solidFill>
            <a:srgbClr val="000000"/>
          </a:solidFill>
          <a:ln w="12700">
            <a:miter lim="400000"/>
          </a:ln>
        </p:spPr>
        <p:txBody>
          <a:bodyPr lIns="45719" rIns="45719" anchor="ctr"/>
          <a:lstStyle/>
          <a:p>
            <a:endParaRPr/>
          </a:p>
        </p:txBody>
      </p:sp>
      <p:sp>
        <p:nvSpPr>
          <p:cNvPr id="209" name="Shape 334"/>
          <p:cNvSpPr/>
          <p:nvPr/>
        </p:nvSpPr>
        <p:spPr>
          <a:xfrm rot="17700000">
            <a:off x="3289415" y="7230757"/>
            <a:ext cx="941548"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2600"/>
                </a:solidFill>
              </a:defRPr>
            </a:lvl1pPr>
          </a:lstStyle>
          <a:p>
            <a:r>
              <a:t>F I X E D</a:t>
            </a:r>
          </a:p>
        </p:txBody>
      </p:sp>
      <p:sp>
        <p:nvSpPr>
          <p:cNvPr id="210" name="Shape 391"/>
          <p:cNvSpPr/>
          <p:nvPr/>
        </p:nvSpPr>
        <p:spPr>
          <a:xfrm>
            <a:off x="3515243" y="7011722"/>
            <a:ext cx="451902" cy="991362"/>
          </a:xfrm>
          <a:prstGeom prst="rect">
            <a:avLst/>
          </a:prstGeom>
          <a:ln w="19050">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sp>
        <p:nvSpPr>
          <p:cNvPr id="211" name="Shape 299"/>
          <p:cNvSpPr/>
          <p:nvPr/>
        </p:nvSpPr>
        <p:spPr>
          <a:xfrm>
            <a:off x="3323842" y="7472003"/>
            <a:ext cx="74091" cy="70800"/>
          </a:xfrm>
          <a:prstGeom prst="ellipse">
            <a:avLst/>
          </a:prstGeom>
          <a:solidFill>
            <a:srgbClr val="000000"/>
          </a:solidFill>
          <a:ln w="12700">
            <a:miter lim="400000"/>
          </a:ln>
        </p:spPr>
        <p:txBody>
          <a:bodyPr lIns="45719" rIns="45719" anchor="ctr"/>
          <a:lstStyle/>
          <a:p>
            <a:endParaRPr/>
          </a:p>
        </p:txBody>
      </p:sp>
      <p:sp>
        <p:nvSpPr>
          <p:cNvPr id="212" name="Shape 300"/>
          <p:cNvSpPr/>
          <p:nvPr/>
        </p:nvSpPr>
        <p:spPr>
          <a:xfrm>
            <a:off x="3334100" y="8059360"/>
            <a:ext cx="74091" cy="70800"/>
          </a:xfrm>
          <a:prstGeom prst="ellipse">
            <a:avLst/>
          </a:prstGeom>
          <a:solidFill>
            <a:srgbClr val="000000"/>
          </a:solidFill>
          <a:ln w="12700">
            <a:miter lim="400000"/>
          </a:ln>
        </p:spPr>
        <p:txBody>
          <a:bodyPr lIns="45719" rIns="45719" anchor="ctr"/>
          <a:lstStyle/>
          <a:p>
            <a:endParaRPr/>
          </a:p>
        </p:txBody>
      </p:sp>
      <p:pic>
        <p:nvPicPr>
          <p:cNvPr id="214" name="pixel-art-grid-8.png"/>
          <p:cNvPicPr>
            <a:picLocks noChangeAspect="1"/>
          </p:cNvPicPr>
          <p:nvPr/>
        </p:nvPicPr>
        <p:blipFill>
          <a:blip r:embed="rId3" cstate="print"/>
          <a:stretch>
            <a:fillRect/>
          </a:stretch>
        </p:blipFill>
        <p:spPr>
          <a:xfrm>
            <a:off x="346098" y="6908476"/>
            <a:ext cx="602309" cy="609173"/>
          </a:xfrm>
          <a:prstGeom prst="rect">
            <a:avLst/>
          </a:prstGeom>
          <a:ln w="12700">
            <a:miter lim="400000"/>
          </a:ln>
        </p:spPr>
      </p:pic>
      <p:pic>
        <p:nvPicPr>
          <p:cNvPr id="215" name="pixel-art-grid-8.png"/>
          <p:cNvPicPr>
            <a:picLocks noChangeAspect="1"/>
          </p:cNvPicPr>
          <p:nvPr/>
        </p:nvPicPr>
        <p:blipFill>
          <a:blip r:embed="rId3" cstate="print"/>
          <a:stretch>
            <a:fillRect/>
          </a:stretch>
        </p:blipFill>
        <p:spPr>
          <a:xfrm>
            <a:off x="346098" y="7504929"/>
            <a:ext cx="602309" cy="609173"/>
          </a:xfrm>
          <a:prstGeom prst="rect">
            <a:avLst/>
          </a:prstGeom>
          <a:ln w="12700">
            <a:miter lim="400000"/>
          </a:ln>
        </p:spPr>
      </p:pic>
      <p:sp>
        <p:nvSpPr>
          <p:cNvPr id="218" name="Shape 301"/>
          <p:cNvSpPr/>
          <p:nvPr/>
        </p:nvSpPr>
        <p:spPr>
          <a:xfrm>
            <a:off x="894993" y="7472003"/>
            <a:ext cx="74091" cy="70800"/>
          </a:xfrm>
          <a:prstGeom prst="ellipse">
            <a:avLst/>
          </a:prstGeom>
          <a:solidFill>
            <a:srgbClr val="000000"/>
          </a:solidFill>
          <a:ln w="12700">
            <a:miter lim="400000"/>
          </a:ln>
        </p:spPr>
        <p:txBody>
          <a:bodyPr lIns="45719" rIns="45719" anchor="ctr"/>
          <a:lstStyle/>
          <a:p>
            <a:endParaRPr/>
          </a:p>
        </p:txBody>
      </p:sp>
      <p:sp>
        <p:nvSpPr>
          <p:cNvPr id="222" name="Shape 334"/>
          <p:cNvSpPr/>
          <p:nvPr/>
        </p:nvSpPr>
        <p:spPr>
          <a:xfrm rot="17700000">
            <a:off x="195474" y="7230757"/>
            <a:ext cx="941548"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2600"/>
                </a:solidFill>
              </a:defRPr>
            </a:lvl1pPr>
          </a:lstStyle>
          <a:p>
            <a:r>
              <a:t>F I X E D</a:t>
            </a:r>
          </a:p>
        </p:txBody>
      </p:sp>
      <p:sp>
        <p:nvSpPr>
          <p:cNvPr id="223" name="Shape 391"/>
          <p:cNvSpPr/>
          <p:nvPr/>
        </p:nvSpPr>
        <p:spPr>
          <a:xfrm>
            <a:off x="421302" y="7011722"/>
            <a:ext cx="451902" cy="991362"/>
          </a:xfrm>
          <a:prstGeom prst="rect">
            <a:avLst/>
          </a:prstGeom>
          <a:ln w="19050">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sp>
        <p:nvSpPr>
          <p:cNvPr id="225" name="Shape 327"/>
          <p:cNvSpPr/>
          <p:nvPr/>
        </p:nvSpPr>
        <p:spPr>
          <a:xfrm>
            <a:off x="1900989" y="6672303"/>
            <a:ext cx="594071"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10"/>
                <a:ea typeface="Argumentum Regular 10"/>
                <a:cs typeface="Argumentum Regular 10"/>
                <a:sym typeface="Argumentum Regular 10"/>
              </a:defRPr>
            </a:lvl1pPr>
          </a:lstStyle>
          <a:p>
            <a:r>
              <a:rPr dirty="0"/>
              <a:t>variant</a:t>
            </a:r>
          </a:p>
        </p:txBody>
      </p:sp>
      <p:pic>
        <p:nvPicPr>
          <p:cNvPr id="243" name="Picture 3" descr="C:\Users\lagas\Google Drive\Cavy cage\Photos\Photos produits\Cage 2x hauteur\Cage 6x2 - 2x hauteur-Couvercle - Bleu V2.jpg"/>
          <p:cNvPicPr>
            <a:picLocks noChangeAspect="1" noChangeArrowheads="1"/>
          </p:cNvPicPr>
          <p:nvPr/>
        </p:nvPicPr>
        <p:blipFill>
          <a:blip r:embed="rId6" cstate="print"/>
          <a:srcRect/>
          <a:stretch>
            <a:fillRect/>
          </a:stretch>
        </p:blipFill>
        <p:spPr bwMode="auto">
          <a:xfrm>
            <a:off x="4322885" y="6533403"/>
            <a:ext cx="2462247" cy="1652249"/>
          </a:xfrm>
          <a:prstGeom prst="rect">
            <a:avLst/>
          </a:prstGeom>
          <a:noFill/>
        </p:spPr>
      </p:pic>
      <p:sp>
        <p:nvSpPr>
          <p:cNvPr id="166" name="Shape 391"/>
          <p:cNvSpPr/>
          <p:nvPr/>
        </p:nvSpPr>
        <p:spPr>
          <a:xfrm>
            <a:off x="2262753" y="5158845"/>
            <a:ext cx="451902" cy="991362"/>
          </a:xfrm>
          <a:prstGeom prst="rect">
            <a:avLst/>
          </a:prstGeom>
          <a:ln w="19050">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pic>
        <p:nvPicPr>
          <p:cNvPr id="168" name="pixel-art-grid-8.png"/>
          <p:cNvPicPr>
            <a:picLocks noChangeAspect="1"/>
          </p:cNvPicPr>
          <p:nvPr/>
        </p:nvPicPr>
        <p:blipFill>
          <a:blip r:embed="rId3" cstate="print"/>
          <a:stretch>
            <a:fillRect/>
          </a:stretch>
        </p:blipFill>
        <p:spPr>
          <a:xfrm>
            <a:off x="2783665" y="1536538"/>
            <a:ext cx="602309" cy="609173"/>
          </a:xfrm>
          <a:prstGeom prst="rect">
            <a:avLst/>
          </a:prstGeom>
          <a:ln w="12700">
            <a:miter lim="400000"/>
          </a:ln>
        </p:spPr>
      </p:pic>
      <p:sp>
        <p:nvSpPr>
          <p:cNvPr id="170" name="Shape 280"/>
          <p:cNvSpPr/>
          <p:nvPr/>
        </p:nvSpPr>
        <p:spPr>
          <a:xfrm>
            <a:off x="322272" y="738640"/>
            <a:ext cx="6270302"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sz="1300">
                <a:latin typeface="Argumentum Regular 10"/>
                <a:ea typeface="Argumentum Regular 10"/>
                <a:cs typeface="Argumentum Regular 10"/>
                <a:sym typeface="Argumentum Regular 10"/>
              </a:defRPr>
            </a:pPr>
            <a:r>
              <a:rPr dirty="0"/>
              <a:t>For the very large C&amp;C cages, </a:t>
            </a:r>
            <a:r>
              <a:rPr lang="fr-FR" dirty="0"/>
              <a:t>the </a:t>
            </a:r>
            <a:r>
              <a:rPr dirty="0"/>
              <a:t>lid </a:t>
            </a:r>
            <a:r>
              <a:rPr lang="fr-FR" dirty="0" err="1"/>
              <a:t>is</a:t>
            </a:r>
            <a:r>
              <a:rPr lang="fr-FR" dirty="0"/>
              <a:t> not </a:t>
            </a:r>
            <a:r>
              <a:rPr lang="fr-FR" dirty="0" err="1"/>
              <a:t>meant</a:t>
            </a:r>
            <a:r>
              <a:rPr lang="fr-FR" dirty="0"/>
              <a:t> to </a:t>
            </a:r>
            <a:r>
              <a:rPr lang="fr-FR" dirty="0" err="1"/>
              <a:t>be</a:t>
            </a:r>
            <a:r>
              <a:rPr lang="fr-FR" dirty="0"/>
              <a:t> b</a:t>
            </a:r>
            <a:r>
              <a:rPr dirty="0" err="1"/>
              <a:t>igger</a:t>
            </a:r>
            <a:r>
              <a:rPr dirty="0"/>
              <a:t> than 4x2</a:t>
            </a:r>
            <a:r>
              <a:rPr lang="fr-FR" dirty="0"/>
              <a:t>. This </a:t>
            </a:r>
            <a:r>
              <a:rPr lang="fr-FR" dirty="0" err="1"/>
              <a:t>is</a:t>
            </a:r>
            <a:r>
              <a:rPr dirty="0"/>
              <a:t> to keep enough rigidity</a:t>
            </a:r>
            <a:r>
              <a:rPr lang="fr-FR" dirty="0"/>
              <a:t>.</a:t>
            </a:r>
            <a:endParaRPr u="sng" dirty="0"/>
          </a:p>
        </p:txBody>
      </p:sp>
      <p:pic>
        <p:nvPicPr>
          <p:cNvPr id="171" name="pixel-art-grid-8.png"/>
          <p:cNvPicPr>
            <a:picLocks noChangeAspect="1"/>
          </p:cNvPicPr>
          <p:nvPr/>
        </p:nvPicPr>
        <p:blipFill>
          <a:blip r:embed="rId3" cstate="print"/>
          <a:stretch>
            <a:fillRect/>
          </a:stretch>
        </p:blipFill>
        <p:spPr>
          <a:xfrm>
            <a:off x="937730" y="2132991"/>
            <a:ext cx="602309" cy="609173"/>
          </a:xfrm>
          <a:prstGeom prst="rect">
            <a:avLst/>
          </a:prstGeom>
          <a:ln w="12700">
            <a:miter lim="400000"/>
          </a:ln>
        </p:spPr>
      </p:pic>
      <p:pic>
        <p:nvPicPr>
          <p:cNvPr id="172" name="pixel-art-grid-8.png"/>
          <p:cNvPicPr>
            <a:picLocks noChangeAspect="1"/>
          </p:cNvPicPr>
          <p:nvPr/>
        </p:nvPicPr>
        <p:blipFill>
          <a:blip r:embed="rId3" cstate="print"/>
          <a:stretch>
            <a:fillRect/>
          </a:stretch>
        </p:blipFill>
        <p:spPr>
          <a:xfrm>
            <a:off x="1527029" y="2132991"/>
            <a:ext cx="602310" cy="609173"/>
          </a:xfrm>
          <a:prstGeom prst="rect">
            <a:avLst/>
          </a:prstGeom>
          <a:ln w="12700">
            <a:miter lim="400000"/>
          </a:ln>
        </p:spPr>
      </p:pic>
      <p:pic>
        <p:nvPicPr>
          <p:cNvPr id="173" name="pixel-art-grid-8.png"/>
          <p:cNvPicPr>
            <a:picLocks noChangeAspect="1"/>
          </p:cNvPicPr>
          <p:nvPr/>
        </p:nvPicPr>
        <p:blipFill>
          <a:blip r:embed="rId3" cstate="print"/>
          <a:stretch>
            <a:fillRect/>
          </a:stretch>
        </p:blipFill>
        <p:spPr>
          <a:xfrm>
            <a:off x="344890" y="2132991"/>
            <a:ext cx="602310" cy="609173"/>
          </a:xfrm>
          <a:prstGeom prst="rect">
            <a:avLst/>
          </a:prstGeom>
          <a:ln w="12700">
            <a:miter lim="400000"/>
          </a:ln>
        </p:spPr>
      </p:pic>
      <p:pic>
        <p:nvPicPr>
          <p:cNvPr id="174" name="pixel-art-grid-8.png"/>
          <p:cNvPicPr>
            <a:picLocks noChangeAspect="1"/>
          </p:cNvPicPr>
          <p:nvPr/>
        </p:nvPicPr>
        <p:blipFill>
          <a:blip r:embed="rId2" cstate="print"/>
          <a:stretch>
            <a:fillRect/>
          </a:stretch>
        </p:blipFill>
        <p:spPr>
          <a:xfrm>
            <a:off x="344890" y="1536538"/>
            <a:ext cx="602310" cy="609174"/>
          </a:xfrm>
          <a:prstGeom prst="rect">
            <a:avLst/>
          </a:prstGeom>
          <a:ln w="12700">
            <a:miter lim="400000"/>
          </a:ln>
        </p:spPr>
      </p:pic>
      <p:pic>
        <p:nvPicPr>
          <p:cNvPr id="175" name="pixel-art-grid-8.png"/>
          <p:cNvPicPr>
            <a:picLocks noChangeAspect="1"/>
          </p:cNvPicPr>
          <p:nvPr/>
        </p:nvPicPr>
        <p:blipFill>
          <a:blip r:embed="rId2" cstate="print"/>
          <a:stretch>
            <a:fillRect/>
          </a:stretch>
        </p:blipFill>
        <p:spPr>
          <a:xfrm>
            <a:off x="937730" y="1536538"/>
            <a:ext cx="602309" cy="609174"/>
          </a:xfrm>
          <a:prstGeom prst="rect">
            <a:avLst/>
          </a:prstGeom>
          <a:ln w="12700">
            <a:miter lim="400000"/>
          </a:ln>
        </p:spPr>
      </p:pic>
      <p:pic>
        <p:nvPicPr>
          <p:cNvPr id="176" name="pixel-art-grid-8.png"/>
          <p:cNvPicPr>
            <a:picLocks noChangeAspect="1"/>
          </p:cNvPicPr>
          <p:nvPr/>
        </p:nvPicPr>
        <p:blipFill>
          <a:blip r:embed="rId2" cstate="print"/>
          <a:stretch>
            <a:fillRect/>
          </a:stretch>
        </p:blipFill>
        <p:spPr>
          <a:xfrm>
            <a:off x="1527029" y="1536538"/>
            <a:ext cx="602310" cy="609174"/>
          </a:xfrm>
          <a:prstGeom prst="rect">
            <a:avLst/>
          </a:prstGeom>
          <a:ln w="12700">
            <a:miter lim="400000"/>
          </a:ln>
        </p:spPr>
      </p:pic>
      <p:sp>
        <p:nvSpPr>
          <p:cNvPr id="177" name="Shape 287"/>
          <p:cNvSpPr/>
          <p:nvPr/>
        </p:nvSpPr>
        <p:spPr>
          <a:xfrm>
            <a:off x="1495491" y="2687422"/>
            <a:ext cx="74091" cy="70800"/>
          </a:xfrm>
          <a:prstGeom prst="ellipse">
            <a:avLst/>
          </a:prstGeom>
          <a:solidFill>
            <a:srgbClr val="000000"/>
          </a:solidFill>
          <a:ln w="12700">
            <a:miter lim="400000"/>
          </a:ln>
        </p:spPr>
        <p:txBody>
          <a:bodyPr lIns="45719" rIns="45719" anchor="ctr"/>
          <a:lstStyle/>
          <a:p>
            <a:endParaRPr/>
          </a:p>
        </p:txBody>
      </p:sp>
      <p:sp>
        <p:nvSpPr>
          <p:cNvPr id="178" name="Shape 288"/>
          <p:cNvSpPr/>
          <p:nvPr/>
        </p:nvSpPr>
        <p:spPr>
          <a:xfrm>
            <a:off x="322246" y="2100065"/>
            <a:ext cx="74092" cy="70800"/>
          </a:xfrm>
          <a:prstGeom prst="ellipse">
            <a:avLst/>
          </a:prstGeom>
          <a:solidFill>
            <a:srgbClr val="000000"/>
          </a:solidFill>
          <a:ln w="12700">
            <a:miter lim="400000"/>
          </a:ln>
        </p:spPr>
        <p:txBody>
          <a:bodyPr lIns="45719" rIns="45719" anchor="ctr"/>
          <a:lstStyle/>
          <a:p>
            <a:endParaRPr/>
          </a:p>
        </p:txBody>
      </p:sp>
      <p:sp>
        <p:nvSpPr>
          <p:cNvPr id="184" name="Shape 289"/>
          <p:cNvSpPr/>
          <p:nvPr/>
        </p:nvSpPr>
        <p:spPr>
          <a:xfrm>
            <a:off x="322246" y="2687422"/>
            <a:ext cx="74092" cy="70800"/>
          </a:xfrm>
          <a:prstGeom prst="ellipse">
            <a:avLst/>
          </a:prstGeom>
          <a:solidFill>
            <a:srgbClr val="000000"/>
          </a:solidFill>
          <a:ln w="12700">
            <a:miter lim="400000"/>
          </a:ln>
        </p:spPr>
        <p:txBody>
          <a:bodyPr lIns="45719" rIns="45719" anchor="ctr"/>
          <a:lstStyle/>
          <a:p>
            <a:endParaRPr/>
          </a:p>
        </p:txBody>
      </p:sp>
      <p:sp>
        <p:nvSpPr>
          <p:cNvPr id="185" name="Shape 290"/>
          <p:cNvSpPr/>
          <p:nvPr/>
        </p:nvSpPr>
        <p:spPr>
          <a:xfrm>
            <a:off x="903468" y="2687422"/>
            <a:ext cx="74091" cy="70800"/>
          </a:xfrm>
          <a:prstGeom prst="ellipse">
            <a:avLst/>
          </a:prstGeom>
          <a:solidFill>
            <a:srgbClr val="000000"/>
          </a:solidFill>
          <a:ln w="12700">
            <a:miter lim="400000"/>
          </a:ln>
        </p:spPr>
        <p:txBody>
          <a:bodyPr lIns="45719" rIns="45719" anchor="ctr"/>
          <a:lstStyle/>
          <a:p>
            <a:endParaRPr/>
          </a:p>
        </p:txBody>
      </p:sp>
      <p:sp>
        <p:nvSpPr>
          <p:cNvPr id="226" name="Shape 291"/>
          <p:cNvSpPr/>
          <p:nvPr/>
        </p:nvSpPr>
        <p:spPr>
          <a:xfrm>
            <a:off x="1495491" y="2100065"/>
            <a:ext cx="74091" cy="70800"/>
          </a:xfrm>
          <a:prstGeom prst="ellipse">
            <a:avLst/>
          </a:prstGeom>
          <a:solidFill>
            <a:srgbClr val="000000"/>
          </a:solidFill>
          <a:ln w="12700">
            <a:miter lim="400000"/>
          </a:ln>
        </p:spPr>
        <p:txBody>
          <a:bodyPr lIns="45719" rIns="45719" anchor="ctr"/>
          <a:lstStyle/>
          <a:p>
            <a:endParaRPr/>
          </a:p>
        </p:txBody>
      </p:sp>
      <p:sp>
        <p:nvSpPr>
          <p:cNvPr id="227" name="Shape 292"/>
          <p:cNvSpPr/>
          <p:nvPr/>
        </p:nvSpPr>
        <p:spPr>
          <a:xfrm>
            <a:off x="903468" y="2100065"/>
            <a:ext cx="74091" cy="70800"/>
          </a:xfrm>
          <a:prstGeom prst="ellipse">
            <a:avLst/>
          </a:prstGeom>
          <a:solidFill>
            <a:srgbClr val="000000"/>
          </a:solidFill>
          <a:ln w="12700">
            <a:miter lim="400000"/>
          </a:ln>
        </p:spPr>
        <p:txBody>
          <a:bodyPr lIns="45719" rIns="45719" anchor="ctr"/>
          <a:lstStyle/>
          <a:p>
            <a:endParaRPr/>
          </a:p>
        </p:txBody>
      </p:sp>
      <p:pic>
        <p:nvPicPr>
          <p:cNvPr id="228" name="pixel-art-grid-8.png"/>
          <p:cNvPicPr>
            <a:picLocks noChangeAspect="1"/>
          </p:cNvPicPr>
          <p:nvPr/>
        </p:nvPicPr>
        <p:blipFill>
          <a:blip r:embed="rId2" cstate="print"/>
          <a:stretch>
            <a:fillRect/>
          </a:stretch>
        </p:blipFill>
        <p:spPr>
          <a:xfrm>
            <a:off x="2118476" y="1536538"/>
            <a:ext cx="602310" cy="609174"/>
          </a:xfrm>
          <a:prstGeom prst="rect">
            <a:avLst/>
          </a:prstGeom>
          <a:ln w="12700">
            <a:miter lim="400000"/>
          </a:ln>
        </p:spPr>
      </p:pic>
      <p:pic>
        <p:nvPicPr>
          <p:cNvPr id="229" name="pixel-art-grid-8.png"/>
          <p:cNvPicPr>
            <a:picLocks noChangeAspect="1"/>
          </p:cNvPicPr>
          <p:nvPr/>
        </p:nvPicPr>
        <p:blipFill>
          <a:blip r:embed="rId3" cstate="print"/>
          <a:stretch>
            <a:fillRect/>
          </a:stretch>
        </p:blipFill>
        <p:spPr>
          <a:xfrm>
            <a:off x="2122018" y="2132991"/>
            <a:ext cx="602309" cy="609173"/>
          </a:xfrm>
          <a:prstGeom prst="rect">
            <a:avLst/>
          </a:prstGeom>
          <a:ln w="12700">
            <a:miter lim="400000"/>
          </a:ln>
        </p:spPr>
      </p:pic>
      <p:sp>
        <p:nvSpPr>
          <p:cNvPr id="230" name="Shape 295"/>
          <p:cNvSpPr/>
          <p:nvPr/>
        </p:nvSpPr>
        <p:spPr>
          <a:xfrm>
            <a:off x="2081431" y="2100065"/>
            <a:ext cx="74091" cy="70800"/>
          </a:xfrm>
          <a:prstGeom prst="ellipse">
            <a:avLst/>
          </a:prstGeom>
          <a:solidFill>
            <a:srgbClr val="000000"/>
          </a:solidFill>
          <a:ln w="12700">
            <a:miter lim="400000"/>
          </a:ln>
        </p:spPr>
        <p:txBody>
          <a:bodyPr lIns="45719" rIns="45719" anchor="ctr"/>
          <a:lstStyle/>
          <a:p>
            <a:endParaRPr/>
          </a:p>
        </p:txBody>
      </p:sp>
      <p:sp>
        <p:nvSpPr>
          <p:cNvPr id="231" name="Shape 296"/>
          <p:cNvSpPr/>
          <p:nvPr/>
        </p:nvSpPr>
        <p:spPr>
          <a:xfrm>
            <a:off x="2081431" y="2687422"/>
            <a:ext cx="74091" cy="70800"/>
          </a:xfrm>
          <a:prstGeom prst="ellipse">
            <a:avLst/>
          </a:prstGeom>
          <a:solidFill>
            <a:srgbClr val="000000"/>
          </a:solidFill>
          <a:ln w="12700">
            <a:miter lim="400000"/>
          </a:ln>
        </p:spPr>
        <p:txBody>
          <a:bodyPr lIns="45719" rIns="45719" anchor="ctr"/>
          <a:lstStyle/>
          <a:p>
            <a:endParaRPr/>
          </a:p>
        </p:txBody>
      </p:sp>
      <p:pic>
        <p:nvPicPr>
          <p:cNvPr id="244" name="pixel-art-grid-8.png"/>
          <p:cNvPicPr>
            <a:picLocks noChangeAspect="1"/>
          </p:cNvPicPr>
          <p:nvPr/>
        </p:nvPicPr>
        <p:blipFill>
          <a:blip r:embed="rId3" cstate="print"/>
          <a:stretch>
            <a:fillRect/>
          </a:stretch>
        </p:blipFill>
        <p:spPr>
          <a:xfrm>
            <a:off x="2783665" y="2132991"/>
            <a:ext cx="602309" cy="609173"/>
          </a:xfrm>
          <a:prstGeom prst="rect">
            <a:avLst/>
          </a:prstGeom>
          <a:ln w="12700">
            <a:miter lim="400000"/>
          </a:ln>
        </p:spPr>
      </p:pic>
      <p:sp>
        <p:nvSpPr>
          <p:cNvPr id="245" name="Shape 299"/>
          <p:cNvSpPr/>
          <p:nvPr/>
        </p:nvSpPr>
        <p:spPr>
          <a:xfrm>
            <a:off x="2746620" y="2100065"/>
            <a:ext cx="74091" cy="70800"/>
          </a:xfrm>
          <a:prstGeom prst="ellipse">
            <a:avLst/>
          </a:prstGeom>
          <a:solidFill>
            <a:srgbClr val="000000"/>
          </a:solidFill>
          <a:ln w="12700">
            <a:miter lim="400000"/>
          </a:ln>
        </p:spPr>
        <p:txBody>
          <a:bodyPr lIns="45719" rIns="45719" anchor="ctr"/>
          <a:lstStyle/>
          <a:p>
            <a:endParaRPr/>
          </a:p>
        </p:txBody>
      </p:sp>
      <p:sp>
        <p:nvSpPr>
          <p:cNvPr id="277" name="Shape 334"/>
          <p:cNvSpPr/>
          <p:nvPr/>
        </p:nvSpPr>
        <p:spPr>
          <a:xfrm rot="17700000">
            <a:off x="2633041" y="1858819"/>
            <a:ext cx="941548"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2600"/>
                </a:solidFill>
              </a:defRPr>
            </a:lvl1pPr>
          </a:lstStyle>
          <a:p>
            <a:r>
              <a:t>F I X E D</a:t>
            </a:r>
          </a:p>
        </p:txBody>
      </p:sp>
      <p:sp>
        <p:nvSpPr>
          <p:cNvPr id="278" name="Shape 391"/>
          <p:cNvSpPr/>
          <p:nvPr/>
        </p:nvSpPr>
        <p:spPr>
          <a:xfrm>
            <a:off x="2858869" y="1639784"/>
            <a:ext cx="451902" cy="991362"/>
          </a:xfrm>
          <a:prstGeom prst="rect">
            <a:avLst/>
          </a:prstGeom>
          <a:ln w="19050">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sp>
        <p:nvSpPr>
          <p:cNvPr id="283" name="Shape 299"/>
          <p:cNvSpPr/>
          <p:nvPr/>
        </p:nvSpPr>
        <p:spPr>
          <a:xfrm>
            <a:off x="2667468" y="2100065"/>
            <a:ext cx="74091" cy="70800"/>
          </a:xfrm>
          <a:prstGeom prst="ellipse">
            <a:avLst/>
          </a:prstGeom>
          <a:solidFill>
            <a:srgbClr val="000000"/>
          </a:solidFill>
          <a:ln w="12700">
            <a:miter lim="400000"/>
          </a:ln>
        </p:spPr>
        <p:txBody>
          <a:bodyPr lIns="45719" rIns="45719" anchor="ctr"/>
          <a:lstStyle/>
          <a:p>
            <a:endParaRPr/>
          </a:p>
        </p:txBody>
      </p:sp>
      <p:sp>
        <p:nvSpPr>
          <p:cNvPr id="284" name="Shape 300"/>
          <p:cNvSpPr/>
          <p:nvPr/>
        </p:nvSpPr>
        <p:spPr>
          <a:xfrm>
            <a:off x="2677726" y="2687422"/>
            <a:ext cx="74091" cy="70800"/>
          </a:xfrm>
          <a:prstGeom prst="ellipse">
            <a:avLst/>
          </a:prstGeom>
          <a:solidFill>
            <a:srgbClr val="000000"/>
          </a:solidFill>
          <a:ln w="12700">
            <a:miter lim="400000"/>
          </a:ln>
        </p:spPr>
        <p:txBody>
          <a:bodyPr lIns="45719" rIns="45719" anchor="ctr"/>
          <a:lstStyle/>
          <a:p>
            <a:endParaRPr/>
          </a:p>
        </p:txBody>
      </p:sp>
      <p:sp>
        <p:nvSpPr>
          <p:cNvPr id="289" name="Shape 234"/>
          <p:cNvSpPr/>
          <p:nvPr/>
        </p:nvSpPr>
        <p:spPr>
          <a:xfrm>
            <a:off x="322831" y="1242352"/>
            <a:ext cx="677428"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u="sng" dirty="0"/>
              <a:t>Lid </a:t>
            </a:r>
            <a:r>
              <a:rPr lang="fr-FR" u="sng" dirty="0"/>
              <a:t>5x2:</a:t>
            </a:r>
            <a:endParaRPr u="sng" dirty="0"/>
          </a:p>
        </p:txBody>
      </p:sp>
      <p:pic>
        <p:nvPicPr>
          <p:cNvPr id="290" name="pixel-art-grid-8.png"/>
          <p:cNvPicPr>
            <a:picLocks noChangeAspect="1"/>
          </p:cNvPicPr>
          <p:nvPr/>
        </p:nvPicPr>
        <p:blipFill>
          <a:blip r:embed="rId3" cstate="print"/>
          <a:stretch>
            <a:fillRect/>
          </a:stretch>
        </p:blipFill>
        <p:spPr>
          <a:xfrm>
            <a:off x="345592" y="3246504"/>
            <a:ext cx="602309" cy="609173"/>
          </a:xfrm>
          <a:prstGeom prst="rect">
            <a:avLst/>
          </a:prstGeom>
          <a:ln w="12700">
            <a:miter lim="400000"/>
          </a:ln>
        </p:spPr>
      </p:pic>
      <p:pic>
        <p:nvPicPr>
          <p:cNvPr id="291" name="pixel-art-grid-8.png"/>
          <p:cNvPicPr>
            <a:picLocks noChangeAspect="1"/>
          </p:cNvPicPr>
          <p:nvPr/>
        </p:nvPicPr>
        <p:blipFill>
          <a:blip r:embed="rId3" cstate="print"/>
          <a:stretch>
            <a:fillRect/>
          </a:stretch>
        </p:blipFill>
        <p:spPr>
          <a:xfrm>
            <a:off x="996596" y="3842957"/>
            <a:ext cx="602309" cy="609174"/>
          </a:xfrm>
          <a:prstGeom prst="rect">
            <a:avLst/>
          </a:prstGeom>
          <a:ln w="12700" cap="flat">
            <a:noFill/>
            <a:miter lim="400000"/>
          </a:ln>
          <a:effectLst/>
        </p:spPr>
      </p:pic>
      <p:pic>
        <p:nvPicPr>
          <p:cNvPr id="292" name="pixel-art-grid-8.png"/>
          <p:cNvPicPr>
            <a:picLocks noChangeAspect="1"/>
          </p:cNvPicPr>
          <p:nvPr/>
        </p:nvPicPr>
        <p:blipFill>
          <a:blip r:embed="rId3" cstate="print"/>
          <a:stretch>
            <a:fillRect/>
          </a:stretch>
        </p:blipFill>
        <p:spPr>
          <a:xfrm>
            <a:off x="1585896" y="3842957"/>
            <a:ext cx="602310" cy="609174"/>
          </a:xfrm>
          <a:prstGeom prst="rect">
            <a:avLst/>
          </a:prstGeom>
          <a:ln w="12700" cap="flat">
            <a:noFill/>
            <a:miter lim="400000"/>
          </a:ln>
          <a:effectLst/>
        </p:spPr>
      </p:pic>
      <p:pic>
        <p:nvPicPr>
          <p:cNvPr id="293" name="pixel-art-grid-8.png"/>
          <p:cNvPicPr>
            <a:picLocks noChangeAspect="1"/>
          </p:cNvPicPr>
          <p:nvPr/>
        </p:nvPicPr>
        <p:blipFill>
          <a:blip r:embed="rId3" cstate="print"/>
          <a:stretch>
            <a:fillRect/>
          </a:stretch>
        </p:blipFill>
        <p:spPr>
          <a:xfrm>
            <a:off x="342796" y="3842957"/>
            <a:ext cx="602310" cy="609174"/>
          </a:xfrm>
          <a:prstGeom prst="rect">
            <a:avLst/>
          </a:prstGeom>
          <a:ln w="12700" cap="flat">
            <a:noFill/>
            <a:miter lim="400000"/>
          </a:ln>
          <a:effectLst/>
        </p:spPr>
      </p:pic>
      <p:pic>
        <p:nvPicPr>
          <p:cNvPr id="294" name="pixel-art-grid-8.png"/>
          <p:cNvPicPr>
            <a:picLocks noChangeAspect="1"/>
          </p:cNvPicPr>
          <p:nvPr/>
        </p:nvPicPr>
        <p:blipFill>
          <a:blip r:embed="rId2" cstate="print"/>
          <a:stretch>
            <a:fillRect/>
          </a:stretch>
        </p:blipFill>
        <p:spPr>
          <a:xfrm>
            <a:off x="996596" y="3246504"/>
            <a:ext cx="602309" cy="609174"/>
          </a:xfrm>
          <a:prstGeom prst="rect">
            <a:avLst/>
          </a:prstGeom>
          <a:ln w="12700" cap="flat">
            <a:noFill/>
            <a:miter lim="400000"/>
          </a:ln>
          <a:effectLst/>
        </p:spPr>
      </p:pic>
      <p:pic>
        <p:nvPicPr>
          <p:cNvPr id="295" name="pixel-art-grid-8.png"/>
          <p:cNvPicPr>
            <a:picLocks noChangeAspect="1"/>
          </p:cNvPicPr>
          <p:nvPr/>
        </p:nvPicPr>
        <p:blipFill>
          <a:blip r:embed="rId2" cstate="print"/>
          <a:stretch>
            <a:fillRect/>
          </a:stretch>
        </p:blipFill>
        <p:spPr>
          <a:xfrm>
            <a:off x="1585896" y="3246504"/>
            <a:ext cx="602310" cy="609174"/>
          </a:xfrm>
          <a:prstGeom prst="rect">
            <a:avLst/>
          </a:prstGeom>
          <a:ln w="12700" cap="flat">
            <a:noFill/>
            <a:miter lim="400000"/>
          </a:ln>
          <a:effectLst/>
        </p:spPr>
      </p:pic>
      <p:sp>
        <p:nvSpPr>
          <p:cNvPr id="296" name="Shape 309"/>
          <p:cNvSpPr/>
          <p:nvPr/>
        </p:nvSpPr>
        <p:spPr>
          <a:xfrm>
            <a:off x="1554358" y="4397389"/>
            <a:ext cx="74091" cy="70801"/>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00" name="Shape 313"/>
          <p:cNvSpPr/>
          <p:nvPr/>
        </p:nvSpPr>
        <p:spPr>
          <a:xfrm>
            <a:off x="1554358" y="3810031"/>
            <a:ext cx="74091" cy="7080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01" name="Shape 314"/>
          <p:cNvSpPr/>
          <p:nvPr/>
        </p:nvSpPr>
        <p:spPr>
          <a:xfrm>
            <a:off x="901374" y="3810031"/>
            <a:ext cx="74092" cy="7080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pic>
        <p:nvPicPr>
          <p:cNvPr id="302" name="pixel-art-grid-8.png"/>
          <p:cNvPicPr>
            <a:picLocks noChangeAspect="1"/>
          </p:cNvPicPr>
          <p:nvPr/>
        </p:nvPicPr>
        <p:blipFill>
          <a:blip r:embed="rId2" cstate="print"/>
          <a:stretch>
            <a:fillRect/>
          </a:stretch>
        </p:blipFill>
        <p:spPr>
          <a:xfrm>
            <a:off x="2177343" y="3246504"/>
            <a:ext cx="602310" cy="609174"/>
          </a:xfrm>
          <a:prstGeom prst="rect">
            <a:avLst/>
          </a:prstGeom>
          <a:ln w="12700" cap="flat">
            <a:noFill/>
            <a:miter lim="400000"/>
          </a:ln>
          <a:effectLst/>
        </p:spPr>
      </p:pic>
      <p:pic>
        <p:nvPicPr>
          <p:cNvPr id="303" name="pixel-art-grid-8.png"/>
          <p:cNvPicPr>
            <a:picLocks noChangeAspect="1"/>
          </p:cNvPicPr>
          <p:nvPr/>
        </p:nvPicPr>
        <p:blipFill>
          <a:blip r:embed="rId3" cstate="print"/>
          <a:stretch>
            <a:fillRect/>
          </a:stretch>
        </p:blipFill>
        <p:spPr>
          <a:xfrm>
            <a:off x="2180885" y="3842957"/>
            <a:ext cx="602310" cy="609174"/>
          </a:xfrm>
          <a:prstGeom prst="rect">
            <a:avLst/>
          </a:prstGeom>
          <a:ln w="12700" cap="flat">
            <a:noFill/>
            <a:miter lim="400000"/>
          </a:ln>
          <a:effectLst/>
        </p:spPr>
      </p:pic>
      <p:sp>
        <p:nvSpPr>
          <p:cNvPr id="304" name="Shape 317"/>
          <p:cNvSpPr/>
          <p:nvPr/>
        </p:nvSpPr>
        <p:spPr>
          <a:xfrm>
            <a:off x="2140298" y="3810031"/>
            <a:ext cx="74091" cy="7080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05" name="Shape 318"/>
          <p:cNvSpPr/>
          <p:nvPr/>
        </p:nvSpPr>
        <p:spPr>
          <a:xfrm>
            <a:off x="2140298" y="4397389"/>
            <a:ext cx="74091" cy="70801"/>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pic>
        <p:nvPicPr>
          <p:cNvPr id="306" name="pixel-art-grid-8.png"/>
          <p:cNvPicPr>
            <a:picLocks noChangeAspect="1"/>
          </p:cNvPicPr>
          <p:nvPr/>
        </p:nvPicPr>
        <p:blipFill>
          <a:blip r:embed="rId2" cstate="print"/>
          <a:stretch>
            <a:fillRect/>
          </a:stretch>
        </p:blipFill>
        <p:spPr>
          <a:xfrm>
            <a:off x="2854725" y="3246504"/>
            <a:ext cx="602310" cy="609174"/>
          </a:xfrm>
          <a:prstGeom prst="rect">
            <a:avLst/>
          </a:prstGeom>
          <a:ln w="12700" cap="flat">
            <a:noFill/>
            <a:miter lim="400000"/>
          </a:ln>
          <a:effectLst/>
        </p:spPr>
      </p:pic>
      <p:pic>
        <p:nvPicPr>
          <p:cNvPr id="307" name="pixel-art-grid-8.png"/>
          <p:cNvPicPr>
            <a:picLocks noChangeAspect="1"/>
          </p:cNvPicPr>
          <p:nvPr/>
        </p:nvPicPr>
        <p:blipFill>
          <a:blip r:embed="rId3" cstate="print"/>
          <a:stretch>
            <a:fillRect/>
          </a:stretch>
        </p:blipFill>
        <p:spPr>
          <a:xfrm>
            <a:off x="2854725" y="3842957"/>
            <a:ext cx="602310" cy="609174"/>
          </a:xfrm>
          <a:prstGeom prst="rect">
            <a:avLst/>
          </a:prstGeom>
          <a:ln w="12700" cap="flat">
            <a:noFill/>
            <a:miter lim="400000"/>
          </a:ln>
          <a:effectLst/>
        </p:spPr>
      </p:pic>
      <p:sp>
        <p:nvSpPr>
          <p:cNvPr id="308" name="Shape 321"/>
          <p:cNvSpPr/>
          <p:nvPr/>
        </p:nvSpPr>
        <p:spPr>
          <a:xfrm>
            <a:off x="2817680" y="3810031"/>
            <a:ext cx="74091" cy="7080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12" name="Shape 327"/>
          <p:cNvSpPr/>
          <p:nvPr/>
        </p:nvSpPr>
        <p:spPr>
          <a:xfrm>
            <a:off x="1594135" y="2989724"/>
            <a:ext cx="594071"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10"/>
                <a:ea typeface="Argumentum Regular 10"/>
                <a:cs typeface="Argumentum Regular 10"/>
                <a:sym typeface="Argumentum Regular 10"/>
              </a:defRPr>
            </a:lvl1pPr>
          </a:lstStyle>
          <a:p>
            <a:r>
              <a:rPr dirty="0"/>
              <a:t>variant</a:t>
            </a:r>
          </a:p>
        </p:txBody>
      </p:sp>
      <p:sp>
        <p:nvSpPr>
          <p:cNvPr id="317" name="Shape 392"/>
          <p:cNvSpPr/>
          <p:nvPr/>
        </p:nvSpPr>
        <p:spPr>
          <a:xfrm>
            <a:off x="413230" y="3349750"/>
            <a:ext cx="451902" cy="991362"/>
          </a:xfrm>
          <a:prstGeom prst="rect">
            <a:avLst/>
          </a:prstGeom>
          <a:ln w="19050">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sp>
        <p:nvSpPr>
          <p:cNvPr id="318" name="Shape 393"/>
          <p:cNvSpPr/>
          <p:nvPr/>
        </p:nvSpPr>
        <p:spPr>
          <a:xfrm>
            <a:off x="2937214" y="3349750"/>
            <a:ext cx="451902" cy="991362"/>
          </a:xfrm>
          <a:prstGeom prst="rect">
            <a:avLst/>
          </a:prstGeom>
          <a:ln w="19050">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sp>
        <p:nvSpPr>
          <p:cNvPr id="319" name="Shape 442"/>
          <p:cNvSpPr/>
          <p:nvPr/>
        </p:nvSpPr>
        <p:spPr>
          <a:xfrm rot="17700000">
            <a:off x="218070" y="3569608"/>
            <a:ext cx="941547"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2600"/>
                </a:solidFill>
              </a:defRPr>
            </a:lvl1pPr>
          </a:lstStyle>
          <a:p>
            <a:r>
              <a:t>F I X E D</a:t>
            </a:r>
          </a:p>
        </p:txBody>
      </p:sp>
      <p:sp>
        <p:nvSpPr>
          <p:cNvPr id="320" name="Shape 443"/>
          <p:cNvSpPr/>
          <p:nvPr/>
        </p:nvSpPr>
        <p:spPr>
          <a:xfrm rot="17700000">
            <a:off x="2722871" y="3568785"/>
            <a:ext cx="941547"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2600"/>
                </a:solidFill>
              </a:defRPr>
            </a:lvl1pPr>
          </a:lstStyle>
          <a:p>
            <a:r>
              <a:rPr dirty="0"/>
              <a:t>F I X E D</a:t>
            </a:r>
          </a:p>
        </p:txBody>
      </p:sp>
      <p:sp>
        <p:nvSpPr>
          <p:cNvPr id="321" name="Shape 312"/>
          <p:cNvSpPr/>
          <p:nvPr/>
        </p:nvSpPr>
        <p:spPr>
          <a:xfrm>
            <a:off x="987658" y="4397389"/>
            <a:ext cx="74092" cy="70801"/>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22" name="Shape 314"/>
          <p:cNvSpPr/>
          <p:nvPr/>
        </p:nvSpPr>
        <p:spPr>
          <a:xfrm>
            <a:off x="987658" y="3810031"/>
            <a:ext cx="74092" cy="7080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23" name="Shape 321"/>
          <p:cNvSpPr/>
          <p:nvPr/>
        </p:nvSpPr>
        <p:spPr>
          <a:xfrm>
            <a:off x="2725825" y="3810031"/>
            <a:ext cx="74091" cy="70800"/>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324" name="Shape 322"/>
          <p:cNvSpPr/>
          <p:nvPr/>
        </p:nvSpPr>
        <p:spPr>
          <a:xfrm>
            <a:off x="2736083" y="4397389"/>
            <a:ext cx="74091" cy="70801"/>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grpSp>
        <p:nvGrpSpPr>
          <p:cNvPr id="333" name="Groupe 332"/>
          <p:cNvGrpSpPr/>
          <p:nvPr/>
        </p:nvGrpSpPr>
        <p:grpSpPr>
          <a:xfrm>
            <a:off x="4893083" y="1512708"/>
            <a:ext cx="1828246" cy="1446490"/>
            <a:chOff x="4893083" y="1049708"/>
            <a:chExt cx="1828246" cy="1446490"/>
          </a:xfrm>
        </p:grpSpPr>
        <p:pic>
          <p:nvPicPr>
            <p:cNvPr id="326" name="pixel-art-grid-8.png"/>
            <p:cNvPicPr>
              <a:picLocks noChangeAspect="1"/>
            </p:cNvPicPr>
            <p:nvPr/>
          </p:nvPicPr>
          <p:blipFill>
            <a:blip r:embed="rId7" cstate="print"/>
            <a:stretch>
              <a:fillRect/>
            </a:stretch>
          </p:blipFill>
          <p:spPr>
            <a:xfrm>
              <a:off x="4893083" y="1049708"/>
              <a:ext cx="438046" cy="443038"/>
            </a:xfrm>
            <a:prstGeom prst="rect">
              <a:avLst/>
            </a:prstGeom>
            <a:ln w="12700">
              <a:miter lim="400000"/>
            </a:ln>
          </p:spPr>
        </p:pic>
        <p:pic>
          <p:nvPicPr>
            <p:cNvPr id="327" name="pixel-art-grid-8.png"/>
            <p:cNvPicPr>
              <a:picLocks noChangeAspect="1"/>
            </p:cNvPicPr>
            <p:nvPr/>
          </p:nvPicPr>
          <p:blipFill>
            <a:blip r:embed="rId8" cstate="print"/>
            <a:stretch>
              <a:fillRect/>
            </a:stretch>
          </p:blipFill>
          <p:spPr>
            <a:xfrm>
              <a:off x="4893083" y="1590632"/>
              <a:ext cx="438046" cy="443038"/>
            </a:xfrm>
            <a:prstGeom prst="rect">
              <a:avLst/>
            </a:prstGeom>
            <a:ln w="12700">
              <a:miter lim="400000"/>
            </a:ln>
          </p:spPr>
        </p:pic>
        <p:sp>
          <p:nvSpPr>
            <p:cNvPr id="328" name="Shape 237"/>
            <p:cNvSpPr/>
            <p:nvPr/>
          </p:nvSpPr>
          <p:spPr>
            <a:xfrm>
              <a:off x="5485891" y="1136143"/>
              <a:ext cx="1150926"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4</a:t>
              </a:r>
              <a:r>
                <a:rPr dirty="0"/>
                <a:t> Door-grids</a:t>
              </a:r>
            </a:p>
          </p:txBody>
        </p:sp>
        <p:sp>
          <p:nvSpPr>
            <p:cNvPr id="329" name="Shape 238"/>
            <p:cNvSpPr/>
            <p:nvPr/>
          </p:nvSpPr>
          <p:spPr>
            <a:xfrm>
              <a:off x="5485891" y="1677066"/>
              <a:ext cx="926484"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6</a:t>
              </a:r>
              <a:r>
                <a:rPr dirty="0"/>
                <a:t> Grids</a:t>
              </a:r>
            </a:p>
          </p:txBody>
        </p:sp>
        <p:pic>
          <p:nvPicPr>
            <p:cNvPr id="330" name="image21.png"/>
            <p:cNvPicPr>
              <a:picLocks noChangeAspect="1"/>
            </p:cNvPicPr>
            <p:nvPr/>
          </p:nvPicPr>
          <p:blipFill>
            <a:blip r:embed="rId9" cstate="print"/>
            <a:stretch>
              <a:fillRect/>
            </a:stretch>
          </p:blipFill>
          <p:spPr>
            <a:xfrm>
              <a:off x="4896739" y="2131555"/>
              <a:ext cx="430734" cy="364643"/>
            </a:xfrm>
            <a:prstGeom prst="rect">
              <a:avLst/>
            </a:prstGeom>
            <a:ln w="12700">
              <a:miter lim="400000"/>
            </a:ln>
          </p:spPr>
        </p:pic>
        <p:sp>
          <p:nvSpPr>
            <p:cNvPr id="331" name="Shape 240"/>
            <p:cNvSpPr/>
            <p:nvPr/>
          </p:nvSpPr>
          <p:spPr>
            <a:xfrm>
              <a:off x="5485891" y="2178792"/>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11</a:t>
              </a:r>
              <a:r>
                <a:rPr dirty="0"/>
                <a:t> Connectors</a:t>
              </a:r>
            </a:p>
          </p:txBody>
        </p:sp>
      </p:grpSp>
      <p:pic>
        <p:nvPicPr>
          <p:cNvPr id="332" name="Image 331"/>
          <p:cNvPicPr>
            <a:picLocks/>
          </p:cNvPicPr>
          <p:nvPr/>
        </p:nvPicPr>
        <p:blipFill>
          <a:blip r:embed="rId10" cstate="print"/>
          <a:stretch>
            <a:fillRect/>
          </a:stretch>
        </p:blipFill>
        <p:spPr>
          <a:xfrm rot="10800000">
            <a:off x="4366736" y="2139088"/>
            <a:ext cx="360000" cy="193730"/>
          </a:xfrm>
          <a:prstGeom prst="rect">
            <a:avLst/>
          </a:prstGeom>
          <a:effectLst>
            <a:outerShdw blurRad="38100" dist="20000" dir="5400000" rotWithShape="0">
              <a:srgbClr val="000000">
                <a:alpha val="38000"/>
              </a:srgbClr>
            </a:outerShdw>
          </a:effectLst>
        </p:spPr>
      </p:pic>
      <p:grpSp>
        <p:nvGrpSpPr>
          <p:cNvPr id="334" name="Groupe 333"/>
          <p:cNvGrpSpPr/>
          <p:nvPr/>
        </p:nvGrpSpPr>
        <p:grpSpPr>
          <a:xfrm>
            <a:off x="4893083" y="4946521"/>
            <a:ext cx="1828246" cy="1446490"/>
            <a:chOff x="4893083" y="1049708"/>
            <a:chExt cx="1828246" cy="1446490"/>
          </a:xfrm>
        </p:grpSpPr>
        <p:pic>
          <p:nvPicPr>
            <p:cNvPr id="335" name="pixel-art-grid-8.png"/>
            <p:cNvPicPr>
              <a:picLocks noChangeAspect="1"/>
            </p:cNvPicPr>
            <p:nvPr/>
          </p:nvPicPr>
          <p:blipFill>
            <a:blip r:embed="rId7" cstate="print"/>
            <a:stretch>
              <a:fillRect/>
            </a:stretch>
          </p:blipFill>
          <p:spPr>
            <a:xfrm>
              <a:off x="4893083" y="1049708"/>
              <a:ext cx="438046" cy="443038"/>
            </a:xfrm>
            <a:prstGeom prst="rect">
              <a:avLst/>
            </a:prstGeom>
            <a:ln w="12700">
              <a:miter lim="400000"/>
            </a:ln>
          </p:spPr>
        </p:pic>
        <p:pic>
          <p:nvPicPr>
            <p:cNvPr id="364" name="pixel-art-grid-8.png"/>
            <p:cNvPicPr>
              <a:picLocks noChangeAspect="1"/>
            </p:cNvPicPr>
            <p:nvPr/>
          </p:nvPicPr>
          <p:blipFill>
            <a:blip r:embed="rId8" cstate="print"/>
            <a:stretch>
              <a:fillRect/>
            </a:stretch>
          </p:blipFill>
          <p:spPr>
            <a:xfrm>
              <a:off x="4893083" y="1590632"/>
              <a:ext cx="438046" cy="443038"/>
            </a:xfrm>
            <a:prstGeom prst="rect">
              <a:avLst/>
            </a:prstGeom>
            <a:ln w="12700">
              <a:miter lim="400000"/>
            </a:ln>
          </p:spPr>
        </p:pic>
        <p:sp>
          <p:nvSpPr>
            <p:cNvPr id="391" name="Shape 237"/>
            <p:cNvSpPr/>
            <p:nvPr/>
          </p:nvSpPr>
          <p:spPr>
            <a:xfrm>
              <a:off x="5485891" y="1136143"/>
              <a:ext cx="1150926"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5</a:t>
              </a:r>
              <a:r>
                <a:rPr dirty="0"/>
                <a:t> Door-grids</a:t>
              </a:r>
            </a:p>
          </p:txBody>
        </p:sp>
        <p:sp>
          <p:nvSpPr>
            <p:cNvPr id="392" name="Shape 238"/>
            <p:cNvSpPr/>
            <p:nvPr/>
          </p:nvSpPr>
          <p:spPr>
            <a:xfrm>
              <a:off x="5485891" y="1677066"/>
              <a:ext cx="926484"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7</a:t>
              </a:r>
              <a:r>
                <a:rPr dirty="0"/>
                <a:t> Grids</a:t>
              </a:r>
            </a:p>
          </p:txBody>
        </p:sp>
        <p:pic>
          <p:nvPicPr>
            <p:cNvPr id="393" name="image21.png"/>
            <p:cNvPicPr>
              <a:picLocks noChangeAspect="1"/>
            </p:cNvPicPr>
            <p:nvPr/>
          </p:nvPicPr>
          <p:blipFill>
            <a:blip r:embed="rId9" cstate="print"/>
            <a:stretch>
              <a:fillRect/>
            </a:stretch>
          </p:blipFill>
          <p:spPr>
            <a:xfrm>
              <a:off x="4896739" y="2131555"/>
              <a:ext cx="430734" cy="364643"/>
            </a:xfrm>
            <a:prstGeom prst="rect">
              <a:avLst/>
            </a:prstGeom>
            <a:ln w="12700">
              <a:miter lim="400000"/>
            </a:ln>
          </p:spPr>
        </p:pic>
        <p:sp>
          <p:nvSpPr>
            <p:cNvPr id="435" name="Shape 240"/>
            <p:cNvSpPr/>
            <p:nvPr/>
          </p:nvSpPr>
          <p:spPr>
            <a:xfrm>
              <a:off x="5485891" y="2178792"/>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16</a:t>
              </a:r>
              <a:r>
                <a:rPr dirty="0"/>
                <a:t> Connectors</a:t>
              </a:r>
            </a:p>
          </p:txBody>
        </p:sp>
      </p:grpSp>
      <p:pic>
        <p:nvPicPr>
          <p:cNvPr id="442" name="Image 441"/>
          <p:cNvPicPr>
            <a:picLocks/>
          </p:cNvPicPr>
          <p:nvPr/>
        </p:nvPicPr>
        <p:blipFill>
          <a:blip r:embed="rId10" cstate="print"/>
          <a:stretch>
            <a:fillRect/>
          </a:stretch>
        </p:blipFill>
        <p:spPr>
          <a:xfrm rot="10800000">
            <a:off x="4366736" y="5572901"/>
            <a:ext cx="360000" cy="193730"/>
          </a:xfrm>
          <a:prstGeom prst="rect">
            <a:avLst/>
          </a:prstGeom>
          <a:effectLst>
            <a:outerShdw blurRad="38100" dist="20000" dir="5400000" rotWithShape="0">
              <a:srgbClr val="000000">
                <a:alpha val="38000"/>
              </a:srgbClr>
            </a:outerShdw>
          </a:effectLst>
        </p:spPr>
      </p:pic>
      <p:sp>
        <p:nvSpPr>
          <p:cNvPr id="130" name="Shape 232"/>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dirty="0"/>
              <a:t>LID ASSEMBLY</a:t>
            </a:r>
            <a:r>
              <a:rPr lang="fr-FR" dirty="0"/>
              <a:t> (2/3)</a:t>
            </a:r>
            <a:endParaRPr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pixel-art-grid-8.png"/>
          <p:cNvPicPr>
            <a:picLocks noChangeAspect="1"/>
          </p:cNvPicPr>
          <p:nvPr/>
        </p:nvPicPr>
        <p:blipFill>
          <a:blip r:embed="rId2" cstate="print"/>
          <a:stretch>
            <a:fillRect/>
          </a:stretch>
        </p:blipFill>
        <p:spPr>
          <a:xfrm>
            <a:off x="942460" y="2649293"/>
            <a:ext cx="602309" cy="609173"/>
          </a:xfrm>
          <a:prstGeom prst="rect">
            <a:avLst/>
          </a:prstGeom>
          <a:ln w="12700">
            <a:miter lim="400000"/>
          </a:ln>
        </p:spPr>
      </p:pic>
      <p:pic>
        <p:nvPicPr>
          <p:cNvPr id="366" name="pixel-art-grid-8.png"/>
          <p:cNvPicPr>
            <a:picLocks noChangeAspect="1"/>
          </p:cNvPicPr>
          <p:nvPr/>
        </p:nvPicPr>
        <p:blipFill>
          <a:blip r:embed="rId2" cstate="print"/>
          <a:stretch>
            <a:fillRect/>
          </a:stretch>
        </p:blipFill>
        <p:spPr>
          <a:xfrm>
            <a:off x="1531760" y="2649293"/>
            <a:ext cx="602309" cy="609173"/>
          </a:xfrm>
          <a:prstGeom prst="rect">
            <a:avLst/>
          </a:prstGeom>
          <a:ln w="12700">
            <a:miter lim="400000"/>
          </a:ln>
        </p:spPr>
      </p:pic>
      <p:pic>
        <p:nvPicPr>
          <p:cNvPr id="367" name="pixel-art-grid-8.png"/>
          <p:cNvPicPr>
            <a:picLocks noChangeAspect="1"/>
          </p:cNvPicPr>
          <p:nvPr/>
        </p:nvPicPr>
        <p:blipFill>
          <a:blip r:embed="rId2" cstate="print"/>
          <a:stretch>
            <a:fillRect/>
          </a:stretch>
        </p:blipFill>
        <p:spPr>
          <a:xfrm>
            <a:off x="349620" y="2649293"/>
            <a:ext cx="602310" cy="609173"/>
          </a:xfrm>
          <a:prstGeom prst="rect">
            <a:avLst/>
          </a:prstGeom>
          <a:ln w="12700">
            <a:miter lim="400000"/>
          </a:ln>
        </p:spPr>
      </p:pic>
      <p:pic>
        <p:nvPicPr>
          <p:cNvPr id="368" name="pixel-art-grid-8.png"/>
          <p:cNvPicPr>
            <a:picLocks noChangeAspect="1"/>
          </p:cNvPicPr>
          <p:nvPr/>
        </p:nvPicPr>
        <p:blipFill>
          <a:blip r:embed="rId3" cstate="print"/>
          <a:stretch>
            <a:fillRect/>
          </a:stretch>
        </p:blipFill>
        <p:spPr>
          <a:xfrm>
            <a:off x="349620" y="2052841"/>
            <a:ext cx="602310" cy="609173"/>
          </a:xfrm>
          <a:prstGeom prst="rect">
            <a:avLst/>
          </a:prstGeom>
          <a:ln w="12700">
            <a:miter lim="400000"/>
          </a:ln>
        </p:spPr>
      </p:pic>
      <p:pic>
        <p:nvPicPr>
          <p:cNvPr id="369" name="pixel-art-grid-8.png"/>
          <p:cNvPicPr>
            <a:picLocks noChangeAspect="1"/>
          </p:cNvPicPr>
          <p:nvPr/>
        </p:nvPicPr>
        <p:blipFill>
          <a:blip r:embed="rId3" cstate="print"/>
          <a:stretch>
            <a:fillRect/>
          </a:stretch>
        </p:blipFill>
        <p:spPr>
          <a:xfrm>
            <a:off x="942460" y="2052841"/>
            <a:ext cx="602309" cy="609173"/>
          </a:xfrm>
          <a:prstGeom prst="rect">
            <a:avLst/>
          </a:prstGeom>
          <a:ln w="12700">
            <a:miter lim="400000"/>
          </a:ln>
        </p:spPr>
      </p:pic>
      <p:pic>
        <p:nvPicPr>
          <p:cNvPr id="370" name="pixel-art-grid-8.png"/>
          <p:cNvPicPr>
            <a:picLocks noChangeAspect="1"/>
          </p:cNvPicPr>
          <p:nvPr/>
        </p:nvPicPr>
        <p:blipFill>
          <a:blip r:embed="rId3" cstate="print"/>
          <a:stretch>
            <a:fillRect/>
          </a:stretch>
        </p:blipFill>
        <p:spPr>
          <a:xfrm>
            <a:off x="1531760" y="2052841"/>
            <a:ext cx="602309" cy="609173"/>
          </a:xfrm>
          <a:prstGeom prst="rect">
            <a:avLst/>
          </a:prstGeom>
          <a:ln w="12700">
            <a:miter lim="400000"/>
          </a:ln>
        </p:spPr>
      </p:pic>
      <p:sp>
        <p:nvSpPr>
          <p:cNvPr id="371" name="Shape 371"/>
          <p:cNvSpPr/>
          <p:nvPr/>
        </p:nvSpPr>
        <p:spPr>
          <a:xfrm>
            <a:off x="326977" y="2616368"/>
            <a:ext cx="74091" cy="70800"/>
          </a:xfrm>
          <a:prstGeom prst="ellipse">
            <a:avLst/>
          </a:prstGeom>
          <a:solidFill>
            <a:srgbClr val="000000"/>
          </a:solidFill>
          <a:ln w="12700">
            <a:miter lim="400000"/>
          </a:ln>
        </p:spPr>
        <p:txBody>
          <a:bodyPr lIns="45719" rIns="45719" anchor="ctr"/>
          <a:lstStyle/>
          <a:p>
            <a:endParaRPr/>
          </a:p>
        </p:txBody>
      </p:sp>
      <p:sp>
        <p:nvSpPr>
          <p:cNvPr id="372" name="Shape 372"/>
          <p:cNvSpPr/>
          <p:nvPr/>
        </p:nvSpPr>
        <p:spPr>
          <a:xfrm>
            <a:off x="1500221" y="2616368"/>
            <a:ext cx="74091" cy="70800"/>
          </a:xfrm>
          <a:prstGeom prst="ellipse">
            <a:avLst/>
          </a:prstGeom>
          <a:solidFill>
            <a:srgbClr val="000000"/>
          </a:solidFill>
          <a:ln w="12700">
            <a:miter lim="400000"/>
          </a:ln>
        </p:spPr>
        <p:txBody>
          <a:bodyPr lIns="45719" rIns="45719" anchor="ctr"/>
          <a:lstStyle/>
          <a:p>
            <a:endParaRPr/>
          </a:p>
        </p:txBody>
      </p:sp>
      <p:sp>
        <p:nvSpPr>
          <p:cNvPr id="373" name="Shape 373"/>
          <p:cNvSpPr/>
          <p:nvPr/>
        </p:nvSpPr>
        <p:spPr>
          <a:xfrm>
            <a:off x="908199" y="2616368"/>
            <a:ext cx="74091" cy="70800"/>
          </a:xfrm>
          <a:prstGeom prst="ellipse">
            <a:avLst/>
          </a:prstGeom>
          <a:solidFill>
            <a:srgbClr val="000000"/>
          </a:solidFill>
          <a:ln w="12700">
            <a:miter lim="400000"/>
          </a:ln>
        </p:spPr>
        <p:txBody>
          <a:bodyPr lIns="45719" rIns="45719" anchor="ctr"/>
          <a:lstStyle/>
          <a:p>
            <a:endParaRPr/>
          </a:p>
        </p:txBody>
      </p:sp>
      <p:sp>
        <p:nvSpPr>
          <p:cNvPr id="374" name="Shape 374"/>
          <p:cNvSpPr/>
          <p:nvPr/>
        </p:nvSpPr>
        <p:spPr>
          <a:xfrm>
            <a:off x="2086162" y="2616368"/>
            <a:ext cx="74091" cy="70800"/>
          </a:xfrm>
          <a:prstGeom prst="ellipse">
            <a:avLst/>
          </a:prstGeom>
          <a:solidFill>
            <a:srgbClr val="000000"/>
          </a:solidFill>
          <a:ln w="12700">
            <a:miter lim="400000"/>
          </a:ln>
        </p:spPr>
        <p:txBody>
          <a:bodyPr lIns="45719" rIns="45719" anchor="ctr"/>
          <a:lstStyle/>
          <a:p>
            <a:endParaRPr/>
          </a:p>
        </p:txBody>
      </p:sp>
      <p:sp>
        <p:nvSpPr>
          <p:cNvPr id="375" name="Shape 375"/>
          <p:cNvSpPr/>
          <p:nvPr/>
        </p:nvSpPr>
        <p:spPr>
          <a:xfrm>
            <a:off x="908199" y="3203725"/>
            <a:ext cx="74091" cy="70800"/>
          </a:xfrm>
          <a:prstGeom prst="ellipse">
            <a:avLst/>
          </a:prstGeom>
          <a:solidFill>
            <a:srgbClr val="000000"/>
          </a:solidFill>
          <a:ln w="12700">
            <a:miter lim="400000"/>
          </a:ln>
        </p:spPr>
        <p:txBody>
          <a:bodyPr lIns="45719" rIns="45719" anchor="ctr"/>
          <a:lstStyle/>
          <a:p>
            <a:endParaRPr/>
          </a:p>
        </p:txBody>
      </p:sp>
      <p:sp>
        <p:nvSpPr>
          <p:cNvPr id="376" name="Shape 376"/>
          <p:cNvSpPr/>
          <p:nvPr/>
        </p:nvSpPr>
        <p:spPr>
          <a:xfrm>
            <a:off x="1502217" y="3203725"/>
            <a:ext cx="74091" cy="70800"/>
          </a:xfrm>
          <a:prstGeom prst="ellipse">
            <a:avLst/>
          </a:prstGeom>
          <a:solidFill>
            <a:srgbClr val="000000"/>
          </a:solidFill>
          <a:ln w="12700">
            <a:miter lim="400000"/>
          </a:ln>
        </p:spPr>
        <p:txBody>
          <a:bodyPr lIns="45719" rIns="45719" anchor="ctr"/>
          <a:lstStyle/>
          <a:p>
            <a:endParaRPr/>
          </a:p>
        </p:txBody>
      </p:sp>
      <p:sp>
        <p:nvSpPr>
          <p:cNvPr id="377" name="Shape 377"/>
          <p:cNvSpPr/>
          <p:nvPr/>
        </p:nvSpPr>
        <p:spPr>
          <a:xfrm>
            <a:off x="2084798" y="3203725"/>
            <a:ext cx="74091" cy="70800"/>
          </a:xfrm>
          <a:prstGeom prst="ellipse">
            <a:avLst/>
          </a:prstGeom>
          <a:solidFill>
            <a:srgbClr val="000000"/>
          </a:solidFill>
          <a:ln w="12700">
            <a:miter lim="400000"/>
          </a:ln>
        </p:spPr>
        <p:txBody>
          <a:bodyPr lIns="45719" rIns="45719" anchor="ctr"/>
          <a:lstStyle/>
          <a:p>
            <a:endParaRPr/>
          </a:p>
        </p:txBody>
      </p:sp>
      <p:sp>
        <p:nvSpPr>
          <p:cNvPr id="378" name="Shape 378"/>
          <p:cNvSpPr/>
          <p:nvPr/>
        </p:nvSpPr>
        <p:spPr>
          <a:xfrm>
            <a:off x="326977" y="3203725"/>
            <a:ext cx="74091" cy="70800"/>
          </a:xfrm>
          <a:prstGeom prst="ellipse">
            <a:avLst/>
          </a:prstGeom>
          <a:solidFill>
            <a:srgbClr val="000000"/>
          </a:solidFill>
          <a:ln w="12700">
            <a:miter lim="400000"/>
          </a:ln>
        </p:spPr>
        <p:txBody>
          <a:bodyPr lIns="45719" rIns="45719" anchor="ctr"/>
          <a:lstStyle/>
          <a:p>
            <a:endParaRPr/>
          </a:p>
        </p:txBody>
      </p:sp>
      <p:pic>
        <p:nvPicPr>
          <p:cNvPr id="379" name="pixel-art-grid-8.png"/>
          <p:cNvPicPr>
            <a:picLocks noChangeAspect="1"/>
          </p:cNvPicPr>
          <p:nvPr/>
        </p:nvPicPr>
        <p:blipFill>
          <a:blip r:embed="rId2" cstate="print"/>
          <a:stretch>
            <a:fillRect/>
          </a:stretch>
        </p:blipFill>
        <p:spPr>
          <a:xfrm>
            <a:off x="942460" y="1409811"/>
            <a:ext cx="602309" cy="609173"/>
          </a:xfrm>
          <a:prstGeom prst="rect">
            <a:avLst/>
          </a:prstGeom>
          <a:ln w="12700">
            <a:miter lim="400000"/>
          </a:ln>
        </p:spPr>
      </p:pic>
      <p:pic>
        <p:nvPicPr>
          <p:cNvPr id="380" name="pixel-art-grid-8.png"/>
          <p:cNvPicPr>
            <a:picLocks noChangeAspect="1"/>
          </p:cNvPicPr>
          <p:nvPr/>
        </p:nvPicPr>
        <p:blipFill>
          <a:blip r:embed="rId2" cstate="print"/>
          <a:stretch>
            <a:fillRect/>
          </a:stretch>
        </p:blipFill>
        <p:spPr>
          <a:xfrm>
            <a:off x="1531760" y="1409811"/>
            <a:ext cx="602309" cy="609173"/>
          </a:xfrm>
          <a:prstGeom prst="rect">
            <a:avLst/>
          </a:prstGeom>
          <a:ln w="12700">
            <a:miter lim="400000"/>
          </a:ln>
        </p:spPr>
      </p:pic>
      <p:pic>
        <p:nvPicPr>
          <p:cNvPr id="381" name="pixel-art-grid-8.png"/>
          <p:cNvPicPr>
            <a:picLocks noChangeAspect="1"/>
          </p:cNvPicPr>
          <p:nvPr/>
        </p:nvPicPr>
        <p:blipFill>
          <a:blip r:embed="rId2" cstate="print"/>
          <a:stretch>
            <a:fillRect/>
          </a:stretch>
        </p:blipFill>
        <p:spPr>
          <a:xfrm>
            <a:off x="349620" y="1409811"/>
            <a:ext cx="602310" cy="609173"/>
          </a:xfrm>
          <a:prstGeom prst="rect">
            <a:avLst/>
          </a:prstGeom>
          <a:ln w="12700">
            <a:miter lim="400000"/>
          </a:ln>
        </p:spPr>
      </p:pic>
      <p:sp>
        <p:nvSpPr>
          <p:cNvPr id="386" name="Shape 386"/>
          <p:cNvSpPr/>
          <p:nvPr/>
        </p:nvSpPr>
        <p:spPr>
          <a:xfrm>
            <a:off x="908199" y="1964242"/>
            <a:ext cx="74091" cy="70801"/>
          </a:xfrm>
          <a:prstGeom prst="ellipse">
            <a:avLst/>
          </a:prstGeom>
          <a:solidFill>
            <a:srgbClr val="000000"/>
          </a:solidFill>
          <a:ln w="12700">
            <a:miter lim="400000"/>
          </a:ln>
        </p:spPr>
        <p:txBody>
          <a:bodyPr lIns="45719" rIns="45719" anchor="ctr"/>
          <a:lstStyle/>
          <a:p>
            <a:endParaRPr/>
          </a:p>
        </p:txBody>
      </p:sp>
      <p:sp>
        <p:nvSpPr>
          <p:cNvPr id="387" name="Shape 387"/>
          <p:cNvSpPr/>
          <p:nvPr/>
        </p:nvSpPr>
        <p:spPr>
          <a:xfrm>
            <a:off x="1502217" y="1964242"/>
            <a:ext cx="74091" cy="70801"/>
          </a:xfrm>
          <a:prstGeom prst="ellipse">
            <a:avLst/>
          </a:prstGeom>
          <a:solidFill>
            <a:srgbClr val="000000"/>
          </a:solidFill>
          <a:ln w="12700">
            <a:miter lim="400000"/>
          </a:ln>
        </p:spPr>
        <p:txBody>
          <a:bodyPr lIns="45719" rIns="45719" anchor="ctr"/>
          <a:lstStyle/>
          <a:p>
            <a:endParaRPr/>
          </a:p>
        </p:txBody>
      </p:sp>
      <p:sp>
        <p:nvSpPr>
          <p:cNvPr id="390" name="Shape 390"/>
          <p:cNvSpPr/>
          <p:nvPr/>
        </p:nvSpPr>
        <p:spPr>
          <a:xfrm>
            <a:off x="477133" y="1518949"/>
            <a:ext cx="1532964"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2600"/>
                </a:solidFill>
              </a:defRPr>
            </a:lvl1pPr>
          </a:lstStyle>
          <a:p>
            <a:r>
              <a:t>F    I    X    E    D</a:t>
            </a:r>
          </a:p>
        </p:txBody>
      </p:sp>
      <p:sp>
        <p:nvSpPr>
          <p:cNvPr id="395" name="Shape 395"/>
          <p:cNvSpPr/>
          <p:nvPr/>
        </p:nvSpPr>
        <p:spPr>
          <a:xfrm>
            <a:off x="415905" y="1531294"/>
            <a:ext cx="1655419" cy="387138"/>
          </a:xfrm>
          <a:prstGeom prst="rect">
            <a:avLst/>
          </a:prstGeom>
          <a:ln>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sp>
        <p:nvSpPr>
          <p:cNvPr id="396" name="Shape 396"/>
          <p:cNvSpPr/>
          <p:nvPr/>
        </p:nvSpPr>
        <p:spPr>
          <a:xfrm>
            <a:off x="294408" y="1103285"/>
            <a:ext cx="677428"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10"/>
                <a:ea typeface="Argumentum Regular 10"/>
                <a:cs typeface="Argumentum Regular 10"/>
                <a:sym typeface="Argumentum Regular 10"/>
              </a:defRPr>
            </a:lvl1pPr>
          </a:lstStyle>
          <a:p>
            <a:r>
              <a:rPr u="sng" dirty="0"/>
              <a:t>Lid 3x3</a:t>
            </a:r>
            <a:r>
              <a:rPr lang="fr-FR" u="sng" dirty="0"/>
              <a:t>:</a:t>
            </a:r>
            <a:endParaRPr u="sng" dirty="0"/>
          </a:p>
        </p:txBody>
      </p:sp>
      <p:pic>
        <p:nvPicPr>
          <p:cNvPr id="397" name="pixel-art-grid-8.png"/>
          <p:cNvPicPr>
            <a:picLocks noChangeAspect="1"/>
          </p:cNvPicPr>
          <p:nvPr/>
        </p:nvPicPr>
        <p:blipFill>
          <a:blip r:embed="rId2" cstate="print"/>
          <a:stretch>
            <a:fillRect/>
          </a:stretch>
        </p:blipFill>
        <p:spPr>
          <a:xfrm>
            <a:off x="946042" y="5027166"/>
            <a:ext cx="602310" cy="609174"/>
          </a:xfrm>
          <a:prstGeom prst="rect">
            <a:avLst/>
          </a:prstGeom>
          <a:ln w="12700">
            <a:miter lim="400000"/>
          </a:ln>
        </p:spPr>
      </p:pic>
      <p:pic>
        <p:nvPicPr>
          <p:cNvPr id="398" name="pixel-art-grid-8.png"/>
          <p:cNvPicPr>
            <a:picLocks noChangeAspect="1"/>
          </p:cNvPicPr>
          <p:nvPr/>
        </p:nvPicPr>
        <p:blipFill>
          <a:blip r:embed="rId2" cstate="print"/>
          <a:stretch>
            <a:fillRect/>
          </a:stretch>
        </p:blipFill>
        <p:spPr>
          <a:xfrm>
            <a:off x="1535342" y="5027166"/>
            <a:ext cx="602310" cy="609174"/>
          </a:xfrm>
          <a:prstGeom prst="rect">
            <a:avLst/>
          </a:prstGeom>
          <a:ln w="12700">
            <a:miter lim="400000"/>
          </a:ln>
        </p:spPr>
      </p:pic>
      <p:pic>
        <p:nvPicPr>
          <p:cNvPr id="399" name="pixel-art-grid-8.png"/>
          <p:cNvPicPr>
            <a:picLocks noChangeAspect="1"/>
          </p:cNvPicPr>
          <p:nvPr/>
        </p:nvPicPr>
        <p:blipFill>
          <a:blip r:embed="rId2" cstate="print"/>
          <a:stretch>
            <a:fillRect/>
          </a:stretch>
        </p:blipFill>
        <p:spPr>
          <a:xfrm>
            <a:off x="353203" y="5027166"/>
            <a:ext cx="602309" cy="609174"/>
          </a:xfrm>
          <a:prstGeom prst="rect">
            <a:avLst/>
          </a:prstGeom>
          <a:ln w="12700">
            <a:miter lim="400000"/>
          </a:ln>
        </p:spPr>
      </p:pic>
      <p:pic>
        <p:nvPicPr>
          <p:cNvPr id="400" name="pixel-art-grid-8.png"/>
          <p:cNvPicPr>
            <a:picLocks noChangeAspect="1"/>
          </p:cNvPicPr>
          <p:nvPr/>
        </p:nvPicPr>
        <p:blipFill>
          <a:blip r:embed="rId3" cstate="print"/>
          <a:stretch>
            <a:fillRect/>
          </a:stretch>
        </p:blipFill>
        <p:spPr>
          <a:xfrm>
            <a:off x="353203" y="4430714"/>
            <a:ext cx="602309" cy="609174"/>
          </a:xfrm>
          <a:prstGeom prst="rect">
            <a:avLst/>
          </a:prstGeom>
          <a:ln w="12700">
            <a:miter lim="400000"/>
          </a:ln>
        </p:spPr>
      </p:pic>
      <p:pic>
        <p:nvPicPr>
          <p:cNvPr id="401" name="pixel-art-grid-8.png"/>
          <p:cNvPicPr>
            <a:picLocks noChangeAspect="1"/>
          </p:cNvPicPr>
          <p:nvPr/>
        </p:nvPicPr>
        <p:blipFill>
          <a:blip r:embed="rId3" cstate="print"/>
          <a:stretch>
            <a:fillRect/>
          </a:stretch>
        </p:blipFill>
        <p:spPr>
          <a:xfrm>
            <a:off x="946042" y="4430714"/>
            <a:ext cx="602310" cy="609174"/>
          </a:xfrm>
          <a:prstGeom prst="rect">
            <a:avLst/>
          </a:prstGeom>
          <a:ln w="12700">
            <a:miter lim="400000"/>
          </a:ln>
        </p:spPr>
      </p:pic>
      <p:pic>
        <p:nvPicPr>
          <p:cNvPr id="402" name="pixel-art-grid-8.png"/>
          <p:cNvPicPr>
            <a:picLocks noChangeAspect="1"/>
          </p:cNvPicPr>
          <p:nvPr/>
        </p:nvPicPr>
        <p:blipFill>
          <a:blip r:embed="rId3" cstate="print"/>
          <a:stretch>
            <a:fillRect/>
          </a:stretch>
        </p:blipFill>
        <p:spPr>
          <a:xfrm>
            <a:off x="1535342" y="4430714"/>
            <a:ext cx="602310" cy="609174"/>
          </a:xfrm>
          <a:prstGeom prst="rect">
            <a:avLst/>
          </a:prstGeom>
          <a:ln w="12700">
            <a:miter lim="400000"/>
          </a:ln>
        </p:spPr>
      </p:pic>
      <p:sp>
        <p:nvSpPr>
          <p:cNvPr id="403" name="Shape 403"/>
          <p:cNvSpPr/>
          <p:nvPr/>
        </p:nvSpPr>
        <p:spPr>
          <a:xfrm>
            <a:off x="330559" y="4994240"/>
            <a:ext cx="74091" cy="70801"/>
          </a:xfrm>
          <a:prstGeom prst="ellipse">
            <a:avLst/>
          </a:prstGeom>
          <a:solidFill>
            <a:srgbClr val="000000"/>
          </a:solidFill>
          <a:ln w="12700">
            <a:miter lim="400000"/>
          </a:ln>
        </p:spPr>
        <p:txBody>
          <a:bodyPr lIns="45719" rIns="45719" anchor="ctr"/>
          <a:lstStyle/>
          <a:p>
            <a:endParaRPr/>
          </a:p>
        </p:txBody>
      </p:sp>
      <p:sp>
        <p:nvSpPr>
          <p:cNvPr id="404" name="Shape 404"/>
          <p:cNvSpPr/>
          <p:nvPr/>
        </p:nvSpPr>
        <p:spPr>
          <a:xfrm>
            <a:off x="1503803" y="4994240"/>
            <a:ext cx="74091" cy="70801"/>
          </a:xfrm>
          <a:prstGeom prst="ellipse">
            <a:avLst/>
          </a:prstGeom>
          <a:solidFill>
            <a:srgbClr val="000000"/>
          </a:solidFill>
          <a:ln w="12700">
            <a:miter lim="400000"/>
          </a:ln>
        </p:spPr>
        <p:txBody>
          <a:bodyPr lIns="45719" rIns="45719" anchor="ctr"/>
          <a:lstStyle/>
          <a:p>
            <a:endParaRPr/>
          </a:p>
        </p:txBody>
      </p:sp>
      <p:sp>
        <p:nvSpPr>
          <p:cNvPr id="405" name="Shape 405"/>
          <p:cNvSpPr/>
          <p:nvPr/>
        </p:nvSpPr>
        <p:spPr>
          <a:xfrm>
            <a:off x="911781" y="4994240"/>
            <a:ext cx="74091" cy="70801"/>
          </a:xfrm>
          <a:prstGeom prst="ellipse">
            <a:avLst/>
          </a:prstGeom>
          <a:solidFill>
            <a:srgbClr val="000000"/>
          </a:solidFill>
          <a:ln w="12700">
            <a:miter lim="400000"/>
          </a:ln>
        </p:spPr>
        <p:txBody>
          <a:bodyPr lIns="45719" rIns="45719" anchor="ctr"/>
          <a:lstStyle/>
          <a:p>
            <a:endParaRPr/>
          </a:p>
        </p:txBody>
      </p:sp>
      <p:pic>
        <p:nvPicPr>
          <p:cNvPr id="406" name="pixel-art-grid-8.png"/>
          <p:cNvPicPr>
            <a:picLocks noChangeAspect="1"/>
          </p:cNvPicPr>
          <p:nvPr/>
        </p:nvPicPr>
        <p:blipFill>
          <a:blip r:embed="rId2" cstate="print"/>
          <a:stretch>
            <a:fillRect/>
          </a:stretch>
        </p:blipFill>
        <p:spPr>
          <a:xfrm>
            <a:off x="946042" y="3797844"/>
            <a:ext cx="602310" cy="609174"/>
          </a:xfrm>
          <a:prstGeom prst="rect">
            <a:avLst/>
          </a:prstGeom>
          <a:ln w="12700">
            <a:miter lim="400000"/>
          </a:ln>
        </p:spPr>
      </p:pic>
      <p:pic>
        <p:nvPicPr>
          <p:cNvPr id="407" name="pixel-art-grid-8.png"/>
          <p:cNvPicPr>
            <a:picLocks noChangeAspect="1"/>
          </p:cNvPicPr>
          <p:nvPr/>
        </p:nvPicPr>
        <p:blipFill>
          <a:blip r:embed="rId2" cstate="print"/>
          <a:stretch>
            <a:fillRect/>
          </a:stretch>
        </p:blipFill>
        <p:spPr>
          <a:xfrm>
            <a:off x="1535342" y="3797844"/>
            <a:ext cx="602310" cy="609174"/>
          </a:xfrm>
          <a:prstGeom prst="rect">
            <a:avLst/>
          </a:prstGeom>
          <a:ln w="12700">
            <a:miter lim="400000"/>
          </a:ln>
        </p:spPr>
      </p:pic>
      <p:pic>
        <p:nvPicPr>
          <p:cNvPr id="408" name="pixel-art-grid-8.png"/>
          <p:cNvPicPr>
            <a:picLocks noChangeAspect="1"/>
          </p:cNvPicPr>
          <p:nvPr/>
        </p:nvPicPr>
        <p:blipFill>
          <a:blip r:embed="rId2" cstate="print"/>
          <a:stretch>
            <a:fillRect/>
          </a:stretch>
        </p:blipFill>
        <p:spPr>
          <a:xfrm>
            <a:off x="353203" y="3797844"/>
            <a:ext cx="602309" cy="609174"/>
          </a:xfrm>
          <a:prstGeom prst="rect">
            <a:avLst/>
          </a:prstGeom>
          <a:ln w="12700">
            <a:miter lim="400000"/>
          </a:ln>
        </p:spPr>
      </p:pic>
      <p:sp>
        <p:nvSpPr>
          <p:cNvPr id="412" name="Shape 412"/>
          <p:cNvSpPr/>
          <p:nvPr/>
        </p:nvSpPr>
        <p:spPr>
          <a:xfrm>
            <a:off x="911781" y="4352275"/>
            <a:ext cx="74091" cy="70801"/>
          </a:xfrm>
          <a:prstGeom prst="ellipse">
            <a:avLst/>
          </a:prstGeom>
          <a:solidFill>
            <a:srgbClr val="000000"/>
          </a:solidFill>
          <a:ln w="12700">
            <a:miter lim="400000"/>
          </a:ln>
        </p:spPr>
        <p:txBody>
          <a:bodyPr lIns="45719" rIns="45719" anchor="ctr"/>
          <a:lstStyle/>
          <a:p>
            <a:endParaRPr/>
          </a:p>
        </p:txBody>
      </p:sp>
      <p:sp>
        <p:nvSpPr>
          <p:cNvPr id="413" name="Shape 413"/>
          <p:cNvSpPr/>
          <p:nvPr/>
        </p:nvSpPr>
        <p:spPr>
          <a:xfrm>
            <a:off x="1505799" y="4352275"/>
            <a:ext cx="74091" cy="70801"/>
          </a:xfrm>
          <a:prstGeom prst="ellipse">
            <a:avLst/>
          </a:prstGeom>
          <a:solidFill>
            <a:srgbClr val="000000"/>
          </a:solidFill>
          <a:ln w="12700">
            <a:miter lim="400000"/>
          </a:ln>
        </p:spPr>
        <p:txBody>
          <a:bodyPr lIns="45719" rIns="45719" anchor="ctr"/>
          <a:lstStyle/>
          <a:p>
            <a:endParaRPr/>
          </a:p>
        </p:txBody>
      </p:sp>
      <p:sp>
        <p:nvSpPr>
          <p:cNvPr id="415" name="Shape 415"/>
          <p:cNvSpPr/>
          <p:nvPr/>
        </p:nvSpPr>
        <p:spPr>
          <a:xfrm>
            <a:off x="306188" y="3492978"/>
            <a:ext cx="677428"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10"/>
                <a:ea typeface="Argumentum Regular 10"/>
                <a:cs typeface="Argumentum Regular 10"/>
                <a:sym typeface="Argumentum Regular 10"/>
              </a:defRPr>
            </a:lvl1pPr>
          </a:lstStyle>
          <a:p>
            <a:r>
              <a:rPr u="sng" dirty="0"/>
              <a:t>Lid 4x4</a:t>
            </a:r>
            <a:r>
              <a:rPr lang="fr-FR" u="sng" dirty="0"/>
              <a:t>:</a:t>
            </a:r>
            <a:endParaRPr u="sng" dirty="0"/>
          </a:p>
        </p:txBody>
      </p:sp>
      <p:pic>
        <p:nvPicPr>
          <p:cNvPr id="416" name="pixel-art-grid-8.png"/>
          <p:cNvPicPr>
            <a:picLocks noChangeAspect="1"/>
          </p:cNvPicPr>
          <p:nvPr/>
        </p:nvPicPr>
        <p:blipFill>
          <a:blip r:embed="rId2" cstate="print"/>
          <a:stretch>
            <a:fillRect/>
          </a:stretch>
        </p:blipFill>
        <p:spPr>
          <a:xfrm>
            <a:off x="2125426" y="3803031"/>
            <a:ext cx="602309" cy="609174"/>
          </a:xfrm>
          <a:prstGeom prst="rect">
            <a:avLst/>
          </a:prstGeom>
          <a:ln w="12700">
            <a:miter lim="400000"/>
          </a:ln>
        </p:spPr>
      </p:pic>
      <p:sp>
        <p:nvSpPr>
          <p:cNvPr id="419" name="Shape 419"/>
          <p:cNvSpPr/>
          <p:nvPr/>
        </p:nvSpPr>
        <p:spPr>
          <a:xfrm>
            <a:off x="419487" y="3919327"/>
            <a:ext cx="2246715" cy="387138"/>
          </a:xfrm>
          <a:prstGeom prst="rect">
            <a:avLst/>
          </a:prstGeom>
          <a:ln>
            <a:solidFill>
              <a:schemeClr val="accent2"/>
            </a:solidFill>
            <a:prstDash val="sysDot"/>
            <a:miter lim="400000"/>
          </a:ln>
          <a:effectLst>
            <a:outerShdw blurRad="38100" dist="23000" dir="5400000" rotWithShape="0">
              <a:srgbClr val="000000">
                <a:alpha val="35000"/>
              </a:srgbClr>
            </a:outerShdw>
          </a:effectLst>
        </p:spPr>
        <p:txBody>
          <a:bodyPr lIns="45719" rIns="45719" anchor="ctr"/>
          <a:lstStyle/>
          <a:p>
            <a:endParaRPr/>
          </a:p>
        </p:txBody>
      </p:sp>
      <p:sp>
        <p:nvSpPr>
          <p:cNvPr id="420" name="Shape 420"/>
          <p:cNvSpPr/>
          <p:nvPr/>
        </p:nvSpPr>
        <p:spPr>
          <a:xfrm>
            <a:off x="353203" y="3904521"/>
            <a:ext cx="2339793"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a:solidFill>
                  <a:srgbClr val="FF2600"/>
                </a:solidFill>
              </a:defRPr>
            </a:lvl1pPr>
          </a:lstStyle>
          <a:p>
            <a:r>
              <a:t>F      I      X      E      D</a:t>
            </a:r>
          </a:p>
        </p:txBody>
      </p:sp>
      <p:pic>
        <p:nvPicPr>
          <p:cNvPr id="421" name="pixel-art-grid-8.png"/>
          <p:cNvPicPr>
            <a:picLocks noChangeAspect="1"/>
          </p:cNvPicPr>
          <p:nvPr/>
        </p:nvPicPr>
        <p:blipFill>
          <a:blip r:embed="rId3" cstate="print"/>
          <a:stretch>
            <a:fillRect/>
          </a:stretch>
        </p:blipFill>
        <p:spPr>
          <a:xfrm>
            <a:off x="2125426" y="4429397"/>
            <a:ext cx="602309" cy="609173"/>
          </a:xfrm>
          <a:prstGeom prst="rect">
            <a:avLst/>
          </a:prstGeom>
          <a:ln w="12700">
            <a:miter lim="400000"/>
          </a:ln>
        </p:spPr>
      </p:pic>
      <p:sp>
        <p:nvSpPr>
          <p:cNvPr id="422" name="Shape 422"/>
          <p:cNvSpPr/>
          <p:nvPr/>
        </p:nvSpPr>
        <p:spPr>
          <a:xfrm>
            <a:off x="2088381" y="4352275"/>
            <a:ext cx="74091" cy="70801"/>
          </a:xfrm>
          <a:prstGeom prst="ellipse">
            <a:avLst/>
          </a:prstGeom>
          <a:solidFill>
            <a:srgbClr val="000000"/>
          </a:solidFill>
          <a:ln w="12700">
            <a:miter lim="400000"/>
          </a:ln>
        </p:spPr>
        <p:txBody>
          <a:bodyPr lIns="45719" rIns="45719" anchor="ctr"/>
          <a:lstStyle/>
          <a:p>
            <a:endParaRPr/>
          </a:p>
        </p:txBody>
      </p:sp>
      <p:pic>
        <p:nvPicPr>
          <p:cNvPr id="424" name="pixel-art-grid-8.png"/>
          <p:cNvPicPr>
            <a:picLocks noChangeAspect="1"/>
          </p:cNvPicPr>
          <p:nvPr/>
        </p:nvPicPr>
        <p:blipFill>
          <a:blip r:embed="rId2" cstate="print"/>
          <a:stretch>
            <a:fillRect/>
          </a:stretch>
        </p:blipFill>
        <p:spPr>
          <a:xfrm>
            <a:off x="2126789" y="5028248"/>
            <a:ext cx="602309" cy="609173"/>
          </a:xfrm>
          <a:prstGeom prst="rect">
            <a:avLst/>
          </a:prstGeom>
          <a:ln w="12700">
            <a:miter lim="400000"/>
          </a:ln>
        </p:spPr>
      </p:pic>
      <p:sp>
        <p:nvSpPr>
          <p:cNvPr id="425" name="Shape 425"/>
          <p:cNvSpPr/>
          <p:nvPr/>
        </p:nvSpPr>
        <p:spPr>
          <a:xfrm>
            <a:off x="2089744" y="4994240"/>
            <a:ext cx="74091" cy="70801"/>
          </a:xfrm>
          <a:prstGeom prst="ellipse">
            <a:avLst/>
          </a:prstGeom>
          <a:solidFill>
            <a:srgbClr val="000000"/>
          </a:solidFill>
          <a:ln w="12700">
            <a:miter lim="400000"/>
          </a:ln>
        </p:spPr>
        <p:txBody>
          <a:bodyPr lIns="45719" rIns="45719" anchor="ctr"/>
          <a:lstStyle/>
          <a:p>
            <a:endParaRPr/>
          </a:p>
        </p:txBody>
      </p:sp>
      <p:sp>
        <p:nvSpPr>
          <p:cNvPr id="426" name="Shape 426"/>
          <p:cNvSpPr/>
          <p:nvPr/>
        </p:nvSpPr>
        <p:spPr>
          <a:xfrm>
            <a:off x="2684267" y="4995322"/>
            <a:ext cx="74091" cy="70801"/>
          </a:xfrm>
          <a:prstGeom prst="ellipse">
            <a:avLst/>
          </a:prstGeom>
          <a:solidFill>
            <a:srgbClr val="000000"/>
          </a:solidFill>
          <a:ln w="12700">
            <a:miter lim="400000"/>
          </a:ln>
        </p:spPr>
        <p:txBody>
          <a:bodyPr lIns="45719" rIns="45719" anchor="ctr"/>
          <a:lstStyle/>
          <a:p>
            <a:endParaRPr/>
          </a:p>
        </p:txBody>
      </p:sp>
      <p:pic>
        <p:nvPicPr>
          <p:cNvPr id="427" name="pixel-art-grid-8.png"/>
          <p:cNvPicPr>
            <a:picLocks noChangeAspect="1"/>
          </p:cNvPicPr>
          <p:nvPr/>
        </p:nvPicPr>
        <p:blipFill>
          <a:blip r:embed="rId2" cstate="print"/>
          <a:stretch>
            <a:fillRect/>
          </a:stretch>
        </p:blipFill>
        <p:spPr>
          <a:xfrm>
            <a:off x="946042" y="5618079"/>
            <a:ext cx="602310" cy="609173"/>
          </a:xfrm>
          <a:prstGeom prst="rect">
            <a:avLst/>
          </a:prstGeom>
          <a:ln w="12700">
            <a:miter lim="400000"/>
          </a:ln>
        </p:spPr>
      </p:pic>
      <p:pic>
        <p:nvPicPr>
          <p:cNvPr id="428" name="pixel-art-grid-8.png"/>
          <p:cNvPicPr>
            <a:picLocks noChangeAspect="1"/>
          </p:cNvPicPr>
          <p:nvPr/>
        </p:nvPicPr>
        <p:blipFill>
          <a:blip r:embed="rId2" cstate="print"/>
          <a:stretch>
            <a:fillRect/>
          </a:stretch>
        </p:blipFill>
        <p:spPr>
          <a:xfrm>
            <a:off x="1535342" y="5618079"/>
            <a:ext cx="602309" cy="609173"/>
          </a:xfrm>
          <a:prstGeom prst="rect">
            <a:avLst/>
          </a:prstGeom>
          <a:ln w="12700">
            <a:miter lim="400000"/>
          </a:ln>
        </p:spPr>
      </p:pic>
      <p:pic>
        <p:nvPicPr>
          <p:cNvPr id="429" name="pixel-art-grid-8.png"/>
          <p:cNvPicPr>
            <a:picLocks noChangeAspect="1"/>
          </p:cNvPicPr>
          <p:nvPr/>
        </p:nvPicPr>
        <p:blipFill>
          <a:blip r:embed="rId2" cstate="print"/>
          <a:stretch>
            <a:fillRect/>
          </a:stretch>
        </p:blipFill>
        <p:spPr>
          <a:xfrm>
            <a:off x="312563" y="5662783"/>
            <a:ext cx="602309" cy="609173"/>
          </a:xfrm>
          <a:prstGeom prst="rect">
            <a:avLst/>
          </a:prstGeom>
          <a:ln w="12700">
            <a:miter lim="400000"/>
          </a:ln>
        </p:spPr>
      </p:pic>
      <p:sp>
        <p:nvSpPr>
          <p:cNvPr id="431" name="Shape 431"/>
          <p:cNvSpPr/>
          <p:nvPr/>
        </p:nvSpPr>
        <p:spPr>
          <a:xfrm>
            <a:off x="1505799" y="6172510"/>
            <a:ext cx="74091" cy="70801"/>
          </a:xfrm>
          <a:prstGeom prst="ellipse">
            <a:avLst/>
          </a:prstGeom>
          <a:solidFill>
            <a:srgbClr val="000000"/>
          </a:solidFill>
          <a:ln w="12700">
            <a:miter lim="400000"/>
          </a:ln>
        </p:spPr>
        <p:txBody>
          <a:bodyPr lIns="45719" rIns="45719" anchor="ctr"/>
          <a:lstStyle/>
          <a:p>
            <a:endParaRPr/>
          </a:p>
        </p:txBody>
      </p:sp>
      <p:pic>
        <p:nvPicPr>
          <p:cNvPr id="433" name="pixel-art-grid-8.png"/>
          <p:cNvPicPr>
            <a:picLocks noChangeAspect="1"/>
          </p:cNvPicPr>
          <p:nvPr/>
        </p:nvPicPr>
        <p:blipFill>
          <a:blip r:embed="rId2" cstate="print"/>
          <a:stretch>
            <a:fillRect/>
          </a:stretch>
        </p:blipFill>
        <p:spPr>
          <a:xfrm>
            <a:off x="2177589" y="5669960"/>
            <a:ext cx="602309" cy="609174"/>
          </a:xfrm>
          <a:prstGeom prst="rect">
            <a:avLst/>
          </a:prstGeom>
          <a:ln w="12700">
            <a:miter lim="400000"/>
          </a:ln>
        </p:spPr>
      </p:pic>
      <p:sp>
        <p:nvSpPr>
          <p:cNvPr id="436" name="Shape 436"/>
          <p:cNvSpPr/>
          <p:nvPr/>
        </p:nvSpPr>
        <p:spPr>
          <a:xfrm>
            <a:off x="331727" y="5789805"/>
            <a:ext cx="595438" cy="329566"/>
          </a:xfrm>
          <a:prstGeom prst="rect">
            <a:avLst/>
          </a:prstGeom>
          <a:ln>
            <a:solidFill>
              <a:schemeClr val="accent2"/>
            </a:solidFill>
            <a:prstDash val="sysDot"/>
            <a:miter lim="400000"/>
          </a:ln>
          <a:extLst>
            <a:ext uri="{C572A759-6A51-4108-AA02-DFA0A04FC94B}">
              <ma14:wrappingTextBoxFlag xmlns:ma14="http://schemas.microsoft.com/office/mac/drawingml/2011/main" xmlns="" val="1"/>
            </a:ext>
          </a:extLst>
        </p:spPr>
        <p:txBody>
          <a:bodyPr lIns="45719" rIns="45719">
            <a:spAutoFit/>
          </a:bodyPr>
          <a:lstStyle>
            <a:lvl1pPr algn="ctr">
              <a:defRPr sz="1500">
                <a:solidFill>
                  <a:srgbClr val="FF2600"/>
                </a:solidFill>
              </a:defRPr>
            </a:lvl1pPr>
          </a:lstStyle>
          <a:p>
            <a:r>
              <a:t>FIXED</a:t>
            </a:r>
          </a:p>
        </p:txBody>
      </p:sp>
      <p:sp>
        <p:nvSpPr>
          <p:cNvPr id="438" name="Shape 438"/>
          <p:cNvSpPr/>
          <p:nvPr/>
        </p:nvSpPr>
        <p:spPr>
          <a:xfrm>
            <a:off x="2159501" y="5662878"/>
            <a:ext cx="74091" cy="70800"/>
          </a:xfrm>
          <a:prstGeom prst="ellipse">
            <a:avLst/>
          </a:prstGeom>
          <a:solidFill>
            <a:srgbClr val="000000"/>
          </a:solidFill>
          <a:ln w="12700">
            <a:miter lim="400000"/>
          </a:ln>
        </p:spPr>
        <p:txBody>
          <a:bodyPr lIns="45719" rIns="45719" anchor="ctr"/>
          <a:lstStyle/>
          <a:p>
            <a:endParaRPr/>
          </a:p>
        </p:txBody>
      </p:sp>
      <p:sp>
        <p:nvSpPr>
          <p:cNvPr id="439" name="Shape 439"/>
          <p:cNvSpPr/>
          <p:nvPr/>
        </p:nvSpPr>
        <p:spPr>
          <a:xfrm>
            <a:off x="1505799" y="5581598"/>
            <a:ext cx="74091" cy="70800"/>
          </a:xfrm>
          <a:prstGeom prst="ellipse">
            <a:avLst/>
          </a:prstGeom>
          <a:solidFill>
            <a:srgbClr val="000000"/>
          </a:solidFill>
          <a:ln w="12700">
            <a:miter lim="400000"/>
          </a:ln>
        </p:spPr>
        <p:txBody>
          <a:bodyPr lIns="45719" rIns="45719" anchor="ctr"/>
          <a:lstStyle/>
          <a:p>
            <a:endParaRPr/>
          </a:p>
        </p:txBody>
      </p:sp>
      <p:sp>
        <p:nvSpPr>
          <p:cNvPr id="440" name="Shape 440"/>
          <p:cNvSpPr/>
          <p:nvPr/>
        </p:nvSpPr>
        <p:spPr>
          <a:xfrm>
            <a:off x="850821" y="5646622"/>
            <a:ext cx="74091" cy="70800"/>
          </a:xfrm>
          <a:prstGeom prst="ellipse">
            <a:avLst/>
          </a:prstGeom>
          <a:solidFill>
            <a:srgbClr val="000000"/>
          </a:solidFill>
          <a:ln w="12700">
            <a:miter lim="400000"/>
          </a:ln>
        </p:spPr>
        <p:txBody>
          <a:bodyPr lIns="45719" rIns="45719" anchor="ctr"/>
          <a:lstStyle/>
          <a:p>
            <a:endParaRPr/>
          </a:p>
        </p:txBody>
      </p:sp>
      <p:sp>
        <p:nvSpPr>
          <p:cNvPr id="445" name="Shape 445"/>
          <p:cNvSpPr/>
          <p:nvPr/>
        </p:nvSpPr>
        <p:spPr>
          <a:xfrm>
            <a:off x="2179661" y="5811959"/>
            <a:ext cx="595439" cy="329566"/>
          </a:xfrm>
          <a:prstGeom prst="rect">
            <a:avLst/>
          </a:prstGeom>
          <a:ln>
            <a:solidFill>
              <a:schemeClr val="accent2"/>
            </a:solidFill>
            <a:prstDash val="sysDot"/>
            <a:miter lim="400000"/>
          </a:ln>
          <a:extLst>
            <a:ext uri="{C572A759-6A51-4108-AA02-DFA0A04FC94B}">
              <ma14:wrappingTextBoxFlag xmlns:ma14="http://schemas.microsoft.com/office/mac/drawingml/2011/main" xmlns="" val="1"/>
            </a:ext>
          </a:extLst>
        </p:spPr>
        <p:txBody>
          <a:bodyPr lIns="45719" rIns="45719">
            <a:spAutoFit/>
          </a:bodyPr>
          <a:lstStyle>
            <a:lvl1pPr algn="ctr">
              <a:defRPr sz="1500">
                <a:solidFill>
                  <a:srgbClr val="FF2600"/>
                </a:solidFill>
              </a:defRPr>
            </a:lvl1pPr>
          </a:lstStyle>
          <a:p>
            <a:r>
              <a:t>FIXED</a:t>
            </a:r>
          </a:p>
        </p:txBody>
      </p:sp>
      <p:sp>
        <p:nvSpPr>
          <p:cNvPr id="169" name="Shape 280"/>
          <p:cNvSpPr/>
          <p:nvPr/>
        </p:nvSpPr>
        <p:spPr>
          <a:xfrm>
            <a:off x="293849" y="789130"/>
            <a:ext cx="6270302" cy="2923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defRPr sz="1300">
                <a:latin typeface="Argumentum Regular 10"/>
                <a:ea typeface="Argumentum Regular 10"/>
                <a:cs typeface="Argumentum Regular 10"/>
                <a:sym typeface="Argumentum Regular 10"/>
              </a:defRPr>
            </a:pPr>
            <a:r>
              <a:rPr dirty="0"/>
              <a:t>Likewise for large enclosures, the lid dimensions should not exceed 4x3.</a:t>
            </a:r>
            <a:endParaRPr u="sng" dirty="0"/>
          </a:p>
        </p:txBody>
      </p:sp>
      <p:sp>
        <p:nvSpPr>
          <p:cNvPr id="238" name="Shape 438"/>
          <p:cNvSpPr/>
          <p:nvPr/>
        </p:nvSpPr>
        <p:spPr>
          <a:xfrm>
            <a:off x="2089744" y="5591983"/>
            <a:ext cx="74091" cy="70800"/>
          </a:xfrm>
          <a:prstGeom prst="ellipse">
            <a:avLst/>
          </a:prstGeom>
          <a:solidFill>
            <a:srgbClr val="000000"/>
          </a:solidFill>
          <a:ln w="12700">
            <a:miter lim="400000"/>
          </a:ln>
        </p:spPr>
        <p:txBody>
          <a:bodyPr lIns="45719" rIns="45719" anchor="ctr"/>
          <a:lstStyle/>
          <a:p>
            <a:endParaRPr/>
          </a:p>
        </p:txBody>
      </p:sp>
      <p:sp>
        <p:nvSpPr>
          <p:cNvPr id="239" name="Shape 434"/>
          <p:cNvSpPr/>
          <p:nvPr/>
        </p:nvSpPr>
        <p:spPr>
          <a:xfrm>
            <a:off x="2078253" y="6162547"/>
            <a:ext cx="74092" cy="70801"/>
          </a:xfrm>
          <a:prstGeom prst="ellipse">
            <a:avLst/>
          </a:prstGeom>
          <a:solidFill>
            <a:srgbClr val="000000"/>
          </a:solidFill>
          <a:ln w="12700">
            <a:miter lim="400000"/>
          </a:ln>
        </p:spPr>
        <p:txBody>
          <a:bodyPr lIns="45719" rIns="45719" anchor="ctr"/>
          <a:lstStyle/>
          <a:p>
            <a:endParaRPr/>
          </a:p>
        </p:txBody>
      </p:sp>
      <p:sp>
        <p:nvSpPr>
          <p:cNvPr id="240" name="Shape 438"/>
          <p:cNvSpPr/>
          <p:nvPr/>
        </p:nvSpPr>
        <p:spPr>
          <a:xfrm>
            <a:off x="920429" y="5584363"/>
            <a:ext cx="74091" cy="70800"/>
          </a:xfrm>
          <a:prstGeom prst="ellipse">
            <a:avLst/>
          </a:prstGeom>
          <a:solidFill>
            <a:srgbClr val="000000"/>
          </a:solidFill>
          <a:ln w="12700">
            <a:miter lim="400000"/>
          </a:ln>
        </p:spPr>
        <p:txBody>
          <a:bodyPr lIns="45719" rIns="45719" anchor="ctr"/>
          <a:lstStyle/>
          <a:p>
            <a:endParaRPr/>
          </a:p>
        </p:txBody>
      </p:sp>
      <p:sp>
        <p:nvSpPr>
          <p:cNvPr id="241" name="Shape 434"/>
          <p:cNvSpPr/>
          <p:nvPr/>
        </p:nvSpPr>
        <p:spPr>
          <a:xfrm>
            <a:off x="919098" y="6162547"/>
            <a:ext cx="74092" cy="70801"/>
          </a:xfrm>
          <a:prstGeom prst="ellipse">
            <a:avLst/>
          </a:prstGeom>
          <a:solidFill>
            <a:srgbClr val="000000"/>
          </a:solidFill>
          <a:ln w="12700">
            <a:miter lim="400000"/>
          </a:ln>
        </p:spPr>
        <p:txBody>
          <a:bodyPr lIns="45719" rIns="45719" anchor="ctr"/>
          <a:lstStyle/>
          <a:p>
            <a:endParaRPr/>
          </a:p>
        </p:txBody>
      </p:sp>
      <p:sp>
        <p:nvSpPr>
          <p:cNvPr id="164" name="Shape 438"/>
          <p:cNvSpPr/>
          <p:nvPr/>
        </p:nvSpPr>
        <p:spPr>
          <a:xfrm>
            <a:off x="335537" y="5580553"/>
            <a:ext cx="74091" cy="70800"/>
          </a:xfrm>
          <a:prstGeom prst="ellipse">
            <a:avLst/>
          </a:prstGeom>
          <a:solidFill>
            <a:srgbClr val="000000"/>
          </a:solidFill>
          <a:ln w="12700">
            <a:miter lim="400000"/>
          </a:ln>
        </p:spPr>
        <p:txBody>
          <a:bodyPr lIns="45719" rIns="45719" anchor="ctr"/>
          <a:lstStyle/>
          <a:p>
            <a:endParaRPr/>
          </a:p>
        </p:txBody>
      </p:sp>
      <p:sp>
        <p:nvSpPr>
          <p:cNvPr id="165" name="Shape 438"/>
          <p:cNvSpPr/>
          <p:nvPr/>
        </p:nvSpPr>
        <p:spPr>
          <a:xfrm>
            <a:off x="2684267" y="5580553"/>
            <a:ext cx="74091" cy="70800"/>
          </a:xfrm>
          <a:prstGeom prst="ellipse">
            <a:avLst/>
          </a:prstGeom>
          <a:solidFill>
            <a:srgbClr val="000000"/>
          </a:solidFill>
          <a:ln w="12700">
            <a:miter lim="400000"/>
          </a:ln>
        </p:spPr>
        <p:txBody>
          <a:bodyPr lIns="45719" rIns="45719" anchor="ctr"/>
          <a:lstStyle/>
          <a:p>
            <a:endParaRPr/>
          </a:p>
        </p:txBody>
      </p:sp>
      <p:grpSp>
        <p:nvGrpSpPr>
          <p:cNvPr id="166" name="Groupe 165"/>
          <p:cNvGrpSpPr/>
          <p:nvPr/>
        </p:nvGrpSpPr>
        <p:grpSpPr>
          <a:xfrm>
            <a:off x="4893083" y="4341796"/>
            <a:ext cx="1828246" cy="1446490"/>
            <a:chOff x="4893083" y="1049708"/>
            <a:chExt cx="1828246" cy="1446490"/>
          </a:xfrm>
        </p:grpSpPr>
        <p:pic>
          <p:nvPicPr>
            <p:cNvPr id="167" name="pixel-art-grid-8.png"/>
            <p:cNvPicPr>
              <a:picLocks noChangeAspect="1"/>
            </p:cNvPicPr>
            <p:nvPr/>
          </p:nvPicPr>
          <p:blipFill>
            <a:blip r:embed="rId4" cstate="print"/>
            <a:stretch>
              <a:fillRect/>
            </a:stretch>
          </p:blipFill>
          <p:spPr>
            <a:xfrm>
              <a:off x="4893083" y="1049708"/>
              <a:ext cx="438046" cy="443038"/>
            </a:xfrm>
            <a:prstGeom prst="rect">
              <a:avLst/>
            </a:prstGeom>
            <a:ln w="12700">
              <a:miter lim="400000"/>
            </a:ln>
          </p:spPr>
        </p:pic>
        <p:pic>
          <p:nvPicPr>
            <p:cNvPr id="168" name="pixel-art-grid-8.png"/>
            <p:cNvPicPr>
              <a:picLocks noChangeAspect="1"/>
            </p:cNvPicPr>
            <p:nvPr/>
          </p:nvPicPr>
          <p:blipFill>
            <a:blip r:embed="rId5" cstate="print"/>
            <a:stretch>
              <a:fillRect/>
            </a:stretch>
          </p:blipFill>
          <p:spPr>
            <a:xfrm>
              <a:off x="4893083" y="1590632"/>
              <a:ext cx="438046" cy="443038"/>
            </a:xfrm>
            <a:prstGeom prst="rect">
              <a:avLst/>
            </a:prstGeom>
            <a:ln w="12700">
              <a:miter lim="400000"/>
            </a:ln>
          </p:spPr>
        </p:pic>
        <p:sp>
          <p:nvSpPr>
            <p:cNvPr id="170" name="Shape 237"/>
            <p:cNvSpPr/>
            <p:nvPr/>
          </p:nvSpPr>
          <p:spPr>
            <a:xfrm>
              <a:off x="5485891" y="1136143"/>
              <a:ext cx="1150926"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4</a:t>
              </a:r>
              <a:r>
                <a:rPr dirty="0"/>
                <a:t> Door-grids</a:t>
              </a:r>
            </a:p>
          </p:txBody>
        </p:sp>
        <p:sp>
          <p:nvSpPr>
            <p:cNvPr id="171" name="Shape 238"/>
            <p:cNvSpPr/>
            <p:nvPr/>
          </p:nvSpPr>
          <p:spPr>
            <a:xfrm>
              <a:off x="5485891" y="1677066"/>
              <a:ext cx="926484"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12</a:t>
              </a:r>
              <a:r>
                <a:rPr dirty="0"/>
                <a:t> Grids</a:t>
              </a:r>
            </a:p>
          </p:txBody>
        </p:sp>
        <p:pic>
          <p:nvPicPr>
            <p:cNvPr id="172" name="image21.png"/>
            <p:cNvPicPr>
              <a:picLocks noChangeAspect="1"/>
            </p:cNvPicPr>
            <p:nvPr/>
          </p:nvPicPr>
          <p:blipFill>
            <a:blip r:embed="rId6" cstate="print"/>
            <a:stretch>
              <a:fillRect/>
            </a:stretch>
          </p:blipFill>
          <p:spPr>
            <a:xfrm>
              <a:off x="4896739" y="2131555"/>
              <a:ext cx="430734" cy="364643"/>
            </a:xfrm>
            <a:prstGeom prst="rect">
              <a:avLst/>
            </a:prstGeom>
            <a:ln w="12700">
              <a:miter lim="400000"/>
            </a:ln>
          </p:spPr>
        </p:pic>
        <p:sp>
          <p:nvSpPr>
            <p:cNvPr id="173" name="Shape 240"/>
            <p:cNvSpPr/>
            <p:nvPr/>
          </p:nvSpPr>
          <p:spPr>
            <a:xfrm>
              <a:off x="5485891" y="2178792"/>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18</a:t>
              </a:r>
              <a:r>
                <a:rPr dirty="0"/>
                <a:t> Connectors</a:t>
              </a:r>
            </a:p>
          </p:txBody>
        </p:sp>
      </p:grpSp>
      <p:pic>
        <p:nvPicPr>
          <p:cNvPr id="174" name="Image 173"/>
          <p:cNvPicPr>
            <a:picLocks/>
          </p:cNvPicPr>
          <p:nvPr/>
        </p:nvPicPr>
        <p:blipFill>
          <a:blip r:embed="rId7" cstate="print"/>
          <a:stretch>
            <a:fillRect/>
          </a:stretch>
        </p:blipFill>
        <p:spPr>
          <a:xfrm rot="10800000">
            <a:off x="4366736" y="4968176"/>
            <a:ext cx="360000" cy="193730"/>
          </a:xfrm>
          <a:prstGeom prst="rect">
            <a:avLst/>
          </a:prstGeom>
          <a:effectLst>
            <a:outerShdw blurRad="38100" dist="20000" dir="5400000" rotWithShape="0">
              <a:srgbClr val="000000">
                <a:alpha val="38000"/>
              </a:srgbClr>
            </a:outerShdw>
          </a:effectLst>
        </p:spPr>
      </p:pic>
      <p:grpSp>
        <p:nvGrpSpPr>
          <p:cNvPr id="175" name="Groupe 174"/>
          <p:cNvGrpSpPr/>
          <p:nvPr/>
        </p:nvGrpSpPr>
        <p:grpSpPr>
          <a:xfrm>
            <a:off x="4893083" y="1409811"/>
            <a:ext cx="1828246" cy="1446490"/>
            <a:chOff x="4893083" y="1049708"/>
            <a:chExt cx="1828246" cy="1446490"/>
          </a:xfrm>
        </p:grpSpPr>
        <p:pic>
          <p:nvPicPr>
            <p:cNvPr id="176" name="pixel-art-grid-8.png"/>
            <p:cNvPicPr>
              <a:picLocks noChangeAspect="1"/>
            </p:cNvPicPr>
            <p:nvPr/>
          </p:nvPicPr>
          <p:blipFill>
            <a:blip r:embed="rId4" cstate="print"/>
            <a:stretch>
              <a:fillRect/>
            </a:stretch>
          </p:blipFill>
          <p:spPr>
            <a:xfrm>
              <a:off x="4893083" y="1049708"/>
              <a:ext cx="438046" cy="443038"/>
            </a:xfrm>
            <a:prstGeom prst="rect">
              <a:avLst/>
            </a:prstGeom>
            <a:ln w="12700">
              <a:miter lim="400000"/>
            </a:ln>
          </p:spPr>
        </p:pic>
        <p:pic>
          <p:nvPicPr>
            <p:cNvPr id="177" name="pixel-art-grid-8.png"/>
            <p:cNvPicPr>
              <a:picLocks noChangeAspect="1"/>
            </p:cNvPicPr>
            <p:nvPr/>
          </p:nvPicPr>
          <p:blipFill>
            <a:blip r:embed="rId5" cstate="print"/>
            <a:stretch>
              <a:fillRect/>
            </a:stretch>
          </p:blipFill>
          <p:spPr>
            <a:xfrm>
              <a:off x="4893083" y="1590632"/>
              <a:ext cx="438046" cy="443038"/>
            </a:xfrm>
            <a:prstGeom prst="rect">
              <a:avLst/>
            </a:prstGeom>
            <a:ln w="12700">
              <a:miter lim="400000"/>
            </a:ln>
          </p:spPr>
        </p:pic>
        <p:sp>
          <p:nvSpPr>
            <p:cNvPr id="178" name="Shape 237"/>
            <p:cNvSpPr/>
            <p:nvPr/>
          </p:nvSpPr>
          <p:spPr>
            <a:xfrm>
              <a:off x="5485891" y="1136143"/>
              <a:ext cx="1150926"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3</a:t>
              </a:r>
              <a:r>
                <a:rPr dirty="0"/>
                <a:t> Door-grids</a:t>
              </a:r>
            </a:p>
          </p:txBody>
        </p:sp>
        <p:sp>
          <p:nvSpPr>
            <p:cNvPr id="184" name="Shape 238"/>
            <p:cNvSpPr/>
            <p:nvPr/>
          </p:nvSpPr>
          <p:spPr>
            <a:xfrm>
              <a:off x="5485891" y="1677066"/>
              <a:ext cx="926484"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6</a:t>
              </a:r>
              <a:r>
                <a:rPr dirty="0"/>
                <a:t> Grids</a:t>
              </a:r>
            </a:p>
          </p:txBody>
        </p:sp>
        <p:pic>
          <p:nvPicPr>
            <p:cNvPr id="185" name="image21.png"/>
            <p:cNvPicPr>
              <a:picLocks noChangeAspect="1"/>
            </p:cNvPicPr>
            <p:nvPr/>
          </p:nvPicPr>
          <p:blipFill>
            <a:blip r:embed="rId6" cstate="print"/>
            <a:stretch>
              <a:fillRect/>
            </a:stretch>
          </p:blipFill>
          <p:spPr>
            <a:xfrm>
              <a:off x="4896739" y="2131555"/>
              <a:ext cx="430734" cy="364643"/>
            </a:xfrm>
            <a:prstGeom prst="rect">
              <a:avLst/>
            </a:prstGeom>
            <a:ln w="12700">
              <a:miter lim="400000"/>
            </a:ln>
          </p:spPr>
        </p:pic>
        <p:sp>
          <p:nvSpPr>
            <p:cNvPr id="213" name="Shape 240"/>
            <p:cNvSpPr/>
            <p:nvPr/>
          </p:nvSpPr>
          <p:spPr>
            <a:xfrm>
              <a:off x="5485891" y="2178792"/>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10</a:t>
              </a:r>
              <a:r>
                <a:rPr dirty="0"/>
                <a:t> Connectors</a:t>
              </a:r>
            </a:p>
          </p:txBody>
        </p:sp>
      </p:grpSp>
      <p:pic>
        <p:nvPicPr>
          <p:cNvPr id="226" name="Image 225"/>
          <p:cNvPicPr>
            <a:picLocks/>
          </p:cNvPicPr>
          <p:nvPr/>
        </p:nvPicPr>
        <p:blipFill>
          <a:blip r:embed="rId7" cstate="print"/>
          <a:stretch>
            <a:fillRect/>
          </a:stretch>
        </p:blipFill>
        <p:spPr>
          <a:xfrm rot="10800000">
            <a:off x="4366736" y="2036191"/>
            <a:ext cx="360000" cy="193730"/>
          </a:xfrm>
          <a:prstGeom prst="rect">
            <a:avLst/>
          </a:prstGeom>
          <a:effectLst>
            <a:outerShdw blurRad="38100" dist="20000" dir="5400000" rotWithShape="0">
              <a:srgbClr val="000000">
                <a:alpha val="38000"/>
              </a:srgbClr>
            </a:outerShdw>
          </a:effectLst>
        </p:spPr>
      </p:pic>
      <p:sp>
        <p:nvSpPr>
          <p:cNvPr id="87" name="Shape 232"/>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dirty="0"/>
              <a:t>LID ASSEMBLY</a:t>
            </a:r>
            <a:r>
              <a:rPr lang="fr-FR" dirty="0"/>
              <a:t> (3/3)</a:t>
            </a:r>
            <a:endParaRPr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dirty="0"/>
              <a:t>DOOR ASSEMBLY</a:t>
            </a:r>
            <a:r>
              <a:rPr lang="fr-FR" dirty="0"/>
              <a:t> (1/2)</a:t>
            </a:r>
            <a:endParaRPr dirty="0"/>
          </a:p>
        </p:txBody>
      </p:sp>
      <p:sp>
        <p:nvSpPr>
          <p:cNvPr id="460" name="Shape 460"/>
          <p:cNvSpPr/>
          <p:nvPr/>
        </p:nvSpPr>
        <p:spPr>
          <a:xfrm>
            <a:off x="294408" y="810490"/>
            <a:ext cx="6269184"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just">
              <a:spcBef>
                <a:spcPts val="300"/>
              </a:spcBef>
              <a:defRPr sz="1300">
                <a:latin typeface="Argumentum Regular 10"/>
                <a:ea typeface="Argumentum Regular 10"/>
                <a:cs typeface="Argumentum Regular 10"/>
                <a:sym typeface="Argumentum Regular 10"/>
              </a:defRPr>
            </a:pPr>
            <a:r>
              <a:rPr lang="fr-FR" dirty="0">
                <a:solidFill>
                  <a:schemeClr val="tx1"/>
                </a:solidFill>
              </a:rPr>
              <a:t>You </a:t>
            </a:r>
            <a:r>
              <a:rPr lang="fr-FR" dirty="0" err="1">
                <a:solidFill>
                  <a:schemeClr val="tx1"/>
                </a:solidFill>
              </a:rPr>
              <a:t>can</a:t>
            </a:r>
            <a:r>
              <a:rPr lang="fr-FR" dirty="0">
                <a:solidFill>
                  <a:schemeClr val="tx1"/>
                </a:solidFill>
              </a:rPr>
              <a:t> </a:t>
            </a:r>
            <a:r>
              <a:rPr lang="fr-FR" dirty="0" err="1">
                <a:solidFill>
                  <a:schemeClr val="tx1"/>
                </a:solidFill>
              </a:rPr>
              <a:t>create</a:t>
            </a:r>
            <a:r>
              <a:rPr lang="fr-FR" dirty="0">
                <a:solidFill>
                  <a:schemeClr val="tx1"/>
                </a:solidFill>
              </a:rPr>
              <a:t> </a:t>
            </a:r>
            <a:r>
              <a:rPr lang="fr-FR" dirty="0" err="1">
                <a:solidFill>
                  <a:schemeClr val="tx1"/>
                </a:solidFill>
              </a:rPr>
              <a:t>openings</a:t>
            </a:r>
            <a:r>
              <a:rPr lang="fr-FR" dirty="0">
                <a:solidFill>
                  <a:schemeClr val="tx1"/>
                </a:solidFill>
              </a:rPr>
              <a:t> </a:t>
            </a:r>
            <a:r>
              <a:rPr lang="fr-FR" dirty="0" err="1">
                <a:solidFill>
                  <a:schemeClr val="tx1"/>
                </a:solidFill>
              </a:rPr>
              <a:t>using</a:t>
            </a:r>
            <a:r>
              <a:rPr lang="fr-FR" dirty="0">
                <a:solidFill>
                  <a:schemeClr val="tx1"/>
                </a:solidFill>
              </a:rPr>
              <a:t> the </a:t>
            </a:r>
            <a:r>
              <a:rPr lang="fr-FR" dirty="0" err="1">
                <a:solidFill>
                  <a:schemeClr val="tx1"/>
                </a:solidFill>
              </a:rPr>
              <a:t>door</a:t>
            </a:r>
            <a:r>
              <a:rPr lang="fr-FR" dirty="0">
                <a:solidFill>
                  <a:schemeClr val="tx1"/>
                </a:solidFill>
              </a:rPr>
              <a:t>-</a:t>
            </a:r>
            <a:r>
              <a:rPr lang="fr-FR" dirty="0" err="1">
                <a:solidFill>
                  <a:schemeClr val="tx1"/>
                </a:solidFill>
              </a:rPr>
              <a:t>grids</a:t>
            </a:r>
            <a:r>
              <a:rPr lang="fr-FR" dirty="0">
                <a:solidFill>
                  <a:schemeClr val="tx1"/>
                </a:solidFill>
              </a:rPr>
              <a:t> </a:t>
            </a:r>
            <a:r>
              <a:rPr lang="fr-FR" dirty="0" err="1">
                <a:solidFill>
                  <a:schemeClr val="tx1"/>
                </a:solidFill>
              </a:rPr>
              <a:t>which</a:t>
            </a:r>
            <a:r>
              <a:rPr lang="fr-FR" dirty="0">
                <a:solidFill>
                  <a:schemeClr val="tx1"/>
                </a:solidFill>
              </a:rPr>
              <a:t> are </a:t>
            </a:r>
            <a:r>
              <a:rPr lang="fr-FR" dirty="0" err="1">
                <a:solidFill>
                  <a:schemeClr val="tx1"/>
                </a:solidFill>
              </a:rPr>
              <a:t>included</a:t>
            </a:r>
            <a:r>
              <a:rPr lang="fr-FR" dirty="0">
                <a:solidFill>
                  <a:schemeClr val="tx1"/>
                </a:solidFill>
              </a:rPr>
              <a:t> in the </a:t>
            </a:r>
            <a:r>
              <a:rPr lang="fr-FR" dirty="0" err="1">
                <a:solidFill>
                  <a:schemeClr val="tx1"/>
                </a:solidFill>
              </a:rPr>
              <a:t>rabbit</a:t>
            </a:r>
            <a:r>
              <a:rPr lang="fr-FR" dirty="0">
                <a:solidFill>
                  <a:schemeClr val="tx1"/>
                </a:solidFill>
              </a:rPr>
              <a:t> cages or </a:t>
            </a:r>
            <a:r>
              <a:rPr lang="fr-FR" dirty="0" err="1">
                <a:solidFill>
                  <a:schemeClr val="tx1"/>
                </a:solidFill>
              </a:rPr>
              <a:t>also</a:t>
            </a:r>
            <a:r>
              <a:rPr lang="fr-FR" dirty="0">
                <a:solidFill>
                  <a:schemeClr val="tx1"/>
                </a:solidFill>
              </a:rPr>
              <a:t> </a:t>
            </a:r>
            <a:r>
              <a:rPr lang="fr-FR" dirty="0" err="1">
                <a:solidFill>
                  <a:schemeClr val="tx1"/>
                </a:solidFill>
              </a:rPr>
              <a:t>available</a:t>
            </a:r>
            <a:r>
              <a:rPr lang="fr-FR" dirty="0">
                <a:solidFill>
                  <a:schemeClr val="tx1"/>
                </a:solidFill>
              </a:rPr>
              <a:t> in set on </a:t>
            </a:r>
            <a:r>
              <a:rPr lang="fr-FR" dirty="0" err="1">
                <a:solidFill>
                  <a:schemeClr val="tx1"/>
                </a:solidFill>
              </a:rPr>
              <a:t>our</a:t>
            </a:r>
            <a:r>
              <a:rPr lang="fr-FR" dirty="0">
                <a:solidFill>
                  <a:schemeClr val="tx1"/>
                </a:solidFill>
              </a:rPr>
              <a:t> </a:t>
            </a:r>
            <a:r>
              <a:rPr lang="fr-FR" dirty="0" err="1">
                <a:solidFill>
                  <a:schemeClr val="tx1"/>
                </a:solidFill>
              </a:rPr>
              <a:t>webstore</a:t>
            </a:r>
            <a:r>
              <a:rPr lang="fr-FR" dirty="0">
                <a:solidFill>
                  <a:schemeClr val="tx1"/>
                </a:solidFill>
              </a:rPr>
              <a:t>.</a:t>
            </a:r>
            <a:endParaRPr dirty="0">
              <a:solidFill>
                <a:schemeClr val="tx1"/>
              </a:solidFill>
            </a:endParaRPr>
          </a:p>
        </p:txBody>
      </p:sp>
      <p:sp>
        <p:nvSpPr>
          <p:cNvPr id="511" name="Shape 511"/>
          <p:cNvSpPr/>
          <p:nvPr/>
        </p:nvSpPr>
        <p:spPr>
          <a:xfrm>
            <a:off x="294408" y="1424557"/>
            <a:ext cx="2144175"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4"/>
                <a:ea typeface="Argumentum Regular 4"/>
                <a:cs typeface="Argumentum Regular 4"/>
                <a:sym typeface="Argumentum Regular 4"/>
              </a:defRPr>
            </a:lvl1pPr>
          </a:lstStyle>
          <a:p>
            <a:r>
              <a:rPr dirty="0"/>
              <a:t>Single height door</a:t>
            </a:r>
            <a:r>
              <a:rPr lang="fr-FR" dirty="0"/>
              <a:t> - Simple:</a:t>
            </a:r>
            <a:endParaRPr dirty="0"/>
          </a:p>
        </p:txBody>
      </p:sp>
      <p:grpSp>
        <p:nvGrpSpPr>
          <p:cNvPr id="150" name="Groupe 149"/>
          <p:cNvGrpSpPr/>
          <p:nvPr/>
        </p:nvGrpSpPr>
        <p:grpSpPr>
          <a:xfrm>
            <a:off x="4893907" y="1714992"/>
            <a:ext cx="1789355" cy="1228785"/>
            <a:chOff x="3911919" y="1894338"/>
            <a:chExt cx="2427990" cy="1667345"/>
          </a:xfrm>
        </p:grpSpPr>
        <p:grpSp>
          <p:nvGrpSpPr>
            <p:cNvPr id="509" name="Group 509"/>
            <p:cNvGrpSpPr/>
            <p:nvPr/>
          </p:nvGrpSpPr>
          <p:grpSpPr>
            <a:xfrm>
              <a:off x="4735514" y="2262979"/>
              <a:ext cx="334283" cy="1298704"/>
              <a:chOff x="1711" y="0"/>
              <a:chExt cx="334282" cy="1298702"/>
            </a:xfrm>
          </p:grpSpPr>
          <p:sp>
            <p:nvSpPr>
              <p:cNvPr id="491" name="Shape 491"/>
              <p:cNvSpPr/>
              <p:nvPr/>
            </p:nvSpPr>
            <p:spPr>
              <a:xfrm flipV="1">
                <a:off x="6069" y="-1"/>
                <a:ext cx="1" cy="75579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2" name="Shape 492"/>
              <p:cNvSpPr/>
              <p:nvPr/>
            </p:nvSpPr>
            <p:spPr>
              <a:xfrm flipV="1">
                <a:off x="332007" y="362379"/>
                <a:ext cx="1" cy="9359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3" name="Shape 493"/>
              <p:cNvSpPr/>
              <p:nvPr/>
            </p:nvSpPr>
            <p:spPr>
              <a:xfrm flipH="1" flipV="1">
                <a:off x="4614" y="759611"/>
                <a:ext cx="328312" cy="53909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4" name="Shape 494"/>
              <p:cNvSpPr/>
              <p:nvPr/>
            </p:nvSpPr>
            <p:spPr>
              <a:xfrm flipV="1">
                <a:off x="168770" y="182398"/>
                <a:ext cx="1" cy="85151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5" name="Shape 495"/>
              <p:cNvSpPr/>
              <p:nvPr/>
            </p:nvSpPr>
            <p:spPr>
              <a:xfrm flipV="1">
                <a:off x="89303" y="88574"/>
                <a:ext cx="1" cy="82138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6" name="Shape 496"/>
              <p:cNvSpPr/>
              <p:nvPr/>
            </p:nvSpPr>
            <p:spPr>
              <a:xfrm flipV="1">
                <a:off x="49569" y="47557"/>
                <a:ext cx="1" cy="781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7" name="Shape 497"/>
              <p:cNvSpPr/>
              <p:nvPr/>
            </p:nvSpPr>
            <p:spPr>
              <a:xfrm flipV="1">
                <a:off x="129036" y="134163"/>
                <a:ext cx="1" cy="8314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8" name="Shape 498"/>
              <p:cNvSpPr/>
              <p:nvPr/>
            </p:nvSpPr>
            <p:spPr>
              <a:xfrm flipV="1">
                <a:off x="248505" y="265454"/>
                <a:ext cx="1" cy="9017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99" name="Shape 499"/>
              <p:cNvSpPr/>
              <p:nvPr/>
            </p:nvSpPr>
            <p:spPr>
              <a:xfrm flipV="1">
                <a:off x="208772" y="227173"/>
                <a:ext cx="1" cy="87160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0" name="Shape 500"/>
              <p:cNvSpPr/>
              <p:nvPr/>
            </p:nvSpPr>
            <p:spPr>
              <a:xfrm flipV="1">
                <a:off x="288373" y="313779"/>
                <a:ext cx="1" cy="921819"/>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1" name="Shape 501"/>
              <p:cNvSpPr/>
              <p:nvPr/>
            </p:nvSpPr>
            <p:spPr>
              <a:xfrm>
                <a:off x="7956" y="381038"/>
                <a:ext cx="324076"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2" name="Shape 502"/>
              <p:cNvSpPr/>
              <p:nvPr/>
            </p:nvSpPr>
            <p:spPr>
              <a:xfrm>
                <a:off x="6732" y="599276"/>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3" name="Shape 503"/>
              <p:cNvSpPr/>
              <p:nvPr/>
            </p:nvSpPr>
            <p:spPr>
              <a:xfrm>
                <a:off x="6732" y="684858"/>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4" name="Shape 504"/>
              <p:cNvSpPr/>
              <p:nvPr/>
            </p:nvSpPr>
            <p:spPr>
              <a:xfrm>
                <a:off x="1711" y="480220"/>
                <a:ext cx="324075"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5" name="Shape 505"/>
              <p:cNvSpPr/>
              <p:nvPr/>
            </p:nvSpPr>
            <p:spPr>
              <a:xfrm>
                <a:off x="6732" y="293689"/>
                <a:ext cx="314032" cy="41193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6" name="Shape 506"/>
              <p:cNvSpPr/>
              <p:nvPr/>
            </p:nvSpPr>
            <p:spPr>
              <a:xfrm>
                <a:off x="11754" y="197039"/>
                <a:ext cx="314032" cy="39185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7" name="Shape 507"/>
              <p:cNvSpPr/>
              <p:nvPr/>
            </p:nvSpPr>
            <p:spPr>
              <a:xfrm>
                <a:off x="11754" y="86559"/>
                <a:ext cx="314032" cy="39185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8" name="Shape 508"/>
              <p:cNvSpPr/>
              <p:nvPr/>
            </p:nvSpPr>
            <p:spPr>
              <a:xfrm>
                <a:off x="11517" y="2420"/>
                <a:ext cx="324477" cy="359993"/>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pic>
          <p:nvPicPr>
            <p:cNvPr id="512" name="pixel-art-grid-8.png"/>
            <p:cNvPicPr>
              <a:picLocks noChangeAspect="1"/>
            </p:cNvPicPr>
            <p:nvPr/>
          </p:nvPicPr>
          <p:blipFill>
            <a:blip r:embed="rId2" cstate="print"/>
            <a:stretch>
              <a:fillRect/>
            </a:stretch>
          </p:blipFill>
          <p:spPr>
            <a:xfrm>
              <a:off x="3966713" y="2259640"/>
              <a:ext cx="813135" cy="822402"/>
            </a:xfrm>
            <a:prstGeom prst="rect">
              <a:avLst/>
            </a:prstGeom>
            <a:ln w="12700">
              <a:miter lim="400000"/>
            </a:ln>
          </p:spPr>
        </p:pic>
        <p:sp>
          <p:nvSpPr>
            <p:cNvPr id="513" name="Shape 513"/>
            <p:cNvSpPr/>
            <p:nvPr/>
          </p:nvSpPr>
          <p:spPr>
            <a:xfrm>
              <a:off x="3911919" y="2215189"/>
              <a:ext cx="100025" cy="95582"/>
            </a:xfrm>
            <a:prstGeom prst="ellipse">
              <a:avLst/>
            </a:prstGeom>
            <a:solidFill>
              <a:srgbClr val="000000"/>
            </a:solidFill>
            <a:ln w="12700">
              <a:miter lim="400000"/>
            </a:ln>
          </p:spPr>
          <p:txBody>
            <a:bodyPr lIns="45719" rIns="45719" anchor="ctr"/>
            <a:lstStyle/>
            <a:p>
              <a:endParaRPr/>
            </a:p>
          </p:txBody>
        </p:sp>
        <p:sp>
          <p:nvSpPr>
            <p:cNvPr id="514" name="Shape 514"/>
            <p:cNvSpPr/>
            <p:nvPr/>
          </p:nvSpPr>
          <p:spPr>
            <a:xfrm>
              <a:off x="3911919" y="3008139"/>
              <a:ext cx="100025" cy="95582"/>
            </a:xfrm>
            <a:prstGeom prst="ellipse">
              <a:avLst/>
            </a:prstGeom>
            <a:solidFill>
              <a:srgbClr val="000000"/>
            </a:solidFill>
            <a:ln w="12700">
              <a:miter lim="400000"/>
            </a:ln>
          </p:spPr>
          <p:txBody>
            <a:bodyPr lIns="45719" rIns="45719" anchor="ctr"/>
            <a:lstStyle/>
            <a:p>
              <a:endParaRPr/>
            </a:p>
          </p:txBody>
        </p:sp>
        <p:sp>
          <p:nvSpPr>
            <p:cNvPr id="515" name="Shape 515"/>
            <p:cNvSpPr/>
            <p:nvPr/>
          </p:nvSpPr>
          <p:spPr>
            <a:xfrm>
              <a:off x="4716805" y="2215189"/>
              <a:ext cx="100025" cy="95582"/>
            </a:xfrm>
            <a:prstGeom prst="ellipse">
              <a:avLst/>
            </a:prstGeom>
            <a:solidFill>
              <a:srgbClr val="000000"/>
            </a:solidFill>
            <a:ln w="12700">
              <a:miter lim="400000"/>
            </a:ln>
          </p:spPr>
          <p:txBody>
            <a:bodyPr lIns="45719" rIns="45719" anchor="ctr"/>
            <a:lstStyle/>
            <a:p>
              <a:endParaRPr/>
            </a:p>
          </p:txBody>
        </p:sp>
        <p:sp>
          <p:nvSpPr>
            <p:cNvPr id="516" name="Shape 516"/>
            <p:cNvSpPr/>
            <p:nvPr/>
          </p:nvSpPr>
          <p:spPr>
            <a:xfrm>
              <a:off x="4716805" y="3008139"/>
              <a:ext cx="100025" cy="95582"/>
            </a:xfrm>
            <a:prstGeom prst="ellipse">
              <a:avLst/>
            </a:prstGeom>
            <a:solidFill>
              <a:srgbClr val="000000"/>
            </a:solidFill>
            <a:ln w="12700">
              <a:miter lim="400000"/>
            </a:ln>
          </p:spPr>
          <p:txBody>
            <a:bodyPr lIns="45719" rIns="45719" anchor="ctr"/>
            <a:lstStyle/>
            <a:p>
              <a:endParaRPr/>
            </a:p>
          </p:txBody>
        </p:sp>
        <p:pic>
          <p:nvPicPr>
            <p:cNvPr id="517" name="pixel-art-grid-8.png"/>
            <p:cNvPicPr>
              <a:picLocks noChangeAspect="1"/>
            </p:cNvPicPr>
            <p:nvPr/>
          </p:nvPicPr>
          <p:blipFill>
            <a:blip r:embed="rId2" cstate="print"/>
            <a:stretch>
              <a:fillRect/>
            </a:stretch>
          </p:blipFill>
          <p:spPr>
            <a:xfrm>
              <a:off x="5493268" y="2259640"/>
              <a:ext cx="813136" cy="822402"/>
            </a:xfrm>
            <a:prstGeom prst="rect">
              <a:avLst/>
            </a:prstGeom>
            <a:ln w="12700">
              <a:miter lim="400000"/>
            </a:ln>
          </p:spPr>
        </p:pic>
        <p:sp>
          <p:nvSpPr>
            <p:cNvPr id="518" name="Shape 518"/>
            <p:cNvSpPr/>
            <p:nvPr/>
          </p:nvSpPr>
          <p:spPr>
            <a:xfrm>
              <a:off x="6239884" y="3008139"/>
              <a:ext cx="100025" cy="95582"/>
            </a:xfrm>
            <a:prstGeom prst="ellipse">
              <a:avLst/>
            </a:prstGeom>
            <a:solidFill>
              <a:srgbClr val="000000"/>
            </a:solidFill>
            <a:ln w="12700">
              <a:miter lim="400000"/>
            </a:ln>
          </p:spPr>
          <p:txBody>
            <a:bodyPr lIns="45719" rIns="45719" anchor="ctr"/>
            <a:lstStyle/>
            <a:p>
              <a:endParaRPr/>
            </a:p>
          </p:txBody>
        </p:sp>
        <p:sp>
          <p:nvSpPr>
            <p:cNvPr id="519" name="Shape 519"/>
            <p:cNvSpPr/>
            <p:nvPr/>
          </p:nvSpPr>
          <p:spPr>
            <a:xfrm>
              <a:off x="6239884" y="2215189"/>
              <a:ext cx="100025" cy="95582"/>
            </a:xfrm>
            <a:prstGeom prst="ellipse">
              <a:avLst/>
            </a:prstGeom>
            <a:solidFill>
              <a:srgbClr val="000000"/>
            </a:solidFill>
            <a:ln w="12700">
              <a:miter lim="400000"/>
            </a:ln>
          </p:spPr>
          <p:txBody>
            <a:bodyPr lIns="45719" rIns="45719" anchor="ctr"/>
            <a:lstStyle/>
            <a:p>
              <a:endParaRPr/>
            </a:p>
          </p:txBody>
        </p:sp>
        <p:sp>
          <p:nvSpPr>
            <p:cNvPr id="520" name="Shape 520"/>
            <p:cNvSpPr/>
            <p:nvPr/>
          </p:nvSpPr>
          <p:spPr>
            <a:xfrm>
              <a:off x="5459615" y="2996162"/>
              <a:ext cx="100025" cy="95583"/>
            </a:xfrm>
            <a:prstGeom prst="ellipse">
              <a:avLst/>
            </a:prstGeom>
            <a:solidFill>
              <a:srgbClr val="000000"/>
            </a:solidFill>
            <a:ln w="12700">
              <a:miter lim="400000"/>
            </a:ln>
          </p:spPr>
          <p:txBody>
            <a:bodyPr lIns="45719" rIns="45719" anchor="ctr"/>
            <a:lstStyle/>
            <a:p>
              <a:endParaRPr/>
            </a:p>
          </p:txBody>
        </p:sp>
        <p:sp>
          <p:nvSpPr>
            <p:cNvPr id="521" name="Shape 521"/>
            <p:cNvSpPr/>
            <p:nvPr/>
          </p:nvSpPr>
          <p:spPr>
            <a:xfrm>
              <a:off x="5923147" y="1894338"/>
              <a:ext cx="100024" cy="95582"/>
            </a:xfrm>
            <a:prstGeom prst="ellipse">
              <a:avLst/>
            </a:prstGeom>
            <a:solidFill>
              <a:srgbClr val="000000"/>
            </a:solidFill>
            <a:ln w="12700">
              <a:miter lim="400000"/>
            </a:ln>
          </p:spPr>
          <p:txBody>
            <a:bodyPr lIns="45719" rIns="45719" anchor="ctr"/>
            <a:lstStyle/>
            <a:p>
              <a:endParaRPr/>
            </a:p>
          </p:txBody>
        </p:sp>
        <p:sp>
          <p:nvSpPr>
            <p:cNvPr id="604" name="Shape 604"/>
            <p:cNvSpPr/>
            <p:nvPr/>
          </p:nvSpPr>
          <p:spPr>
            <a:xfrm>
              <a:off x="5083393" y="2945145"/>
              <a:ext cx="390054" cy="488061"/>
            </a:xfrm>
            <a:custGeom>
              <a:avLst/>
              <a:gdLst/>
              <a:ahLst/>
              <a:cxnLst>
                <a:cxn ang="0">
                  <a:pos x="wd2" y="hd2"/>
                </a:cxn>
                <a:cxn ang="5400000">
                  <a:pos x="wd2" y="hd2"/>
                </a:cxn>
                <a:cxn ang="10800000">
                  <a:pos x="wd2" y="hd2"/>
                </a:cxn>
                <a:cxn ang="16200000">
                  <a:pos x="wd2" y="hd2"/>
                </a:cxn>
              </a:cxnLst>
              <a:rect l="0" t="0" r="r" b="b"/>
              <a:pathLst>
                <a:path w="17381" h="21457" extrusionOk="0">
                  <a:moveTo>
                    <a:pt x="0" y="21455"/>
                  </a:moveTo>
                  <a:cubicBezTo>
                    <a:pt x="17134" y="21600"/>
                    <a:pt x="21600" y="14448"/>
                    <a:pt x="13398" y="0"/>
                  </a:cubicBezTo>
                </a:path>
              </a:pathLst>
            </a:custGeom>
            <a:ln w="12700">
              <a:solidFill>
                <a:srgbClr val="000000"/>
              </a:solidFill>
              <a:headEnd type="triangle"/>
            </a:ln>
            <a:effectLst>
              <a:outerShdw blurRad="38100" dist="20000" dir="5400000" rotWithShape="0">
                <a:srgbClr val="000000">
                  <a:alpha val="38000"/>
                </a:srgbClr>
              </a:outerShdw>
            </a:effectLst>
          </p:spPr>
          <p:txBody>
            <a:bodyPr/>
            <a:lstStyle/>
            <a:p>
              <a:endParaRPr/>
            </a:p>
          </p:txBody>
        </p:sp>
      </p:grpSp>
      <p:grpSp>
        <p:nvGrpSpPr>
          <p:cNvPr id="146" name="Groupe 145"/>
          <p:cNvGrpSpPr/>
          <p:nvPr/>
        </p:nvGrpSpPr>
        <p:grpSpPr>
          <a:xfrm>
            <a:off x="315817" y="2010749"/>
            <a:ext cx="1834110" cy="643348"/>
            <a:chOff x="481949" y="5566974"/>
            <a:chExt cx="2469155" cy="866102"/>
          </a:xfrm>
        </p:grpSpPr>
        <p:grpSp>
          <p:nvGrpSpPr>
            <p:cNvPr id="527" name="Group 527"/>
            <p:cNvGrpSpPr/>
            <p:nvPr/>
          </p:nvGrpSpPr>
          <p:grpSpPr>
            <a:xfrm>
              <a:off x="517149" y="5581122"/>
              <a:ext cx="2410686" cy="837986"/>
              <a:chOff x="0" y="-15583"/>
              <a:chExt cx="2410685" cy="837985"/>
            </a:xfrm>
          </p:grpSpPr>
          <p:pic>
            <p:nvPicPr>
              <p:cNvPr id="522" name="pixel-art-grid-8.png"/>
              <p:cNvPicPr>
                <a:picLocks noChangeAspect="1"/>
              </p:cNvPicPr>
              <p:nvPr/>
            </p:nvPicPr>
            <p:blipFill>
              <a:blip r:embed="rId3" cstate="print"/>
              <a:stretch>
                <a:fillRect/>
              </a:stretch>
            </p:blipFill>
            <p:spPr>
              <a:xfrm rot="16200000">
                <a:off x="794409" y="-4642"/>
                <a:ext cx="814536" cy="823819"/>
              </a:xfrm>
              <a:prstGeom prst="rect">
                <a:avLst/>
              </a:prstGeom>
              <a:ln w="12700" cap="flat">
                <a:noFill/>
                <a:miter lim="400000"/>
              </a:ln>
              <a:effectLst/>
            </p:spPr>
          </p:pic>
          <p:pic>
            <p:nvPicPr>
              <p:cNvPr id="523" name="pixel-art-grid-8.png"/>
              <p:cNvPicPr>
                <a:picLocks noChangeAspect="1"/>
              </p:cNvPicPr>
              <p:nvPr/>
            </p:nvPicPr>
            <p:blipFill>
              <a:blip r:embed="rId4" cstate="print"/>
              <a:stretch>
                <a:fillRect/>
              </a:stretch>
            </p:blipFill>
            <p:spPr>
              <a:xfrm>
                <a:off x="0" y="0"/>
                <a:ext cx="805358" cy="814536"/>
              </a:xfrm>
              <a:prstGeom prst="rect">
                <a:avLst/>
              </a:prstGeom>
              <a:ln w="12700" cap="flat">
                <a:noFill/>
                <a:miter lim="400000"/>
              </a:ln>
              <a:effectLst/>
            </p:spPr>
          </p:pic>
          <p:pic>
            <p:nvPicPr>
              <p:cNvPr id="524" name="pixel-art-grid-8.png"/>
              <p:cNvPicPr>
                <a:picLocks noChangeAspect="1"/>
              </p:cNvPicPr>
              <p:nvPr/>
            </p:nvPicPr>
            <p:blipFill>
              <a:blip r:embed="rId4" cstate="print"/>
              <a:stretch>
                <a:fillRect/>
              </a:stretch>
            </p:blipFill>
            <p:spPr>
              <a:xfrm>
                <a:off x="1605326" y="-15583"/>
                <a:ext cx="805359" cy="814536"/>
              </a:xfrm>
              <a:prstGeom prst="rect">
                <a:avLst/>
              </a:prstGeom>
              <a:ln w="12700" cap="flat">
                <a:noFill/>
                <a:miter lim="400000"/>
              </a:ln>
              <a:effectLst/>
            </p:spPr>
          </p:pic>
          <p:sp>
            <p:nvSpPr>
              <p:cNvPr id="525" name="Shape 525"/>
              <p:cNvSpPr/>
              <p:nvPr/>
            </p:nvSpPr>
            <p:spPr>
              <a:xfrm>
                <a:off x="749195" y="730310"/>
                <a:ext cx="86183" cy="9209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526" name="Shape 526"/>
              <p:cNvSpPr/>
              <p:nvPr/>
            </p:nvSpPr>
            <p:spPr>
              <a:xfrm>
                <a:off x="1566998" y="730310"/>
                <a:ext cx="86183" cy="9209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grpSp>
        <p:sp>
          <p:nvSpPr>
            <p:cNvPr id="529" name="Shape 529"/>
            <p:cNvSpPr/>
            <p:nvPr/>
          </p:nvSpPr>
          <p:spPr>
            <a:xfrm>
              <a:off x="2077142" y="5566974"/>
              <a:ext cx="100025" cy="95582"/>
            </a:xfrm>
            <a:prstGeom prst="ellipse">
              <a:avLst/>
            </a:prstGeom>
            <a:solidFill>
              <a:schemeClr val="accent6"/>
            </a:solidFill>
            <a:ln w="12700">
              <a:miter lim="400000"/>
            </a:ln>
          </p:spPr>
          <p:txBody>
            <a:bodyPr lIns="45719" rIns="45719" anchor="ctr"/>
            <a:lstStyle/>
            <a:p>
              <a:endParaRPr/>
            </a:p>
          </p:txBody>
        </p:sp>
        <p:sp>
          <p:nvSpPr>
            <p:cNvPr id="530" name="Shape 530"/>
            <p:cNvSpPr/>
            <p:nvPr/>
          </p:nvSpPr>
          <p:spPr>
            <a:xfrm>
              <a:off x="2850041" y="5574352"/>
              <a:ext cx="100025" cy="95582"/>
            </a:xfrm>
            <a:prstGeom prst="ellipse">
              <a:avLst/>
            </a:prstGeom>
            <a:solidFill>
              <a:srgbClr val="000000"/>
            </a:solidFill>
            <a:ln w="12700">
              <a:miter lim="400000"/>
            </a:ln>
          </p:spPr>
          <p:txBody>
            <a:bodyPr lIns="45719" rIns="45719" anchor="ctr"/>
            <a:lstStyle/>
            <a:p>
              <a:endParaRPr/>
            </a:p>
          </p:txBody>
        </p:sp>
        <p:sp>
          <p:nvSpPr>
            <p:cNvPr id="531" name="Shape 531"/>
            <p:cNvSpPr/>
            <p:nvPr/>
          </p:nvSpPr>
          <p:spPr>
            <a:xfrm>
              <a:off x="2851079" y="6337494"/>
              <a:ext cx="100025" cy="95582"/>
            </a:xfrm>
            <a:prstGeom prst="ellipse">
              <a:avLst/>
            </a:prstGeom>
            <a:solidFill>
              <a:srgbClr val="000000"/>
            </a:solidFill>
            <a:ln w="12700">
              <a:miter lim="400000"/>
            </a:ln>
          </p:spPr>
          <p:txBody>
            <a:bodyPr lIns="45719" rIns="45719" anchor="ctr"/>
            <a:lstStyle/>
            <a:p>
              <a:endParaRPr/>
            </a:p>
          </p:txBody>
        </p:sp>
        <p:sp>
          <p:nvSpPr>
            <p:cNvPr id="532" name="Shape 532"/>
            <p:cNvSpPr/>
            <p:nvPr/>
          </p:nvSpPr>
          <p:spPr>
            <a:xfrm>
              <a:off x="481949" y="5574352"/>
              <a:ext cx="100025" cy="95582"/>
            </a:xfrm>
            <a:prstGeom prst="ellipse">
              <a:avLst/>
            </a:prstGeom>
            <a:solidFill>
              <a:srgbClr val="000000"/>
            </a:solidFill>
            <a:ln w="12700">
              <a:miter lim="400000"/>
            </a:ln>
          </p:spPr>
          <p:txBody>
            <a:bodyPr lIns="45719" rIns="45719" anchor="ctr"/>
            <a:lstStyle/>
            <a:p>
              <a:endParaRPr/>
            </a:p>
          </p:txBody>
        </p:sp>
        <p:sp>
          <p:nvSpPr>
            <p:cNvPr id="533" name="Shape 533"/>
            <p:cNvSpPr/>
            <p:nvPr/>
          </p:nvSpPr>
          <p:spPr>
            <a:xfrm>
              <a:off x="481949" y="6337494"/>
              <a:ext cx="100025" cy="95582"/>
            </a:xfrm>
            <a:prstGeom prst="ellipse">
              <a:avLst/>
            </a:prstGeom>
            <a:solidFill>
              <a:srgbClr val="000000"/>
            </a:solidFill>
            <a:ln w="12700">
              <a:miter lim="400000"/>
            </a:ln>
          </p:spPr>
          <p:txBody>
            <a:bodyPr lIns="45719" rIns="45719" anchor="ctr"/>
            <a:lstStyle/>
            <a:p>
              <a:endParaRPr/>
            </a:p>
          </p:txBody>
        </p:sp>
        <p:sp>
          <p:nvSpPr>
            <p:cNvPr id="534" name="Shape 534"/>
            <p:cNvSpPr/>
            <p:nvPr/>
          </p:nvSpPr>
          <p:spPr>
            <a:xfrm>
              <a:off x="1266846" y="5570758"/>
              <a:ext cx="100025" cy="95583"/>
            </a:xfrm>
            <a:prstGeom prst="ellipse">
              <a:avLst/>
            </a:prstGeom>
            <a:solidFill>
              <a:srgbClr val="000000"/>
            </a:solidFill>
            <a:ln w="12700">
              <a:miter lim="400000"/>
            </a:ln>
          </p:spPr>
          <p:txBody>
            <a:bodyPr lIns="45719" rIns="45719" anchor="ctr"/>
            <a:lstStyle/>
            <a:p>
              <a:endParaRPr/>
            </a:p>
          </p:txBody>
        </p:sp>
      </p:grpSp>
      <p:pic>
        <p:nvPicPr>
          <p:cNvPr id="535" name="Image 534"/>
          <p:cNvPicPr>
            <a:picLocks/>
          </p:cNvPicPr>
          <p:nvPr/>
        </p:nvPicPr>
        <p:blipFill>
          <a:blip r:embed="rId5" cstate="print"/>
          <a:stretch>
            <a:fillRect/>
          </a:stretch>
        </p:blipFill>
        <p:spPr>
          <a:xfrm>
            <a:off x="2293547" y="2176161"/>
            <a:ext cx="288000" cy="193729"/>
          </a:xfrm>
          <a:prstGeom prst="rect">
            <a:avLst/>
          </a:prstGeom>
          <a:effectLst>
            <a:outerShdw blurRad="38100" dist="20000" dir="5400000" rotWithShape="0">
              <a:srgbClr val="000000">
                <a:alpha val="38000"/>
              </a:srgbClr>
            </a:outerShdw>
          </a:effectLst>
        </p:spPr>
      </p:pic>
      <p:grpSp>
        <p:nvGrpSpPr>
          <p:cNvPr id="171" name="Groupe 170"/>
          <p:cNvGrpSpPr/>
          <p:nvPr/>
        </p:nvGrpSpPr>
        <p:grpSpPr>
          <a:xfrm>
            <a:off x="333025" y="6505496"/>
            <a:ext cx="2431683" cy="637964"/>
            <a:chOff x="506650" y="4630346"/>
            <a:chExt cx="2431683" cy="637964"/>
          </a:xfrm>
        </p:grpSpPr>
        <p:pic>
          <p:nvPicPr>
            <p:cNvPr id="536" name="pixel-art-grid-8.png"/>
            <p:cNvPicPr>
              <a:picLocks noChangeAspect="1"/>
            </p:cNvPicPr>
            <p:nvPr/>
          </p:nvPicPr>
          <p:blipFill>
            <a:blip r:embed="rId6" cstate="print"/>
            <a:stretch>
              <a:fillRect/>
            </a:stretch>
          </p:blipFill>
          <p:spPr>
            <a:xfrm>
              <a:off x="532691" y="4649543"/>
              <a:ext cx="595823" cy="602613"/>
            </a:xfrm>
            <a:prstGeom prst="rect">
              <a:avLst/>
            </a:prstGeom>
            <a:ln w="12700">
              <a:miter lim="400000"/>
            </a:ln>
          </p:spPr>
        </p:pic>
        <p:pic>
          <p:nvPicPr>
            <p:cNvPr id="537" name="pixel-art-grid-8.png"/>
            <p:cNvPicPr>
              <a:picLocks noChangeAspect="1"/>
            </p:cNvPicPr>
            <p:nvPr/>
          </p:nvPicPr>
          <p:blipFill>
            <a:blip r:embed="rId6" cstate="print"/>
            <a:stretch>
              <a:fillRect/>
            </a:stretch>
          </p:blipFill>
          <p:spPr>
            <a:xfrm>
              <a:off x="2321018" y="4649543"/>
              <a:ext cx="595824" cy="602613"/>
            </a:xfrm>
            <a:prstGeom prst="rect">
              <a:avLst/>
            </a:prstGeom>
            <a:ln w="12700">
              <a:miter lim="400000"/>
            </a:ln>
          </p:spPr>
        </p:pic>
        <p:sp>
          <p:nvSpPr>
            <p:cNvPr id="538" name="Shape 538"/>
            <p:cNvSpPr/>
            <p:nvPr/>
          </p:nvSpPr>
          <p:spPr>
            <a:xfrm>
              <a:off x="506650" y="4633005"/>
              <a:ext cx="74001" cy="70714"/>
            </a:xfrm>
            <a:prstGeom prst="ellipse">
              <a:avLst/>
            </a:prstGeom>
            <a:solidFill>
              <a:srgbClr val="000000"/>
            </a:solidFill>
            <a:ln w="12700">
              <a:miter lim="400000"/>
            </a:ln>
          </p:spPr>
          <p:txBody>
            <a:bodyPr lIns="45719" rIns="45719" anchor="ctr"/>
            <a:lstStyle/>
            <a:p>
              <a:endParaRPr/>
            </a:p>
          </p:txBody>
        </p:sp>
        <p:sp>
          <p:nvSpPr>
            <p:cNvPr id="539"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540" name="Shape 540"/>
            <p:cNvSpPr/>
            <p:nvPr/>
          </p:nvSpPr>
          <p:spPr>
            <a:xfrm>
              <a:off x="2864332" y="4636843"/>
              <a:ext cx="74001" cy="70714"/>
            </a:xfrm>
            <a:prstGeom prst="ellipse">
              <a:avLst/>
            </a:prstGeom>
            <a:solidFill>
              <a:srgbClr val="000000"/>
            </a:solidFill>
            <a:ln w="12700">
              <a:miter lim="400000"/>
            </a:ln>
          </p:spPr>
          <p:txBody>
            <a:bodyPr lIns="45719" rIns="45719" anchor="ctr"/>
            <a:lstStyle/>
            <a:p>
              <a:endParaRPr/>
            </a:p>
          </p:txBody>
        </p:sp>
        <p:sp>
          <p:nvSpPr>
            <p:cNvPr id="541"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pic>
          <p:nvPicPr>
            <p:cNvPr id="542" name="pixel-art-grid-8.png"/>
            <p:cNvPicPr>
              <a:picLocks noChangeAspect="1"/>
            </p:cNvPicPr>
            <p:nvPr/>
          </p:nvPicPr>
          <p:blipFill>
            <a:blip r:embed="rId7" cstate="print"/>
            <a:stretch>
              <a:fillRect/>
            </a:stretch>
          </p:blipFill>
          <p:spPr>
            <a:xfrm rot="5400000" flipH="1">
              <a:off x="1725340" y="4646109"/>
              <a:ext cx="602613" cy="609480"/>
            </a:xfrm>
            <a:prstGeom prst="rect">
              <a:avLst/>
            </a:prstGeom>
            <a:ln w="12700">
              <a:miter lim="400000"/>
            </a:ln>
          </p:spPr>
        </p:pic>
        <p:sp>
          <p:nvSpPr>
            <p:cNvPr id="543" name="Shape 543"/>
            <p:cNvSpPr/>
            <p:nvPr/>
          </p:nvSpPr>
          <p:spPr>
            <a:xfrm>
              <a:off x="2296719" y="4633005"/>
              <a:ext cx="74001" cy="70714"/>
            </a:xfrm>
            <a:prstGeom prst="ellipse">
              <a:avLst/>
            </a:prstGeom>
            <a:solidFill>
              <a:srgbClr val="000000"/>
            </a:solidFill>
            <a:ln w="12700">
              <a:miter lim="400000"/>
            </a:ln>
          </p:spPr>
          <p:txBody>
            <a:bodyPr lIns="45719" rIns="45719" anchor="ctr"/>
            <a:lstStyle/>
            <a:p>
              <a:endParaRPr/>
            </a:p>
          </p:txBody>
        </p:sp>
        <p:sp>
          <p:nvSpPr>
            <p:cNvPr id="544"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pic>
          <p:nvPicPr>
            <p:cNvPr id="545" name="pixel-art-grid-8.png"/>
            <p:cNvPicPr>
              <a:picLocks noChangeAspect="1"/>
            </p:cNvPicPr>
            <p:nvPr/>
          </p:nvPicPr>
          <p:blipFill>
            <a:blip r:embed="rId7" cstate="print"/>
            <a:stretch>
              <a:fillRect/>
            </a:stretch>
          </p:blipFill>
          <p:spPr>
            <a:xfrm rot="16200000">
              <a:off x="1120413" y="4646109"/>
              <a:ext cx="602613" cy="609480"/>
            </a:xfrm>
            <a:prstGeom prst="rect">
              <a:avLst/>
            </a:prstGeom>
            <a:ln w="12700">
              <a:miter lim="400000"/>
            </a:ln>
          </p:spPr>
        </p:pic>
        <p:sp>
          <p:nvSpPr>
            <p:cNvPr id="546" name="Shape 546"/>
            <p:cNvSpPr/>
            <p:nvPr/>
          </p:nvSpPr>
          <p:spPr>
            <a:xfrm>
              <a:off x="1686810" y="4632886"/>
              <a:ext cx="74001" cy="70715"/>
            </a:xfrm>
            <a:prstGeom prst="ellipse">
              <a:avLst/>
            </a:prstGeom>
            <a:solidFill>
              <a:schemeClr val="accent6"/>
            </a:solidFill>
            <a:ln w="12700">
              <a:miter lim="400000"/>
            </a:ln>
          </p:spPr>
          <p:txBody>
            <a:bodyPr lIns="45719" rIns="45719" anchor="ctr"/>
            <a:lstStyle/>
            <a:p>
              <a:endParaRPr/>
            </a:p>
          </p:txBody>
        </p:sp>
        <p:sp>
          <p:nvSpPr>
            <p:cNvPr id="547" name="Shape 547"/>
            <p:cNvSpPr/>
            <p:nvPr/>
          </p:nvSpPr>
          <p:spPr>
            <a:xfrm>
              <a:off x="1087334" y="4630346"/>
              <a:ext cx="74001" cy="70715"/>
            </a:xfrm>
            <a:prstGeom prst="ellipse">
              <a:avLst/>
            </a:prstGeom>
            <a:solidFill>
              <a:srgbClr val="000000"/>
            </a:solidFill>
            <a:ln w="12700">
              <a:miter lim="400000"/>
            </a:ln>
          </p:spPr>
          <p:txBody>
            <a:bodyPr lIns="45719" rIns="45719" anchor="ctr"/>
            <a:lstStyle/>
            <a:p>
              <a:endParaRPr/>
            </a:p>
          </p:txBody>
        </p:sp>
        <p:sp>
          <p:nvSpPr>
            <p:cNvPr id="548"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sp>
          <p:nvSpPr>
            <p:cNvPr id="549" name="Shape 549"/>
            <p:cNvSpPr/>
            <p:nvPr/>
          </p:nvSpPr>
          <p:spPr>
            <a:xfrm>
              <a:off x="1686810" y="5197595"/>
              <a:ext cx="74001" cy="70715"/>
            </a:xfrm>
            <a:prstGeom prst="ellipse">
              <a:avLst/>
            </a:prstGeom>
            <a:solidFill>
              <a:srgbClr val="000000"/>
            </a:solidFill>
            <a:ln w="12700">
              <a:miter lim="400000"/>
            </a:ln>
          </p:spPr>
          <p:txBody>
            <a:bodyPr lIns="45719" rIns="45719" anchor="ctr"/>
            <a:lstStyle/>
            <a:p>
              <a:endParaRPr/>
            </a:p>
          </p:txBody>
        </p:sp>
      </p:grpSp>
      <p:pic>
        <p:nvPicPr>
          <p:cNvPr id="550" name="Image 549"/>
          <p:cNvPicPr>
            <a:picLocks/>
          </p:cNvPicPr>
          <p:nvPr/>
        </p:nvPicPr>
        <p:blipFill>
          <a:blip r:embed="rId5" cstate="print"/>
          <a:stretch>
            <a:fillRect/>
          </a:stretch>
        </p:blipFill>
        <p:spPr>
          <a:xfrm>
            <a:off x="3111137" y="6707551"/>
            <a:ext cx="288000" cy="193730"/>
          </a:xfrm>
          <a:prstGeom prst="rect">
            <a:avLst/>
          </a:prstGeom>
          <a:effectLst>
            <a:outerShdw blurRad="38100" dist="20000" dir="5400000" rotWithShape="0">
              <a:srgbClr val="000000">
                <a:alpha val="38000"/>
              </a:srgbClr>
            </a:outerShdw>
          </a:effectLst>
        </p:spPr>
      </p:pic>
      <p:grpSp>
        <p:nvGrpSpPr>
          <p:cNvPr id="173" name="Groupe 172"/>
          <p:cNvGrpSpPr/>
          <p:nvPr/>
        </p:nvGrpSpPr>
        <p:grpSpPr>
          <a:xfrm>
            <a:off x="3718447" y="7734112"/>
            <a:ext cx="2431684" cy="1093688"/>
            <a:chOff x="8231372" y="4586308"/>
            <a:chExt cx="2431684" cy="1093688"/>
          </a:xfrm>
        </p:grpSpPr>
        <p:pic>
          <p:nvPicPr>
            <p:cNvPr id="551" name="pixel-art-grid-8.png"/>
            <p:cNvPicPr>
              <a:picLocks noChangeAspect="1"/>
            </p:cNvPicPr>
            <p:nvPr/>
          </p:nvPicPr>
          <p:blipFill>
            <a:blip r:embed="rId6" cstate="print"/>
            <a:stretch>
              <a:fillRect/>
            </a:stretch>
          </p:blipFill>
          <p:spPr>
            <a:xfrm>
              <a:off x="8257414" y="4651064"/>
              <a:ext cx="595823" cy="602613"/>
            </a:xfrm>
            <a:prstGeom prst="rect">
              <a:avLst/>
            </a:prstGeom>
            <a:ln w="12700">
              <a:miter lim="400000"/>
            </a:ln>
          </p:spPr>
        </p:pic>
        <p:pic>
          <p:nvPicPr>
            <p:cNvPr id="552" name="pixel-art-grid-8.png"/>
            <p:cNvPicPr>
              <a:picLocks noChangeAspect="1"/>
            </p:cNvPicPr>
            <p:nvPr/>
          </p:nvPicPr>
          <p:blipFill>
            <a:blip r:embed="rId6" cstate="print"/>
            <a:stretch>
              <a:fillRect/>
            </a:stretch>
          </p:blipFill>
          <p:spPr>
            <a:xfrm>
              <a:off x="10045741" y="4651064"/>
              <a:ext cx="595824" cy="602613"/>
            </a:xfrm>
            <a:prstGeom prst="rect">
              <a:avLst/>
            </a:prstGeom>
            <a:ln w="12700">
              <a:miter lim="400000"/>
            </a:ln>
          </p:spPr>
        </p:pic>
        <p:sp>
          <p:nvSpPr>
            <p:cNvPr id="553" name="Shape 553"/>
            <p:cNvSpPr/>
            <p:nvPr/>
          </p:nvSpPr>
          <p:spPr>
            <a:xfrm>
              <a:off x="8231372" y="4634526"/>
              <a:ext cx="74001" cy="70714"/>
            </a:xfrm>
            <a:prstGeom prst="ellipse">
              <a:avLst/>
            </a:prstGeom>
            <a:solidFill>
              <a:srgbClr val="000000"/>
            </a:solidFill>
            <a:ln w="12700">
              <a:miter lim="400000"/>
            </a:ln>
          </p:spPr>
          <p:txBody>
            <a:bodyPr lIns="45719" rIns="45719" anchor="ctr"/>
            <a:lstStyle/>
            <a:p>
              <a:endParaRPr/>
            </a:p>
          </p:txBody>
        </p:sp>
        <p:sp>
          <p:nvSpPr>
            <p:cNvPr id="554" name="Shape 554"/>
            <p:cNvSpPr/>
            <p:nvPr/>
          </p:nvSpPr>
          <p:spPr>
            <a:xfrm>
              <a:off x="8231372" y="5199116"/>
              <a:ext cx="74001" cy="70715"/>
            </a:xfrm>
            <a:prstGeom prst="ellipse">
              <a:avLst/>
            </a:prstGeom>
            <a:solidFill>
              <a:srgbClr val="000000"/>
            </a:solidFill>
            <a:ln w="12700">
              <a:miter lim="400000"/>
            </a:ln>
          </p:spPr>
          <p:txBody>
            <a:bodyPr lIns="45719" rIns="45719" anchor="ctr"/>
            <a:lstStyle/>
            <a:p>
              <a:endParaRPr/>
            </a:p>
          </p:txBody>
        </p:sp>
        <p:sp>
          <p:nvSpPr>
            <p:cNvPr id="555" name="Shape 555"/>
            <p:cNvSpPr/>
            <p:nvPr/>
          </p:nvSpPr>
          <p:spPr>
            <a:xfrm>
              <a:off x="10589055" y="4638364"/>
              <a:ext cx="74001" cy="70714"/>
            </a:xfrm>
            <a:prstGeom prst="ellipse">
              <a:avLst/>
            </a:prstGeom>
            <a:solidFill>
              <a:srgbClr val="000000"/>
            </a:solidFill>
            <a:ln w="12700">
              <a:miter lim="400000"/>
            </a:ln>
          </p:spPr>
          <p:txBody>
            <a:bodyPr lIns="45719" rIns="45719" anchor="ctr"/>
            <a:lstStyle/>
            <a:p>
              <a:endParaRPr/>
            </a:p>
          </p:txBody>
        </p:sp>
        <p:sp>
          <p:nvSpPr>
            <p:cNvPr id="556" name="Shape 556"/>
            <p:cNvSpPr/>
            <p:nvPr/>
          </p:nvSpPr>
          <p:spPr>
            <a:xfrm>
              <a:off x="10589055" y="5199116"/>
              <a:ext cx="74001" cy="70715"/>
            </a:xfrm>
            <a:prstGeom prst="ellipse">
              <a:avLst/>
            </a:prstGeom>
            <a:solidFill>
              <a:srgbClr val="000000"/>
            </a:solidFill>
            <a:ln w="12700">
              <a:miter lim="400000"/>
            </a:ln>
          </p:spPr>
          <p:txBody>
            <a:bodyPr lIns="45719" rIns="45719" anchor="ctr"/>
            <a:lstStyle/>
            <a:p>
              <a:endParaRPr/>
            </a:p>
          </p:txBody>
        </p:sp>
        <p:sp>
          <p:nvSpPr>
            <p:cNvPr id="557" name="Shape 557"/>
            <p:cNvSpPr/>
            <p:nvPr/>
          </p:nvSpPr>
          <p:spPr>
            <a:xfrm>
              <a:off x="10021441" y="4634526"/>
              <a:ext cx="74001" cy="70714"/>
            </a:xfrm>
            <a:prstGeom prst="ellipse">
              <a:avLst/>
            </a:prstGeom>
            <a:solidFill>
              <a:srgbClr val="000000"/>
            </a:solidFill>
            <a:ln w="12700">
              <a:miter lim="400000"/>
            </a:ln>
          </p:spPr>
          <p:txBody>
            <a:bodyPr lIns="45719" rIns="45719" anchor="ctr"/>
            <a:lstStyle/>
            <a:p>
              <a:endParaRPr/>
            </a:p>
          </p:txBody>
        </p:sp>
        <p:sp>
          <p:nvSpPr>
            <p:cNvPr id="558" name="Shape 558"/>
            <p:cNvSpPr/>
            <p:nvPr/>
          </p:nvSpPr>
          <p:spPr>
            <a:xfrm>
              <a:off x="10022209" y="5199116"/>
              <a:ext cx="74001" cy="70715"/>
            </a:xfrm>
            <a:prstGeom prst="ellipse">
              <a:avLst/>
            </a:prstGeom>
            <a:solidFill>
              <a:srgbClr val="000000"/>
            </a:solidFill>
            <a:ln w="12700">
              <a:miter lim="400000"/>
            </a:ln>
          </p:spPr>
          <p:txBody>
            <a:bodyPr lIns="45719" rIns="45719" anchor="ctr"/>
            <a:lstStyle/>
            <a:p>
              <a:endParaRPr/>
            </a:p>
          </p:txBody>
        </p:sp>
        <p:sp>
          <p:nvSpPr>
            <p:cNvPr id="559" name="Shape 559"/>
            <p:cNvSpPr/>
            <p:nvPr/>
          </p:nvSpPr>
          <p:spPr>
            <a:xfrm>
              <a:off x="8812057" y="4631867"/>
              <a:ext cx="74001" cy="70714"/>
            </a:xfrm>
            <a:prstGeom prst="ellipse">
              <a:avLst/>
            </a:prstGeom>
            <a:solidFill>
              <a:srgbClr val="000000"/>
            </a:solidFill>
            <a:ln w="12700">
              <a:miter lim="400000"/>
            </a:ln>
          </p:spPr>
          <p:txBody>
            <a:bodyPr lIns="45719" rIns="45719" anchor="ctr"/>
            <a:lstStyle/>
            <a:p>
              <a:endParaRPr/>
            </a:p>
          </p:txBody>
        </p:sp>
        <p:sp>
          <p:nvSpPr>
            <p:cNvPr id="560" name="Shape 560"/>
            <p:cNvSpPr/>
            <p:nvPr/>
          </p:nvSpPr>
          <p:spPr>
            <a:xfrm>
              <a:off x="8809935" y="5199116"/>
              <a:ext cx="74001" cy="70715"/>
            </a:xfrm>
            <a:prstGeom prst="ellipse">
              <a:avLst/>
            </a:prstGeom>
            <a:solidFill>
              <a:srgbClr val="000000"/>
            </a:solidFill>
            <a:ln w="12700">
              <a:miter lim="400000"/>
            </a:ln>
          </p:spPr>
          <p:txBody>
            <a:bodyPr lIns="45719" rIns="45719" anchor="ctr"/>
            <a:lstStyle/>
            <a:p>
              <a:endParaRPr/>
            </a:p>
          </p:txBody>
        </p:sp>
        <p:grpSp>
          <p:nvGrpSpPr>
            <p:cNvPr id="579" name="Group 579"/>
            <p:cNvGrpSpPr/>
            <p:nvPr/>
          </p:nvGrpSpPr>
          <p:grpSpPr>
            <a:xfrm>
              <a:off x="8859715" y="4682960"/>
              <a:ext cx="246601" cy="958054"/>
              <a:chOff x="1262" y="0"/>
              <a:chExt cx="246600" cy="958053"/>
            </a:xfrm>
          </p:grpSpPr>
          <p:sp>
            <p:nvSpPr>
              <p:cNvPr id="561" name="Shape 561"/>
              <p:cNvSpPr/>
              <p:nvPr/>
            </p:nvSpPr>
            <p:spPr>
              <a:xfrm flipV="1">
                <a:off x="4477" y="0"/>
                <a:ext cx="1" cy="55755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2" name="Shape 562"/>
              <p:cNvSpPr/>
              <p:nvPr/>
            </p:nvSpPr>
            <p:spPr>
              <a:xfrm flipV="1">
                <a:off x="244921" y="267327"/>
                <a:ext cx="1" cy="6904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3" name="Shape 563"/>
              <p:cNvSpPr/>
              <p:nvPr/>
            </p:nvSpPr>
            <p:spPr>
              <a:xfrm flipH="1" flipV="1">
                <a:off x="3404" y="560365"/>
                <a:ext cx="242196" cy="39768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4" name="Shape 564"/>
              <p:cNvSpPr/>
              <p:nvPr/>
            </p:nvSpPr>
            <p:spPr>
              <a:xfrm flipV="1">
                <a:off x="124501" y="134555"/>
                <a:ext cx="1" cy="62816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5" name="Shape 565"/>
              <p:cNvSpPr/>
              <p:nvPr/>
            </p:nvSpPr>
            <p:spPr>
              <a:xfrm flipV="1">
                <a:off x="65878" y="65341"/>
                <a:ext cx="1" cy="60593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6" name="Shape 566"/>
              <p:cNvSpPr/>
              <p:nvPr/>
            </p:nvSpPr>
            <p:spPr>
              <a:xfrm flipV="1">
                <a:off x="36567" y="35082"/>
                <a:ext cx="1" cy="57629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7" name="Shape 567"/>
              <p:cNvSpPr/>
              <p:nvPr/>
            </p:nvSpPr>
            <p:spPr>
              <a:xfrm flipV="1">
                <a:off x="95190" y="98972"/>
                <a:ext cx="1" cy="61334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8" name="Shape 568"/>
              <p:cNvSpPr/>
              <p:nvPr/>
            </p:nvSpPr>
            <p:spPr>
              <a:xfrm flipV="1">
                <a:off x="183322" y="195825"/>
                <a:ext cx="1" cy="665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69" name="Shape 569"/>
              <p:cNvSpPr/>
              <p:nvPr/>
            </p:nvSpPr>
            <p:spPr>
              <a:xfrm flipV="1">
                <a:off x="154011" y="167586"/>
                <a:ext cx="1" cy="64298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0" name="Shape 570"/>
              <p:cNvSpPr/>
              <p:nvPr/>
            </p:nvSpPr>
            <p:spPr>
              <a:xfrm flipV="1">
                <a:off x="212733" y="231475"/>
                <a:ext cx="1" cy="6800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1" name="Shape 571"/>
              <p:cNvSpPr/>
              <p:nvPr/>
            </p:nvSpPr>
            <p:spPr>
              <a:xfrm>
                <a:off x="5869" y="281092"/>
                <a:ext cx="239071"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2" name="Shape 572"/>
              <p:cNvSpPr/>
              <p:nvPr/>
            </p:nvSpPr>
            <p:spPr>
              <a:xfrm>
                <a:off x="4966" y="442086"/>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3" name="Shape 573"/>
              <p:cNvSpPr/>
              <p:nvPr/>
            </p:nvSpPr>
            <p:spPr>
              <a:xfrm>
                <a:off x="4966" y="505220"/>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4" name="Shape 574"/>
              <p:cNvSpPr/>
              <p:nvPr/>
            </p:nvSpPr>
            <p:spPr>
              <a:xfrm>
                <a:off x="1262" y="354258"/>
                <a:ext cx="239070" cy="34093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5" name="Shape 575"/>
              <p:cNvSpPr/>
              <p:nvPr/>
            </p:nvSpPr>
            <p:spPr>
              <a:xfrm>
                <a:off x="4966" y="216654"/>
                <a:ext cx="231662" cy="30388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6" name="Shape 576"/>
              <p:cNvSpPr/>
              <p:nvPr/>
            </p:nvSpPr>
            <p:spPr>
              <a:xfrm>
                <a:off x="8671" y="145356"/>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7" name="Shape 577"/>
              <p:cNvSpPr/>
              <p:nvPr/>
            </p:nvSpPr>
            <p:spPr>
              <a:xfrm>
                <a:off x="8671" y="63855"/>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8" name="Shape 578"/>
              <p:cNvSpPr/>
              <p:nvPr/>
            </p:nvSpPr>
            <p:spPr>
              <a:xfrm>
                <a:off x="8496" y="1785"/>
                <a:ext cx="239367" cy="265567"/>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580" name="Shape 580"/>
            <p:cNvSpPr/>
            <p:nvPr/>
          </p:nvSpPr>
          <p:spPr>
            <a:xfrm flipH="1">
              <a:off x="9749273" y="5609282"/>
              <a:ext cx="74001" cy="70714"/>
            </a:xfrm>
            <a:prstGeom prst="ellipse">
              <a:avLst/>
            </a:prstGeom>
            <a:solidFill>
              <a:srgbClr val="000000"/>
            </a:solidFill>
            <a:ln w="12700">
              <a:miter lim="400000"/>
            </a:ln>
          </p:spPr>
          <p:txBody>
            <a:bodyPr lIns="45719" rIns="45719" anchor="ctr"/>
            <a:lstStyle/>
            <a:p>
              <a:endParaRPr/>
            </a:p>
          </p:txBody>
        </p:sp>
        <p:sp>
          <p:nvSpPr>
            <p:cNvPr id="581" name="Shape 581"/>
            <p:cNvSpPr/>
            <p:nvPr/>
          </p:nvSpPr>
          <p:spPr>
            <a:xfrm flipH="1">
              <a:off x="9843576" y="4586308"/>
              <a:ext cx="74001" cy="70714"/>
            </a:xfrm>
            <a:prstGeom prst="ellipse">
              <a:avLst/>
            </a:prstGeom>
            <a:solidFill>
              <a:srgbClr val="000000"/>
            </a:solidFill>
            <a:ln w="12700">
              <a:miter lim="400000"/>
            </a:ln>
          </p:spPr>
          <p:txBody>
            <a:bodyPr lIns="45719" rIns="45719" anchor="ctr"/>
            <a:lstStyle/>
            <a:p>
              <a:endParaRPr/>
            </a:p>
          </p:txBody>
        </p:sp>
        <p:grpSp>
          <p:nvGrpSpPr>
            <p:cNvPr id="600" name="Group 600"/>
            <p:cNvGrpSpPr/>
            <p:nvPr/>
          </p:nvGrpSpPr>
          <p:grpSpPr>
            <a:xfrm flipH="1">
              <a:off x="9795799" y="4676464"/>
              <a:ext cx="246601" cy="958054"/>
              <a:chOff x="1262" y="0"/>
              <a:chExt cx="246600" cy="958053"/>
            </a:xfrm>
          </p:grpSpPr>
          <p:sp>
            <p:nvSpPr>
              <p:cNvPr id="582" name="Shape 582"/>
              <p:cNvSpPr/>
              <p:nvPr/>
            </p:nvSpPr>
            <p:spPr>
              <a:xfrm flipV="1">
                <a:off x="4477" y="0"/>
                <a:ext cx="1" cy="55755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83" name="Shape 583"/>
              <p:cNvSpPr/>
              <p:nvPr/>
            </p:nvSpPr>
            <p:spPr>
              <a:xfrm flipV="1">
                <a:off x="244921" y="267327"/>
                <a:ext cx="1" cy="6904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84" name="Shape 584"/>
              <p:cNvSpPr/>
              <p:nvPr/>
            </p:nvSpPr>
            <p:spPr>
              <a:xfrm flipH="1" flipV="1">
                <a:off x="3404" y="560365"/>
                <a:ext cx="242196" cy="39768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85" name="Shape 585"/>
              <p:cNvSpPr/>
              <p:nvPr/>
            </p:nvSpPr>
            <p:spPr>
              <a:xfrm flipV="1">
                <a:off x="124501" y="134555"/>
                <a:ext cx="1" cy="62816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86" name="Shape 586"/>
              <p:cNvSpPr/>
              <p:nvPr/>
            </p:nvSpPr>
            <p:spPr>
              <a:xfrm flipV="1">
                <a:off x="65878" y="65341"/>
                <a:ext cx="1" cy="60593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87" name="Shape 587"/>
              <p:cNvSpPr/>
              <p:nvPr/>
            </p:nvSpPr>
            <p:spPr>
              <a:xfrm flipV="1">
                <a:off x="36567" y="35082"/>
                <a:ext cx="1" cy="57629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88" name="Shape 588"/>
              <p:cNvSpPr/>
              <p:nvPr/>
            </p:nvSpPr>
            <p:spPr>
              <a:xfrm flipV="1">
                <a:off x="95190" y="98972"/>
                <a:ext cx="1" cy="61334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89" name="Shape 589"/>
              <p:cNvSpPr/>
              <p:nvPr/>
            </p:nvSpPr>
            <p:spPr>
              <a:xfrm flipV="1">
                <a:off x="183322" y="195825"/>
                <a:ext cx="1" cy="665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0" name="Shape 590"/>
              <p:cNvSpPr/>
              <p:nvPr/>
            </p:nvSpPr>
            <p:spPr>
              <a:xfrm flipV="1">
                <a:off x="154011" y="167586"/>
                <a:ext cx="1" cy="64298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1" name="Shape 591"/>
              <p:cNvSpPr/>
              <p:nvPr/>
            </p:nvSpPr>
            <p:spPr>
              <a:xfrm flipV="1">
                <a:off x="212733" y="231475"/>
                <a:ext cx="1" cy="6800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2" name="Shape 592"/>
              <p:cNvSpPr/>
              <p:nvPr/>
            </p:nvSpPr>
            <p:spPr>
              <a:xfrm>
                <a:off x="5869" y="281092"/>
                <a:ext cx="239071"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3" name="Shape 593"/>
              <p:cNvSpPr/>
              <p:nvPr/>
            </p:nvSpPr>
            <p:spPr>
              <a:xfrm>
                <a:off x="4966" y="442086"/>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4" name="Shape 594"/>
              <p:cNvSpPr/>
              <p:nvPr/>
            </p:nvSpPr>
            <p:spPr>
              <a:xfrm>
                <a:off x="4966" y="505220"/>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5" name="Shape 595"/>
              <p:cNvSpPr/>
              <p:nvPr/>
            </p:nvSpPr>
            <p:spPr>
              <a:xfrm>
                <a:off x="1262" y="354258"/>
                <a:ext cx="239070" cy="34093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6" name="Shape 596"/>
              <p:cNvSpPr/>
              <p:nvPr/>
            </p:nvSpPr>
            <p:spPr>
              <a:xfrm>
                <a:off x="4966" y="216654"/>
                <a:ext cx="231662" cy="30388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7" name="Shape 597"/>
              <p:cNvSpPr/>
              <p:nvPr/>
            </p:nvSpPr>
            <p:spPr>
              <a:xfrm>
                <a:off x="8671" y="145356"/>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8" name="Shape 598"/>
              <p:cNvSpPr/>
              <p:nvPr/>
            </p:nvSpPr>
            <p:spPr>
              <a:xfrm>
                <a:off x="8671" y="63855"/>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99" name="Shape 599"/>
              <p:cNvSpPr/>
              <p:nvPr/>
            </p:nvSpPr>
            <p:spPr>
              <a:xfrm>
                <a:off x="8496" y="1785"/>
                <a:ext cx="239367" cy="265567"/>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605" name="Shape 605"/>
            <p:cNvSpPr/>
            <p:nvPr/>
          </p:nvSpPr>
          <p:spPr>
            <a:xfrm>
              <a:off x="9509880" y="5130694"/>
              <a:ext cx="212076" cy="293063"/>
            </a:xfrm>
            <a:custGeom>
              <a:avLst/>
              <a:gdLst/>
              <a:ahLst/>
              <a:cxnLst>
                <a:cxn ang="0">
                  <a:pos x="wd2" y="hd2"/>
                </a:cxn>
                <a:cxn ang="5400000">
                  <a:pos x="wd2" y="hd2"/>
                </a:cxn>
                <a:cxn ang="10800000">
                  <a:pos x="wd2" y="hd2"/>
                </a:cxn>
                <a:cxn ang="16200000">
                  <a:pos x="wd2" y="hd2"/>
                </a:cxn>
              </a:cxnLst>
              <a:rect l="0" t="0" r="r" b="b"/>
              <a:pathLst>
                <a:path w="19823" h="19706" extrusionOk="0">
                  <a:moveTo>
                    <a:pt x="417" y="0"/>
                  </a:moveTo>
                  <a:cubicBezTo>
                    <a:pt x="-1777" y="15192"/>
                    <a:pt x="4692" y="21600"/>
                    <a:pt x="19823" y="19223"/>
                  </a:cubicBezTo>
                </a:path>
              </a:pathLst>
            </a:custGeom>
            <a:ln w="12700">
              <a:solidFill>
                <a:srgbClr val="000000"/>
              </a:solidFill>
              <a:tailEnd type="triangle"/>
            </a:ln>
            <a:effectLst>
              <a:outerShdw blurRad="38100" dist="20000" dir="5400000" rotWithShape="0">
                <a:srgbClr val="000000">
                  <a:alpha val="38000"/>
                </a:srgbClr>
              </a:outerShdw>
            </a:effectLst>
          </p:spPr>
          <p:txBody>
            <a:bodyPr/>
            <a:lstStyle/>
            <a:p>
              <a:endParaRPr/>
            </a:p>
          </p:txBody>
        </p:sp>
        <p:sp>
          <p:nvSpPr>
            <p:cNvPr id="606" name="Shape 606"/>
            <p:cNvSpPr/>
            <p:nvPr/>
          </p:nvSpPr>
          <p:spPr>
            <a:xfrm>
              <a:off x="9192057" y="5130694"/>
              <a:ext cx="212076" cy="293063"/>
            </a:xfrm>
            <a:custGeom>
              <a:avLst/>
              <a:gdLst/>
              <a:ahLst/>
              <a:cxnLst>
                <a:cxn ang="0">
                  <a:pos x="wd2" y="hd2"/>
                </a:cxn>
                <a:cxn ang="5400000">
                  <a:pos x="wd2" y="hd2"/>
                </a:cxn>
                <a:cxn ang="10800000">
                  <a:pos x="wd2" y="hd2"/>
                </a:cxn>
                <a:cxn ang="16200000">
                  <a:pos x="wd2" y="hd2"/>
                </a:cxn>
              </a:cxnLst>
              <a:rect l="0" t="0" r="r" b="b"/>
              <a:pathLst>
                <a:path w="19823" h="19706" extrusionOk="0">
                  <a:moveTo>
                    <a:pt x="19406" y="0"/>
                  </a:moveTo>
                  <a:cubicBezTo>
                    <a:pt x="21600" y="15192"/>
                    <a:pt x="15131" y="21600"/>
                    <a:pt x="0" y="19223"/>
                  </a:cubicBezTo>
                </a:path>
              </a:pathLst>
            </a:custGeom>
            <a:ln w="12700">
              <a:solidFill>
                <a:srgbClr val="000000"/>
              </a:solidFill>
              <a:tailEnd type="triangle"/>
            </a:ln>
            <a:effectLst>
              <a:outerShdw blurRad="38100" dist="20000" dir="5400000" rotWithShape="0">
                <a:srgbClr val="000000">
                  <a:alpha val="38000"/>
                </a:srgbClr>
              </a:outerShdw>
            </a:effectLst>
          </p:spPr>
          <p:txBody>
            <a:bodyPr/>
            <a:lstStyle/>
            <a:p>
              <a:endParaRPr/>
            </a:p>
          </p:txBody>
        </p:sp>
      </p:grpSp>
      <p:sp>
        <p:nvSpPr>
          <p:cNvPr id="147" name="Shape 511"/>
          <p:cNvSpPr/>
          <p:nvPr/>
        </p:nvSpPr>
        <p:spPr>
          <a:xfrm>
            <a:off x="294408" y="5928670"/>
            <a:ext cx="2163411"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4"/>
                <a:ea typeface="Argumentum Regular 4"/>
                <a:cs typeface="Argumentum Regular 4"/>
                <a:sym typeface="Argumentum Regular 4"/>
              </a:defRPr>
            </a:lvl1pPr>
          </a:lstStyle>
          <a:p>
            <a:r>
              <a:rPr dirty="0"/>
              <a:t>Single height door</a:t>
            </a:r>
            <a:r>
              <a:rPr lang="fr-FR" dirty="0"/>
              <a:t> - Double:</a:t>
            </a:r>
            <a:endParaRPr dirty="0"/>
          </a:p>
        </p:txBody>
      </p:sp>
      <p:sp>
        <p:nvSpPr>
          <p:cNvPr id="148" name="Shape 460"/>
          <p:cNvSpPr/>
          <p:nvPr/>
        </p:nvSpPr>
        <p:spPr>
          <a:xfrm>
            <a:off x="294408" y="2664741"/>
            <a:ext cx="2144175" cy="113107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fr-FR" dirty="0" err="1">
                <a:solidFill>
                  <a:schemeClr val="tx1"/>
                </a:solidFill>
              </a:rPr>
              <a:t>Remove</a:t>
            </a:r>
            <a:r>
              <a:rPr lang="fr-FR" dirty="0">
                <a:solidFill>
                  <a:schemeClr val="tx1"/>
                </a:solidFill>
              </a:rPr>
              <a:t> the </a:t>
            </a:r>
            <a:r>
              <a:rPr lang="fr-FR" dirty="0" err="1">
                <a:solidFill>
                  <a:schemeClr val="tx1"/>
                </a:solidFill>
              </a:rPr>
              <a:t>connector</a:t>
            </a:r>
            <a:endParaRPr lang="fr-FR" dirty="0">
              <a:solidFill>
                <a:schemeClr val="tx1"/>
              </a:solidFill>
            </a:endParaRPr>
          </a:p>
          <a:p>
            <a:pPr algn="just">
              <a:spcBef>
                <a:spcPts val="300"/>
              </a:spcBef>
              <a:defRPr sz="1300">
                <a:latin typeface="Argumentum Regular 10"/>
                <a:ea typeface="Argumentum Regular 10"/>
                <a:cs typeface="Argumentum Regular 10"/>
                <a:sym typeface="Argumentum Regular 10"/>
              </a:defRPr>
            </a:pPr>
            <a:r>
              <a:rPr lang="en-GB" dirty="0">
                <a:solidFill>
                  <a:schemeClr val="tx1"/>
                </a:solidFill>
              </a:rPr>
              <a:t>Note: Insert that connector not too strongly, otherwise it will be harder for you to remove it</a:t>
            </a:r>
          </a:p>
        </p:txBody>
      </p:sp>
      <p:grpSp>
        <p:nvGrpSpPr>
          <p:cNvPr id="151" name="Groupe 150"/>
          <p:cNvGrpSpPr/>
          <p:nvPr/>
        </p:nvGrpSpPr>
        <p:grpSpPr>
          <a:xfrm>
            <a:off x="2642344" y="1732950"/>
            <a:ext cx="1834110" cy="874916"/>
            <a:chOff x="481949" y="5255248"/>
            <a:chExt cx="2469155" cy="1177828"/>
          </a:xfrm>
        </p:grpSpPr>
        <p:grpSp>
          <p:nvGrpSpPr>
            <p:cNvPr id="152" name="Group 527"/>
            <p:cNvGrpSpPr/>
            <p:nvPr/>
          </p:nvGrpSpPr>
          <p:grpSpPr>
            <a:xfrm>
              <a:off x="517149" y="5581123"/>
              <a:ext cx="2410686" cy="837985"/>
              <a:chOff x="0" y="-15582"/>
              <a:chExt cx="2410685" cy="837984"/>
            </a:xfrm>
          </p:grpSpPr>
          <p:pic>
            <p:nvPicPr>
              <p:cNvPr id="159" name="pixel-art-grid-8.png"/>
              <p:cNvPicPr>
                <a:picLocks noChangeAspect="1"/>
              </p:cNvPicPr>
              <p:nvPr/>
            </p:nvPicPr>
            <p:blipFill>
              <a:blip r:embed="rId3" cstate="print"/>
              <a:stretch>
                <a:fillRect/>
              </a:stretch>
            </p:blipFill>
            <p:spPr>
              <a:xfrm rot="16200000">
                <a:off x="794409" y="-4642"/>
                <a:ext cx="814536" cy="823819"/>
              </a:xfrm>
              <a:prstGeom prst="rect">
                <a:avLst/>
              </a:prstGeom>
              <a:ln w="12700" cap="flat">
                <a:noFill/>
                <a:miter lim="400000"/>
              </a:ln>
              <a:effectLst/>
            </p:spPr>
          </p:pic>
          <p:pic>
            <p:nvPicPr>
              <p:cNvPr id="160" name="pixel-art-grid-8.png"/>
              <p:cNvPicPr>
                <a:picLocks noChangeAspect="1"/>
              </p:cNvPicPr>
              <p:nvPr/>
            </p:nvPicPr>
            <p:blipFill>
              <a:blip r:embed="rId4" cstate="print"/>
              <a:stretch>
                <a:fillRect/>
              </a:stretch>
            </p:blipFill>
            <p:spPr>
              <a:xfrm>
                <a:off x="0" y="0"/>
                <a:ext cx="805358" cy="814536"/>
              </a:xfrm>
              <a:prstGeom prst="rect">
                <a:avLst/>
              </a:prstGeom>
              <a:ln w="12700" cap="flat">
                <a:noFill/>
                <a:miter lim="400000"/>
              </a:ln>
              <a:effectLst/>
            </p:spPr>
          </p:pic>
          <p:pic>
            <p:nvPicPr>
              <p:cNvPr id="161" name="pixel-art-grid-8.png"/>
              <p:cNvPicPr>
                <a:picLocks noChangeAspect="1"/>
              </p:cNvPicPr>
              <p:nvPr/>
            </p:nvPicPr>
            <p:blipFill>
              <a:blip r:embed="rId4" cstate="print"/>
              <a:stretch>
                <a:fillRect/>
              </a:stretch>
            </p:blipFill>
            <p:spPr>
              <a:xfrm>
                <a:off x="1605326" y="-15582"/>
                <a:ext cx="805359" cy="814536"/>
              </a:xfrm>
              <a:prstGeom prst="rect">
                <a:avLst/>
              </a:prstGeom>
              <a:ln w="12700" cap="flat">
                <a:noFill/>
                <a:miter lim="400000"/>
              </a:ln>
              <a:effectLst/>
            </p:spPr>
          </p:pic>
          <p:sp>
            <p:nvSpPr>
              <p:cNvPr id="162" name="Shape 525"/>
              <p:cNvSpPr/>
              <p:nvPr/>
            </p:nvSpPr>
            <p:spPr>
              <a:xfrm>
                <a:off x="749195" y="730310"/>
                <a:ext cx="86183" cy="9209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163" name="Shape 526"/>
              <p:cNvSpPr/>
              <p:nvPr/>
            </p:nvSpPr>
            <p:spPr>
              <a:xfrm>
                <a:off x="1566998" y="730310"/>
                <a:ext cx="86183" cy="9209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grpSp>
        <p:sp>
          <p:nvSpPr>
            <p:cNvPr id="153" name="Shape 529"/>
            <p:cNvSpPr/>
            <p:nvPr/>
          </p:nvSpPr>
          <p:spPr>
            <a:xfrm>
              <a:off x="2591372" y="5255248"/>
              <a:ext cx="100024" cy="95580"/>
            </a:xfrm>
            <a:prstGeom prst="ellipse">
              <a:avLst/>
            </a:prstGeom>
            <a:solidFill>
              <a:srgbClr val="000000"/>
            </a:solidFill>
            <a:ln w="12700">
              <a:miter lim="400000"/>
            </a:ln>
          </p:spPr>
          <p:txBody>
            <a:bodyPr lIns="45719" rIns="45719" anchor="ctr"/>
            <a:lstStyle/>
            <a:p>
              <a:endParaRPr/>
            </a:p>
          </p:txBody>
        </p:sp>
        <p:sp>
          <p:nvSpPr>
            <p:cNvPr id="154" name="Shape 530"/>
            <p:cNvSpPr/>
            <p:nvPr/>
          </p:nvSpPr>
          <p:spPr>
            <a:xfrm>
              <a:off x="2850041" y="5574352"/>
              <a:ext cx="100025" cy="95582"/>
            </a:xfrm>
            <a:prstGeom prst="ellipse">
              <a:avLst/>
            </a:prstGeom>
            <a:solidFill>
              <a:srgbClr val="000000"/>
            </a:solidFill>
            <a:ln w="12700">
              <a:miter lim="400000"/>
            </a:ln>
          </p:spPr>
          <p:txBody>
            <a:bodyPr lIns="45719" rIns="45719" anchor="ctr"/>
            <a:lstStyle/>
            <a:p>
              <a:endParaRPr/>
            </a:p>
          </p:txBody>
        </p:sp>
        <p:sp>
          <p:nvSpPr>
            <p:cNvPr id="155" name="Shape 531"/>
            <p:cNvSpPr/>
            <p:nvPr/>
          </p:nvSpPr>
          <p:spPr>
            <a:xfrm>
              <a:off x="2851079" y="6337494"/>
              <a:ext cx="100025" cy="95582"/>
            </a:xfrm>
            <a:prstGeom prst="ellipse">
              <a:avLst/>
            </a:prstGeom>
            <a:solidFill>
              <a:srgbClr val="000000"/>
            </a:solidFill>
            <a:ln w="12700">
              <a:miter lim="400000"/>
            </a:ln>
          </p:spPr>
          <p:txBody>
            <a:bodyPr lIns="45719" rIns="45719" anchor="ctr"/>
            <a:lstStyle/>
            <a:p>
              <a:endParaRPr/>
            </a:p>
          </p:txBody>
        </p:sp>
        <p:sp>
          <p:nvSpPr>
            <p:cNvPr id="156" name="Shape 532"/>
            <p:cNvSpPr/>
            <p:nvPr/>
          </p:nvSpPr>
          <p:spPr>
            <a:xfrm>
              <a:off x="481949" y="5574352"/>
              <a:ext cx="100025" cy="95582"/>
            </a:xfrm>
            <a:prstGeom prst="ellipse">
              <a:avLst/>
            </a:prstGeom>
            <a:solidFill>
              <a:srgbClr val="000000"/>
            </a:solidFill>
            <a:ln w="12700">
              <a:miter lim="400000"/>
            </a:ln>
          </p:spPr>
          <p:txBody>
            <a:bodyPr lIns="45719" rIns="45719" anchor="ctr"/>
            <a:lstStyle/>
            <a:p>
              <a:endParaRPr/>
            </a:p>
          </p:txBody>
        </p:sp>
        <p:sp>
          <p:nvSpPr>
            <p:cNvPr id="157" name="Shape 533"/>
            <p:cNvSpPr/>
            <p:nvPr/>
          </p:nvSpPr>
          <p:spPr>
            <a:xfrm>
              <a:off x="481949" y="6337494"/>
              <a:ext cx="100025" cy="95582"/>
            </a:xfrm>
            <a:prstGeom prst="ellipse">
              <a:avLst/>
            </a:prstGeom>
            <a:solidFill>
              <a:srgbClr val="000000"/>
            </a:solidFill>
            <a:ln w="12700">
              <a:miter lim="400000"/>
            </a:ln>
          </p:spPr>
          <p:txBody>
            <a:bodyPr lIns="45719" rIns="45719" anchor="ctr"/>
            <a:lstStyle/>
            <a:p>
              <a:endParaRPr/>
            </a:p>
          </p:txBody>
        </p:sp>
        <p:sp>
          <p:nvSpPr>
            <p:cNvPr id="158" name="Shape 534"/>
            <p:cNvSpPr/>
            <p:nvPr/>
          </p:nvSpPr>
          <p:spPr>
            <a:xfrm>
              <a:off x="1266846" y="5570758"/>
              <a:ext cx="100025" cy="95583"/>
            </a:xfrm>
            <a:prstGeom prst="ellipse">
              <a:avLst/>
            </a:prstGeom>
            <a:solidFill>
              <a:srgbClr val="000000"/>
            </a:solidFill>
            <a:ln w="12700">
              <a:miter lim="400000"/>
            </a:ln>
          </p:spPr>
          <p:txBody>
            <a:bodyPr lIns="45719" rIns="45719" anchor="ctr"/>
            <a:lstStyle/>
            <a:p>
              <a:endParaRPr/>
            </a:p>
          </p:txBody>
        </p:sp>
      </p:grpSp>
      <p:cxnSp>
        <p:nvCxnSpPr>
          <p:cNvPr id="166" name="Connecteur droit avec flèche 165"/>
          <p:cNvCxnSpPr/>
          <p:nvPr/>
        </p:nvCxnSpPr>
        <p:spPr>
          <a:xfrm flipV="1">
            <a:off x="1541908" y="1738142"/>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7" name="Connecteur droit avec flèche 166"/>
          <p:cNvCxnSpPr/>
          <p:nvPr/>
        </p:nvCxnSpPr>
        <p:spPr>
          <a:xfrm flipV="1">
            <a:off x="3713297" y="1738142"/>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8" name="Connecteur droit avec flèche 167"/>
          <p:cNvCxnSpPr/>
          <p:nvPr/>
        </p:nvCxnSpPr>
        <p:spPr>
          <a:xfrm>
            <a:off x="3989090" y="1738142"/>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69" name="Shape 460"/>
          <p:cNvSpPr/>
          <p:nvPr/>
        </p:nvSpPr>
        <p:spPr>
          <a:xfrm>
            <a:off x="2664825" y="2664741"/>
            <a:ext cx="1791207" cy="8925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fr-FR" dirty="0" err="1">
                <a:solidFill>
                  <a:schemeClr val="tx1"/>
                </a:solidFill>
              </a:rPr>
              <a:t>Gently</a:t>
            </a:r>
            <a:r>
              <a:rPr lang="fr-FR" dirty="0">
                <a:solidFill>
                  <a:schemeClr val="tx1"/>
                </a:solidFill>
              </a:rPr>
              <a:t> pull on the </a:t>
            </a:r>
            <a:r>
              <a:rPr lang="fr-FR" dirty="0" err="1">
                <a:solidFill>
                  <a:schemeClr val="tx1"/>
                </a:solidFill>
              </a:rPr>
              <a:t>door</a:t>
            </a:r>
            <a:r>
              <a:rPr lang="fr-FR" dirty="0">
                <a:solidFill>
                  <a:schemeClr val="tx1"/>
                </a:solidFill>
              </a:rPr>
              <a:t> frame </a:t>
            </a:r>
            <a:r>
              <a:rPr lang="fr-FR" dirty="0" err="1">
                <a:solidFill>
                  <a:schemeClr val="tx1"/>
                </a:solidFill>
              </a:rPr>
              <a:t>while</a:t>
            </a:r>
            <a:r>
              <a:rPr lang="fr-FR" dirty="0">
                <a:solidFill>
                  <a:schemeClr val="tx1"/>
                </a:solidFill>
              </a:rPr>
              <a:t> </a:t>
            </a:r>
            <a:r>
              <a:rPr lang="fr-FR" dirty="0" err="1">
                <a:solidFill>
                  <a:schemeClr val="tx1"/>
                </a:solidFill>
              </a:rPr>
              <a:t>pushing</a:t>
            </a:r>
            <a:r>
              <a:rPr lang="fr-FR" dirty="0">
                <a:solidFill>
                  <a:schemeClr val="tx1"/>
                </a:solidFill>
              </a:rPr>
              <a:t> down </a:t>
            </a:r>
            <a:r>
              <a:rPr lang="fr-FR" dirty="0" err="1">
                <a:solidFill>
                  <a:schemeClr val="tx1"/>
                </a:solidFill>
              </a:rPr>
              <a:t>at</a:t>
            </a:r>
            <a:r>
              <a:rPr lang="fr-FR" dirty="0">
                <a:solidFill>
                  <a:schemeClr val="tx1"/>
                </a:solidFill>
              </a:rPr>
              <a:t> the </a:t>
            </a:r>
            <a:r>
              <a:rPr lang="fr-FR" dirty="0" err="1">
                <a:solidFill>
                  <a:schemeClr val="tx1"/>
                </a:solidFill>
              </a:rPr>
              <a:t>same</a:t>
            </a:r>
            <a:r>
              <a:rPr lang="fr-FR" dirty="0">
                <a:solidFill>
                  <a:schemeClr val="tx1"/>
                </a:solidFill>
              </a:rPr>
              <a:t> time on the </a:t>
            </a:r>
            <a:r>
              <a:rPr lang="fr-FR" dirty="0" err="1">
                <a:solidFill>
                  <a:schemeClr val="tx1"/>
                </a:solidFill>
              </a:rPr>
              <a:t>grid</a:t>
            </a:r>
            <a:r>
              <a:rPr lang="fr-FR" dirty="0">
                <a:solidFill>
                  <a:schemeClr val="tx1"/>
                </a:solidFill>
              </a:rPr>
              <a:t> </a:t>
            </a:r>
            <a:r>
              <a:rPr lang="fr-FR" dirty="0" err="1">
                <a:solidFill>
                  <a:schemeClr val="tx1"/>
                </a:solidFill>
              </a:rPr>
              <a:t>next</a:t>
            </a:r>
            <a:r>
              <a:rPr lang="fr-FR" dirty="0">
                <a:solidFill>
                  <a:schemeClr val="tx1"/>
                </a:solidFill>
              </a:rPr>
              <a:t> to </a:t>
            </a:r>
            <a:r>
              <a:rPr lang="fr-FR" dirty="0" err="1">
                <a:solidFill>
                  <a:schemeClr val="tx1"/>
                </a:solidFill>
              </a:rPr>
              <a:t>it</a:t>
            </a:r>
            <a:endParaRPr dirty="0">
              <a:solidFill>
                <a:schemeClr val="tx1"/>
              </a:solidFill>
            </a:endParaRPr>
          </a:p>
        </p:txBody>
      </p:sp>
      <p:pic>
        <p:nvPicPr>
          <p:cNvPr id="170" name="Image 169"/>
          <p:cNvPicPr>
            <a:picLocks/>
          </p:cNvPicPr>
          <p:nvPr/>
        </p:nvPicPr>
        <p:blipFill>
          <a:blip r:embed="rId5" cstate="print"/>
          <a:stretch>
            <a:fillRect/>
          </a:stretch>
        </p:blipFill>
        <p:spPr>
          <a:xfrm>
            <a:off x="4565264" y="2176161"/>
            <a:ext cx="288000" cy="193729"/>
          </a:xfrm>
          <a:prstGeom prst="rect">
            <a:avLst/>
          </a:prstGeom>
          <a:effectLst>
            <a:outerShdw blurRad="38100" dist="20000" dir="5400000" rotWithShape="0">
              <a:srgbClr val="000000">
                <a:alpha val="38000"/>
              </a:srgbClr>
            </a:outerShdw>
          </a:effectLst>
        </p:spPr>
      </p:pic>
      <p:cxnSp>
        <p:nvCxnSpPr>
          <p:cNvPr id="172" name="Connecteur droit avec flèche 171"/>
          <p:cNvCxnSpPr/>
          <p:nvPr/>
        </p:nvCxnSpPr>
        <p:spPr>
          <a:xfrm flipV="1">
            <a:off x="1552835" y="6226737"/>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187" name="Groupe 186"/>
          <p:cNvGrpSpPr/>
          <p:nvPr/>
        </p:nvGrpSpPr>
        <p:grpSpPr>
          <a:xfrm>
            <a:off x="3718447" y="6253386"/>
            <a:ext cx="2431683" cy="890074"/>
            <a:chOff x="506650" y="4378236"/>
            <a:chExt cx="2431683" cy="890074"/>
          </a:xfrm>
        </p:grpSpPr>
        <p:pic>
          <p:nvPicPr>
            <p:cNvPr id="188" name="pixel-art-grid-8.png"/>
            <p:cNvPicPr>
              <a:picLocks noChangeAspect="1"/>
            </p:cNvPicPr>
            <p:nvPr/>
          </p:nvPicPr>
          <p:blipFill>
            <a:blip r:embed="rId6" cstate="print"/>
            <a:stretch>
              <a:fillRect/>
            </a:stretch>
          </p:blipFill>
          <p:spPr>
            <a:xfrm>
              <a:off x="532691" y="4649543"/>
              <a:ext cx="595823" cy="602613"/>
            </a:xfrm>
            <a:prstGeom prst="rect">
              <a:avLst/>
            </a:prstGeom>
            <a:ln w="12700">
              <a:miter lim="400000"/>
            </a:ln>
          </p:spPr>
        </p:pic>
        <p:pic>
          <p:nvPicPr>
            <p:cNvPr id="189" name="pixel-art-grid-8.png"/>
            <p:cNvPicPr>
              <a:picLocks noChangeAspect="1"/>
            </p:cNvPicPr>
            <p:nvPr/>
          </p:nvPicPr>
          <p:blipFill>
            <a:blip r:embed="rId6" cstate="print"/>
            <a:stretch>
              <a:fillRect/>
            </a:stretch>
          </p:blipFill>
          <p:spPr>
            <a:xfrm>
              <a:off x="2321018" y="4649543"/>
              <a:ext cx="595824" cy="602613"/>
            </a:xfrm>
            <a:prstGeom prst="rect">
              <a:avLst/>
            </a:prstGeom>
            <a:ln w="12700">
              <a:miter lim="400000"/>
            </a:ln>
          </p:spPr>
        </p:pic>
        <p:sp>
          <p:nvSpPr>
            <p:cNvPr id="190" name="Shape 538"/>
            <p:cNvSpPr/>
            <p:nvPr/>
          </p:nvSpPr>
          <p:spPr>
            <a:xfrm>
              <a:off x="506650" y="4633005"/>
              <a:ext cx="74001" cy="70714"/>
            </a:xfrm>
            <a:prstGeom prst="ellipse">
              <a:avLst/>
            </a:prstGeom>
            <a:solidFill>
              <a:srgbClr val="000000"/>
            </a:solidFill>
            <a:ln w="12700">
              <a:miter lim="400000"/>
            </a:ln>
          </p:spPr>
          <p:txBody>
            <a:bodyPr lIns="45719" rIns="45719" anchor="ctr"/>
            <a:lstStyle/>
            <a:p>
              <a:endParaRPr/>
            </a:p>
          </p:txBody>
        </p:sp>
        <p:sp>
          <p:nvSpPr>
            <p:cNvPr id="191"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192" name="Shape 540"/>
            <p:cNvSpPr/>
            <p:nvPr/>
          </p:nvSpPr>
          <p:spPr>
            <a:xfrm>
              <a:off x="2864332" y="4636843"/>
              <a:ext cx="74001" cy="70714"/>
            </a:xfrm>
            <a:prstGeom prst="ellipse">
              <a:avLst/>
            </a:prstGeom>
            <a:solidFill>
              <a:srgbClr val="000000"/>
            </a:solidFill>
            <a:ln w="12700">
              <a:miter lim="400000"/>
            </a:ln>
          </p:spPr>
          <p:txBody>
            <a:bodyPr lIns="45719" rIns="45719" anchor="ctr"/>
            <a:lstStyle/>
            <a:p>
              <a:endParaRPr/>
            </a:p>
          </p:txBody>
        </p:sp>
        <p:sp>
          <p:nvSpPr>
            <p:cNvPr id="193"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pic>
          <p:nvPicPr>
            <p:cNvPr id="194" name="pixel-art-grid-8.png"/>
            <p:cNvPicPr>
              <a:picLocks noChangeAspect="1"/>
            </p:cNvPicPr>
            <p:nvPr/>
          </p:nvPicPr>
          <p:blipFill>
            <a:blip r:embed="rId7" cstate="print"/>
            <a:stretch>
              <a:fillRect/>
            </a:stretch>
          </p:blipFill>
          <p:spPr>
            <a:xfrm rot="5400000" flipH="1">
              <a:off x="1725340" y="4646109"/>
              <a:ext cx="602613" cy="609480"/>
            </a:xfrm>
            <a:prstGeom prst="rect">
              <a:avLst/>
            </a:prstGeom>
            <a:ln w="12700">
              <a:miter lim="400000"/>
            </a:ln>
          </p:spPr>
        </p:pic>
        <p:sp>
          <p:nvSpPr>
            <p:cNvPr id="195" name="Shape 543"/>
            <p:cNvSpPr/>
            <p:nvPr/>
          </p:nvSpPr>
          <p:spPr>
            <a:xfrm>
              <a:off x="2296719" y="4633005"/>
              <a:ext cx="74001" cy="70714"/>
            </a:xfrm>
            <a:prstGeom prst="ellipse">
              <a:avLst/>
            </a:prstGeom>
            <a:solidFill>
              <a:srgbClr val="000000"/>
            </a:solidFill>
            <a:ln w="12700">
              <a:miter lim="400000"/>
            </a:ln>
          </p:spPr>
          <p:txBody>
            <a:bodyPr lIns="45719" rIns="45719" anchor="ctr"/>
            <a:lstStyle/>
            <a:p>
              <a:endParaRPr/>
            </a:p>
          </p:txBody>
        </p:sp>
        <p:sp>
          <p:nvSpPr>
            <p:cNvPr id="196"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pic>
          <p:nvPicPr>
            <p:cNvPr id="197" name="pixel-art-grid-8.png"/>
            <p:cNvPicPr>
              <a:picLocks noChangeAspect="1"/>
            </p:cNvPicPr>
            <p:nvPr/>
          </p:nvPicPr>
          <p:blipFill>
            <a:blip r:embed="rId7" cstate="print"/>
            <a:stretch>
              <a:fillRect/>
            </a:stretch>
          </p:blipFill>
          <p:spPr>
            <a:xfrm rot="16200000">
              <a:off x="1120413" y="4646109"/>
              <a:ext cx="602613" cy="609480"/>
            </a:xfrm>
            <a:prstGeom prst="rect">
              <a:avLst/>
            </a:prstGeom>
            <a:ln w="12700">
              <a:miter lim="400000"/>
            </a:ln>
          </p:spPr>
        </p:pic>
        <p:sp>
          <p:nvSpPr>
            <p:cNvPr id="198" name="Shape 546"/>
            <p:cNvSpPr/>
            <p:nvPr/>
          </p:nvSpPr>
          <p:spPr>
            <a:xfrm>
              <a:off x="2103510" y="4378236"/>
              <a:ext cx="74001" cy="70715"/>
            </a:xfrm>
            <a:prstGeom prst="ellipse">
              <a:avLst/>
            </a:prstGeom>
            <a:solidFill>
              <a:schemeClr val="tx1"/>
            </a:solidFill>
            <a:ln w="12700">
              <a:miter lim="400000"/>
            </a:ln>
          </p:spPr>
          <p:txBody>
            <a:bodyPr lIns="45719" rIns="45719" anchor="ctr"/>
            <a:lstStyle/>
            <a:p>
              <a:endParaRPr/>
            </a:p>
          </p:txBody>
        </p:sp>
        <p:sp>
          <p:nvSpPr>
            <p:cNvPr id="199" name="Shape 547"/>
            <p:cNvSpPr/>
            <p:nvPr/>
          </p:nvSpPr>
          <p:spPr>
            <a:xfrm>
              <a:off x="1087334" y="4630346"/>
              <a:ext cx="74001" cy="70715"/>
            </a:xfrm>
            <a:prstGeom prst="ellipse">
              <a:avLst/>
            </a:prstGeom>
            <a:solidFill>
              <a:srgbClr val="000000"/>
            </a:solidFill>
            <a:ln w="12700">
              <a:miter lim="400000"/>
            </a:ln>
          </p:spPr>
          <p:txBody>
            <a:bodyPr lIns="45719" rIns="45719" anchor="ctr"/>
            <a:lstStyle/>
            <a:p>
              <a:endParaRPr/>
            </a:p>
          </p:txBody>
        </p:sp>
        <p:sp>
          <p:nvSpPr>
            <p:cNvPr id="200"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sp>
          <p:nvSpPr>
            <p:cNvPr id="201" name="Shape 549"/>
            <p:cNvSpPr/>
            <p:nvPr/>
          </p:nvSpPr>
          <p:spPr>
            <a:xfrm>
              <a:off x="1686810" y="5197595"/>
              <a:ext cx="74001" cy="70715"/>
            </a:xfrm>
            <a:prstGeom prst="ellipse">
              <a:avLst/>
            </a:prstGeom>
            <a:solidFill>
              <a:srgbClr val="000000"/>
            </a:solidFill>
            <a:ln w="12700">
              <a:miter lim="400000"/>
            </a:ln>
          </p:spPr>
          <p:txBody>
            <a:bodyPr lIns="45719" rIns="45719" anchor="ctr"/>
            <a:lstStyle/>
            <a:p>
              <a:endParaRPr/>
            </a:p>
          </p:txBody>
        </p:sp>
      </p:grpSp>
      <p:cxnSp>
        <p:nvCxnSpPr>
          <p:cNvPr id="202" name="Connecteur droit avec flèche 201"/>
          <p:cNvCxnSpPr/>
          <p:nvPr/>
        </p:nvCxnSpPr>
        <p:spPr>
          <a:xfrm flipV="1">
            <a:off x="4819589" y="6280611"/>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3" name="Connecteur droit avec flèche 202"/>
          <p:cNvCxnSpPr/>
          <p:nvPr/>
        </p:nvCxnSpPr>
        <p:spPr>
          <a:xfrm>
            <a:off x="5095382" y="6280611"/>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4" name="Shape 460"/>
          <p:cNvSpPr/>
          <p:nvPr/>
        </p:nvSpPr>
        <p:spPr>
          <a:xfrm>
            <a:off x="294408" y="4609199"/>
            <a:ext cx="6230567" cy="2923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fr-FR" dirty="0">
                <a:solidFill>
                  <a:schemeClr val="tx1"/>
                </a:solidFill>
              </a:rPr>
              <a:t>- Alternative options: Use </a:t>
            </a:r>
            <a:r>
              <a:rPr lang="fr-FR" dirty="0" err="1">
                <a:solidFill>
                  <a:schemeClr val="tx1"/>
                </a:solidFill>
              </a:rPr>
              <a:t>only</a:t>
            </a:r>
            <a:r>
              <a:rPr lang="fr-FR" dirty="0">
                <a:solidFill>
                  <a:schemeClr val="tx1"/>
                </a:solidFill>
              </a:rPr>
              <a:t> one of the 2 </a:t>
            </a:r>
            <a:r>
              <a:rPr lang="fr-FR" dirty="0" err="1">
                <a:solidFill>
                  <a:schemeClr val="tx1"/>
                </a:solidFill>
              </a:rPr>
              <a:t>connectors</a:t>
            </a:r>
            <a:r>
              <a:rPr lang="fr-FR" dirty="0">
                <a:solidFill>
                  <a:schemeClr val="tx1"/>
                </a:solidFill>
              </a:rPr>
              <a:t> to close the </a:t>
            </a:r>
            <a:r>
              <a:rPr lang="fr-FR" dirty="0" err="1">
                <a:solidFill>
                  <a:schemeClr val="tx1"/>
                </a:solidFill>
              </a:rPr>
              <a:t>door</a:t>
            </a:r>
            <a:endParaRPr dirty="0">
              <a:solidFill>
                <a:schemeClr val="tx1"/>
              </a:solidFill>
            </a:endParaRPr>
          </a:p>
        </p:txBody>
      </p:sp>
      <p:grpSp>
        <p:nvGrpSpPr>
          <p:cNvPr id="205" name="Groupe 204"/>
          <p:cNvGrpSpPr/>
          <p:nvPr/>
        </p:nvGrpSpPr>
        <p:grpSpPr>
          <a:xfrm>
            <a:off x="385267" y="4982612"/>
            <a:ext cx="1834110" cy="643348"/>
            <a:chOff x="481949" y="5566974"/>
            <a:chExt cx="2469155" cy="866102"/>
          </a:xfrm>
        </p:grpSpPr>
        <p:grpSp>
          <p:nvGrpSpPr>
            <p:cNvPr id="206" name="Group 527"/>
            <p:cNvGrpSpPr/>
            <p:nvPr/>
          </p:nvGrpSpPr>
          <p:grpSpPr>
            <a:xfrm>
              <a:off x="517149" y="5581122"/>
              <a:ext cx="2410686" cy="837986"/>
              <a:chOff x="0" y="-15583"/>
              <a:chExt cx="2410685" cy="837985"/>
            </a:xfrm>
          </p:grpSpPr>
          <p:pic>
            <p:nvPicPr>
              <p:cNvPr id="213" name="pixel-art-grid-8.png"/>
              <p:cNvPicPr>
                <a:picLocks noChangeAspect="1"/>
              </p:cNvPicPr>
              <p:nvPr/>
            </p:nvPicPr>
            <p:blipFill>
              <a:blip r:embed="rId3" cstate="print"/>
              <a:stretch>
                <a:fillRect/>
              </a:stretch>
            </p:blipFill>
            <p:spPr>
              <a:xfrm rot="16200000">
                <a:off x="794409" y="-4642"/>
                <a:ext cx="814536" cy="823819"/>
              </a:xfrm>
              <a:prstGeom prst="rect">
                <a:avLst/>
              </a:prstGeom>
              <a:ln w="12700" cap="flat">
                <a:noFill/>
                <a:miter lim="400000"/>
              </a:ln>
              <a:effectLst/>
            </p:spPr>
          </p:pic>
          <p:pic>
            <p:nvPicPr>
              <p:cNvPr id="214" name="pixel-art-grid-8.png"/>
              <p:cNvPicPr>
                <a:picLocks noChangeAspect="1"/>
              </p:cNvPicPr>
              <p:nvPr/>
            </p:nvPicPr>
            <p:blipFill>
              <a:blip r:embed="rId4" cstate="print"/>
              <a:stretch>
                <a:fillRect/>
              </a:stretch>
            </p:blipFill>
            <p:spPr>
              <a:xfrm>
                <a:off x="0" y="0"/>
                <a:ext cx="805358" cy="814536"/>
              </a:xfrm>
              <a:prstGeom prst="rect">
                <a:avLst/>
              </a:prstGeom>
              <a:ln w="12700" cap="flat">
                <a:noFill/>
                <a:miter lim="400000"/>
              </a:ln>
              <a:effectLst/>
            </p:spPr>
          </p:pic>
          <p:pic>
            <p:nvPicPr>
              <p:cNvPr id="215" name="pixel-art-grid-8.png"/>
              <p:cNvPicPr>
                <a:picLocks noChangeAspect="1"/>
              </p:cNvPicPr>
              <p:nvPr/>
            </p:nvPicPr>
            <p:blipFill>
              <a:blip r:embed="rId4" cstate="print"/>
              <a:stretch>
                <a:fillRect/>
              </a:stretch>
            </p:blipFill>
            <p:spPr>
              <a:xfrm>
                <a:off x="1605326" y="-15583"/>
                <a:ext cx="805359" cy="814536"/>
              </a:xfrm>
              <a:prstGeom prst="rect">
                <a:avLst/>
              </a:prstGeom>
              <a:ln w="12700" cap="flat">
                <a:noFill/>
                <a:miter lim="400000"/>
              </a:ln>
              <a:effectLst/>
            </p:spPr>
          </p:pic>
          <p:sp>
            <p:nvSpPr>
              <p:cNvPr id="216" name="Shape 525"/>
              <p:cNvSpPr/>
              <p:nvPr/>
            </p:nvSpPr>
            <p:spPr>
              <a:xfrm>
                <a:off x="749195" y="730310"/>
                <a:ext cx="86183" cy="9209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grpSp>
        <p:sp>
          <p:nvSpPr>
            <p:cNvPr id="207" name="Shape 529"/>
            <p:cNvSpPr/>
            <p:nvPr/>
          </p:nvSpPr>
          <p:spPr>
            <a:xfrm>
              <a:off x="2077142" y="5566974"/>
              <a:ext cx="100025" cy="95582"/>
            </a:xfrm>
            <a:prstGeom prst="ellipse">
              <a:avLst/>
            </a:prstGeom>
            <a:solidFill>
              <a:schemeClr val="tx1"/>
            </a:solidFill>
            <a:ln w="12700">
              <a:miter lim="400000"/>
            </a:ln>
          </p:spPr>
          <p:txBody>
            <a:bodyPr lIns="45719" rIns="45719" anchor="ctr"/>
            <a:lstStyle/>
            <a:p>
              <a:endParaRPr/>
            </a:p>
          </p:txBody>
        </p:sp>
        <p:sp>
          <p:nvSpPr>
            <p:cNvPr id="208" name="Shape 530"/>
            <p:cNvSpPr/>
            <p:nvPr/>
          </p:nvSpPr>
          <p:spPr>
            <a:xfrm>
              <a:off x="2850041" y="5574352"/>
              <a:ext cx="100025" cy="95582"/>
            </a:xfrm>
            <a:prstGeom prst="ellipse">
              <a:avLst/>
            </a:prstGeom>
            <a:solidFill>
              <a:srgbClr val="000000"/>
            </a:solidFill>
            <a:ln w="12700">
              <a:miter lim="400000"/>
            </a:ln>
          </p:spPr>
          <p:txBody>
            <a:bodyPr lIns="45719" rIns="45719" anchor="ctr"/>
            <a:lstStyle/>
            <a:p>
              <a:endParaRPr/>
            </a:p>
          </p:txBody>
        </p:sp>
        <p:sp>
          <p:nvSpPr>
            <p:cNvPr id="209" name="Shape 531"/>
            <p:cNvSpPr/>
            <p:nvPr/>
          </p:nvSpPr>
          <p:spPr>
            <a:xfrm>
              <a:off x="2851079" y="6337494"/>
              <a:ext cx="100025" cy="95582"/>
            </a:xfrm>
            <a:prstGeom prst="ellipse">
              <a:avLst/>
            </a:prstGeom>
            <a:solidFill>
              <a:srgbClr val="000000"/>
            </a:solidFill>
            <a:ln w="12700">
              <a:miter lim="400000"/>
            </a:ln>
          </p:spPr>
          <p:txBody>
            <a:bodyPr lIns="45719" rIns="45719" anchor="ctr"/>
            <a:lstStyle/>
            <a:p>
              <a:endParaRPr/>
            </a:p>
          </p:txBody>
        </p:sp>
        <p:sp>
          <p:nvSpPr>
            <p:cNvPr id="210" name="Shape 532"/>
            <p:cNvSpPr/>
            <p:nvPr/>
          </p:nvSpPr>
          <p:spPr>
            <a:xfrm>
              <a:off x="481949" y="5574352"/>
              <a:ext cx="100025" cy="95582"/>
            </a:xfrm>
            <a:prstGeom prst="ellipse">
              <a:avLst/>
            </a:prstGeom>
            <a:solidFill>
              <a:srgbClr val="000000"/>
            </a:solidFill>
            <a:ln w="12700">
              <a:miter lim="400000"/>
            </a:ln>
          </p:spPr>
          <p:txBody>
            <a:bodyPr lIns="45719" rIns="45719" anchor="ctr"/>
            <a:lstStyle/>
            <a:p>
              <a:endParaRPr/>
            </a:p>
          </p:txBody>
        </p:sp>
        <p:sp>
          <p:nvSpPr>
            <p:cNvPr id="211" name="Shape 533"/>
            <p:cNvSpPr/>
            <p:nvPr/>
          </p:nvSpPr>
          <p:spPr>
            <a:xfrm>
              <a:off x="481949" y="6337494"/>
              <a:ext cx="100025" cy="95582"/>
            </a:xfrm>
            <a:prstGeom prst="ellipse">
              <a:avLst/>
            </a:prstGeom>
            <a:solidFill>
              <a:srgbClr val="000000"/>
            </a:solidFill>
            <a:ln w="12700">
              <a:miter lim="400000"/>
            </a:ln>
          </p:spPr>
          <p:txBody>
            <a:bodyPr lIns="45719" rIns="45719" anchor="ctr"/>
            <a:lstStyle/>
            <a:p>
              <a:endParaRPr/>
            </a:p>
          </p:txBody>
        </p:sp>
        <p:sp>
          <p:nvSpPr>
            <p:cNvPr id="212" name="Shape 534"/>
            <p:cNvSpPr/>
            <p:nvPr/>
          </p:nvSpPr>
          <p:spPr>
            <a:xfrm>
              <a:off x="1266846" y="5570758"/>
              <a:ext cx="100025" cy="95583"/>
            </a:xfrm>
            <a:prstGeom prst="ellipse">
              <a:avLst/>
            </a:prstGeom>
            <a:solidFill>
              <a:srgbClr val="000000"/>
            </a:solidFill>
            <a:ln w="12700">
              <a:miter lim="400000"/>
            </a:ln>
          </p:spPr>
          <p:txBody>
            <a:bodyPr lIns="45719" rIns="45719" anchor="ctr"/>
            <a:lstStyle/>
            <a:p>
              <a:endParaRPr/>
            </a:p>
          </p:txBody>
        </p:sp>
      </p:grpSp>
      <p:grpSp>
        <p:nvGrpSpPr>
          <p:cNvPr id="218" name="Groupe 217"/>
          <p:cNvGrpSpPr/>
          <p:nvPr/>
        </p:nvGrpSpPr>
        <p:grpSpPr>
          <a:xfrm>
            <a:off x="3366486" y="4985421"/>
            <a:ext cx="1834110" cy="640537"/>
            <a:chOff x="481949" y="5570758"/>
            <a:chExt cx="2469155" cy="862318"/>
          </a:xfrm>
        </p:grpSpPr>
        <p:grpSp>
          <p:nvGrpSpPr>
            <p:cNvPr id="219" name="Group 527"/>
            <p:cNvGrpSpPr/>
            <p:nvPr/>
          </p:nvGrpSpPr>
          <p:grpSpPr>
            <a:xfrm>
              <a:off x="517149" y="5581124"/>
              <a:ext cx="2410686" cy="837984"/>
              <a:chOff x="0" y="-15581"/>
              <a:chExt cx="2410685" cy="837983"/>
            </a:xfrm>
          </p:grpSpPr>
          <p:pic>
            <p:nvPicPr>
              <p:cNvPr id="226" name="pixel-art-grid-8.png"/>
              <p:cNvPicPr>
                <a:picLocks noChangeAspect="1"/>
              </p:cNvPicPr>
              <p:nvPr/>
            </p:nvPicPr>
            <p:blipFill>
              <a:blip r:embed="rId3" cstate="print"/>
              <a:stretch>
                <a:fillRect/>
              </a:stretch>
            </p:blipFill>
            <p:spPr>
              <a:xfrm rot="16200000">
                <a:off x="794409" y="-4642"/>
                <a:ext cx="814536" cy="823819"/>
              </a:xfrm>
              <a:prstGeom prst="rect">
                <a:avLst/>
              </a:prstGeom>
              <a:ln w="12700" cap="flat">
                <a:noFill/>
                <a:miter lim="400000"/>
              </a:ln>
              <a:effectLst/>
            </p:spPr>
          </p:pic>
          <p:pic>
            <p:nvPicPr>
              <p:cNvPr id="227" name="pixel-art-grid-8.png"/>
              <p:cNvPicPr>
                <a:picLocks noChangeAspect="1"/>
              </p:cNvPicPr>
              <p:nvPr/>
            </p:nvPicPr>
            <p:blipFill>
              <a:blip r:embed="rId4" cstate="print"/>
              <a:stretch>
                <a:fillRect/>
              </a:stretch>
            </p:blipFill>
            <p:spPr>
              <a:xfrm>
                <a:off x="0" y="0"/>
                <a:ext cx="805358" cy="814536"/>
              </a:xfrm>
              <a:prstGeom prst="rect">
                <a:avLst/>
              </a:prstGeom>
              <a:ln w="12700" cap="flat">
                <a:noFill/>
                <a:miter lim="400000"/>
              </a:ln>
              <a:effectLst/>
            </p:spPr>
          </p:pic>
          <p:pic>
            <p:nvPicPr>
              <p:cNvPr id="228" name="pixel-art-grid-8.png"/>
              <p:cNvPicPr>
                <a:picLocks noChangeAspect="1"/>
              </p:cNvPicPr>
              <p:nvPr/>
            </p:nvPicPr>
            <p:blipFill>
              <a:blip r:embed="rId4" cstate="print"/>
              <a:stretch>
                <a:fillRect/>
              </a:stretch>
            </p:blipFill>
            <p:spPr>
              <a:xfrm>
                <a:off x="1605326" y="-15581"/>
                <a:ext cx="805359" cy="814536"/>
              </a:xfrm>
              <a:prstGeom prst="rect">
                <a:avLst/>
              </a:prstGeom>
              <a:ln w="12700" cap="flat">
                <a:noFill/>
                <a:miter lim="400000"/>
              </a:ln>
              <a:effectLst/>
            </p:spPr>
          </p:pic>
          <p:sp>
            <p:nvSpPr>
              <p:cNvPr id="229" name="Shape 525"/>
              <p:cNvSpPr/>
              <p:nvPr/>
            </p:nvSpPr>
            <p:spPr>
              <a:xfrm>
                <a:off x="749195" y="730310"/>
                <a:ext cx="86183" cy="9209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grpSp>
        <p:sp>
          <p:nvSpPr>
            <p:cNvPr id="220" name="Shape 529"/>
            <p:cNvSpPr/>
            <p:nvPr/>
          </p:nvSpPr>
          <p:spPr>
            <a:xfrm>
              <a:off x="2077142" y="6330531"/>
              <a:ext cx="100024" cy="95582"/>
            </a:xfrm>
            <a:prstGeom prst="ellipse">
              <a:avLst/>
            </a:prstGeom>
            <a:solidFill>
              <a:schemeClr val="tx1"/>
            </a:solidFill>
            <a:ln w="12700">
              <a:miter lim="400000"/>
            </a:ln>
          </p:spPr>
          <p:txBody>
            <a:bodyPr lIns="45719" rIns="45719" anchor="ctr"/>
            <a:lstStyle/>
            <a:p>
              <a:endParaRPr/>
            </a:p>
          </p:txBody>
        </p:sp>
        <p:sp>
          <p:nvSpPr>
            <p:cNvPr id="221" name="Shape 530"/>
            <p:cNvSpPr/>
            <p:nvPr/>
          </p:nvSpPr>
          <p:spPr>
            <a:xfrm>
              <a:off x="2850041" y="5574352"/>
              <a:ext cx="100025" cy="95582"/>
            </a:xfrm>
            <a:prstGeom prst="ellipse">
              <a:avLst/>
            </a:prstGeom>
            <a:solidFill>
              <a:srgbClr val="000000"/>
            </a:solidFill>
            <a:ln w="12700">
              <a:miter lim="400000"/>
            </a:ln>
          </p:spPr>
          <p:txBody>
            <a:bodyPr lIns="45719" rIns="45719" anchor="ctr"/>
            <a:lstStyle/>
            <a:p>
              <a:endParaRPr/>
            </a:p>
          </p:txBody>
        </p:sp>
        <p:sp>
          <p:nvSpPr>
            <p:cNvPr id="222" name="Shape 531"/>
            <p:cNvSpPr/>
            <p:nvPr/>
          </p:nvSpPr>
          <p:spPr>
            <a:xfrm>
              <a:off x="2851079" y="6337494"/>
              <a:ext cx="100025" cy="95582"/>
            </a:xfrm>
            <a:prstGeom prst="ellipse">
              <a:avLst/>
            </a:prstGeom>
            <a:solidFill>
              <a:srgbClr val="000000"/>
            </a:solidFill>
            <a:ln w="12700">
              <a:miter lim="400000"/>
            </a:ln>
          </p:spPr>
          <p:txBody>
            <a:bodyPr lIns="45719" rIns="45719" anchor="ctr"/>
            <a:lstStyle/>
            <a:p>
              <a:endParaRPr/>
            </a:p>
          </p:txBody>
        </p:sp>
        <p:sp>
          <p:nvSpPr>
            <p:cNvPr id="223" name="Shape 532"/>
            <p:cNvSpPr/>
            <p:nvPr/>
          </p:nvSpPr>
          <p:spPr>
            <a:xfrm>
              <a:off x="481949" y="5574352"/>
              <a:ext cx="100025" cy="95582"/>
            </a:xfrm>
            <a:prstGeom prst="ellipse">
              <a:avLst/>
            </a:prstGeom>
            <a:solidFill>
              <a:srgbClr val="000000"/>
            </a:solidFill>
            <a:ln w="12700">
              <a:miter lim="400000"/>
            </a:ln>
          </p:spPr>
          <p:txBody>
            <a:bodyPr lIns="45719" rIns="45719" anchor="ctr"/>
            <a:lstStyle/>
            <a:p>
              <a:endParaRPr/>
            </a:p>
          </p:txBody>
        </p:sp>
        <p:sp>
          <p:nvSpPr>
            <p:cNvPr id="224" name="Shape 533"/>
            <p:cNvSpPr/>
            <p:nvPr/>
          </p:nvSpPr>
          <p:spPr>
            <a:xfrm>
              <a:off x="481949" y="6337494"/>
              <a:ext cx="100025" cy="95582"/>
            </a:xfrm>
            <a:prstGeom prst="ellipse">
              <a:avLst/>
            </a:prstGeom>
            <a:solidFill>
              <a:srgbClr val="000000"/>
            </a:solidFill>
            <a:ln w="12700">
              <a:miter lim="400000"/>
            </a:ln>
          </p:spPr>
          <p:txBody>
            <a:bodyPr lIns="45719" rIns="45719" anchor="ctr"/>
            <a:lstStyle/>
            <a:p>
              <a:endParaRPr/>
            </a:p>
          </p:txBody>
        </p:sp>
        <p:sp>
          <p:nvSpPr>
            <p:cNvPr id="225" name="Shape 534"/>
            <p:cNvSpPr/>
            <p:nvPr/>
          </p:nvSpPr>
          <p:spPr>
            <a:xfrm>
              <a:off x="1266846" y="5570758"/>
              <a:ext cx="100025" cy="95583"/>
            </a:xfrm>
            <a:prstGeom prst="ellipse">
              <a:avLst/>
            </a:prstGeom>
            <a:solidFill>
              <a:srgbClr val="000000"/>
            </a:solidFill>
            <a:ln w="12700">
              <a:miter lim="400000"/>
            </a:ln>
          </p:spPr>
          <p:txBody>
            <a:bodyPr lIns="45719" rIns="45719" anchor="ctr"/>
            <a:lstStyle/>
            <a:p>
              <a:endParaRPr/>
            </a:p>
          </p:txBody>
        </p:sp>
      </p:grpSp>
      <p:sp>
        <p:nvSpPr>
          <p:cNvPr id="230" name="Shape 460"/>
          <p:cNvSpPr/>
          <p:nvPr/>
        </p:nvSpPr>
        <p:spPr>
          <a:xfrm>
            <a:off x="2627467" y="5131835"/>
            <a:ext cx="298448" cy="2923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fr-FR" dirty="0">
                <a:solidFill>
                  <a:schemeClr val="tx1"/>
                </a:solidFill>
              </a:rPr>
              <a:t>Or</a:t>
            </a:r>
            <a:endParaRPr dirty="0">
              <a:solidFill>
                <a:schemeClr val="tx1"/>
              </a:solidFill>
            </a:endParaRPr>
          </a:p>
        </p:txBody>
      </p:sp>
      <p:pic>
        <p:nvPicPr>
          <p:cNvPr id="232" name="Image 231"/>
          <p:cNvPicPr>
            <a:picLocks/>
          </p:cNvPicPr>
          <p:nvPr/>
        </p:nvPicPr>
        <p:blipFill>
          <a:blip r:embed="rId5" cstate="print"/>
          <a:stretch>
            <a:fillRect/>
          </a:stretch>
        </p:blipFill>
        <p:spPr>
          <a:xfrm rot="5400000">
            <a:off x="4754607" y="7397499"/>
            <a:ext cx="288000" cy="193729"/>
          </a:xfrm>
          <a:prstGeom prst="rect">
            <a:avLst/>
          </a:prstGeom>
          <a:effectLst>
            <a:outerShdw blurRad="38100" dist="20000" dir="5400000" rotWithShape="0">
              <a:srgbClr val="000000">
                <a:alpha val="38000"/>
              </a:srgbClr>
            </a:outerShdw>
          </a:effectLst>
        </p:spPr>
      </p:pic>
      <p:sp>
        <p:nvSpPr>
          <p:cNvPr id="185" name="Shape 511"/>
          <p:cNvSpPr/>
          <p:nvPr/>
        </p:nvSpPr>
        <p:spPr>
          <a:xfrm>
            <a:off x="294408" y="4120036"/>
            <a:ext cx="3642983"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4"/>
                <a:ea typeface="Argumentum Regular 4"/>
                <a:cs typeface="Argumentum Regular 4"/>
                <a:sym typeface="Argumentum Regular 4"/>
              </a:defRPr>
            </a:lvl1pPr>
          </a:lstStyle>
          <a:p>
            <a:r>
              <a:rPr lang="fr-FR" dirty="0">
                <a:hlinkClick r:id="rId8"/>
              </a:rPr>
              <a:t>https://www.youtube.com/watch?v=HiIugZfUfMs</a:t>
            </a:r>
            <a:endParaRPr dirty="0"/>
          </a:p>
        </p:txBody>
      </p:sp>
      <p:sp>
        <p:nvSpPr>
          <p:cNvPr id="186" name="Shape 460"/>
          <p:cNvSpPr/>
          <p:nvPr/>
        </p:nvSpPr>
        <p:spPr>
          <a:xfrm>
            <a:off x="294408" y="3905780"/>
            <a:ext cx="4999700" cy="2923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en-GB" dirty="0">
                <a:solidFill>
                  <a:schemeClr val="tx1"/>
                </a:solidFill>
              </a:rPr>
              <a:t>- How to open and close easily the door of your C&amp;C cage?</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 name="Groupe 293"/>
          <p:cNvGrpSpPr/>
          <p:nvPr/>
        </p:nvGrpSpPr>
        <p:grpSpPr>
          <a:xfrm>
            <a:off x="333025" y="6487302"/>
            <a:ext cx="2431683" cy="618768"/>
            <a:chOff x="506650" y="4649542"/>
            <a:chExt cx="2431683" cy="618768"/>
          </a:xfrm>
        </p:grpSpPr>
        <p:pic>
          <p:nvPicPr>
            <p:cNvPr id="295" name="pixel-art-grid-8.png"/>
            <p:cNvPicPr>
              <a:picLocks noChangeAspect="1"/>
            </p:cNvPicPr>
            <p:nvPr/>
          </p:nvPicPr>
          <p:blipFill>
            <a:blip r:embed="rId2" cstate="print"/>
            <a:stretch>
              <a:fillRect/>
            </a:stretch>
          </p:blipFill>
          <p:spPr>
            <a:xfrm>
              <a:off x="532691" y="4649543"/>
              <a:ext cx="595823" cy="602613"/>
            </a:xfrm>
            <a:prstGeom prst="rect">
              <a:avLst/>
            </a:prstGeom>
            <a:ln w="12700">
              <a:miter lim="400000"/>
            </a:ln>
          </p:spPr>
        </p:pic>
        <p:pic>
          <p:nvPicPr>
            <p:cNvPr id="296" name="pixel-art-grid-8.png"/>
            <p:cNvPicPr>
              <a:picLocks noChangeAspect="1"/>
            </p:cNvPicPr>
            <p:nvPr/>
          </p:nvPicPr>
          <p:blipFill>
            <a:blip r:embed="rId2" cstate="print"/>
            <a:stretch>
              <a:fillRect/>
            </a:stretch>
          </p:blipFill>
          <p:spPr>
            <a:xfrm>
              <a:off x="2321018" y="4649543"/>
              <a:ext cx="595824" cy="602613"/>
            </a:xfrm>
            <a:prstGeom prst="rect">
              <a:avLst/>
            </a:prstGeom>
            <a:ln w="12700">
              <a:miter lim="400000"/>
            </a:ln>
          </p:spPr>
        </p:pic>
        <p:sp>
          <p:nvSpPr>
            <p:cNvPr id="298"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300"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pic>
          <p:nvPicPr>
            <p:cNvPr id="301" name="pixel-art-grid-8.png"/>
            <p:cNvPicPr>
              <a:picLocks noChangeAspect="1"/>
            </p:cNvPicPr>
            <p:nvPr/>
          </p:nvPicPr>
          <p:blipFill>
            <a:blip r:embed="rId3" cstate="print"/>
            <a:stretch>
              <a:fillRect/>
            </a:stretch>
          </p:blipFill>
          <p:spPr>
            <a:xfrm rot="5400000" flipH="1">
              <a:off x="1725340" y="4646109"/>
              <a:ext cx="602613" cy="609480"/>
            </a:xfrm>
            <a:prstGeom prst="rect">
              <a:avLst/>
            </a:prstGeom>
            <a:ln w="12700">
              <a:miter lim="400000"/>
            </a:ln>
          </p:spPr>
        </p:pic>
        <p:sp>
          <p:nvSpPr>
            <p:cNvPr id="303"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pic>
          <p:nvPicPr>
            <p:cNvPr id="304" name="pixel-art-grid-8.png"/>
            <p:cNvPicPr>
              <a:picLocks noChangeAspect="1"/>
            </p:cNvPicPr>
            <p:nvPr/>
          </p:nvPicPr>
          <p:blipFill>
            <a:blip r:embed="rId3" cstate="print"/>
            <a:stretch>
              <a:fillRect/>
            </a:stretch>
          </p:blipFill>
          <p:spPr>
            <a:xfrm rot="16200000">
              <a:off x="1120413" y="4646109"/>
              <a:ext cx="602613" cy="609480"/>
            </a:xfrm>
            <a:prstGeom prst="rect">
              <a:avLst/>
            </a:prstGeom>
            <a:ln w="12700">
              <a:miter lim="400000"/>
            </a:ln>
          </p:spPr>
        </p:pic>
        <p:sp>
          <p:nvSpPr>
            <p:cNvPr id="307"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sp>
          <p:nvSpPr>
            <p:cNvPr id="308" name="Shape 549"/>
            <p:cNvSpPr/>
            <p:nvPr/>
          </p:nvSpPr>
          <p:spPr>
            <a:xfrm>
              <a:off x="1686810" y="5197595"/>
              <a:ext cx="74001" cy="70715"/>
            </a:xfrm>
            <a:prstGeom prst="ellipse">
              <a:avLst/>
            </a:prstGeom>
            <a:solidFill>
              <a:srgbClr val="000000"/>
            </a:solidFill>
            <a:ln w="12700">
              <a:miter lim="400000"/>
            </a:ln>
          </p:spPr>
          <p:txBody>
            <a:bodyPr lIns="45719" rIns="45719" anchor="ctr"/>
            <a:lstStyle/>
            <a:p>
              <a:endParaRPr/>
            </a:p>
          </p:txBody>
        </p:sp>
      </p:grpSp>
      <p:pic>
        <p:nvPicPr>
          <p:cNvPr id="490" name="Image 489"/>
          <p:cNvPicPr>
            <a:picLocks/>
          </p:cNvPicPr>
          <p:nvPr/>
        </p:nvPicPr>
        <p:blipFill>
          <a:blip r:embed="rId4" cstate="print"/>
          <a:stretch>
            <a:fillRect/>
          </a:stretch>
        </p:blipFill>
        <p:spPr>
          <a:xfrm>
            <a:off x="2228947" y="1545137"/>
            <a:ext cx="288000" cy="193730"/>
          </a:xfrm>
          <a:prstGeom prst="rect">
            <a:avLst/>
          </a:prstGeom>
          <a:effectLst>
            <a:outerShdw blurRad="38100" dist="20000" dir="5400000" rotWithShape="0">
              <a:srgbClr val="000000">
                <a:alpha val="38000"/>
              </a:srgbClr>
            </a:outerShdw>
          </a:effectLst>
        </p:spPr>
      </p:pic>
      <p:sp>
        <p:nvSpPr>
          <p:cNvPr id="510" name="Shape 510"/>
          <p:cNvSpPr/>
          <p:nvPr/>
        </p:nvSpPr>
        <p:spPr>
          <a:xfrm>
            <a:off x="290816" y="649732"/>
            <a:ext cx="2163411"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10"/>
                <a:ea typeface="Argumentum Regular 10"/>
                <a:cs typeface="Argumentum Regular 10"/>
                <a:sym typeface="Argumentum Regular 10"/>
              </a:defRPr>
            </a:lvl1pPr>
          </a:lstStyle>
          <a:p>
            <a:r>
              <a:rPr dirty="0"/>
              <a:t>Double height door</a:t>
            </a:r>
            <a:r>
              <a:rPr lang="fr-FR" dirty="0"/>
              <a:t> - Simple</a:t>
            </a:r>
            <a:endParaRPr dirty="0"/>
          </a:p>
        </p:txBody>
      </p:sp>
      <p:sp>
        <p:nvSpPr>
          <p:cNvPr id="205" name="Shape 510"/>
          <p:cNvSpPr/>
          <p:nvPr/>
        </p:nvSpPr>
        <p:spPr>
          <a:xfrm>
            <a:off x="290816" y="5301976"/>
            <a:ext cx="2182647"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10"/>
                <a:ea typeface="Argumentum Regular 10"/>
                <a:cs typeface="Argumentum Regular 10"/>
                <a:sym typeface="Argumentum Regular 10"/>
              </a:defRPr>
            </a:lvl1pPr>
          </a:lstStyle>
          <a:p>
            <a:r>
              <a:rPr dirty="0"/>
              <a:t>Double height door</a:t>
            </a:r>
            <a:r>
              <a:rPr lang="fr-FR" dirty="0"/>
              <a:t> - Double</a:t>
            </a:r>
            <a:endParaRPr dirty="0"/>
          </a:p>
        </p:txBody>
      </p:sp>
      <p:grpSp>
        <p:nvGrpSpPr>
          <p:cNvPr id="206" name="Groupe 205"/>
          <p:cNvGrpSpPr/>
          <p:nvPr/>
        </p:nvGrpSpPr>
        <p:grpSpPr>
          <a:xfrm>
            <a:off x="333025" y="5879541"/>
            <a:ext cx="2431683" cy="637964"/>
            <a:chOff x="506650" y="4630346"/>
            <a:chExt cx="2431683" cy="637964"/>
          </a:xfrm>
        </p:grpSpPr>
        <p:pic>
          <p:nvPicPr>
            <p:cNvPr id="207" name="pixel-art-grid-8.png"/>
            <p:cNvPicPr>
              <a:picLocks noChangeAspect="1"/>
            </p:cNvPicPr>
            <p:nvPr/>
          </p:nvPicPr>
          <p:blipFill>
            <a:blip r:embed="rId2" cstate="print"/>
            <a:stretch>
              <a:fillRect/>
            </a:stretch>
          </p:blipFill>
          <p:spPr>
            <a:xfrm>
              <a:off x="532691" y="4649543"/>
              <a:ext cx="595823" cy="602613"/>
            </a:xfrm>
            <a:prstGeom prst="rect">
              <a:avLst/>
            </a:prstGeom>
            <a:ln w="12700">
              <a:miter lim="400000"/>
            </a:ln>
          </p:spPr>
        </p:pic>
        <p:pic>
          <p:nvPicPr>
            <p:cNvPr id="208" name="pixel-art-grid-8.png"/>
            <p:cNvPicPr>
              <a:picLocks noChangeAspect="1"/>
            </p:cNvPicPr>
            <p:nvPr/>
          </p:nvPicPr>
          <p:blipFill>
            <a:blip r:embed="rId2" cstate="print"/>
            <a:stretch>
              <a:fillRect/>
            </a:stretch>
          </p:blipFill>
          <p:spPr>
            <a:xfrm>
              <a:off x="2321018" y="4649543"/>
              <a:ext cx="595824" cy="602613"/>
            </a:xfrm>
            <a:prstGeom prst="rect">
              <a:avLst/>
            </a:prstGeom>
            <a:ln w="12700">
              <a:miter lim="400000"/>
            </a:ln>
          </p:spPr>
        </p:pic>
        <p:sp>
          <p:nvSpPr>
            <p:cNvPr id="209" name="Shape 538"/>
            <p:cNvSpPr/>
            <p:nvPr/>
          </p:nvSpPr>
          <p:spPr>
            <a:xfrm>
              <a:off x="506650" y="4633005"/>
              <a:ext cx="74001" cy="70714"/>
            </a:xfrm>
            <a:prstGeom prst="ellipse">
              <a:avLst/>
            </a:prstGeom>
            <a:solidFill>
              <a:srgbClr val="000000"/>
            </a:solidFill>
            <a:ln w="12700">
              <a:miter lim="400000"/>
            </a:ln>
          </p:spPr>
          <p:txBody>
            <a:bodyPr lIns="45719" rIns="45719" anchor="ctr"/>
            <a:lstStyle/>
            <a:p>
              <a:endParaRPr/>
            </a:p>
          </p:txBody>
        </p:sp>
        <p:sp>
          <p:nvSpPr>
            <p:cNvPr id="210"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211" name="Shape 540"/>
            <p:cNvSpPr/>
            <p:nvPr/>
          </p:nvSpPr>
          <p:spPr>
            <a:xfrm>
              <a:off x="2864332" y="4636843"/>
              <a:ext cx="74001" cy="70714"/>
            </a:xfrm>
            <a:prstGeom prst="ellipse">
              <a:avLst/>
            </a:prstGeom>
            <a:solidFill>
              <a:srgbClr val="000000"/>
            </a:solidFill>
            <a:ln w="12700">
              <a:miter lim="400000"/>
            </a:ln>
          </p:spPr>
          <p:txBody>
            <a:bodyPr lIns="45719" rIns="45719" anchor="ctr"/>
            <a:lstStyle/>
            <a:p>
              <a:endParaRPr/>
            </a:p>
          </p:txBody>
        </p:sp>
        <p:sp>
          <p:nvSpPr>
            <p:cNvPr id="212"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pic>
          <p:nvPicPr>
            <p:cNvPr id="213" name="pixel-art-grid-8.png"/>
            <p:cNvPicPr>
              <a:picLocks noChangeAspect="1"/>
            </p:cNvPicPr>
            <p:nvPr/>
          </p:nvPicPr>
          <p:blipFill>
            <a:blip r:embed="rId3" cstate="print"/>
            <a:stretch>
              <a:fillRect/>
            </a:stretch>
          </p:blipFill>
          <p:spPr>
            <a:xfrm rot="5400000" flipH="1">
              <a:off x="1725340" y="4646109"/>
              <a:ext cx="602613" cy="609480"/>
            </a:xfrm>
            <a:prstGeom prst="rect">
              <a:avLst/>
            </a:prstGeom>
            <a:ln w="12700">
              <a:miter lim="400000"/>
            </a:ln>
          </p:spPr>
        </p:pic>
        <p:sp>
          <p:nvSpPr>
            <p:cNvPr id="214" name="Shape 543"/>
            <p:cNvSpPr/>
            <p:nvPr/>
          </p:nvSpPr>
          <p:spPr>
            <a:xfrm>
              <a:off x="2296719" y="4633005"/>
              <a:ext cx="74001" cy="70714"/>
            </a:xfrm>
            <a:prstGeom prst="ellipse">
              <a:avLst/>
            </a:prstGeom>
            <a:solidFill>
              <a:srgbClr val="000000"/>
            </a:solidFill>
            <a:ln w="12700">
              <a:miter lim="400000"/>
            </a:ln>
          </p:spPr>
          <p:txBody>
            <a:bodyPr lIns="45719" rIns="45719" anchor="ctr"/>
            <a:lstStyle/>
            <a:p>
              <a:endParaRPr/>
            </a:p>
          </p:txBody>
        </p:sp>
        <p:sp>
          <p:nvSpPr>
            <p:cNvPr id="215"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pic>
          <p:nvPicPr>
            <p:cNvPr id="216" name="pixel-art-grid-8.png"/>
            <p:cNvPicPr>
              <a:picLocks noChangeAspect="1"/>
            </p:cNvPicPr>
            <p:nvPr/>
          </p:nvPicPr>
          <p:blipFill>
            <a:blip r:embed="rId3" cstate="print"/>
            <a:stretch>
              <a:fillRect/>
            </a:stretch>
          </p:blipFill>
          <p:spPr>
            <a:xfrm rot="16200000">
              <a:off x="1120413" y="4646109"/>
              <a:ext cx="602613" cy="609480"/>
            </a:xfrm>
            <a:prstGeom prst="rect">
              <a:avLst/>
            </a:prstGeom>
            <a:ln w="12700">
              <a:miter lim="400000"/>
            </a:ln>
          </p:spPr>
        </p:pic>
        <p:sp>
          <p:nvSpPr>
            <p:cNvPr id="217" name="Shape 546"/>
            <p:cNvSpPr/>
            <p:nvPr/>
          </p:nvSpPr>
          <p:spPr>
            <a:xfrm>
              <a:off x="1686810" y="4632886"/>
              <a:ext cx="74001" cy="70715"/>
            </a:xfrm>
            <a:prstGeom prst="ellipse">
              <a:avLst/>
            </a:prstGeom>
            <a:solidFill>
              <a:schemeClr val="accent6"/>
            </a:solidFill>
            <a:ln w="12700">
              <a:miter lim="400000"/>
            </a:ln>
          </p:spPr>
          <p:txBody>
            <a:bodyPr lIns="45719" rIns="45719" anchor="ctr"/>
            <a:lstStyle/>
            <a:p>
              <a:endParaRPr/>
            </a:p>
          </p:txBody>
        </p:sp>
        <p:sp>
          <p:nvSpPr>
            <p:cNvPr id="218" name="Shape 547"/>
            <p:cNvSpPr/>
            <p:nvPr/>
          </p:nvSpPr>
          <p:spPr>
            <a:xfrm>
              <a:off x="1087334" y="4630346"/>
              <a:ext cx="74001" cy="70715"/>
            </a:xfrm>
            <a:prstGeom prst="ellipse">
              <a:avLst/>
            </a:prstGeom>
            <a:solidFill>
              <a:srgbClr val="000000"/>
            </a:solidFill>
            <a:ln w="12700">
              <a:miter lim="400000"/>
            </a:ln>
          </p:spPr>
          <p:txBody>
            <a:bodyPr lIns="45719" rIns="45719" anchor="ctr"/>
            <a:lstStyle/>
            <a:p>
              <a:endParaRPr/>
            </a:p>
          </p:txBody>
        </p:sp>
        <p:sp>
          <p:nvSpPr>
            <p:cNvPr id="219"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grpSp>
      <p:pic>
        <p:nvPicPr>
          <p:cNvPr id="221" name="Image 220"/>
          <p:cNvPicPr>
            <a:picLocks/>
          </p:cNvPicPr>
          <p:nvPr/>
        </p:nvPicPr>
        <p:blipFill>
          <a:blip r:embed="rId4" cstate="print"/>
          <a:stretch>
            <a:fillRect/>
          </a:stretch>
        </p:blipFill>
        <p:spPr>
          <a:xfrm>
            <a:off x="3019697" y="6397544"/>
            <a:ext cx="288000" cy="193730"/>
          </a:xfrm>
          <a:prstGeom prst="rect">
            <a:avLst/>
          </a:prstGeom>
          <a:effectLst>
            <a:outerShdw blurRad="38100" dist="20000" dir="5400000" rotWithShape="0">
              <a:srgbClr val="000000">
                <a:alpha val="38000"/>
              </a:srgbClr>
            </a:outerShdw>
          </a:effectLst>
        </p:spPr>
      </p:pic>
      <p:sp>
        <p:nvSpPr>
          <p:cNvPr id="234" name="Shape 580"/>
          <p:cNvSpPr/>
          <p:nvPr/>
        </p:nvSpPr>
        <p:spPr>
          <a:xfrm flipH="1">
            <a:off x="2443448" y="8356271"/>
            <a:ext cx="74001" cy="70714"/>
          </a:xfrm>
          <a:prstGeom prst="ellipse">
            <a:avLst/>
          </a:prstGeom>
          <a:solidFill>
            <a:srgbClr val="000000"/>
          </a:solidFill>
          <a:ln w="12700">
            <a:miter lim="400000"/>
          </a:ln>
        </p:spPr>
        <p:txBody>
          <a:bodyPr lIns="45719" rIns="45719" anchor="ctr"/>
          <a:lstStyle/>
          <a:p>
            <a:endParaRPr/>
          </a:p>
        </p:txBody>
      </p:sp>
      <p:grpSp>
        <p:nvGrpSpPr>
          <p:cNvPr id="236" name="Group 600"/>
          <p:cNvGrpSpPr/>
          <p:nvPr/>
        </p:nvGrpSpPr>
        <p:grpSpPr>
          <a:xfrm flipH="1">
            <a:off x="2477527" y="7446554"/>
            <a:ext cx="246601" cy="958054"/>
            <a:chOff x="1262" y="0"/>
            <a:chExt cx="246600" cy="958053"/>
          </a:xfrm>
        </p:grpSpPr>
        <p:sp>
          <p:nvSpPr>
            <p:cNvPr id="239" name="Shape 582"/>
            <p:cNvSpPr/>
            <p:nvPr/>
          </p:nvSpPr>
          <p:spPr>
            <a:xfrm flipV="1">
              <a:off x="4477" y="0"/>
              <a:ext cx="1" cy="55755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0" name="Shape 583"/>
            <p:cNvSpPr/>
            <p:nvPr/>
          </p:nvSpPr>
          <p:spPr>
            <a:xfrm flipV="1">
              <a:off x="244921" y="267327"/>
              <a:ext cx="1" cy="6904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1" name="Shape 584"/>
            <p:cNvSpPr/>
            <p:nvPr/>
          </p:nvSpPr>
          <p:spPr>
            <a:xfrm flipH="1" flipV="1">
              <a:off x="3404" y="560365"/>
              <a:ext cx="242196" cy="39768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2" name="Shape 585"/>
            <p:cNvSpPr/>
            <p:nvPr/>
          </p:nvSpPr>
          <p:spPr>
            <a:xfrm flipV="1">
              <a:off x="124501" y="134555"/>
              <a:ext cx="1" cy="62816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3" name="Shape 586"/>
            <p:cNvSpPr/>
            <p:nvPr/>
          </p:nvSpPr>
          <p:spPr>
            <a:xfrm flipV="1">
              <a:off x="65878" y="65341"/>
              <a:ext cx="1" cy="60593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4" name="Shape 587"/>
            <p:cNvSpPr/>
            <p:nvPr/>
          </p:nvSpPr>
          <p:spPr>
            <a:xfrm flipV="1">
              <a:off x="36567" y="35082"/>
              <a:ext cx="1" cy="57629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5" name="Shape 588"/>
            <p:cNvSpPr/>
            <p:nvPr/>
          </p:nvSpPr>
          <p:spPr>
            <a:xfrm flipV="1">
              <a:off x="95190" y="98972"/>
              <a:ext cx="1" cy="61334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6" name="Shape 589"/>
            <p:cNvSpPr/>
            <p:nvPr/>
          </p:nvSpPr>
          <p:spPr>
            <a:xfrm flipV="1">
              <a:off x="183322" y="195825"/>
              <a:ext cx="1" cy="665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7" name="Shape 590"/>
            <p:cNvSpPr/>
            <p:nvPr/>
          </p:nvSpPr>
          <p:spPr>
            <a:xfrm flipV="1">
              <a:off x="154011" y="167586"/>
              <a:ext cx="1" cy="64298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8" name="Shape 591"/>
            <p:cNvSpPr/>
            <p:nvPr/>
          </p:nvSpPr>
          <p:spPr>
            <a:xfrm flipV="1">
              <a:off x="212733" y="231475"/>
              <a:ext cx="1" cy="6800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9" name="Shape 592"/>
            <p:cNvSpPr/>
            <p:nvPr/>
          </p:nvSpPr>
          <p:spPr>
            <a:xfrm>
              <a:off x="5869" y="281092"/>
              <a:ext cx="239071"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0" name="Shape 593"/>
            <p:cNvSpPr/>
            <p:nvPr/>
          </p:nvSpPr>
          <p:spPr>
            <a:xfrm>
              <a:off x="4966" y="442086"/>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1" name="Shape 594"/>
            <p:cNvSpPr/>
            <p:nvPr/>
          </p:nvSpPr>
          <p:spPr>
            <a:xfrm>
              <a:off x="4966" y="505220"/>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2" name="Shape 595"/>
            <p:cNvSpPr/>
            <p:nvPr/>
          </p:nvSpPr>
          <p:spPr>
            <a:xfrm>
              <a:off x="1262" y="354258"/>
              <a:ext cx="239070" cy="34093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3" name="Shape 596"/>
            <p:cNvSpPr/>
            <p:nvPr/>
          </p:nvSpPr>
          <p:spPr>
            <a:xfrm>
              <a:off x="4966" y="216654"/>
              <a:ext cx="231662" cy="30388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4" name="Shape 597"/>
            <p:cNvSpPr/>
            <p:nvPr/>
          </p:nvSpPr>
          <p:spPr>
            <a:xfrm>
              <a:off x="8671" y="145356"/>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5" name="Shape 598"/>
            <p:cNvSpPr/>
            <p:nvPr/>
          </p:nvSpPr>
          <p:spPr>
            <a:xfrm>
              <a:off x="8671" y="63855"/>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56" name="Shape 599"/>
            <p:cNvSpPr/>
            <p:nvPr/>
          </p:nvSpPr>
          <p:spPr>
            <a:xfrm>
              <a:off x="8496" y="1785"/>
              <a:ext cx="239367" cy="265567"/>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237" name="Shape 605"/>
          <p:cNvSpPr/>
          <p:nvPr/>
        </p:nvSpPr>
        <p:spPr>
          <a:xfrm>
            <a:off x="2228947" y="8549384"/>
            <a:ext cx="212076" cy="293063"/>
          </a:xfrm>
          <a:custGeom>
            <a:avLst/>
            <a:gdLst/>
            <a:ahLst/>
            <a:cxnLst>
              <a:cxn ang="0">
                <a:pos x="wd2" y="hd2"/>
              </a:cxn>
              <a:cxn ang="5400000">
                <a:pos x="wd2" y="hd2"/>
              </a:cxn>
              <a:cxn ang="10800000">
                <a:pos x="wd2" y="hd2"/>
              </a:cxn>
              <a:cxn ang="16200000">
                <a:pos x="wd2" y="hd2"/>
              </a:cxn>
            </a:cxnLst>
            <a:rect l="0" t="0" r="r" b="b"/>
            <a:pathLst>
              <a:path w="19823" h="19706" extrusionOk="0">
                <a:moveTo>
                  <a:pt x="417" y="0"/>
                </a:moveTo>
                <a:cubicBezTo>
                  <a:pt x="-1777" y="15192"/>
                  <a:pt x="4692" y="21600"/>
                  <a:pt x="19823" y="19223"/>
                </a:cubicBezTo>
              </a:path>
            </a:pathLst>
          </a:custGeom>
          <a:ln w="12700">
            <a:solidFill>
              <a:srgbClr val="000000"/>
            </a:solidFill>
            <a:tailEnd type="triangle"/>
          </a:ln>
          <a:effectLst>
            <a:outerShdw blurRad="38100" dist="20000" dir="5400000" rotWithShape="0">
              <a:srgbClr val="000000">
                <a:alpha val="38000"/>
              </a:srgbClr>
            </a:outerShdw>
          </a:effectLst>
        </p:spPr>
        <p:txBody>
          <a:bodyPr/>
          <a:lstStyle/>
          <a:p>
            <a:endParaRPr/>
          </a:p>
        </p:txBody>
      </p:sp>
      <p:cxnSp>
        <p:nvCxnSpPr>
          <p:cNvPr id="275" name="Connecteur droit avec flèche 274"/>
          <p:cNvCxnSpPr/>
          <p:nvPr/>
        </p:nvCxnSpPr>
        <p:spPr>
          <a:xfrm flipV="1">
            <a:off x="1552835" y="5600782"/>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93" name="Image 292"/>
          <p:cNvPicPr>
            <a:picLocks/>
          </p:cNvPicPr>
          <p:nvPr/>
        </p:nvPicPr>
        <p:blipFill>
          <a:blip r:embed="rId4" cstate="print"/>
          <a:stretch>
            <a:fillRect/>
          </a:stretch>
        </p:blipFill>
        <p:spPr>
          <a:xfrm rot="5400000">
            <a:off x="4754607" y="6794694"/>
            <a:ext cx="288000" cy="193729"/>
          </a:xfrm>
          <a:prstGeom prst="rect">
            <a:avLst/>
          </a:prstGeom>
          <a:effectLst>
            <a:outerShdw blurRad="38100" dist="20000" dir="5400000" rotWithShape="0">
              <a:srgbClr val="000000">
                <a:alpha val="38000"/>
              </a:srgbClr>
            </a:outerShdw>
          </a:effectLst>
        </p:spPr>
      </p:pic>
      <p:sp>
        <p:nvSpPr>
          <p:cNvPr id="311" name="ZoneTexte 310"/>
          <p:cNvSpPr txBox="1"/>
          <p:nvPr/>
        </p:nvSpPr>
        <p:spPr>
          <a:xfrm>
            <a:off x="754029" y="2311776"/>
            <a:ext cx="1466518" cy="492443"/>
          </a:xfrm>
          <a:prstGeom prst="rect">
            <a:avLst/>
          </a:prstGeom>
          <a:noFill/>
        </p:spPr>
        <p:txBody>
          <a:bodyPr wrap="square" rtlCol="0">
            <a:spAutoFit/>
          </a:bodyPr>
          <a:lstStyle/>
          <a:p>
            <a:r>
              <a:rPr lang="fr-FR" sz="1300" dirty="0" err="1">
                <a:latin typeface="Argumentum Regular 4"/>
                <a:cs typeface="Argumentum Regular 4"/>
              </a:rPr>
              <a:t>Connector</a:t>
            </a:r>
            <a:r>
              <a:rPr lang="fr-FR" sz="1300" dirty="0">
                <a:latin typeface="Argumentum Regular 4"/>
                <a:cs typeface="Argumentum Regular 4"/>
              </a:rPr>
              <a:t> to </a:t>
            </a:r>
            <a:r>
              <a:rPr lang="fr-FR" sz="1300" dirty="0" err="1">
                <a:latin typeface="Argumentum Regular 4"/>
                <a:cs typeface="Argumentum Regular 4"/>
              </a:rPr>
              <a:t>be</a:t>
            </a:r>
            <a:r>
              <a:rPr lang="fr-FR" sz="1300" dirty="0">
                <a:latin typeface="Argumentum Regular 4"/>
                <a:cs typeface="Argumentum Regular 4"/>
              </a:rPr>
              <a:t> </a:t>
            </a:r>
            <a:r>
              <a:rPr lang="fr-FR" sz="1300" dirty="0" err="1">
                <a:latin typeface="Argumentum Regular 4"/>
                <a:cs typeface="Argumentum Regular 4"/>
              </a:rPr>
              <a:t>fitted</a:t>
            </a:r>
            <a:r>
              <a:rPr lang="fr-FR" sz="1300" dirty="0">
                <a:latin typeface="Argumentum Regular 4"/>
                <a:cs typeface="Argumentum Regular 4"/>
              </a:rPr>
              <a:t> </a:t>
            </a:r>
            <a:r>
              <a:rPr lang="fr-FR" sz="1300" dirty="0" err="1">
                <a:latin typeface="Argumentum Regular 4"/>
                <a:cs typeface="Argumentum Regular 4"/>
              </a:rPr>
              <a:t>sideway</a:t>
            </a:r>
            <a:endParaRPr lang="fr-FR" sz="1300" dirty="0">
              <a:latin typeface="Argumentum Regular 4"/>
              <a:cs typeface="Argumentum Regular 4"/>
            </a:endParaRPr>
          </a:p>
        </p:txBody>
      </p:sp>
      <p:pic>
        <p:nvPicPr>
          <p:cNvPr id="312" name="Picture 2" descr="C:\Users\lagas\Google Drive\Cavy cage\Photos\Manuel de montage\DSC_8498.JPG"/>
          <p:cNvPicPr>
            <a:picLocks noChangeAspect="1" noChangeArrowheads="1"/>
          </p:cNvPicPr>
          <p:nvPr/>
        </p:nvPicPr>
        <p:blipFill>
          <a:blip r:embed="rId5" cstate="print">
            <a:lum contrast="20000"/>
          </a:blip>
          <a:srcRect l="47344" t="33962" r="40034" b="33595"/>
          <a:stretch>
            <a:fillRect/>
          </a:stretch>
        </p:blipFill>
        <p:spPr bwMode="auto">
          <a:xfrm>
            <a:off x="403957" y="2274672"/>
            <a:ext cx="317252" cy="540000"/>
          </a:xfrm>
          <a:prstGeom prst="rect">
            <a:avLst/>
          </a:prstGeom>
          <a:noFill/>
        </p:spPr>
      </p:pic>
      <p:grpSp>
        <p:nvGrpSpPr>
          <p:cNvPr id="324" name="Groupe 323"/>
          <p:cNvGrpSpPr/>
          <p:nvPr/>
        </p:nvGrpSpPr>
        <p:grpSpPr>
          <a:xfrm>
            <a:off x="321466" y="1039248"/>
            <a:ext cx="1811495" cy="1215829"/>
            <a:chOff x="402746" y="1384943"/>
            <a:chExt cx="1934972" cy="1298704"/>
          </a:xfrm>
        </p:grpSpPr>
        <p:pic>
          <p:nvPicPr>
            <p:cNvPr id="461" name="pixel-art-grid-8.png"/>
            <p:cNvPicPr>
              <a:picLocks noChangeAspect="1"/>
            </p:cNvPicPr>
            <p:nvPr/>
          </p:nvPicPr>
          <p:blipFill>
            <a:blip r:embed="rId6" cstate="print"/>
            <a:stretch>
              <a:fillRect/>
            </a:stretch>
          </p:blipFill>
          <p:spPr>
            <a:xfrm rot="16200000">
              <a:off x="1045680" y="1399635"/>
              <a:ext cx="637963" cy="645234"/>
            </a:xfrm>
            <a:prstGeom prst="rect">
              <a:avLst/>
            </a:prstGeom>
            <a:ln w="12700">
              <a:miter lim="400000"/>
            </a:ln>
          </p:spPr>
        </p:pic>
        <p:pic>
          <p:nvPicPr>
            <p:cNvPr id="462" name="pixel-art-grid-8.png"/>
            <p:cNvPicPr>
              <a:picLocks noChangeAspect="1"/>
            </p:cNvPicPr>
            <p:nvPr/>
          </p:nvPicPr>
          <p:blipFill>
            <a:blip r:embed="rId7" cstate="print"/>
            <a:stretch>
              <a:fillRect/>
            </a:stretch>
          </p:blipFill>
          <p:spPr>
            <a:xfrm>
              <a:off x="423481" y="1403270"/>
              <a:ext cx="630775" cy="637964"/>
            </a:xfrm>
            <a:prstGeom prst="rect">
              <a:avLst/>
            </a:prstGeom>
            <a:ln w="12700">
              <a:miter lim="400000"/>
            </a:ln>
          </p:spPr>
        </p:pic>
        <p:pic>
          <p:nvPicPr>
            <p:cNvPr id="463" name="pixel-art-grid-8.png"/>
            <p:cNvPicPr>
              <a:picLocks noChangeAspect="1"/>
            </p:cNvPicPr>
            <p:nvPr/>
          </p:nvPicPr>
          <p:blipFill>
            <a:blip r:embed="rId6" cstate="print"/>
            <a:stretch>
              <a:fillRect/>
            </a:stretch>
          </p:blipFill>
          <p:spPr>
            <a:xfrm rot="16200000">
              <a:off x="1045680" y="2025429"/>
              <a:ext cx="637963" cy="645233"/>
            </a:xfrm>
            <a:prstGeom prst="rect">
              <a:avLst/>
            </a:prstGeom>
            <a:ln w="12700">
              <a:miter lim="400000"/>
            </a:ln>
          </p:spPr>
        </p:pic>
        <p:pic>
          <p:nvPicPr>
            <p:cNvPr id="464" name="pixel-art-grid-8.png"/>
            <p:cNvPicPr>
              <a:picLocks noChangeAspect="1"/>
            </p:cNvPicPr>
            <p:nvPr/>
          </p:nvPicPr>
          <p:blipFill>
            <a:blip r:embed="rId7" cstate="print"/>
            <a:stretch>
              <a:fillRect/>
            </a:stretch>
          </p:blipFill>
          <p:spPr>
            <a:xfrm>
              <a:off x="423481" y="2029063"/>
              <a:ext cx="630775" cy="637964"/>
            </a:xfrm>
            <a:prstGeom prst="rect">
              <a:avLst/>
            </a:prstGeom>
            <a:ln w="12700">
              <a:miter lim="400000"/>
            </a:ln>
          </p:spPr>
        </p:pic>
        <p:pic>
          <p:nvPicPr>
            <p:cNvPr id="465" name="pixel-art-grid-8.png"/>
            <p:cNvPicPr>
              <a:picLocks noChangeAspect="1"/>
            </p:cNvPicPr>
            <p:nvPr/>
          </p:nvPicPr>
          <p:blipFill>
            <a:blip r:embed="rId7" cstate="print"/>
            <a:stretch>
              <a:fillRect/>
            </a:stretch>
          </p:blipFill>
          <p:spPr>
            <a:xfrm>
              <a:off x="1680808" y="1403270"/>
              <a:ext cx="630776" cy="637964"/>
            </a:xfrm>
            <a:prstGeom prst="rect">
              <a:avLst/>
            </a:prstGeom>
            <a:ln w="12700">
              <a:miter lim="400000"/>
            </a:ln>
          </p:spPr>
        </p:pic>
        <p:pic>
          <p:nvPicPr>
            <p:cNvPr id="466" name="pixel-art-grid-8.png"/>
            <p:cNvPicPr>
              <a:picLocks noChangeAspect="1"/>
            </p:cNvPicPr>
            <p:nvPr/>
          </p:nvPicPr>
          <p:blipFill>
            <a:blip r:embed="rId7" cstate="print"/>
            <a:stretch>
              <a:fillRect/>
            </a:stretch>
          </p:blipFill>
          <p:spPr>
            <a:xfrm>
              <a:off x="1680808" y="2029063"/>
              <a:ext cx="630776" cy="637964"/>
            </a:xfrm>
            <a:prstGeom prst="rect">
              <a:avLst/>
            </a:prstGeom>
            <a:ln w="12700">
              <a:miter lim="400000"/>
            </a:ln>
          </p:spPr>
        </p:pic>
        <p:sp>
          <p:nvSpPr>
            <p:cNvPr id="469" name="Shape 469"/>
            <p:cNvSpPr/>
            <p:nvPr/>
          </p:nvSpPr>
          <p:spPr>
            <a:xfrm>
              <a:off x="1010267" y="1998231"/>
              <a:ext cx="67501" cy="72128"/>
            </a:xfrm>
            <a:prstGeom prst="ellipse">
              <a:avLst/>
            </a:prstGeom>
            <a:solidFill>
              <a:srgbClr val="000000"/>
            </a:solidFill>
            <a:ln w="12700">
              <a:miter lim="400000"/>
            </a:ln>
          </p:spPr>
          <p:txBody>
            <a:bodyPr lIns="45719" rIns="45719" anchor="ctr"/>
            <a:lstStyle/>
            <a:p>
              <a:endParaRPr/>
            </a:p>
          </p:txBody>
        </p:sp>
        <p:sp>
          <p:nvSpPr>
            <p:cNvPr id="470" name="Shape 470"/>
            <p:cNvSpPr/>
            <p:nvPr/>
          </p:nvSpPr>
          <p:spPr>
            <a:xfrm>
              <a:off x="402746" y="1998231"/>
              <a:ext cx="67500" cy="72128"/>
            </a:xfrm>
            <a:prstGeom prst="ellipse">
              <a:avLst/>
            </a:prstGeom>
            <a:solidFill>
              <a:srgbClr val="000000"/>
            </a:solidFill>
            <a:ln w="12700">
              <a:miter lim="400000"/>
            </a:ln>
          </p:spPr>
          <p:txBody>
            <a:bodyPr lIns="45719" rIns="45719" anchor="ctr"/>
            <a:lstStyle/>
            <a:p>
              <a:endParaRPr/>
            </a:p>
          </p:txBody>
        </p:sp>
        <p:sp>
          <p:nvSpPr>
            <p:cNvPr id="471" name="Shape 471"/>
            <p:cNvSpPr/>
            <p:nvPr/>
          </p:nvSpPr>
          <p:spPr>
            <a:xfrm>
              <a:off x="402746" y="1384943"/>
              <a:ext cx="67500" cy="72128"/>
            </a:xfrm>
            <a:prstGeom prst="ellipse">
              <a:avLst/>
            </a:prstGeom>
            <a:solidFill>
              <a:srgbClr val="000000"/>
            </a:solidFill>
            <a:ln w="12700">
              <a:miter lim="400000"/>
            </a:ln>
          </p:spPr>
          <p:txBody>
            <a:bodyPr lIns="45719" rIns="45719" anchor="ctr"/>
            <a:lstStyle/>
            <a:p>
              <a:endParaRPr/>
            </a:p>
          </p:txBody>
        </p:sp>
        <p:sp>
          <p:nvSpPr>
            <p:cNvPr id="472" name="Shape 472"/>
            <p:cNvSpPr/>
            <p:nvPr/>
          </p:nvSpPr>
          <p:spPr>
            <a:xfrm>
              <a:off x="402746" y="2601059"/>
              <a:ext cx="67500" cy="72129"/>
            </a:xfrm>
            <a:prstGeom prst="ellipse">
              <a:avLst/>
            </a:prstGeom>
            <a:solidFill>
              <a:srgbClr val="000000"/>
            </a:solidFill>
            <a:ln w="12700">
              <a:miter lim="400000"/>
            </a:ln>
          </p:spPr>
          <p:txBody>
            <a:bodyPr lIns="45719" rIns="45719" anchor="ctr"/>
            <a:lstStyle/>
            <a:p>
              <a:endParaRPr/>
            </a:p>
          </p:txBody>
        </p:sp>
        <p:sp>
          <p:nvSpPr>
            <p:cNvPr id="473" name="Shape 473"/>
            <p:cNvSpPr/>
            <p:nvPr/>
          </p:nvSpPr>
          <p:spPr>
            <a:xfrm>
              <a:off x="1010267" y="2601059"/>
              <a:ext cx="67501" cy="72129"/>
            </a:xfrm>
            <a:prstGeom prst="ellipse">
              <a:avLst/>
            </a:prstGeom>
            <a:solidFill>
              <a:srgbClr val="000000"/>
            </a:solidFill>
            <a:ln w="12700">
              <a:miter lim="400000"/>
            </a:ln>
          </p:spPr>
          <p:txBody>
            <a:bodyPr lIns="45719" rIns="45719" anchor="ctr"/>
            <a:lstStyle/>
            <a:p>
              <a:endParaRPr/>
            </a:p>
          </p:txBody>
        </p:sp>
        <p:sp>
          <p:nvSpPr>
            <p:cNvPr id="474" name="Shape 474"/>
            <p:cNvSpPr/>
            <p:nvPr/>
          </p:nvSpPr>
          <p:spPr>
            <a:xfrm>
              <a:off x="1010267" y="1384943"/>
              <a:ext cx="67501" cy="72128"/>
            </a:xfrm>
            <a:prstGeom prst="ellipse">
              <a:avLst/>
            </a:prstGeom>
            <a:solidFill>
              <a:srgbClr val="000000"/>
            </a:solidFill>
            <a:ln w="12700">
              <a:miter lim="400000"/>
            </a:ln>
          </p:spPr>
          <p:txBody>
            <a:bodyPr lIns="45719" rIns="45719" anchor="ctr"/>
            <a:lstStyle/>
            <a:p>
              <a:endParaRPr/>
            </a:p>
          </p:txBody>
        </p:sp>
        <p:sp>
          <p:nvSpPr>
            <p:cNvPr id="475" name="Shape 475"/>
            <p:cNvSpPr/>
            <p:nvPr/>
          </p:nvSpPr>
          <p:spPr>
            <a:xfrm>
              <a:off x="1655564" y="1384943"/>
              <a:ext cx="67500" cy="72128"/>
            </a:xfrm>
            <a:prstGeom prst="ellipse">
              <a:avLst/>
            </a:prstGeom>
            <a:solidFill>
              <a:srgbClr val="000000"/>
            </a:solidFill>
            <a:ln w="12700">
              <a:miter lim="400000"/>
            </a:ln>
          </p:spPr>
          <p:txBody>
            <a:bodyPr lIns="45719" rIns="45719" anchor="ctr"/>
            <a:lstStyle/>
            <a:p>
              <a:endParaRPr/>
            </a:p>
          </p:txBody>
        </p:sp>
        <p:sp>
          <p:nvSpPr>
            <p:cNvPr id="477" name="Shape 477"/>
            <p:cNvSpPr/>
            <p:nvPr/>
          </p:nvSpPr>
          <p:spPr>
            <a:xfrm>
              <a:off x="1655564" y="2601059"/>
              <a:ext cx="67500" cy="72129"/>
            </a:xfrm>
            <a:prstGeom prst="ellipse">
              <a:avLst/>
            </a:prstGeom>
            <a:solidFill>
              <a:srgbClr val="000000"/>
            </a:solidFill>
            <a:ln w="12700">
              <a:miter lim="400000"/>
            </a:ln>
          </p:spPr>
          <p:txBody>
            <a:bodyPr lIns="45719" rIns="45719" anchor="ctr"/>
            <a:lstStyle/>
            <a:p>
              <a:endParaRPr/>
            </a:p>
          </p:txBody>
        </p:sp>
        <p:sp>
          <p:nvSpPr>
            <p:cNvPr id="479" name="Shape 479"/>
            <p:cNvSpPr/>
            <p:nvPr/>
          </p:nvSpPr>
          <p:spPr>
            <a:xfrm>
              <a:off x="2270217" y="1998231"/>
              <a:ext cx="67501" cy="72128"/>
            </a:xfrm>
            <a:prstGeom prst="ellipse">
              <a:avLst/>
            </a:prstGeom>
            <a:solidFill>
              <a:srgbClr val="000000"/>
            </a:solidFill>
            <a:ln w="12700">
              <a:miter lim="400000"/>
            </a:ln>
          </p:spPr>
          <p:txBody>
            <a:bodyPr lIns="45719" rIns="45719" anchor="ctr"/>
            <a:lstStyle/>
            <a:p>
              <a:endParaRPr/>
            </a:p>
          </p:txBody>
        </p:sp>
        <p:sp>
          <p:nvSpPr>
            <p:cNvPr id="480" name="Shape 480"/>
            <p:cNvSpPr/>
            <p:nvPr/>
          </p:nvSpPr>
          <p:spPr>
            <a:xfrm>
              <a:off x="2270217" y="1384943"/>
              <a:ext cx="67501" cy="72128"/>
            </a:xfrm>
            <a:prstGeom prst="ellipse">
              <a:avLst/>
            </a:prstGeom>
            <a:solidFill>
              <a:srgbClr val="000000"/>
            </a:solidFill>
            <a:ln w="12700">
              <a:miter lim="400000"/>
            </a:ln>
          </p:spPr>
          <p:txBody>
            <a:bodyPr lIns="45719" rIns="45719" anchor="ctr"/>
            <a:lstStyle/>
            <a:p>
              <a:endParaRPr/>
            </a:p>
          </p:txBody>
        </p:sp>
        <p:sp>
          <p:nvSpPr>
            <p:cNvPr id="483" name="Shape 483"/>
            <p:cNvSpPr/>
            <p:nvPr/>
          </p:nvSpPr>
          <p:spPr>
            <a:xfrm>
              <a:off x="2270217" y="2611518"/>
              <a:ext cx="67501" cy="72129"/>
            </a:xfrm>
            <a:prstGeom prst="ellipse">
              <a:avLst/>
            </a:prstGeom>
            <a:solidFill>
              <a:srgbClr val="000000"/>
            </a:solidFill>
            <a:ln w="12700">
              <a:miter lim="400000"/>
            </a:ln>
          </p:spPr>
          <p:txBody>
            <a:bodyPr lIns="45719" rIns="45719" anchor="ctr"/>
            <a:lstStyle/>
            <a:p>
              <a:endParaRPr/>
            </a:p>
          </p:txBody>
        </p:sp>
        <p:sp>
          <p:nvSpPr>
            <p:cNvPr id="320" name="Arc plein 319"/>
            <p:cNvSpPr/>
            <p:nvPr/>
          </p:nvSpPr>
          <p:spPr>
            <a:xfrm rot="5400000">
              <a:off x="1644699" y="1988199"/>
              <a:ext cx="90000" cy="90000"/>
            </a:xfrm>
            <a:prstGeom prst="blockArc">
              <a:avLst>
                <a:gd name="adj1" fmla="val 10872858"/>
                <a:gd name="adj2" fmla="val 0"/>
                <a:gd name="adj3" fmla="val 49598"/>
              </a:avLst>
            </a:prstGeom>
            <a:solidFill>
              <a:schemeClr val="accent6"/>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grpSp>
      <p:sp>
        <p:nvSpPr>
          <p:cNvPr id="322" name="ZoneTexte 321"/>
          <p:cNvSpPr txBox="1"/>
          <p:nvPr/>
        </p:nvSpPr>
        <p:spPr>
          <a:xfrm>
            <a:off x="290816" y="4148112"/>
            <a:ext cx="5900929" cy="492443"/>
          </a:xfrm>
          <a:prstGeom prst="rect">
            <a:avLst/>
          </a:prstGeom>
          <a:noFill/>
        </p:spPr>
        <p:txBody>
          <a:bodyPr wrap="square" rtlCol="0">
            <a:spAutoFit/>
          </a:bodyPr>
          <a:lstStyle/>
          <a:p>
            <a:r>
              <a:rPr lang="fr-FR" sz="1300" dirty="0">
                <a:latin typeface="Argumentum Regular 4"/>
                <a:cs typeface="Argumentum Regular 4"/>
              </a:rPr>
              <a:t>- Alternative option:</a:t>
            </a:r>
          </a:p>
          <a:p>
            <a:r>
              <a:rPr lang="fr-FR" sz="1300" dirty="0">
                <a:latin typeface="Argumentum Regular 4"/>
                <a:cs typeface="Argumentum Regular 4"/>
              </a:rPr>
              <a:t>You </a:t>
            </a:r>
            <a:r>
              <a:rPr lang="fr-FR" sz="1300" dirty="0" err="1">
                <a:latin typeface="Argumentum Regular 4"/>
                <a:cs typeface="Argumentum Regular 4"/>
              </a:rPr>
              <a:t>can</a:t>
            </a:r>
            <a:r>
              <a:rPr lang="fr-FR" sz="1300" dirty="0">
                <a:latin typeface="Argumentum Regular 4"/>
                <a:cs typeface="Argumentum Regular 4"/>
              </a:rPr>
              <a:t> </a:t>
            </a:r>
            <a:r>
              <a:rPr lang="fr-FR" sz="1300" dirty="0" err="1">
                <a:latin typeface="Argumentum Regular 4"/>
                <a:cs typeface="Argumentum Regular 4"/>
              </a:rPr>
              <a:t>attach</a:t>
            </a:r>
            <a:r>
              <a:rPr lang="fr-FR" sz="1300" dirty="0">
                <a:latin typeface="Argumentum Regular 4"/>
                <a:cs typeface="Argumentum Regular 4"/>
              </a:rPr>
              <a:t> the 2 </a:t>
            </a:r>
            <a:r>
              <a:rPr lang="fr-FR" sz="1300" dirty="0" err="1">
                <a:latin typeface="Argumentum Regular 4"/>
                <a:cs typeface="Argumentum Regular 4"/>
              </a:rPr>
              <a:t>doors</a:t>
            </a:r>
            <a:r>
              <a:rPr lang="fr-FR" sz="1300" dirty="0">
                <a:latin typeface="Argumentum Regular 4"/>
                <a:cs typeface="Argumentum Regular 4"/>
              </a:rPr>
              <a:t>-</a:t>
            </a:r>
            <a:r>
              <a:rPr lang="fr-FR" sz="1300" dirty="0" err="1">
                <a:latin typeface="Argumentum Regular 4"/>
                <a:cs typeface="Argumentum Regular 4"/>
              </a:rPr>
              <a:t>grids</a:t>
            </a:r>
            <a:r>
              <a:rPr lang="fr-FR" sz="1300" dirty="0">
                <a:latin typeface="Argumentum Regular 4"/>
                <a:cs typeface="Argumentum Regular 4"/>
              </a:rPr>
              <a:t> </a:t>
            </a:r>
            <a:r>
              <a:rPr lang="fr-FR" sz="1300" dirty="0" err="1">
                <a:latin typeface="Argumentum Regular 4"/>
                <a:cs typeface="Argumentum Regular 4"/>
              </a:rPr>
              <a:t>together</a:t>
            </a:r>
            <a:r>
              <a:rPr lang="fr-FR" sz="1300" dirty="0">
                <a:latin typeface="Argumentum Regular 4"/>
                <a:cs typeface="Argumentum Regular 4"/>
              </a:rPr>
              <a:t> </a:t>
            </a:r>
            <a:r>
              <a:rPr lang="fr-FR" sz="1300" dirty="0" err="1">
                <a:latin typeface="Argumentum Regular 4"/>
                <a:cs typeface="Argumentum Regular 4"/>
              </a:rPr>
              <a:t>with</a:t>
            </a:r>
            <a:r>
              <a:rPr lang="fr-FR" sz="1300" dirty="0">
                <a:latin typeface="Argumentum Regular 4"/>
                <a:cs typeface="Argumentum Regular 4"/>
              </a:rPr>
              <a:t> a </a:t>
            </a:r>
            <a:r>
              <a:rPr lang="fr-FR" sz="1300" dirty="0" err="1">
                <a:latin typeface="Argumentum Regular 4"/>
                <a:cs typeface="Argumentum Regular 4"/>
              </a:rPr>
              <a:t>cable</a:t>
            </a:r>
            <a:r>
              <a:rPr lang="fr-FR" sz="1300" dirty="0">
                <a:latin typeface="Argumentum Regular 4"/>
                <a:cs typeface="Argumentum Regular 4"/>
              </a:rPr>
              <a:t> </a:t>
            </a:r>
            <a:r>
              <a:rPr lang="fr-FR" sz="1300" dirty="0" err="1">
                <a:latin typeface="Argumentum Regular 4"/>
                <a:cs typeface="Argumentum Regular 4"/>
              </a:rPr>
              <a:t>tie</a:t>
            </a:r>
            <a:endParaRPr lang="fr-FR" sz="1300" dirty="0">
              <a:latin typeface="Argumentum Regular 4"/>
              <a:cs typeface="Argumentum Regular 4"/>
            </a:endParaRPr>
          </a:p>
        </p:txBody>
      </p:sp>
      <p:grpSp>
        <p:nvGrpSpPr>
          <p:cNvPr id="325" name="Groupe 324"/>
          <p:cNvGrpSpPr/>
          <p:nvPr/>
        </p:nvGrpSpPr>
        <p:grpSpPr>
          <a:xfrm>
            <a:off x="2575410" y="1039248"/>
            <a:ext cx="1811922" cy="1216116"/>
            <a:chOff x="402746" y="1384943"/>
            <a:chExt cx="1934972" cy="1298704"/>
          </a:xfrm>
        </p:grpSpPr>
        <p:pic>
          <p:nvPicPr>
            <p:cNvPr id="326" name="pixel-art-grid-8.png"/>
            <p:cNvPicPr>
              <a:picLocks noChangeAspect="1"/>
            </p:cNvPicPr>
            <p:nvPr/>
          </p:nvPicPr>
          <p:blipFill>
            <a:blip r:embed="rId6" cstate="print"/>
            <a:stretch>
              <a:fillRect/>
            </a:stretch>
          </p:blipFill>
          <p:spPr>
            <a:xfrm rot="16200000">
              <a:off x="1045680" y="1399635"/>
              <a:ext cx="637963" cy="645234"/>
            </a:xfrm>
            <a:prstGeom prst="rect">
              <a:avLst/>
            </a:prstGeom>
            <a:ln w="12700">
              <a:miter lim="400000"/>
            </a:ln>
          </p:spPr>
        </p:pic>
        <p:pic>
          <p:nvPicPr>
            <p:cNvPr id="327" name="pixel-art-grid-8.png"/>
            <p:cNvPicPr>
              <a:picLocks noChangeAspect="1"/>
            </p:cNvPicPr>
            <p:nvPr/>
          </p:nvPicPr>
          <p:blipFill>
            <a:blip r:embed="rId7" cstate="print"/>
            <a:stretch>
              <a:fillRect/>
            </a:stretch>
          </p:blipFill>
          <p:spPr>
            <a:xfrm>
              <a:off x="423481" y="1403270"/>
              <a:ext cx="630775" cy="637964"/>
            </a:xfrm>
            <a:prstGeom prst="rect">
              <a:avLst/>
            </a:prstGeom>
            <a:ln w="12700">
              <a:miter lim="400000"/>
            </a:ln>
          </p:spPr>
        </p:pic>
        <p:pic>
          <p:nvPicPr>
            <p:cNvPr id="328" name="pixel-art-grid-8.png"/>
            <p:cNvPicPr>
              <a:picLocks noChangeAspect="1"/>
            </p:cNvPicPr>
            <p:nvPr/>
          </p:nvPicPr>
          <p:blipFill>
            <a:blip r:embed="rId6" cstate="print"/>
            <a:stretch>
              <a:fillRect/>
            </a:stretch>
          </p:blipFill>
          <p:spPr>
            <a:xfrm rot="16200000">
              <a:off x="1045680" y="2025429"/>
              <a:ext cx="637963" cy="645233"/>
            </a:xfrm>
            <a:prstGeom prst="rect">
              <a:avLst/>
            </a:prstGeom>
            <a:ln w="12700">
              <a:miter lim="400000"/>
            </a:ln>
          </p:spPr>
        </p:pic>
        <p:pic>
          <p:nvPicPr>
            <p:cNvPr id="329" name="pixel-art-grid-8.png"/>
            <p:cNvPicPr>
              <a:picLocks noChangeAspect="1"/>
            </p:cNvPicPr>
            <p:nvPr/>
          </p:nvPicPr>
          <p:blipFill>
            <a:blip r:embed="rId7" cstate="print"/>
            <a:stretch>
              <a:fillRect/>
            </a:stretch>
          </p:blipFill>
          <p:spPr>
            <a:xfrm>
              <a:off x="423481" y="2029063"/>
              <a:ext cx="630775" cy="637964"/>
            </a:xfrm>
            <a:prstGeom prst="rect">
              <a:avLst/>
            </a:prstGeom>
            <a:ln w="12700">
              <a:miter lim="400000"/>
            </a:ln>
          </p:spPr>
        </p:pic>
        <p:pic>
          <p:nvPicPr>
            <p:cNvPr id="330" name="pixel-art-grid-8.png"/>
            <p:cNvPicPr>
              <a:picLocks noChangeAspect="1"/>
            </p:cNvPicPr>
            <p:nvPr/>
          </p:nvPicPr>
          <p:blipFill>
            <a:blip r:embed="rId7" cstate="print"/>
            <a:stretch>
              <a:fillRect/>
            </a:stretch>
          </p:blipFill>
          <p:spPr>
            <a:xfrm>
              <a:off x="1680808" y="1403270"/>
              <a:ext cx="630776" cy="637964"/>
            </a:xfrm>
            <a:prstGeom prst="rect">
              <a:avLst/>
            </a:prstGeom>
            <a:ln w="12700">
              <a:miter lim="400000"/>
            </a:ln>
          </p:spPr>
        </p:pic>
        <p:pic>
          <p:nvPicPr>
            <p:cNvPr id="331" name="pixel-art-grid-8.png"/>
            <p:cNvPicPr>
              <a:picLocks noChangeAspect="1"/>
            </p:cNvPicPr>
            <p:nvPr/>
          </p:nvPicPr>
          <p:blipFill>
            <a:blip r:embed="rId7" cstate="print"/>
            <a:stretch>
              <a:fillRect/>
            </a:stretch>
          </p:blipFill>
          <p:spPr>
            <a:xfrm>
              <a:off x="1680808" y="2029063"/>
              <a:ext cx="630776" cy="637964"/>
            </a:xfrm>
            <a:prstGeom prst="rect">
              <a:avLst/>
            </a:prstGeom>
            <a:ln w="12700">
              <a:miter lim="400000"/>
            </a:ln>
          </p:spPr>
        </p:pic>
        <p:sp>
          <p:nvSpPr>
            <p:cNvPr id="332" name="Shape 469"/>
            <p:cNvSpPr/>
            <p:nvPr/>
          </p:nvSpPr>
          <p:spPr>
            <a:xfrm>
              <a:off x="1010267" y="1998231"/>
              <a:ext cx="67501" cy="72128"/>
            </a:xfrm>
            <a:prstGeom prst="ellipse">
              <a:avLst/>
            </a:prstGeom>
            <a:solidFill>
              <a:srgbClr val="000000"/>
            </a:solidFill>
            <a:ln w="12700">
              <a:miter lim="400000"/>
            </a:ln>
          </p:spPr>
          <p:txBody>
            <a:bodyPr lIns="45719" rIns="45719" anchor="ctr"/>
            <a:lstStyle/>
            <a:p>
              <a:endParaRPr/>
            </a:p>
          </p:txBody>
        </p:sp>
        <p:sp>
          <p:nvSpPr>
            <p:cNvPr id="333" name="Shape 470"/>
            <p:cNvSpPr/>
            <p:nvPr/>
          </p:nvSpPr>
          <p:spPr>
            <a:xfrm>
              <a:off x="402746" y="1998231"/>
              <a:ext cx="67500" cy="72128"/>
            </a:xfrm>
            <a:prstGeom prst="ellipse">
              <a:avLst/>
            </a:prstGeom>
            <a:solidFill>
              <a:srgbClr val="000000"/>
            </a:solidFill>
            <a:ln w="12700">
              <a:miter lim="400000"/>
            </a:ln>
          </p:spPr>
          <p:txBody>
            <a:bodyPr lIns="45719" rIns="45719" anchor="ctr"/>
            <a:lstStyle/>
            <a:p>
              <a:endParaRPr/>
            </a:p>
          </p:txBody>
        </p:sp>
        <p:sp>
          <p:nvSpPr>
            <p:cNvPr id="334" name="Shape 471"/>
            <p:cNvSpPr/>
            <p:nvPr/>
          </p:nvSpPr>
          <p:spPr>
            <a:xfrm>
              <a:off x="402746" y="1384943"/>
              <a:ext cx="67500" cy="72128"/>
            </a:xfrm>
            <a:prstGeom prst="ellipse">
              <a:avLst/>
            </a:prstGeom>
            <a:solidFill>
              <a:srgbClr val="000000"/>
            </a:solidFill>
            <a:ln w="12700">
              <a:miter lim="400000"/>
            </a:ln>
          </p:spPr>
          <p:txBody>
            <a:bodyPr lIns="45719" rIns="45719" anchor="ctr"/>
            <a:lstStyle/>
            <a:p>
              <a:endParaRPr/>
            </a:p>
          </p:txBody>
        </p:sp>
        <p:sp>
          <p:nvSpPr>
            <p:cNvPr id="335" name="Shape 472"/>
            <p:cNvSpPr/>
            <p:nvPr/>
          </p:nvSpPr>
          <p:spPr>
            <a:xfrm>
              <a:off x="402746" y="2601059"/>
              <a:ext cx="67500" cy="72129"/>
            </a:xfrm>
            <a:prstGeom prst="ellipse">
              <a:avLst/>
            </a:prstGeom>
            <a:solidFill>
              <a:srgbClr val="000000"/>
            </a:solidFill>
            <a:ln w="12700">
              <a:miter lim="400000"/>
            </a:ln>
          </p:spPr>
          <p:txBody>
            <a:bodyPr lIns="45719" rIns="45719" anchor="ctr"/>
            <a:lstStyle/>
            <a:p>
              <a:endParaRPr/>
            </a:p>
          </p:txBody>
        </p:sp>
        <p:sp>
          <p:nvSpPr>
            <p:cNvPr id="336" name="Shape 473"/>
            <p:cNvSpPr/>
            <p:nvPr/>
          </p:nvSpPr>
          <p:spPr>
            <a:xfrm>
              <a:off x="1010267" y="2601059"/>
              <a:ext cx="67501" cy="72129"/>
            </a:xfrm>
            <a:prstGeom prst="ellipse">
              <a:avLst/>
            </a:prstGeom>
            <a:solidFill>
              <a:srgbClr val="000000"/>
            </a:solidFill>
            <a:ln w="12700">
              <a:miter lim="400000"/>
            </a:ln>
          </p:spPr>
          <p:txBody>
            <a:bodyPr lIns="45719" rIns="45719" anchor="ctr"/>
            <a:lstStyle/>
            <a:p>
              <a:endParaRPr/>
            </a:p>
          </p:txBody>
        </p:sp>
        <p:sp>
          <p:nvSpPr>
            <p:cNvPr id="337" name="Shape 474"/>
            <p:cNvSpPr/>
            <p:nvPr/>
          </p:nvSpPr>
          <p:spPr>
            <a:xfrm>
              <a:off x="1010267" y="1384943"/>
              <a:ext cx="67501" cy="72128"/>
            </a:xfrm>
            <a:prstGeom prst="ellipse">
              <a:avLst/>
            </a:prstGeom>
            <a:solidFill>
              <a:srgbClr val="000000"/>
            </a:solidFill>
            <a:ln w="12700">
              <a:miter lim="400000"/>
            </a:ln>
          </p:spPr>
          <p:txBody>
            <a:bodyPr lIns="45719" rIns="45719" anchor="ctr"/>
            <a:lstStyle/>
            <a:p>
              <a:endParaRPr/>
            </a:p>
          </p:txBody>
        </p:sp>
        <p:sp>
          <p:nvSpPr>
            <p:cNvPr id="338" name="Shape 475"/>
            <p:cNvSpPr/>
            <p:nvPr/>
          </p:nvSpPr>
          <p:spPr>
            <a:xfrm>
              <a:off x="1655564" y="1384943"/>
              <a:ext cx="67500" cy="72128"/>
            </a:xfrm>
            <a:prstGeom prst="ellipse">
              <a:avLst/>
            </a:prstGeom>
            <a:solidFill>
              <a:schemeClr val="accent6"/>
            </a:solidFill>
            <a:ln w="12700">
              <a:miter lim="400000"/>
            </a:ln>
          </p:spPr>
          <p:txBody>
            <a:bodyPr lIns="45719" rIns="45719" anchor="ctr"/>
            <a:lstStyle/>
            <a:p>
              <a:endParaRPr/>
            </a:p>
          </p:txBody>
        </p:sp>
        <p:sp>
          <p:nvSpPr>
            <p:cNvPr id="339" name="Shape 477"/>
            <p:cNvSpPr/>
            <p:nvPr/>
          </p:nvSpPr>
          <p:spPr>
            <a:xfrm>
              <a:off x="1655564" y="2601059"/>
              <a:ext cx="67500" cy="72129"/>
            </a:xfrm>
            <a:prstGeom prst="ellipse">
              <a:avLst/>
            </a:prstGeom>
            <a:solidFill>
              <a:srgbClr val="000000"/>
            </a:solidFill>
            <a:ln w="12700">
              <a:miter lim="400000"/>
            </a:ln>
          </p:spPr>
          <p:txBody>
            <a:bodyPr lIns="45719" rIns="45719" anchor="ctr"/>
            <a:lstStyle/>
            <a:p>
              <a:endParaRPr/>
            </a:p>
          </p:txBody>
        </p:sp>
        <p:sp>
          <p:nvSpPr>
            <p:cNvPr id="340" name="Shape 479"/>
            <p:cNvSpPr/>
            <p:nvPr/>
          </p:nvSpPr>
          <p:spPr>
            <a:xfrm>
              <a:off x="2270217" y="1998231"/>
              <a:ext cx="67501" cy="72128"/>
            </a:xfrm>
            <a:prstGeom prst="ellipse">
              <a:avLst/>
            </a:prstGeom>
            <a:solidFill>
              <a:srgbClr val="000000"/>
            </a:solidFill>
            <a:ln w="12700">
              <a:miter lim="400000"/>
            </a:ln>
          </p:spPr>
          <p:txBody>
            <a:bodyPr lIns="45719" rIns="45719" anchor="ctr"/>
            <a:lstStyle/>
            <a:p>
              <a:endParaRPr/>
            </a:p>
          </p:txBody>
        </p:sp>
        <p:sp>
          <p:nvSpPr>
            <p:cNvPr id="341" name="Shape 480"/>
            <p:cNvSpPr/>
            <p:nvPr/>
          </p:nvSpPr>
          <p:spPr>
            <a:xfrm>
              <a:off x="2270217" y="1384943"/>
              <a:ext cx="67501" cy="72128"/>
            </a:xfrm>
            <a:prstGeom prst="ellipse">
              <a:avLst/>
            </a:prstGeom>
            <a:solidFill>
              <a:srgbClr val="000000"/>
            </a:solidFill>
            <a:ln w="12700">
              <a:miter lim="400000"/>
            </a:ln>
          </p:spPr>
          <p:txBody>
            <a:bodyPr lIns="45719" rIns="45719" anchor="ctr"/>
            <a:lstStyle/>
            <a:p>
              <a:endParaRPr/>
            </a:p>
          </p:txBody>
        </p:sp>
        <p:sp>
          <p:nvSpPr>
            <p:cNvPr id="342" name="Shape 483"/>
            <p:cNvSpPr/>
            <p:nvPr/>
          </p:nvSpPr>
          <p:spPr>
            <a:xfrm>
              <a:off x="2270217" y="2611518"/>
              <a:ext cx="67501" cy="72129"/>
            </a:xfrm>
            <a:prstGeom prst="ellipse">
              <a:avLst/>
            </a:prstGeom>
            <a:solidFill>
              <a:srgbClr val="000000"/>
            </a:solidFill>
            <a:ln w="12700">
              <a:miter lim="400000"/>
            </a:ln>
          </p:spPr>
          <p:txBody>
            <a:bodyPr lIns="45719" rIns="45719" anchor="ctr"/>
            <a:lstStyle/>
            <a:p>
              <a:endParaRPr/>
            </a:p>
          </p:txBody>
        </p:sp>
        <p:sp>
          <p:nvSpPr>
            <p:cNvPr id="343" name="Arc plein 342"/>
            <p:cNvSpPr/>
            <p:nvPr/>
          </p:nvSpPr>
          <p:spPr>
            <a:xfrm rot="5400000">
              <a:off x="1640684" y="1988199"/>
              <a:ext cx="90000" cy="90000"/>
            </a:xfrm>
            <a:prstGeom prst="blockArc">
              <a:avLst>
                <a:gd name="adj1" fmla="val 10872858"/>
                <a:gd name="adj2" fmla="val 0"/>
                <a:gd name="adj3" fmla="val 49598"/>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grpSp>
      <p:sp>
        <p:nvSpPr>
          <p:cNvPr id="317" name="Shape 175"/>
          <p:cNvSpPr/>
          <p:nvPr/>
        </p:nvSpPr>
        <p:spPr>
          <a:xfrm flipV="1">
            <a:off x="987711" y="1692048"/>
            <a:ext cx="496456" cy="619727"/>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pic>
        <p:nvPicPr>
          <p:cNvPr id="345" name="Image 344"/>
          <p:cNvPicPr>
            <a:picLocks/>
          </p:cNvPicPr>
          <p:nvPr/>
        </p:nvPicPr>
        <p:blipFill>
          <a:blip r:embed="rId4" cstate="print"/>
          <a:stretch>
            <a:fillRect/>
          </a:stretch>
        </p:blipFill>
        <p:spPr>
          <a:xfrm>
            <a:off x="4499540" y="1545137"/>
            <a:ext cx="288000" cy="193730"/>
          </a:xfrm>
          <a:prstGeom prst="rect">
            <a:avLst/>
          </a:prstGeom>
          <a:effectLst>
            <a:outerShdw blurRad="38100" dist="20000" dir="5400000" rotWithShape="0">
              <a:srgbClr val="000000">
                <a:alpha val="38000"/>
              </a:srgbClr>
            </a:outerShdw>
          </a:effectLst>
        </p:spPr>
      </p:pic>
      <p:grpSp>
        <p:nvGrpSpPr>
          <p:cNvPr id="346" name="Groupe 345"/>
          <p:cNvGrpSpPr/>
          <p:nvPr/>
        </p:nvGrpSpPr>
        <p:grpSpPr>
          <a:xfrm>
            <a:off x="4851327" y="1039248"/>
            <a:ext cx="1822056" cy="1222918"/>
            <a:chOff x="402746" y="1384943"/>
            <a:chExt cx="1934972" cy="1298704"/>
          </a:xfrm>
        </p:grpSpPr>
        <p:pic>
          <p:nvPicPr>
            <p:cNvPr id="348" name="pixel-art-grid-8.png"/>
            <p:cNvPicPr>
              <a:picLocks noChangeAspect="1"/>
            </p:cNvPicPr>
            <p:nvPr/>
          </p:nvPicPr>
          <p:blipFill>
            <a:blip r:embed="rId7" cstate="print"/>
            <a:stretch>
              <a:fillRect/>
            </a:stretch>
          </p:blipFill>
          <p:spPr>
            <a:xfrm>
              <a:off x="423481" y="1403270"/>
              <a:ext cx="630775" cy="637964"/>
            </a:xfrm>
            <a:prstGeom prst="rect">
              <a:avLst/>
            </a:prstGeom>
            <a:ln w="12700">
              <a:miter lim="400000"/>
            </a:ln>
          </p:spPr>
        </p:pic>
        <p:pic>
          <p:nvPicPr>
            <p:cNvPr id="349" name="pixel-art-grid-8.png"/>
            <p:cNvPicPr>
              <a:picLocks noChangeAspect="1"/>
            </p:cNvPicPr>
            <p:nvPr/>
          </p:nvPicPr>
          <p:blipFill>
            <a:blip r:embed="rId6" cstate="print"/>
            <a:stretch>
              <a:fillRect/>
            </a:stretch>
          </p:blipFill>
          <p:spPr>
            <a:xfrm rot="16200000">
              <a:off x="1045680" y="2025429"/>
              <a:ext cx="637963" cy="645233"/>
            </a:xfrm>
            <a:prstGeom prst="rect">
              <a:avLst/>
            </a:prstGeom>
            <a:ln w="12700">
              <a:miter lim="400000"/>
            </a:ln>
          </p:spPr>
        </p:pic>
        <p:pic>
          <p:nvPicPr>
            <p:cNvPr id="350" name="pixel-art-grid-8.png"/>
            <p:cNvPicPr>
              <a:picLocks noChangeAspect="1"/>
            </p:cNvPicPr>
            <p:nvPr/>
          </p:nvPicPr>
          <p:blipFill>
            <a:blip r:embed="rId7" cstate="print"/>
            <a:stretch>
              <a:fillRect/>
            </a:stretch>
          </p:blipFill>
          <p:spPr>
            <a:xfrm>
              <a:off x="423481" y="2029063"/>
              <a:ext cx="630775" cy="637964"/>
            </a:xfrm>
            <a:prstGeom prst="rect">
              <a:avLst/>
            </a:prstGeom>
            <a:ln w="12700">
              <a:miter lim="400000"/>
            </a:ln>
          </p:spPr>
        </p:pic>
        <p:pic>
          <p:nvPicPr>
            <p:cNvPr id="351" name="pixel-art-grid-8.png"/>
            <p:cNvPicPr>
              <a:picLocks noChangeAspect="1"/>
            </p:cNvPicPr>
            <p:nvPr/>
          </p:nvPicPr>
          <p:blipFill>
            <a:blip r:embed="rId7" cstate="print"/>
            <a:stretch>
              <a:fillRect/>
            </a:stretch>
          </p:blipFill>
          <p:spPr>
            <a:xfrm>
              <a:off x="1680808" y="1403270"/>
              <a:ext cx="630776" cy="637964"/>
            </a:xfrm>
            <a:prstGeom prst="rect">
              <a:avLst/>
            </a:prstGeom>
            <a:ln w="12700">
              <a:miter lim="400000"/>
            </a:ln>
          </p:spPr>
        </p:pic>
        <p:pic>
          <p:nvPicPr>
            <p:cNvPr id="352" name="pixel-art-grid-8.png"/>
            <p:cNvPicPr>
              <a:picLocks noChangeAspect="1"/>
            </p:cNvPicPr>
            <p:nvPr/>
          </p:nvPicPr>
          <p:blipFill>
            <a:blip r:embed="rId7" cstate="print"/>
            <a:stretch>
              <a:fillRect/>
            </a:stretch>
          </p:blipFill>
          <p:spPr>
            <a:xfrm>
              <a:off x="1680808" y="2029063"/>
              <a:ext cx="630776" cy="637964"/>
            </a:xfrm>
            <a:prstGeom prst="rect">
              <a:avLst/>
            </a:prstGeom>
            <a:ln w="12700">
              <a:miter lim="400000"/>
            </a:ln>
          </p:spPr>
        </p:pic>
        <p:sp>
          <p:nvSpPr>
            <p:cNvPr id="353" name="Shape 469"/>
            <p:cNvSpPr/>
            <p:nvPr/>
          </p:nvSpPr>
          <p:spPr>
            <a:xfrm>
              <a:off x="1010267" y="1998231"/>
              <a:ext cx="67501" cy="72128"/>
            </a:xfrm>
            <a:prstGeom prst="ellipse">
              <a:avLst/>
            </a:prstGeom>
            <a:solidFill>
              <a:srgbClr val="000000"/>
            </a:solidFill>
            <a:ln w="12700">
              <a:miter lim="400000"/>
            </a:ln>
          </p:spPr>
          <p:txBody>
            <a:bodyPr lIns="45719" rIns="45719" anchor="ctr"/>
            <a:lstStyle/>
            <a:p>
              <a:endParaRPr/>
            </a:p>
          </p:txBody>
        </p:sp>
        <p:sp>
          <p:nvSpPr>
            <p:cNvPr id="354" name="Shape 470"/>
            <p:cNvSpPr/>
            <p:nvPr/>
          </p:nvSpPr>
          <p:spPr>
            <a:xfrm>
              <a:off x="402746" y="1998231"/>
              <a:ext cx="67500" cy="72128"/>
            </a:xfrm>
            <a:prstGeom prst="ellipse">
              <a:avLst/>
            </a:prstGeom>
            <a:solidFill>
              <a:srgbClr val="000000"/>
            </a:solidFill>
            <a:ln w="12700">
              <a:miter lim="400000"/>
            </a:ln>
          </p:spPr>
          <p:txBody>
            <a:bodyPr lIns="45719" rIns="45719" anchor="ctr"/>
            <a:lstStyle/>
            <a:p>
              <a:endParaRPr/>
            </a:p>
          </p:txBody>
        </p:sp>
        <p:sp>
          <p:nvSpPr>
            <p:cNvPr id="355" name="Shape 471"/>
            <p:cNvSpPr/>
            <p:nvPr/>
          </p:nvSpPr>
          <p:spPr>
            <a:xfrm>
              <a:off x="402746" y="1384943"/>
              <a:ext cx="67500" cy="72128"/>
            </a:xfrm>
            <a:prstGeom prst="ellipse">
              <a:avLst/>
            </a:prstGeom>
            <a:solidFill>
              <a:srgbClr val="000000"/>
            </a:solidFill>
            <a:ln w="12700">
              <a:miter lim="400000"/>
            </a:ln>
          </p:spPr>
          <p:txBody>
            <a:bodyPr lIns="45719" rIns="45719" anchor="ctr"/>
            <a:lstStyle/>
            <a:p>
              <a:endParaRPr/>
            </a:p>
          </p:txBody>
        </p:sp>
        <p:sp>
          <p:nvSpPr>
            <p:cNvPr id="356" name="Shape 472"/>
            <p:cNvSpPr/>
            <p:nvPr/>
          </p:nvSpPr>
          <p:spPr>
            <a:xfrm>
              <a:off x="402746" y="2601059"/>
              <a:ext cx="67500" cy="72129"/>
            </a:xfrm>
            <a:prstGeom prst="ellipse">
              <a:avLst/>
            </a:prstGeom>
            <a:solidFill>
              <a:srgbClr val="000000"/>
            </a:solidFill>
            <a:ln w="12700">
              <a:miter lim="400000"/>
            </a:ln>
          </p:spPr>
          <p:txBody>
            <a:bodyPr lIns="45719" rIns="45719" anchor="ctr"/>
            <a:lstStyle/>
            <a:p>
              <a:endParaRPr/>
            </a:p>
          </p:txBody>
        </p:sp>
        <p:sp>
          <p:nvSpPr>
            <p:cNvPr id="357" name="Shape 473"/>
            <p:cNvSpPr/>
            <p:nvPr/>
          </p:nvSpPr>
          <p:spPr>
            <a:xfrm>
              <a:off x="1010267" y="2601059"/>
              <a:ext cx="67501" cy="72129"/>
            </a:xfrm>
            <a:prstGeom prst="ellipse">
              <a:avLst/>
            </a:prstGeom>
            <a:solidFill>
              <a:srgbClr val="000000"/>
            </a:solidFill>
            <a:ln w="12700">
              <a:miter lim="400000"/>
            </a:ln>
          </p:spPr>
          <p:txBody>
            <a:bodyPr lIns="45719" rIns="45719" anchor="ctr"/>
            <a:lstStyle/>
            <a:p>
              <a:endParaRPr/>
            </a:p>
          </p:txBody>
        </p:sp>
        <p:sp>
          <p:nvSpPr>
            <p:cNvPr id="358" name="Shape 474"/>
            <p:cNvSpPr/>
            <p:nvPr/>
          </p:nvSpPr>
          <p:spPr>
            <a:xfrm>
              <a:off x="1010267" y="1384943"/>
              <a:ext cx="67501" cy="72128"/>
            </a:xfrm>
            <a:prstGeom prst="ellipse">
              <a:avLst/>
            </a:prstGeom>
            <a:solidFill>
              <a:srgbClr val="000000"/>
            </a:solidFill>
            <a:ln w="12700">
              <a:miter lim="400000"/>
            </a:ln>
          </p:spPr>
          <p:txBody>
            <a:bodyPr lIns="45719" rIns="45719" anchor="ctr"/>
            <a:lstStyle/>
            <a:p>
              <a:endParaRPr/>
            </a:p>
          </p:txBody>
        </p:sp>
        <p:sp>
          <p:nvSpPr>
            <p:cNvPr id="360" name="Shape 477"/>
            <p:cNvSpPr/>
            <p:nvPr/>
          </p:nvSpPr>
          <p:spPr>
            <a:xfrm>
              <a:off x="1655564" y="2601059"/>
              <a:ext cx="67500" cy="72129"/>
            </a:xfrm>
            <a:prstGeom prst="ellipse">
              <a:avLst/>
            </a:prstGeom>
            <a:solidFill>
              <a:srgbClr val="000000"/>
            </a:solidFill>
            <a:ln w="12700">
              <a:miter lim="400000"/>
            </a:ln>
          </p:spPr>
          <p:txBody>
            <a:bodyPr lIns="45719" rIns="45719" anchor="ctr"/>
            <a:lstStyle/>
            <a:p>
              <a:endParaRPr/>
            </a:p>
          </p:txBody>
        </p:sp>
        <p:sp>
          <p:nvSpPr>
            <p:cNvPr id="361" name="Shape 479"/>
            <p:cNvSpPr/>
            <p:nvPr/>
          </p:nvSpPr>
          <p:spPr>
            <a:xfrm>
              <a:off x="2270217" y="1998231"/>
              <a:ext cx="67501" cy="72128"/>
            </a:xfrm>
            <a:prstGeom prst="ellipse">
              <a:avLst/>
            </a:prstGeom>
            <a:solidFill>
              <a:srgbClr val="000000"/>
            </a:solidFill>
            <a:ln w="12700">
              <a:miter lim="400000"/>
            </a:ln>
          </p:spPr>
          <p:txBody>
            <a:bodyPr lIns="45719" rIns="45719" anchor="ctr"/>
            <a:lstStyle/>
            <a:p>
              <a:endParaRPr/>
            </a:p>
          </p:txBody>
        </p:sp>
        <p:sp>
          <p:nvSpPr>
            <p:cNvPr id="362" name="Shape 480"/>
            <p:cNvSpPr/>
            <p:nvPr/>
          </p:nvSpPr>
          <p:spPr>
            <a:xfrm>
              <a:off x="2270217" y="1384943"/>
              <a:ext cx="67501" cy="72128"/>
            </a:xfrm>
            <a:prstGeom prst="ellipse">
              <a:avLst/>
            </a:prstGeom>
            <a:solidFill>
              <a:srgbClr val="000000"/>
            </a:solidFill>
            <a:ln w="12700">
              <a:miter lim="400000"/>
            </a:ln>
          </p:spPr>
          <p:txBody>
            <a:bodyPr lIns="45719" rIns="45719" anchor="ctr"/>
            <a:lstStyle/>
            <a:p>
              <a:endParaRPr/>
            </a:p>
          </p:txBody>
        </p:sp>
        <p:sp>
          <p:nvSpPr>
            <p:cNvPr id="363" name="Shape 483"/>
            <p:cNvSpPr/>
            <p:nvPr/>
          </p:nvSpPr>
          <p:spPr>
            <a:xfrm>
              <a:off x="2270217" y="2611518"/>
              <a:ext cx="67501" cy="72129"/>
            </a:xfrm>
            <a:prstGeom prst="ellipse">
              <a:avLst/>
            </a:prstGeom>
            <a:solidFill>
              <a:srgbClr val="000000"/>
            </a:solidFill>
            <a:ln w="12700">
              <a:miter lim="400000"/>
            </a:ln>
          </p:spPr>
          <p:txBody>
            <a:bodyPr lIns="45719" rIns="45719" anchor="ctr"/>
            <a:lstStyle/>
            <a:p>
              <a:endParaRPr/>
            </a:p>
          </p:txBody>
        </p:sp>
        <p:sp>
          <p:nvSpPr>
            <p:cNvPr id="364" name="Arc plein 363"/>
            <p:cNvSpPr/>
            <p:nvPr/>
          </p:nvSpPr>
          <p:spPr>
            <a:xfrm rot="5400000">
              <a:off x="1640684" y="1988199"/>
              <a:ext cx="90000" cy="90000"/>
            </a:xfrm>
            <a:prstGeom prst="blockArc">
              <a:avLst>
                <a:gd name="adj1" fmla="val 10872858"/>
                <a:gd name="adj2" fmla="val 0"/>
                <a:gd name="adj3" fmla="val 49598"/>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grpSp>
      <p:sp>
        <p:nvSpPr>
          <p:cNvPr id="378" name="Shape 460"/>
          <p:cNvSpPr/>
          <p:nvPr/>
        </p:nvSpPr>
        <p:spPr>
          <a:xfrm>
            <a:off x="2572523" y="2311776"/>
            <a:ext cx="2017175" cy="2923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fr-FR" dirty="0" err="1">
                <a:solidFill>
                  <a:schemeClr val="tx1"/>
                </a:solidFill>
              </a:rPr>
              <a:t>Remove</a:t>
            </a:r>
            <a:r>
              <a:rPr lang="fr-FR" dirty="0">
                <a:solidFill>
                  <a:schemeClr val="tx1"/>
                </a:solidFill>
              </a:rPr>
              <a:t> the </a:t>
            </a:r>
            <a:r>
              <a:rPr lang="fr-FR" dirty="0" err="1">
                <a:solidFill>
                  <a:schemeClr val="tx1"/>
                </a:solidFill>
              </a:rPr>
              <a:t>connector</a:t>
            </a:r>
            <a:endParaRPr dirty="0">
              <a:solidFill>
                <a:schemeClr val="tx1"/>
              </a:solidFill>
            </a:endParaRPr>
          </a:p>
        </p:txBody>
      </p:sp>
      <p:cxnSp>
        <p:nvCxnSpPr>
          <p:cNvPr id="379" name="Connecteur droit avec flèche 378"/>
          <p:cNvCxnSpPr/>
          <p:nvPr/>
        </p:nvCxnSpPr>
        <p:spPr>
          <a:xfrm flipV="1">
            <a:off x="3779817" y="789076"/>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380" name="Groupe 379"/>
          <p:cNvGrpSpPr/>
          <p:nvPr/>
        </p:nvGrpSpPr>
        <p:grpSpPr>
          <a:xfrm>
            <a:off x="5439912" y="787157"/>
            <a:ext cx="948964" cy="1228785"/>
            <a:chOff x="4735514" y="1894338"/>
            <a:chExt cx="1287657" cy="1667345"/>
          </a:xfrm>
        </p:grpSpPr>
        <p:grpSp>
          <p:nvGrpSpPr>
            <p:cNvPr id="381" name="Group 509"/>
            <p:cNvGrpSpPr/>
            <p:nvPr/>
          </p:nvGrpSpPr>
          <p:grpSpPr>
            <a:xfrm>
              <a:off x="4735514" y="2262979"/>
              <a:ext cx="334283" cy="1298704"/>
              <a:chOff x="1711" y="0"/>
              <a:chExt cx="334282" cy="1298702"/>
            </a:xfrm>
          </p:grpSpPr>
          <p:sp>
            <p:nvSpPr>
              <p:cNvPr id="393" name="Shape 491"/>
              <p:cNvSpPr/>
              <p:nvPr/>
            </p:nvSpPr>
            <p:spPr>
              <a:xfrm flipV="1">
                <a:off x="6069" y="-1"/>
                <a:ext cx="1" cy="75579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94" name="Shape 492"/>
              <p:cNvSpPr/>
              <p:nvPr/>
            </p:nvSpPr>
            <p:spPr>
              <a:xfrm flipV="1">
                <a:off x="332007" y="362379"/>
                <a:ext cx="1" cy="9359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95" name="Shape 493"/>
              <p:cNvSpPr/>
              <p:nvPr/>
            </p:nvSpPr>
            <p:spPr>
              <a:xfrm flipH="1" flipV="1">
                <a:off x="4614" y="759611"/>
                <a:ext cx="328312" cy="53909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96" name="Shape 494"/>
              <p:cNvSpPr/>
              <p:nvPr/>
            </p:nvSpPr>
            <p:spPr>
              <a:xfrm flipV="1">
                <a:off x="168770" y="182398"/>
                <a:ext cx="1" cy="85151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97" name="Shape 495"/>
              <p:cNvSpPr/>
              <p:nvPr/>
            </p:nvSpPr>
            <p:spPr>
              <a:xfrm flipV="1">
                <a:off x="89303" y="88574"/>
                <a:ext cx="1" cy="82138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98" name="Shape 496"/>
              <p:cNvSpPr/>
              <p:nvPr/>
            </p:nvSpPr>
            <p:spPr>
              <a:xfrm flipV="1">
                <a:off x="49569" y="47557"/>
                <a:ext cx="1" cy="781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99" name="Shape 497"/>
              <p:cNvSpPr/>
              <p:nvPr/>
            </p:nvSpPr>
            <p:spPr>
              <a:xfrm flipV="1">
                <a:off x="129036" y="134163"/>
                <a:ext cx="1" cy="8314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0" name="Shape 498"/>
              <p:cNvSpPr/>
              <p:nvPr/>
            </p:nvSpPr>
            <p:spPr>
              <a:xfrm flipV="1">
                <a:off x="248505" y="265454"/>
                <a:ext cx="1" cy="9017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1" name="Shape 499"/>
              <p:cNvSpPr/>
              <p:nvPr/>
            </p:nvSpPr>
            <p:spPr>
              <a:xfrm flipV="1">
                <a:off x="208772" y="227173"/>
                <a:ext cx="1" cy="87160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2" name="Shape 500"/>
              <p:cNvSpPr/>
              <p:nvPr/>
            </p:nvSpPr>
            <p:spPr>
              <a:xfrm flipV="1">
                <a:off x="288373" y="313779"/>
                <a:ext cx="1" cy="921819"/>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3" name="Shape 501"/>
              <p:cNvSpPr/>
              <p:nvPr/>
            </p:nvSpPr>
            <p:spPr>
              <a:xfrm>
                <a:off x="7956" y="381038"/>
                <a:ext cx="324076"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4" name="Shape 502"/>
              <p:cNvSpPr/>
              <p:nvPr/>
            </p:nvSpPr>
            <p:spPr>
              <a:xfrm>
                <a:off x="6732" y="599276"/>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5" name="Shape 503"/>
              <p:cNvSpPr/>
              <p:nvPr/>
            </p:nvSpPr>
            <p:spPr>
              <a:xfrm>
                <a:off x="6732" y="684858"/>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6" name="Shape 504"/>
              <p:cNvSpPr/>
              <p:nvPr/>
            </p:nvSpPr>
            <p:spPr>
              <a:xfrm>
                <a:off x="1711" y="480220"/>
                <a:ext cx="324075"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7" name="Shape 505"/>
              <p:cNvSpPr/>
              <p:nvPr/>
            </p:nvSpPr>
            <p:spPr>
              <a:xfrm>
                <a:off x="6732" y="293689"/>
                <a:ext cx="314032" cy="41193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8" name="Shape 506"/>
              <p:cNvSpPr/>
              <p:nvPr/>
            </p:nvSpPr>
            <p:spPr>
              <a:xfrm>
                <a:off x="11754" y="197039"/>
                <a:ext cx="314032" cy="39185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09" name="Shape 507"/>
              <p:cNvSpPr/>
              <p:nvPr/>
            </p:nvSpPr>
            <p:spPr>
              <a:xfrm>
                <a:off x="11754" y="86559"/>
                <a:ext cx="314032" cy="39185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10" name="Shape 508"/>
              <p:cNvSpPr/>
              <p:nvPr/>
            </p:nvSpPr>
            <p:spPr>
              <a:xfrm>
                <a:off x="11517" y="2420"/>
                <a:ext cx="324477" cy="359993"/>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391" name="Shape 521"/>
            <p:cNvSpPr/>
            <p:nvPr/>
          </p:nvSpPr>
          <p:spPr>
            <a:xfrm>
              <a:off x="5923147" y="1894338"/>
              <a:ext cx="100024" cy="95582"/>
            </a:xfrm>
            <a:prstGeom prst="ellipse">
              <a:avLst/>
            </a:prstGeom>
            <a:solidFill>
              <a:srgbClr val="000000"/>
            </a:solidFill>
            <a:ln w="12700">
              <a:miter lim="400000"/>
            </a:ln>
          </p:spPr>
          <p:txBody>
            <a:bodyPr lIns="45719" rIns="45719" anchor="ctr"/>
            <a:lstStyle/>
            <a:p>
              <a:endParaRPr/>
            </a:p>
          </p:txBody>
        </p:sp>
        <p:sp>
          <p:nvSpPr>
            <p:cNvPr id="392" name="Shape 604"/>
            <p:cNvSpPr/>
            <p:nvPr/>
          </p:nvSpPr>
          <p:spPr>
            <a:xfrm>
              <a:off x="5083393" y="2945145"/>
              <a:ext cx="390054" cy="488061"/>
            </a:xfrm>
            <a:custGeom>
              <a:avLst/>
              <a:gdLst/>
              <a:ahLst/>
              <a:cxnLst>
                <a:cxn ang="0">
                  <a:pos x="wd2" y="hd2"/>
                </a:cxn>
                <a:cxn ang="5400000">
                  <a:pos x="wd2" y="hd2"/>
                </a:cxn>
                <a:cxn ang="10800000">
                  <a:pos x="wd2" y="hd2"/>
                </a:cxn>
                <a:cxn ang="16200000">
                  <a:pos x="wd2" y="hd2"/>
                </a:cxn>
              </a:cxnLst>
              <a:rect l="0" t="0" r="r" b="b"/>
              <a:pathLst>
                <a:path w="17381" h="21457" extrusionOk="0">
                  <a:moveTo>
                    <a:pt x="0" y="21455"/>
                  </a:moveTo>
                  <a:cubicBezTo>
                    <a:pt x="17134" y="21600"/>
                    <a:pt x="21600" y="14448"/>
                    <a:pt x="13398" y="0"/>
                  </a:cubicBezTo>
                </a:path>
              </a:pathLst>
            </a:custGeom>
            <a:ln w="12700">
              <a:solidFill>
                <a:srgbClr val="000000"/>
              </a:solidFill>
              <a:headEnd type="triangle"/>
            </a:ln>
            <a:effectLst>
              <a:outerShdw blurRad="38100" dist="20000" dir="5400000" rotWithShape="0">
                <a:srgbClr val="000000">
                  <a:alpha val="38000"/>
                </a:srgbClr>
              </a:outerShdw>
            </a:effectLst>
          </p:spPr>
          <p:txBody>
            <a:bodyPr/>
            <a:lstStyle/>
            <a:p>
              <a:endParaRPr/>
            </a:p>
          </p:txBody>
        </p:sp>
      </p:grpSp>
      <p:cxnSp>
        <p:nvCxnSpPr>
          <p:cNvPr id="411" name="Connecteur droit avec flèche 410"/>
          <p:cNvCxnSpPr/>
          <p:nvPr/>
        </p:nvCxnSpPr>
        <p:spPr>
          <a:xfrm flipV="1">
            <a:off x="5859780" y="1390302"/>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12" name="Connecteur droit avec flèche 411"/>
          <p:cNvCxnSpPr/>
          <p:nvPr/>
        </p:nvCxnSpPr>
        <p:spPr>
          <a:xfrm>
            <a:off x="6241574" y="1394743"/>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13" name="Shape 460"/>
          <p:cNvSpPr/>
          <p:nvPr/>
        </p:nvSpPr>
        <p:spPr>
          <a:xfrm>
            <a:off x="4797153" y="2311776"/>
            <a:ext cx="1944216" cy="8925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fr-FR" dirty="0" err="1">
                <a:solidFill>
                  <a:schemeClr val="tx1"/>
                </a:solidFill>
              </a:rPr>
              <a:t>Gently</a:t>
            </a:r>
            <a:r>
              <a:rPr lang="fr-FR" dirty="0">
                <a:solidFill>
                  <a:schemeClr val="tx1"/>
                </a:solidFill>
              </a:rPr>
              <a:t> pull on the </a:t>
            </a:r>
            <a:r>
              <a:rPr lang="fr-FR" dirty="0" err="1">
                <a:solidFill>
                  <a:schemeClr val="tx1"/>
                </a:solidFill>
              </a:rPr>
              <a:t>bottom</a:t>
            </a:r>
            <a:r>
              <a:rPr lang="fr-FR" dirty="0">
                <a:solidFill>
                  <a:schemeClr val="tx1"/>
                </a:solidFill>
              </a:rPr>
              <a:t> </a:t>
            </a:r>
            <a:r>
              <a:rPr lang="fr-FR" dirty="0" err="1">
                <a:solidFill>
                  <a:schemeClr val="tx1"/>
                </a:solidFill>
              </a:rPr>
              <a:t>door</a:t>
            </a:r>
            <a:r>
              <a:rPr lang="fr-FR" dirty="0">
                <a:solidFill>
                  <a:schemeClr val="tx1"/>
                </a:solidFill>
              </a:rPr>
              <a:t> frame </a:t>
            </a:r>
            <a:r>
              <a:rPr lang="fr-FR" dirty="0" err="1">
                <a:solidFill>
                  <a:schemeClr val="tx1"/>
                </a:solidFill>
              </a:rPr>
              <a:t>while</a:t>
            </a:r>
            <a:r>
              <a:rPr lang="fr-FR" dirty="0">
                <a:solidFill>
                  <a:schemeClr val="tx1"/>
                </a:solidFill>
              </a:rPr>
              <a:t> </a:t>
            </a:r>
            <a:r>
              <a:rPr lang="fr-FR" dirty="0" err="1">
                <a:solidFill>
                  <a:schemeClr val="tx1"/>
                </a:solidFill>
              </a:rPr>
              <a:t>pushing</a:t>
            </a:r>
            <a:r>
              <a:rPr lang="fr-FR" dirty="0">
                <a:solidFill>
                  <a:schemeClr val="tx1"/>
                </a:solidFill>
              </a:rPr>
              <a:t> down </a:t>
            </a:r>
            <a:r>
              <a:rPr lang="fr-FR" dirty="0" err="1">
                <a:solidFill>
                  <a:schemeClr val="tx1"/>
                </a:solidFill>
              </a:rPr>
              <a:t>at</a:t>
            </a:r>
            <a:r>
              <a:rPr lang="fr-FR" dirty="0">
                <a:solidFill>
                  <a:schemeClr val="tx1"/>
                </a:solidFill>
              </a:rPr>
              <a:t> the </a:t>
            </a:r>
            <a:r>
              <a:rPr lang="fr-FR" dirty="0" err="1">
                <a:solidFill>
                  <a:schemeClr val="tx1"/>
                </a:solidFill>
              </a:rPr>
              <a:t>same</a:t>
            </a:r>
            <a:r>
              <a:rPr lang="fr-FR" dirty="0">
                <a:solidFill>
                  <a:schemeClr val="tx1"/>
                </a:solidFill>
              </a:rPr>
              <a:t> time on the </a:t>
            </a:r>
            <a:r>
              <a:rPr lang="fr-FR" dirty="0" err="1">
                <a:solidFill>
                  <a:schemeClr val="tx1"/>
                </a:solidFill>
              </a:rPr>
              <a:t>grid</a:t>
            </a:r>
            <a:r>
              <a:rPr lang="fr-FR" dirty="0">
                <a:solidFill>
                  <a:schemeClr val="tx1"/>
                </a:solidFill>
              </a:rPr>
              <a:t> </a:t>
            </a:r>
            <a:r>
              <a:rPr lang="fr-FR" dirty="0" err="1">
                <a:solidFill>
                  <a:schemeClr val="tx1"/>
                </a:solidFill>
              </a:rPr>
              <a:t>next</a:t>
            </a:r>
            <a:r>
              <a:rPr lang="fr-FR" dirty="0">
                <a:solidFill>
                  <a:schemeClr val="tx1"/>
                </a:solidFill>
              </a:rPr>
              <a:t> to </a:t>
            </a:r>
            <a:r>
              <a:rPr lang="fr-FR" dirty="0" err="1">
                <a:solidFill>
                  <a:schemeClr val="tx1"/>
                </a:solidFill>
              </a:rPr>
              <a:t>it</a:t>
            </a:r>
            <a:endParaRPr dirty="0">
              <a:solidFill>
                <a:schemeClr val="tx1"/>
              </a:solidFill>
            </a:endParaRPr>
          </a:p>
        </p:txBody>
      </p:sp>
      <p:grpSp>
        <p:nvGrpSpPr>
          <p:cNvPr id="414" name="Groupe 413"/>
          <p:cNvGrpSpPr/>
          <p:nvPr/>
        </p:nvGrpSpPr>
        <p:grpSpPr>
          <a:xfrm>
            <a:off x="4836372" y="3380045"/>
            <a:ext cx="1822056" cy="1222918"/>
            <a:chOff x="402746" y="1384943"/>
            <a:chExt cx="1934972" cy="1298704"/>
          </a:xfrm>
        </p:grpSpPr>
        <p:pic>
          <p:nvPicPr>
            <p:cNvPr id="415" name="pixel-art-grid-8.png"/>
            <p:cNvPicPr>
              <a:picLocks noChangeAspect="1"/>
            </p:cNvPicPr>
            <p:nvPr/>
          </p:nvPicPr>
          <p:blipFill>
            <a:blip r:embed="rId7" cstate="print"/>
            <a:stretch>
              <a:fillRect/>
            </a:stretch>
          </p:blipFill>
          <p:spPr>
            <a:xfrm>
              <a:off x="423481" y="1403270"/>
              <a:ext cx="630775" cy="637964"/>
            </a:xfrm>
            <a:prstGeom prst="rect">
              <a:avLst/>
            </a:prstGeom>
            <a:ln w="12700">
              <a:miter lim="400000"/>
            </a:ln>
          </p:spPr>
        </p:pic>
        <p:pic>
          <p:nvPicPr>
            <p:cNvPr id="417" name="pixel-art-grid-8.png"/>
            <p:cNvPicPr>
              <a:picLocks noChangeAspect="1"/>
            </p:cNvPicPr>
            <p:nvPr/>
          </p:nvPicPr>
          <p:blipFill>
            <a:blip r:embed="rId7" cstate="print"/>
            <a:stretch>
              <a:fillRect/>
            </a:stretch>
          </p:blipFill>
          <p:spPr>
            <a:xfrm>
              <a:off x="423481" y="2029063"/>
              <a:ext cx="630775" cy="637964"/>
            </a:xfrm>
            <a:prstGeom prst="rect">
              <a:avLst/>
            </a:prstGeom>
            <a:ln w="12700">
              <a:miter lim="400000"/>
            </a:ln>
          </p:spPr>
        </p:pic>
        <p:pic>
          <p:nvPicPr>
            <p:cNvPr id="418" name="pixel-art-grid-8.png"/>
            <p:cNvPicPr>
              <a:picLocks noChangeAspect="1"/>
            </p:cNvPicPr>
            <p:nvPr/>
          </p:nvPicPr>
          <p:blipFill>
            <a:blip r:embed="rId7" cstate="print"/>
            <a:stretch>
              <a:fillRect/>
            </a:stretch>
          </p:blipFill>
          <p:spPr>
            <a:xfrm>
              <a:off x="1680808" y="1403270"/>
              <a:ext cx="630776" cy="637964"/>
            </a:xfrm>
            <a:prstGeom prst="rect">
              <a:avLst/>
            </a:prstGeom>
            <a:ln w="12700">
              <a:miter lim="400000"/>
            </a:ln>
          </p:spPr>
        </p:pic>
        <p:pic>
          <p:nvPicPr>
            <p:cNvPr id="419" name="pixel-art-grid-8.png"/>
            <p:cNvPicPr>
              <a:picLocks noChangeAspect="1"/>
            </p:cNvPicPr>
            <p:nvPr/>
          </p:nvPicPr>
          <p:blipFill>
            <a:blip r:embed="rId7" cstate="print"/>
            <a:stretch>
              <a:fillRect/>
            </a:stretch>
          </p:blipFill>
          <p:spPr>
            <a:xfrm>
              <a:off x="1680808" y="2029063"/>
              <a:ext cx="630776" cy="637964"/>
            </a:xfrm>
            <a:prstGeom prst="rect">
              <a:avLst/>
            </a:prstGeom>
            <a:ln w="12700">
              <a:miter lim="400000"/>
            </a:ln>
          </p:spPr>
        </p:pic>
        <p:sp>
          <p:nvSpPr>
            <p:cNvPr id="420" name="Shape 469"/>
            <p:cNvSpPr/>
            <p:nvPr/>
          </p:nvSpPr>
          <p:spPr>
            <a:xfrm>
              <a:off x="1010267" y="1998231"/>
              <a:ext cx="67501" cy="72128"/>
            </a:xfrm>
            <a:prstGeom prst="ellipse">
              <a:avLst/>
            </a:prstGeom>
            <a:solidFill>
              <a:srgbClr val="000000"/>
            </a:solidFill>
            <a:ln w="12700">
              <a:miter lim="400000"/>
            </a:ln>
          </p:spPr>
          <p:txBody>
            <a:bodyPr lIns="45719" rIns="45719" anchor="ctr"/>
            <a:lstStyle/>
            <a:p>
              <a:endParaRPr/>
            </a:p>
          </p:txBody>
        </p:sp>
        <p:sp>
          <p:nvSpPr>
            <p:cNvPr id="421" name="Shape 470"/>
            <p:cNvSpPr/>
            <p:nvPr/>
          </p:nvSpPr>
          <p:spPr>
            <a:xfrm>
              <a:off x="402746" y="1998231"/>
              <a:ext cx="67500" cy="72128"/>
            </a:xfrm>
            <a:prstGeom prst="ellipse">
              <a:avLst/>
            </a:prstGeom>
            <a:solidFill>
              <a:srgbClr val="000000"/>
            </a:solidFill>
            <a:ln w="12700">
              <a:miter lim="400000"/>
            </a:ln>
          </p:spPr>
          <p:txBody>
            <a:bodyPr lIns="45719" rIns="45719" anchor="ctr"/>
            <a:lstStyle/>
            <a:p>
              <a:endParaRPr/>
            </a:p>
          </p:txBody>
        </p:sp>
        <p:sp>
          <p:nvSpPr>
            <p:cNvPr id="422" name="Shape 471"/>
            <p:cNvSpPr/>
            <p:nvPr/>
          </p:nvSpPr>
          <p:spPr>
            <a:xfrm>
              <a:off x="402746" y="1384943"/>
              <a:ext cx="67500" cy="72128"/>
            </a:xfrm>
            <a:prstGeom prst="ellipse">
              <a:avLst/>
            </a:prstGeom>
            <a:solidFill>
              <a:srgbClr val="000000"/>
            </a:solidFill>
            <a:ln w="12700">
              <a:miter lim="400000"/>
            </a:ln>
          </p:spPr>
          <p:txBody>
            <a:bodyPr lIns="45719" rIns="45719" anchor="ctr"/>
            <a:lstStyle/>
            <a:p>
              <a:endParaRPr/>
            </a:p>
          </p:txBody>
        </p:sp>
        <p:sp>
          <p:nvSpPr>
            <p:cNvPr id="423" name="Shape 472"/>
            <p:cNvSpPr/>
            <p:nvPr/>
          </p:nvSpPr>
          <p:spPr>
            <a:xfrm>
              <a:off x="402746" y="2601059"/>
              <a:ext cx="67500" cy="72129"/>
            </a:xfrm>
            <a:prstGeom prst="ellipse">
              <a:avLst/>
            </a:prstGeom>
            <a:solidFill>
              <a:srgbClr val="000000"/>
            </a:solidFill>
            <a:ln w="12700">
              <a:miter lim="400000"/>
            </a:ln>
          </p:spPr>
          <p:txBody>
            <a:bodyPr lIns="45719" rIns="45719" anchor="ctr"/>
            <a:lstStyle/>
            <a:p>
              <a:endParaRPr/>
            </a:p>
          </p:txBody>
        </p:sp>
        <p:sp>
          <p:nvSpPr>
            <p:cNvPr id="424" name="Shape 473"/>
            <p:cNvSpPr/>
            <p:nvPr/>
          </p:nvSpPr>
          <p:spPr>
            <a:xfrm>
              <a:off x="1010267" y="2601059"/>
              <a:ext cx="67501" cy="72129"/>
            </a:xfrm>
            <a:prstGeom prst="ellipse">
              <a:avLst/>
            </a:prstGeom>
            <a:solidFill>
              <a:srgbClr val="000000"/>
            </a:solidFill>
            <a:ln w="12700">
              <a:miter lim="400000"/>
            </a:ln>
          </p:spPr>
          <p:txBody>
            <a:bodyPr lIns="45719" rIns="45719" anchor="ctr"/>
            <a:lstStyle/>
            <a:p>
              <a:endParaRPr/>
            </a:p>
          </p:txBody>
        </p:sp>
        <p:sp>
          <p:nvSpPr>
            <p:cNvPr id="425" name="Shape 474"/>
            <p:cNvSpPr/>
            <p:nvPr/>
          </p:nvSpPr>
          <p:spPr>
            <a:xfrm>
              <a:off x="1010267" y="1384943"/>
              <a:ext cx="67501" cy="72128"/>
            </a:xfrm>
            <a:prstGeom prst="ellipse">
              <a:avLst/>
            </a:prstGeom>
            <a:solidFill>
              <a:srgbClr val="000000"/>
            </a:solidFill>
            <a:ln w="12700">
              <a:miter lim="400000"/>
            </a:ln>
          </p:spPr>
          <p:txBody>
            <a:bodyPr lIns="45719" rIns="45719" anchor="ctr"/>
            <a:lstStyle/>
            <a:p>
              <a:endParaRPr/>
            </a:p>
          </p:txBody>
        </p:sp>
        <p:sp>
          <p:nvSpPr>
            <p:cNvPr id="426" name="Shape 477"/>
            <p:cNvSpPr/>
            <p:nvPr/>
          </p:nvSpPr>
          <p:spPr>
            <a:xfrm>
              <a:off x="1655564" y="2601059"/>
              <a:ext cx="67500" cy="72129"/>
            </a:xfrm>
            <a:prstGeom prst="ellipse">
              <a:avLst/>
            </a:prstGeom>
            <a:solidFill>
              <a:srgbClr val="000000"/>
            </a:solidFill>
            <a:ln w="12700">
              <a:miter lim="400000"/>
            </a:ln>
          </p:spPr>
          <p:txBody>
            <a:bodyPr lIns="45719" rIns="45719" anchor="ctr"/>
            <a:lstStyle/>
            <a:p>
              <a:endParaRPr/>
            </a:p>
          </p:txBody>
        </p:sp>
        <p:sp>
          <p:nvSpPr>
            <p:cNvPr id="427" name="Shape 479"/>
            <p:cNvSpPr/>
            <p:nvPr/>
          </p:nvSpPr>
          <p:spPr>
            <a:xfrm>
              <a:off x="2270217" y="1998231"/>
              <a:ext cx="67501" cy="72128"/>
            </a:xfrm>
            <a:prstGeom prst="ellipse">
              <a:avLst/>
            </a:prstGeom>
            <a:solidFill>
              <a:srgbClr val="000000"/>
            </a:solidFill>
            <a:ln w="12700">
              <a:miter lim="400000"/>
            </a:ln>
          </p:spPr>
          <p:txBody>
            <a:bodyPr lIns="45719" rIns="45719" anchor="ctr"/>
            <a:lstStyle/>
            <a:p>
              <a:endParaRPr/>
            </a:p>
          </p:txBody>
        </p:sp>
        <p:sp>
          <p:nvSpPr>
            <p:cNvPr id="428" name="Shape 480"/>
            <p:cNvSpPr/>
            <p:nvPr/>
          </p:nvSpPr>
          <p:spPr>
            <a:xfrm>
              <a:off x="2270217" y="1384943"/>
              <a:ext cx="67501" cy="72128"/>
            </a:xfrm>
            <a:prstGeom prst="ellipse">
              <a:avLst/>
            </a:prstGeom>
            <a:solidFill>
              <a:srgbClr val="000000"/>
            </a:solidFill>
            <a:ln w="12700">
              <a:miter lim="400000"/>
            </a:ln>
          </p:spPr>
          <p:txBody>
            <a:bodyPr lIns="45719" rIns="45719" anchor="ctr"/>
            <a:lstStyle/>
            <a:p>
              <a:endParaRPr/>
            </a:p>
          </p:txBody>
        </p:sp>
        <p:sp>
          <p:nvSpPr>
            <p:cNvPr id="429" name="Shape 483"/>
            <p:cNvSpPr/>
            <p:nvPr/>
          </p:nvSpPr>
          <p:spPr>
            <a:xfrm>
              <a:off x="2270217" y="2611518"/>
              <a:ext cx="67501" cy="72129"/>
            </a:xfrm>
            <a:prstGeom prst="ellipse">
              <a:avLst/>
            </a:prstGeom>
            <a:solidFill>
              <a:srgbClr val="000000"/>
            </a:solidFill>
            <a:ln w="12700">
              <a:miter lim="400000"/>
            </a:ln>
          </p:spPr>
          <p:txBody>
            <a:bodyPr lIns="45719" rIns="45719" anchor="ctr"/>
            <a:lstStyle/>
            <a:p>
              <a:endParaRPr/>
            </a:p>
          </p:txBody>
        </p:sp>
        <p:sp>
          <p:nvSpPr>
            <p:cNvPr id="430" name="Arc plein 429"/>
            <p:cNvSpPr/>
            <p:nvPr/>
          </p:nvSpPr>
          <p:spPr>
            <a:xfrm rot="5400000">
              <a:off x="1640684" y="1988199"/>
              <a:ext cx="90000" cy="90000"/>
            </a:xfrm>
            <a:prstGeom prst="blockArc">
              <a:avLst>
                <a:gd name="adj1" fmla="val 10872858"/>
                <a:gd name="adj2" fmla="val 0"/>
                <a:gd name="adj3" fmla="val 49598"/>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grpSp>
      <p:grpSp>
        <p:nvGrpSpPr>
          <p:cNvPr id="453" name="Groupe 452"/>
          <p:cNvGrpSpPr/>
          <p:nvPr/>
        </p:nvGrpSpPr>
        <p:grpSpPr>
          <a:xfrm>
            <a:off x="5450353" y="4015058"/>
            <a:ext cx="548717" cy="957107"/>
            <a:chOff x="4735514" y="2262979"/>
            <a:chExt cx="639706" cy="1298704"/>
          </a:xfrm>
        </p:grpSpPr>
        <p:grpSp>
          <p:nvGrpSpPr>
            <p:cNvPr id="454" name="Group 509"/>
            <p:cNvGrpSpPr/>
            <p:nvPr/>
          </p:nvGrpSpPr>
          <p:grpSpPr>
            <a:xfrm>
              <a:off x="4735514" y="2262979"/>
              <a:ext cx="334283" cy="1298704"/>
              <a:chOff x="1711" y="0"/>
              <a:chExt cx="334282" cy="1298702"/>
            </a:xfrm>
          </p:grpSpPr>
          <p:sp>
            <p:nvSpPr>
              <p:cNvPr id="457" name="Shape 491"/>
              <p:cNvSpPr/>
              <p:nvPr/>
            </p:nvSpPr>
            <p:spPr>
              <a:xfrm flipV="1">
                <a:off x="6069" y="-1"/>
                <a:ext cx="1" cy="75579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58" name="Shape 492"/>
              <p:cNvSpPr/>
              <p:nvPr/>
            </p:nvSpPr>
            <p:spPr>
              <a:xfrm flipV="1">
                <a:off x="332007" y="362379"/>
                <a:ext cx="1" cy="9359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85" name="Shape 493"/>
              <p:cNvSpPr/>
              <p:nvPr/>
            </p:nvSpPr>
            <p:spPr>
              <a:xfrm flipH="1" flipV="1">
                <a:off x="4614" y="759611"/>
                <a:ext cx="328312" cy="53909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09" name="Shape 494"/>
              <p:cNvSpPr/>
              <p:nvPr/>
            </p:nvSpPr>
            <p:spPr>
              <a:xfrm flipV="1">
                <a:off x="168770" y="182398"/>
                <a:ext cx="1" cy="85151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27" name="Shape 495"/>
              <p:cNvSpPr/>
              <p:nvPr/>
            </p:nvSpPr>
            <p:spPr>
              <a:xfrm flipV="1">
                <a:off x="89303" y="88574"/>
                <a:ext cx="1" cy="82138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28" name="Shape 496"/>
              <p:cNvSpPr/>
              <p:nvPr/>
            </p:nvSpPr>
            <p:spPr>
              <a:xfrm flipV="1">
                <a:off x="49569" y="47557"/>
                <a:ext cx="1" cy="781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579" name="Shape 497"/>
              <p:cNvSpPr/>
              <p:nvPr/>
            </p:nvSpPr>
            <p:spPr>
              <a:xfrm flipV="1">
                <a:off x="129036" y="134163"/>
                <a:ext cx="1" cy="8314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00" name="Shape 498"/>
              <p:cNvSpPr/>
              <p:nvPr/>
            </p:nvSpPr>
            <p:spPr>
              <a:xfrm flipV="1">
                <a:off x="248505" y="265454"/>
                <a:ext cx="1" cy="9017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01" name="Shape 499"/>
              <p:cNvSpPr/>
              <p:nvPr/>
            </p:nvSpPr>
            <p:spPr>
              <a:xfrm flipV="1">
                <a:off x="208772" y="227173"/>
                <a:ext cx="1" cy="87160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02" name="Shape 500"/>
              <p:cNvSpPr/>
              <p:nvPr/>
            </p:nvSpPr>
            <p:spPr>
              <a:xfrm flipV="1">
                <a:off x="288373" y="313779"/>
                <a:ext cx="1" cy="921819"/>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07" name="Shape 501"/>
              <p:cNvSpPr/>
              <p:nvPr/>
            </p:nvSpPr>
            <p:spPr>
              <a:xfrm>
                <a:off x="7956" y="381038"/>
                <a:ext cx="324076"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08" name="Shape 502"/>
              <p:cNvSpPr/>
              <p:nvPr/>
            </p:nvSpPr>
            <p:spPr>
              <a:xfrm>
                <a:off x="6732" y="599276"/>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09" name="Shape 503"/>
              <p:cNvSpPr/>
              <p:nvPr/>
            </p:nvSpPr>
            <p:spPr>
              <a:xfrm>
                <a:off x="6732" y="684858"/>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10" name="Shape 504"/>
              <p:cNvSpPr/>
              <p:nvPr/>
            </p:nvSpPr>
            <p:spPr>
              <a:xfrm>
                <a:off x="1711" y="480220"/>
                <a:ext cx="324075"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11" name="Shape 505"/>
              <p:cNvSpPr/>
              <p:nvPr/>
            </p:nvSpPr>
            <p:spPr>
              <a:xfrm>
                <a:off x="6732" y="293689"/>
                <a:ext cx="314032" cy="41193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12" name="Shape 506"/>
              <p:cNvSpPr/>
              <p:nvPr/>
            </p:nvSpPr>
            <p:spPr>
              <a:xfrm>
                <a:off x="11754" y="197039"/>
                <a:ext cx="314032" cy="39185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13" name="Shape 507"/>
              <p:cNvSpPr/>
              <p:nvPr/>
            </p:nvSpPr>
            <p:spPr>
              <a:xfrm>
                <a:off x="11754" y="86559"/>
                <a:ext cx="314032" cy="39185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14" name="Shape 508"/>
              <p:cNvSpPr/>
              <p:nvPr/>
            </p:nvSpPr>
            <p:spPr>
              <a:xfrm>
                <a:off x="11517" y="2420"/>
                <a:ext cx="324477" cy="359993"/>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456" name="Shape 604"/>
            <p:cNvSpPr/>
            <p:nvPr/>
          </p:nvSpPr>
          <p:spPr>
            <a:xfrm>
              <a:off x="5083393" y="2945144"/>
              <a:ext cx="291827" cy="488061"/>
            </a:xfrm>
            <a:custGeom>
              <a:avLst/>
              <a:gdLst/>
              <a:ahLst/>
              <a:cxnLst>
                <a:cxn ang="0">
                  <a:pos x="wd2" y="hd2"/>
                </a:cxn>
                <a:cxn ang="5400000">
                  <a:pos x="wd2" y="hd2"/>
                </a:cxn>
                <a:cxn ang="10800000">
                  <a:pos x="wd2" y="hd2"/>
                </a:cxn>
                <a:cxn ang="16200000">
                  <a:pos x="wd2" y="hd2"/>
                </a:cxn>
              </a:cxnLst>
              <a:rect l="0" t="0" r="r" b="b"/>
              <a:pathLst>
                <a:path w="17381" h="21457" extrusionOk="0">
                  <a:moveTo>
                    <a:pt x="0" y="21455"/>
                  </a:moveTo>
                  <a:cubicBezTo>
                    <a:pt x="17134" y="21600"/>
                    <a:pt x="21600" y="14448"/>
                    <a:pt x="13398" y="0"/>
                  </a:cubicBezTo>
                </a:path>
              </a:pathLst>
            </a:custGeom>
            <a:ln w="12700">
              <a:solidFill>
                <a:srgbClr val="000000"/>
              </a:solidFill>
              <a:headEnd type="triangle"/>
            </a:ln>
            <a:effectLst>
              <a:outerShdw blurRad="38100" dist="20000" dir="5400000" rotWithShape="0">
                <a:srgbClr val="000000">
                  <a:alpha val="38000"/>
                </a:srgbClr>
              </a:outerShdw>
            </a:effectLst>
          </p:spPr>
          <p:txBody>
            <a:bodyPr/>
            <a:lstStyle/>
            <a:p>
              <a:endParaRPr/>
            </a:p>
          </p:txBody>
        </p:sp>
      </p:grpSp>
      <p:sp>
        <p:nvSpPr>
          <p:cNvPr id="615" name="Arc plein 614"/>
          <p:cNvSpPr/>
          <p:nvPr/>
        </p:nvSpPr>
        <p:spPr>
          <a:xfrm rot="5400000">
            <a:off x="1512235" y="6450586"/>
            <a:ext cx="84277" cy="84277"/>
          </a:xfrm>
          <a:prstGeom prst="blockArc">
            <a:avLst>
              <a:gd name="adj1" fmla="val 10872858"/>
              <a:gd name="adj2" fmla="val 0"/>
              <a:gd name="adj3" fmla="val 49598"/>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grpSp>
        <p:nvGrpSpPr>
          <p:cNvPr id="616" name="Groupe 615"/>
          <p:cNvGrpSpPr/>
          <p:nvPr/>
        </p:nvGrpSpPr>
        <p:grpSpPr>
          <a:xfrm>
            <a:off x="3670090" y="6487302"/>
            <a:ext cx="2431683" cy="618768"/>
            <a:chOff x="506650" y="4649542"/>
            <a:chExt cx="2431683" cy="618768"/>
          </a:xfrm>
        </p:grpSpPr>
        <p:pic>
          <p:nvPicPr>
            <p:cNvPr id="617" name="pixel-art-grid-8.png"/>
            <p:cNvPicPr>
              <a:picLocks noChangeAspect="1"/>
            </p:cNvPicPr>
            <p:nvPr/>
          </p:nvPicPr>
          <p:blipFill>
            <a:blip r:embed="rId2" cstate="print"/>
            <a:stretch>
              <a:fillRect/>
            </a:stretch>
          </p:blipFill>
          <p:spPr>
            <a:xfrm>
              <a:off x="532691" y="4649543"/>
              <a:ext cx="595823" cy="602613"/>
            </a:xfrm>
            <a:prstGeom prst="rect">
              <a:avLst/>
            </a:prstGeom>
            <a:ln w="12700">
              <a:miter lim="400000"/>
            </a:ln>
          </p:spPr>
        </p:pic>
        <p:pic>
          <p:nvPicPr>
            <p:cNvPr id="618" name="pixel-art-grid-8.png"/>
            <p:cNvPicPr>
              <a:picLocks noChangeAspect="1"/>
            </p:cNvPicPr>
            <p:nvPr/>
          </p:nvPicPr>
          <p:blipFill>
            <a:blip r:embed="rId2" cstate="print"/>
            <a:stretch>
              <a:fillRect/>
            </a:stretch>
          </p:blipFill>
          <p:spPr>
            <a:xfrm>
              <a:off x="2321018" y="4649543"/>
              <a:ext cx="595824" cy="602613"/>
            </a:xfrm>
            <a:prstGeom prst="rect">
              <a:avLst/>
            </a:prstGeom>
            <a:ln w="12700">
              <a:miter lim="400000"/>
            </a:ln>
          </p:spPr>
        </p:pic>
        <p:sp>
          <p:nvSpPr>
            <p:cNvPr id="619"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620"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pic>
          <p:nvPicPr>
            <p:cNvPr id="621" name="pixel-art-grid-8.png"/>
            <p:cNvPicPr>
              <a:picLocks noChangeAspect="1"/>
            </p:cNvPicPr>
            <p:nvPr/>
          </p:nvPicPr>
          <p:blipFill>
            <a:blip r:embed="rId3" cstate="print"/>
            <a:stretch>
              <a:fillRect/>
            </a:stretch>
          </p:blipFill>
          <p:spPr>
            <a:xfrm rot="5400000" flipH="1">
              <a:off x="1725340" y="4646109"/>
              <a:ext cx="602613" cy="609480"/>
            </a:xfrm>
            <a:prstGeom prst="rect">
              <a:avLst/>
            </a:prstGeom>
            <a:ln w="12700">
              <a:miter lim="400000"/>
            </a:ln>
          </p:spPr>
        </p:pic>
        <p:sp>
          <p:nvSpPr>
            <p:cNvPr id="622"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pic>
          <p:nvPicPr>
            <p:cNvPr id="623" name="pixel-art-grid-8.png"/>
            <p:cNvPicPr>
              <a:picLocks noChangeAspect="1"/>
            </p:cNvPicPr>
            <p:nvPr/>
          </p:nvPicPr>
          <p:blipFill>
            <a:blip r:embed="rId3" cstate="print"/>
            <a:stretch>
              <a:fillRect/>
            </a:stretch>
          </p:blipFill>
          <p:spPr>
            <a:xfrm rot="16200000">
              <a:off x="1120413" y="4646109"/>
              <a:ext cx="602613" cy="609480"/>
            </a:xfrm>
            <a:prstGeom prst="rect">
              <a:avLst/>
            </a:prstGeom>
            <a:ln w="12700">
              <a:miter lim="400000"/>
            </a:ln>
          </p:spPr>
        </p:pic>
        <p:sp>
          <p:nvSpPr>
            <p:cNvPr id="624"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sp>
          <p:nvSpPr>
            <p:cNvPr id="625" name="Shape 549"/>
            <p:cNvSpPr/>
            <p:nvPr/>
          </p:nvSpPr>
          <p:spPr>
            <a:xfrm>
              <a:off x="1686810" y="5197595"/>
              <a:ext cx="74001" cy="70715"/>
            </a:xfrm>
            <a:prstGeom prst="ellipse">
              <a:avLst/>
            </a:prstGeom>
            <a:solidFill>
              <a:srgbClr val="000000"/>
            </a:solidFill>
            <a:ln w="12700">
              <a:miter lim="400000"/>
            </a:ln>
          </p:spPr>
          <p:txBody>
            <a:bodyPr lIns="45719" rIns="45719" anchor="ctr"/>
            <a:lstStyle/>
            <a:p>
              <a:endParaRPr/>
            </a:p>
          </p:txBody>
        </p:sp>
      </p:grpSp>
      <p:grpSp>
        <p:nvGrpSpPr>
          <p:cNvPr id="626" name="Groupe 625"/>
          <p:cNvGrpSpPr/>
          <p:nvPr/>
        </p:nvGrpSpPr>
        <p:grpSpPr>
          <a:xfrm>
            <a:off x="3670090" y="5717797"/>
            <a:ext cx="2431683" cy="799708"/>
            <a:chOff x="506650" y="4468602"/>
            <a:chExt cx="2431683" cy="799708"/>
          </a:xfrm>
        </p:grpSpPr>
        <p:pic>
          <p:nvPicPr>
            <p:cNvPr id="627" name="pixel-art-grid-8.png"/>
            <p:cNvPicPr>
              <a:picLocks noChangeAspect="1"/>
            </p:cNvPicPr>
            <p:nvPr/>
          </p:nvPicPr>
          <p:blipFill>
            <a:blip r:embed="rId2" cstate="print"/>
            <a:stretch>
              <a:fillRect/>
            </a:stretch>
          </p:blipFill>
          <p:spPr>
            <a:xfrm>
              <a:off x="532691" y="4649543"/>
              <a:ext cx="595823" cy="602613"/>
            </a:xfrm>
            <a:prstGeom prst="rect">
              <a:avLst/>
            </a:prstGeom>
            <a:ln w="12700">
              <a:miter lim="400000"/>
            </a:ln>
          </p:spPr>
        </p:pic>
        <p:pic>
          <p:nvPicPr>
            <p:cNvPr id="628" name="pixel-art-grid-8.png"/>
            <p:cNvPicPr>
              <a:picLocks noChangeAspect="1"/>
            </p:cNvPicPr>
            <p:nvPr/>
          </p:nvPicPr>
          <p:blipFill>
            <a:blip r:embed="rId2" cstate="print"/>
            <a:stretch>
              <a:fillRect/>
            </a:stretch>
          </p:blipFill>
          <p:spPr>
            <a:xfrm>
              <a:off x="2321018" y="4649543"/>
              <a:ext cx="595824" cy="602613"/>
            </a:xfrm>
            <a:prstGeom prst="rect">
              <a:avLst/>
            </a:prstGeom>
            <a:ln w="12700">
              <a:miter lim="400000"/>
            </a:ln>
          </p:spPr>
        </p:pic>
        <p:sp>
          <p:nvSpPr>
            <p:cNvPr id="629" name="Shape 538"/>
            <p:cNvSpPr/>
            <p:nvPr/>
          </p:nvSpPr>
          <p:spPr>
            <a:xfrm>
              <a:off x="506650" y="4633005"/>
              <a:ext cx="74001" cy="70714"/>
            </a:xfrm>
            <a:prstGeom prst="ellipse">
              <a:avLst/>
            </a:prstGeom>
            <a:solidFill>
              <a:srgbClr val="000000"/>
            </a:solidFill>
            <a:ln w="12700">
              <a:miter lim="400000"/>
            </a:ln>
          </p:spPr>
          <p:txBody>
            <a:bodyPr lIns="45719" rIns="45719" anchor="ctr"/>
            <a:lstStyle/>
            <a:p>
              <a:endParaRPr/>
            </a:p>
          </p:txBody>
        </p:sp>
        <p:sp>
          <p:nvSpPr>
            <p:cNvPr id="630"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631" name="Shape 540"/>
            <p:cNvSpPr/>
            <p:nvPr/>
          </p:nvSpPr>
          <p:spPr>
            <a:xfrm>
              <a:off x="2864332" y="4636843"/>
              <a:ext cx="74001" cy="70714"/>
            </a:xfrm>
            <a:prstGeom prst="ellipse">
              <a:avLst/>
            </a:prstGeom>
            <a:solidFill>
              <a:srgbClr val="000000"/>
            </a:solidFill>
            <a:ln w="12700">
              <a:miter lim="400000"/>
            </a:ln>
          </p:spPr>
          <p:txBody>
            <a:bodyPr lIns="45719" rIns="45719" anchor="ctr"/>
            <a:lstStyle/>
            <a:p>
              <a:endParaRPr/>
            </a:p>
          </p:txBody>
        </p:sp>
        <p:sp>
          <p:nvSpPr>
            <p:cNvPr id="632"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pic>
          <p:nvPicPr>
            <p:cNvPr id="633" name="pixel-art-grid-8.png"/>
            <p:cNvPicPr>
              <a:picLocks noChangeAspect="1"/>
            </p:cNvPicPr>
            <p:nvPr/>
          </p:nvPicPr>
          <p:blipFill>
            <a:blip r:embed="rId3" cstate="print"/>
            <a:stretch>
              <a:fillRect/>
            </a:stretch>
          </p:blipFill>
          <p:spPr>
            <a:xfrm rot="5400000" flipH="1">
              <a:off x="1725340" y="4646109"/>
              <a:ext cx="602613" cy="609480"/>
            </a:xfrm>
            <a:prstGeom prst="rect">
              <a:avLst/>
            </a:prstGeom>
            <a:ln w="12700">
              <a:miter lim="400000"/>
            </a:ln>
          </p:spPr>
        </p:pic>
        <p:sp>
          <p:nvSpPr>
            <p:cNvPr id="634" name="Shape 543"/>
            <p:cNvSpPr/>
            <p:nvPr/>
          </p:nvSpPr>
          <p:spPr>
            <a:xfrm>
              <a:off x="2296719" y="4633005"/>
              <a:ext cx="74001" cy="70714"/>
            </a:xfrm>
            <a:prstGeom prst="ellipse">
              <a:avLst/>
            </a:prstGeom>
            <a:solidFill>
              <a:srgbClr val="000000"/>
            </a:solidFill>
            <a:ln w="12700">
              <a:miter lim="400000"/>
            </a:ln>
          </p:spPr>
          <p:txBody>
            <a:bodyPr lIns="45719" rIns="45719" anchor="ctr"/>
            <a:lstStyle/>
            <a:p>
              <a:endParaRPr/>
            </a:p>
          </p:txBody>
        </p:sp>
        <p:sp>
          <p:nvSpPr>
            <p:cNvPr id="635"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sp>
          <p:nvSpPr>
            <p:cNvPr id="637" name="Shape 546"/>
            <p:cNvSpPr/>
            <p:nvPr/>
          </p:nvSpPr>
          <p:spPr>
            <a:xfrm>
              <a:off x="2048374" y="4468602"/>
              <a:ext cx="74001" cy="70715"/>
            </a:xfrm>
            <a:prstGeom prst="ellipse">
              <a:avLst/>
            </a:prstGeom>
            <a:solidFill>
              <a:schemeClr val="tx1"/>
            </a:solidFill>
            <a:ln w="12700">
              <a:miter lim="400000"/>
            </a:ln>
          </p:spPr>
          <p:txBody>
            <a:bodyPr lIns="45719" rIns="45719" anchor="ctr"/>
            <a:lstStyle/>
            <a:p>
              <a:endParaRPr/>
            </a:p>
          </p:txBody>
        </p:sp>
        <p:sp>
          <p:nvSpPr>
            <p:cNvPr id="638" name="Shape 547"/>
            <p:cNvSpPr/>
            <p:nvPr/>
          </p:nvSpPr>
          <p:spPr>
            <a:xfrm>
              <a:off x="1087334" y="4630346"/>
              <a:ext cx="74001" cy="70715"/>
            </a:xfrm>
            <a:prstGeom prst="ellipse">
              <a:avLst/>
            </a:prstGeom>
            <a:solidFill>
              <a:srgbClr val="000000"/>
            </a:solidFill>
            <a:ln w="12700">
              <a:miter lim="400000"/>
            </a:ln>
          </p:spPr>
          <p:txBody>
            <a:bodyPr lIns="45719" rIns="45719" anchor="ctr"/>
            <a:lstStyle/>
            <a:p>
              <a:endParaRPr/>
            </a:p>
          </p:txBody>
        </p:sp>
        <p:sp>
          <p:nvSpPr>
            <p:cNvPr id="639"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grpSp>
      <p:grpSp>
        <p:nvGrpSpPr>
          <p:cNvPr id="640" name="Groupe 639"/>
          <p:cNvGrpSpPr/>
          <p:nvPr/>
        </p:nvGrpSpPr>
        <p:grpSpPr>
          <a:xfrm>
            <a:off x="4291954" y="5906243"/>
            <a:ext cx="544418" cy="958055"/>
            <a:chOff x="8859715" y="4682960"/>
            <a:chExt cx="544418" cy="958055"/>
          </a:xfrm>
        </p:grpSpPr>
        <p:grpSp>
          <p:nvGrpSpPr>
            <p:cNvPr id="646" name="Group 579"/>
            <p:cNvGrpSpPr/>
            <p:nvPr/>
          </p:nvGrpSpPr>
          <p:grpSpPr>
            <a:xfrm>
              <a:off x="8859715" y="4682960"/>
              <a:ext cx="246602" cy="958055"/>
              <a:chOff x="1262" y="0"/>
              <a:chExt cx="246601" cy="958054"/>
            </a:xfrm>
          </p:grpSpPr>
          <p:sp>
            <p:nvSpPr>
              <p:cNvPr id="670" name="Shape 561"/>
              <p:cNvSpPr/>
              <p:nvPr/>
            </p:nvSpPr>
            <p:spPr>
              <a:xfrm flipV="1">
                <a:off x="4477" y="0"/>
                <a:ext cx="1" cy="55755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1" name="Shape 562"/>
              <p:cNvSpPr/>
              <p:nvPr/>
            </p:nvSpPr>
            <p:spPr>
              <a:xfrm flipV="1">
                <a:off x="244921" y="267327"/>
                <a:ext cx="1" cy="6904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2" name="Shape 563"/>
              <p:cNvSpPr/>
              <p:nvPr/>
            </p:nvSpPr>
            <p:spPr>
              <a:xfrm flipH="1" flipV="1">
                <a:off x="3404" y="560365"/>
                <a:ext cx="242196" cy="39768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3" name="Shape 564"/>
              <p:cNvSpPr/>
              <p:nvPr/>
            </p:nvSpPr>
            <p:spPr>
              <a:xfrm flipV="1">
                <a:off x="124501" y="134555"/>
                <a:ext cx="1" cy="62816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4" name="Shape 565"/>
              <p:cNvSpPr/>
              <p:nvPr/>
            </p:nvSpPr>
            <p:spPr>
              <a:xfrm flipV="1">
                <a:off x="65878" y="65341"/>
                <a:ext cx="1" cy="60593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5" name="Shape 566"/>
              <p:cNvSpPr/>
              <p:nvPr/>
            </p:nvSpPr>
            <p:spPr>
              <a:xfrm flipV="1">
                <a:off x="36567" y="35082"/>
                <a:ext cx="1" cy="57629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6" name="Shape 567"/>
              <p:cNvSpPr/>
              <p:nvPr/>
            </p:nvSpPr>
            <p:spPr>
              <a:xfrm flipV="1">
                <a:off x="95190" y="98972"/>
                <a:ext cx="1" cy="61334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7" name="Shape 568"/>
              <p:cNvSpPr/>
              <p:nvPr/>
            </p:nvSpPr>
            <p:spPr>
              <a:xfrm flipV="1">
                <a:off x="183322" y="195825"/>
                <a:ext cx="1" cy="665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8" name="Shape 569"/>
              <p:cNvSpPr/>
              <p:nvPr/>
            </p:nvSpPr>
            <p:spPr>
              <a:xfrm flipV="1">
                <a:off x="154011" y="167586"/>
                <a:ext cx="1" cy="64298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79" name="Shape 570"/>
              <p:cNvSpPr/>
              <p:nvPr/>
            </p:nvSpPr>
            <p:spPr>
              <a:xfrm flipV="1">
                <a:off x="212733" y="231475"/>
                <a:ext cx="1" cy="6800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0" name="Shape 571"/>
              <p:cNvSpPr/>
              <p:nvPr/>
            </p:nvSpPr>
            <p:spPr>
              <a:xfrm>
                <a:off x="5869" y="281092"/>
                <a:ext cx="239071"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1" name="Shape 572"/>
              <p:cNvSpPr/>
              <p:nvPr/>
            </p:nvSpPr>
            <p:spPr>
              <a:xfrm>
                <a:off x="4966" y="442086"/>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2" name="Shape 573"/>
              <p:cNvSpPr/>
              <p:nvPr/>
            </p:nvSpPr>
            <p:spPr>
              <a:xfrm>
                <a:off x="4966" y="505220"/>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3" name="Shape 574"/>
              <p:cNvSpPr/>
              <p:nvPr/>
            </p:nvSpPr>
            <p:spPr>
              <a:xfrm>
                <a:off x="1262" y="354258"/>
                <a:ext cx="239070" cy="34093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4" name="Shape 575"/>
              <p:cNvSpPr/>
              <p:nvPr/>
            </p:nvSpPr>
            <p:spPr>
              <a:xfrm>
                <a:off x="4966" y="216654"/>
                <a:ext cx="231662" cy="30388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5" name="Shape 576"/>
              <p:cNvSpPr/>
              <p:nvPr/>
            </p:nvSpPr>
            <p:spPr>
              <a:xfrm>
                <a:off x="8671" y="145356"/>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6" name="Shape 577"/>
              <p:cNvSpPr/>
              <p:nvPr/>
            </p:nvSpPr>
            <p:spPr>
              <a:xfrm>
                <a:off x="8671" y="63855"/>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687" name="Shape 578"/>
              <p:cNvSpPr/>
              <p:nvPr/>
            </p:nvSpPr>
            <p:spPr>
              <a:xfrm>
                <a:off x="8496" y="1785"/>
                <a:ext cx="239367" cy="265567"/>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651" name="Shape 606"/>
            <p:cNvSpPr/>
            <p:nvPr/>
          </p:nvSpPr>
          <p:spPr>
            <a:xfrm>
              <a:off x="9192057" y="5130694"/>
              <a:ext cx="212076" cy="293063"/>
            </a:xfrm>
            <a:custGeom>
              <a:avLst/>
              <a:gdLst/>
              <a:ahLst/>
              <a:cxnLst>
                <a:cxn ang="0">
                  <a:pos x="wd2" y="hd2"/>
                </a:cxn>
                <a:cxn ang="5400000">
                  <a:pos x="wd2" y="hd2"/>
                </a:cxn>
                <a:cxn ang="10800000">
                  <a:pos x="wd2" y="hd2"/>
                </a:cxn>
                <a:cxn ang="16200000">
                  <a:pos x="wd2" y="hd2"/>
                </a:cxn>
              </a:cxnLst>
              <a:rect l="0" t="0" r="r" b="b"/>
              <a:pathLst>
                <a:path w="19823" h="19706" extrusionOk="0">
                  <a:moveTo>
                    <a:pt x="19406" y="0"/>
                  </a:moveTo>
                  <a:cubicBezTo>
                    <a:pt x="21600" y="15192"/>
                    <a:pt x="15131" y="21600"/>
                    <a:pt x="0" y="19223"/>
                  </a:cubicBezTo>
                </a:path>
              </a:pathLst>
            </a:custGeom>
            <a:ln w="12700">
              <a:solidFill>
                <a:srgbClr val="000000"/>
              </a:solidFill>
              <a:tailEnd type="triangle"/>
            </a:ln>
            <a:effectLst>
              <a:outerShdw blurRad="38100" dist="20000" dir="5400000" rotWithShape="0">
                <a:srgbClr val="000000">
                  <a:alpha val="38000"/>
                </a:srgbClr>
              </a:outerShdw>
            </a:effectLst>
          </p:spPr>
          <p:txBody>
            <a:bodyPr/>
            <a:lstStyle/>
            <a:p>
              <a:endParaRPr/>
            </a:p>
          </p:txBody>
        </p:sp>
      </p:grpSp>
      <p:sp>
        <p:nvSpPr>
          <p:cNvPr id="688" name="Arc plein 687"/>
          <p:cNvSpPr/>
          <p:nvPr/>
        </p:nvSpPr>
        <p:spPr>
          <a:xfrm rot="5400000">
            <a:off x="4846247" y="6449052"/>
            <a:ext cx="84277" cy="84277"/>
          </a:xfrm>
          <a:prstGeom prst="blockArc">
            <a:avLst>
              <a:gd name="adj1" fmla="val 10872858"/>
              <a:gd name="adj2" fmla="val 0"/>
              <a:gd name="adj3" fmla="val 49598"/>
            </a:avLst>
          </a:prstGeom>
          <a:solidFill>
            <a:schemeClr val="tx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grpSp>
        <p:nvGrpSpPr>
          <p:cNvPr id="431" name="Groupe 430"/>
          <p:cNvGrpSpPr/>
          <p:nvPr/>
        </p:nvGrpSpPr>
        <p:grpSpPr>
          <a:xfrm>
            <a:off x="5449557" y="3245954"/>
            <a:ext cx="948964" cy="1136185"/>
            <a:chOff x="4735514" y="2019986"/>
            <a:chExt cx="1287657" cy="1541697"/>
          </a:xfrm>
        </p:grpSpPr>
        <p:grpSp>
          <p:nvGrpSpPr>
            <p:cNvPr id="432" name="Group 509"/>
            <p:cNvGrpSpPr/>
            <p:nvPr/>
          </p:nvGrpSpPr>
          <p:grpSpPr>
            <a:xfrm>
              <a:off x="4735514" y="2262979"/>
              <a:ext cx="334283" cy="1298704"/>
              <a:chOff x="1711" y="0"/>
              <a:chExt cx="334282" cy="1298702"/>
            </a:xfrm>
          </p:grpSpPr>
          <p:sp>
            <p:nvSpPr>
              <p:cNvPr id="435" name="Shape 491"/>
              <p:cNvSpPr/>
              <p:nvPr/>
            </p:nvSpPr>
            <p:spPr>
              <a:xfrm flipV="1">
                <a:off x="6069" y="-1"/>
                <a:ext cx="1" cy="75579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36" name="Shape 492"/>
              <p:cNvSpPr/>
              <p:nvPr/>
            </p:nvSpPr>
            <p:spPr>
              <a:xfrm flipV="1">
                <a:off x="332007" y="362379"/>
                <a:ext cx="1" cy="9359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37" name="Shape 493"/>
              <p:cNvSpPr/>
              <p:nvPr/>
            </p:nvSpPr>
            <p:spPr>
              <a:xfrm flipH="1" flipV="1">
                <a:off x="4614" y="759611"/>
                <a:ext cx="328312" cy="53909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38" name="Shape 494"/>
              <p:cNvSpPr/>
              <p:nvPr/>
            </p:nvSpPr>
            <p:spPr>
              <a:xfrm flipV="1">
                <a:off x="168770" y="182398"/>
                <a:ext cx="1" cy="85151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39" name="Shape 495"/>
              <p:cNvSpPr/>
              <p:nvPr/>
            </p:nvSpPr>
            <p:spPr>
              <a:xfrm flipV="1">
                <a:off x="89303" y="88574"/>
                <a:ext cx="1" cy="82138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0" name="Shape 496"/>
              <p:cNvSpPr/>
              <p:nvPr/>
            </p:nvSpPr>
            <p:spPr>
              <a:xfrm flipV="1">
                <a:off x="49569" y="47557"/>
                <a:ext cx="1" cy="781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1" name="Shape 497"/>
              <p:cNvSpPr/>
              <p:nvPr/>
            </p:nvSpPr>
            <p:spPr>
              <a:xfrm flipV="1">
                <a:off x="129036" y="134163"/>
                <a:ext cx="1" cy="8314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2" name="Shape 498"/>
              <p:cNvSpPr/>
              <p:nvPr/>
            </p:nvSpPr>
            <p:spPr>
              <a:xfrm flipV="1">
                <a:off x="248505" y="265454"/>
                <a:ext cx="1" cy="9017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3" name="Shape 499"/>
              <p:cNvSpPr/>
              <p:nvPr/>
            </p:nvSpPr>
            <p:spPr>
              <a:xfrm flipV="1">
                <a:off x="208772" y="227173"/>
                <a:ext cx="1" cy="87160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4" name="Shape 500"/>
              <p:cNvSpPr/>
              <p:nvPr/>
            </p:nvSpPr>
            <p:spPr>
              <a:xfrm flipV="1">
                <a:off x="288373" y="313779"/>
                <a:ext cx="1" cy="921819"/>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5" name="Shape 501"/>
              <p:cNvSpPr/>
              <p:nvPr/>
            </p:nvSpPr>
            <p:spPr>
              <a:xfrm>
                <a:off x="7956" y="381038"/>
                <a:ext cx="324076"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6" name="Shape 502"/>
              <p:cNvSpPr/>
              <p:nvPr/>
            </p:nvSpPr>
            <p:spPr>
              <a:xfrm>
                <a:off x="6732" y="599276"/>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7" name="Shape 503"/>
              <p:cNvSpPr/>
              <p:nvPr/>
            </p:nvSpPr>
            <p:spPr>
              <a:xfrm>
                <a:off x="6732" y="684858"/>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8" name="Shape 504"/>
              <p:cNvSpPr/>
              <p:nvPr/>
            </p:nvSpPr>
            <p:spPr>
              <a:xfrm>
                <a:off x="1711" y="480220"/>
                <a:ext cx="324075"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49" name="Shape 505"/>
              <p:cNvSpPr/>
              <p:nvPr/>
            </p:nvSpPr>
            <p:spPr>
              <a:xfrm>
                <a:off x="6732" y="293689"/>
                <a:ext cx="314032" cy="41193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50" name="Shape 506"/>
              <p:cNvSpPr/>
              <p:nvPr/>
            </p:nvSpPr>
            <p:spPr>
              <a:xfrm>
                <a:off x="11754" y="197039"/>
                <a:ext cx="314032" cy="39185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51" name="Shape 507"/>
              <p:cNvSpPr/>
              <p:nvPr/>
            </p:nvSpPr>
            <p:spPr>
              <a:xfrm>
                <a:off x="11754" y="86559"/>
                <a:ext cx="314032" cy="39185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452" name="Shape 508"/>
              <p:cNvSpPr/>
              <p:nvPr/>
            </p:nvSpPr>
            <p:spPr>
              <a:xfrm>
                <a:off x="11517" y="2420"/>
                <a:ext cx="324477" cy="359993"/>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433" name="Shape 521"/>
            <p:cNvSpPr/>
            <p:nvPr/>
          </p:nvSpPr>
          <p:spPr>
            <a:xfrm>
              <a:off x="5923147" y="2019986"/>
              <a:ext cx="100024" cy="95582"/>
            </a:xfrm>
            <a:prstGeom prst="ellipse">
              <a:avLst/>
            </a:prstGeom>
            <a:solidFill>
              <a:srgbClr val="000000"/>
            </a:solidFill>
            <a:ln w="12700">
              <a:miter lim="400000"/>
            </a:ln>
          </p:spPr>
          <p:txBody>
            <a:bodyPr lIns="45719" rIns="45719" anchor="ctr"/>
            <a:lstStyle/>
            <a:p>
              <a:endParaRPr/>
            </a:p>
          </p:txBody>
        </p:sp>
      </p:grpSp>
      <p:cxnSp>
        <p:nvCxnSpPr>
          <p:cNvPr id="690" name="Connecteur droit avec flèche 689"/>
          <p:cNvCxnSpPr/>
          <p:nvPr/>
        </p:nvCxnSpPr>
        <p:spPr>
          <a:xfrm flipV="1">
            <a:off x="4708655" y="6246402"/>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91" name="Connecteur droit avec flèche 690"/>
          <p:cNvCxnSpPr/>
          <p:nvPr/>
        </p:nvCxnSpPr>
        <p:spPr>
          <a:xfrm>
            <a:off x="5090449" y="6250843"/>
            <a:ext cx="0" cy="236460"/>
          </a:xfrm>
          <a:prstGeom prst="straightConnector1">
            <a:avLst/>
          </a:prstGeom>
          <a:noFill/>
          <a:ln w="25400" cap="flat">
            <a:solidFill>
              <a:schemeClr val="accent6"/>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762" name="Groupe 761"/>
          <p:cNvGrpSpPr/>
          <p:nvPr/>
        </p:nvGrpSpPr>
        <p:grpSpPr>
          <a:xfrm>
            <a:off x="907706" y="7372073"/>
            <a:ext cx="2431683" cy="1590169"/>
            <a:chOff x="359066" y="7535793"/>
            <a:chExt cx="2431683" cy="1590169"/>
          </a:xfrm>
        </p:grpSpPr>
        <p:grpSp>
          <p:nvGrpSpPr>
            <p:cNvPr id="693" name="Groupe 692"/>
            <p:cNvGrpSpPr/>
            <p:nvPr/>
          </p:nvGrpSpPr>
          <p:grpSpPr>
            <a:xfrm>
              <a:off x="359066" y="8189549"/>
              <a:ext cx="2431683" cy="618767"/>
              <a:chOff x="506650" y="4649543"/>
              <a:chExt cx="2431683" cy="618767"/>
            </a:xfrm>
          </p:grpSpPr>
          <p:pic>
            <p:nvPicPr>
              <p:cNvPr id="694" name="pixel-art-grid-8.png"/>
              <p:cNvPicPr>
                <a:picLocks noChangeAspect="1"/>
              </p:cNvPicPr>
              <p:nvPr/>
            </p:nvPicPr>
            <p:blipFill>
              <a:blip r:embed="rId2" cstate="print"/>
              <a:stretch>
                <a:fillRect/>
              </a:stretch>
            </p:blipFill>
            <p:spPr>
              <a:xfrm>
                <a:off x="532691" y="4649543"/>
                <a:ext cx="595823" cy="602613"/>
              </a:xfrm>
              <a:prstGeom prst="rect">
                <a:avLst/>
              </a:prstGeom>
              <a:ln w="12700">
                <a:miter lim="400000"/>
              </a:ln>
            </p:spPr>
          </p:pic>
          <p:pic>
            <p:nvPicPr>
              <p:cNvPr id="695" name="pixel-art-grid-8.png"/>
              <p:cNvPicPr>
                <a:picLocks noChangeAspect="1"/>
              </p:cNvPicPr>
              <p:nvPr/>
            </p:nvPicPr>
            <p:blipFill>
              <a:blip r:embed="rId2" cstate="print"/>
              <a:stretch>
                <a:fillRect/>
              </a:stretch>
            </p:blipFill>
            <p:spPr>
              <a:xfrm>
                <a:off x="2321018" y="4649543"/>
                <a:ext cx="595824" cy="602613"/>
              </a:xfrm>
              <a:prstGeom prst="rect">
                <a:avLst/>
              </a:prstGeom>
              <a:ln w="12700">
                <a:miter lim="400000"/>
              </a:ln>
            </p:spPr>
          </p:pic>
          <p:sp>
            <p:nvSpPr>
              <p:cNvPr id="696"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697"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sp>
            <p:nvSpPr>
              <p:cNvPr id="699"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sp>
            <p:nvSpPr>
              <p:cNvPr id="701"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grpSp>
        <p:grpSp>
          <p:nvGrpSpPr>
            <p:cNvPr id="703" name="Groupe 702"/>
            <p:cNvGrpSpPr/>
            <p:nvPr/>
          </p:nvGrpSpPr>
          <p:grpSpPr>
            <a:xfrm>
              <a:off x="359066" y="7535793"/>
              <a:ext cx="2431683" cy="683958"/>
              <a:chOff x="506650" y="4584352"/>
              <a:chExt cx="2431683" cy="683958"/>
            </a:xfrm>
          </p:grpSpPr>
          <p:pic>
            <p:nvPicPr>
              <p:cNvPr id="704" name="pixel-art-grid-8.png"/>
              <p:cNvPicPr>
                <a:picLocks noChangeAspect="1"/>
              </p:cNvPicPr>
              <p:nvPr/>
            </p:nvPicPr>
            <p:blipFill>
              <a:blip r:embed="rId2" cstate="print"/>
              <a:stretch>
                <a:fillRect/>
              </a:stretch>
            </p:blipFill>
            <p:spPr>
              <a:xfrm>
                <a:off x="532691" y="4649543"/>
                <a:ext cx="595823" cy="602613"/>
              </a:xfrm>
              <a:prstGeom prst="rect">
                <a:avLst/>
              </a:prstGeom>
              <a:ln w="12700">
                <a:miter lim="400000"/>
              </a:ln>
            </p:spPr>
          </p:pic>
          <p:pic>
            <p:nvPicPr>
              <p:cNvPr id="705" name="pixel-art-grid-8.png"/>
              <p:cNvPicPr>
                <a:picLocks noChangeAspect="1"/>
              </p:cNvPicPr>
              <p:nvPr/>
            </p:nvPicPr>
            <p:blipFill>
              <a:blip r:embed="rId2" cstate="print"/>
              <a:stretch>
                <a:fillRect/>
              </a:stretch>
            </p:blipFill>
            <p:spPr>
              <a:xfrm>
                <a:off x="2321018" y="4649543"/>
                <a:ext cx="595824" cy="602613"/>
              </a:xfrm>
              <a:prstGeom prst="rect">
                <a:avLst/>
              </a:prstGeom>
              <a:ln w="12700">
                <a:miter lim="400000"/>
              </a:ln>
            </p:spPr>
          </p:pic>
          <p:sp>
            <p:nvSpPr>
              <p:cNvPr id="706" name="Shape 538"/>
              <p:cNvSpPr/>
              <p:nvPr/>
            </p:nvSpPr>
            <p:spPr>
              <a:xfrm>
                <a:off x="506650" y="4633005"/>
                <a:ext cx="74001" cy="70714"/>
              </a:xfrm>
              <a:prstGeom prst="ellipse">
                <a:avLst/>
              </a:prstGeom>
              <a:solidFill>
                <a:srgbClr val="000000"/>
              </a:solidFill>
              <a:ln w="12700">
                <a:miter lim="400000"/>
              </a:ln>
            </p:spPr>
            <p:txBody>
              <a:bodyPr lIns="45719" rIns="45719" anchor="ctr"/>
              <a:lstStyle/>
              <a:p>
                <a:endParaRPr/>
              </a:p>
            </p:txBody>
          </p:sp>
          <p:sp>
            <p:nvSpPr>
              <p:cNvPr id="707" name="Shape 539"/>
              <p:cNvSpPr/>
              <p:nvPr/>
            </p:nvSpPr>
            <p:spPr>
              <a:xfrm>
                <a:off x="506650" y="5197595"/>
                <a:ext cx="74001" cy="70715"/>
              </a:xfrm>
              <a:prstGeom prst="ellipse">
                <a:avLst/>
              </a:prstGeom>
              <a:solidFill>
                <a:srgbClr val="000000"/>
              </a:solidFill>
              <a:ln w="12700">
                <a:miter lim="400000"/>
              </a:ln>
            </p:spPr>
            <p:txBody>
              <a:bodyPr lIns="45719" rIns="45719" anchor="ctr"/>
              <a:lstStyle/>
              <a:p>
                <a:endParaRPr/>
              </a:p>
            </p:txBody>
          </p:sp>
          <p:sp>
            <p:nvSpPr>
              <p:cNvPr id="708" name="Shape 540"/>
              <p:cNvSpPr/>
              <p:nvPr/>
            </p:nvSpPr>
            <p:spPr>
              <a:xfrm>
                <a:off x="2864332" y="4636843"/>
                <a:ext cx="74001" cy="70714"/>
              </a:xfrm>
              <a:prstGeom prst="ellipse">
                <a:avLst/>
              </a:prstGeom>
              <a:solidFill>
                <a:srgbClr val="000000"/>
              </a:solidFill>
              <a:ln w="12700">
                <a:miter lim="400000"/>
              </a:ln>
            </p:spPr>
            <p:txBody>
              <a:bodyPr lIns="45719" rIns="45719" anchor="ctr"/>
              <a:lstStyle/>
              <a:p>
                <a:endParaRPr/>
              </a:p>
            </p:txBody>
          </p:sp>
          <p:sp>
            <p:nvSpPr>
              <p:cNvPr id="709" name="Shape 541"/>
              <p:cNvSpPr/>
              <p:nvPr/>
            </p:nvSpPr>
            <p:spPr>
              <a:xfrm>
                <a:off x="2864332" y="5197595"/>
                <a:ext cx="74001" cy="70715"/>
              </a:xfrm>
              <a:prstGeom prst="ellipse">
                <a:avLst/>
              </a:prstGeom>
              <a:solidFill>
                <a:srgbClr val="000000"/>
              </a:solidFill>
              <a:ln w="12700">
                <a:miter lim="400000"/>
              </a:ln>
            </p:spPr>
            <p:txBody>
              <a:bodyPr lIns="45719" rIns="45719" anchor="ctr"/>
              <a:lstStyle/>
              <a:p>
                <a:endParaRPr/>
              </a:p>
            </p:txBody>
          </p:sp>
          <p:sp>
            <p:nvSpPr>
              <p:cNvPr id="711" name="Shape 543"/>
              <p:cNvSpPr/>
              <p:nvPr/>
            </p:nvSpPr>
            <p:spPr>
              <a:xfrm>
                <a:off x="2296719" y="4633005"/>
                <a:ext cx="74001" cy="70714"/>
              </a:xfrm>
              <a:prstGeom prst="ellipse">
                <a:avLst/>
              </a:prstGeom>
              <a:solidFill>
                <a:srgbClr val="000000"/>
              </a:solidFill>
              <a:ln w="12700">
                <a:miter lim="400000"/>
              </a:ln>
            </p:spPr>
            <p:txBody>
              <a:bodyPr lIns="45719" rIns="45719" anchor="ctr"/>
              <a:lstStyle/>
              <a:p>
                <a:endParaRPr/>
              </a:p>
            </p:txBody>
          </p:sp>
          <p:sp>
            <p:nvSpPr>
              <p:cNvPr id="712" name="Shape 544"/>
              <p:cNvSpPr/>
              <p:nvPr/>
            </p:nvSpPr>
            <p:spPr>
              <a:xfrm>
                <a:off x="2297486" y="5197595"/>
                <a:ext cx="74001" cy="70715"/>
              </a:xfrm>
              <a:prstGeom prst="ellipse">
                <a:avLst/>
              </a:prstGeom>
              <a:solidFill>
                <a:srgbClr val="000000"/>
              </a:solidFill>
              <a:ln w="12700">
                <a:miter lim="400000"/>
              </a:ln>
            </p:spPr>
            <p:txBody>
              <a:bodyPr lIns="45719" rIns="45719" anchor="ctr"/>
              <a:lstStyle/>
              <a:p>
                <a:endParaRPr/>
              </a:p>
            </p:txBody>
          </p:sp>
          <p:sp>
            <p:nvSpPr>
              <p:cNvPr id="713" name="Shape 546"/>
              <p:cNvSpPr/>
              <p:nvPr/>
            </p:nvSpPr>
            <p:spPr>
              <a:xfrm>
                <a:off x="2048374" y="4584352"/>
                <a:ext cx="74001" cy="70715"/>
              </a:xfrm>
              <a:prstGeom prst="ellipse">
                <a:avLst/>
              </a:prstGeom>
              <a:solidFill>
                <a:schemeClr val="tx1"/>
              </a:solidFill>
              <a:ln w="12700">
                <a:miter lim="400000"/>
              </a:ln>
            </p:spPr>
            <p:txBody>
              <a:bodyPr lIns="45719" rIns="45719" anchor="ctr"/>
              <a:lstStyle/>
              <a:p>
                <a:endParaRPr/>
              </a:p>
            </p:txBody>
          </p:sp>
          <p:sp>
            <p:nvSpPr>
              <p:cNvPr id="714" name="Shape 547"/>
              <p:cNvSpPr/>
              <p:nvPr/>
            </p:nvSpPr>
            <p:spPr>
              <a:xfrm>
                <a:off x="1087334" y="4630346"/>
                <a:ext cx="74001" cy="70715"/>
              </a:xfrm>
              <a:prstGeom prst="ellipse">
                <a:avLst/>
              </a:prstGeom>
              <a:solidFill>
                <a:srgbClr val="000000"/>
              </a:solidFill>
              <a:ln w="12700">
                <a:miter lim="400000"/>
              </a:ln>
            </p:spPr>
            <p:txBody>
              <a:bodyPr lIns="45719" rIns="45719" anchor="ctr"/>
              <a:lstStyle/>
              <a:p>
                <a:endParaRPr/>
              </a:p>
            </p:txBody>
          </p:sp>
          <p:sp>
            <p:nvSpPr>
              <p:cNvPr id="715" name="Shape 548"/>
              <p:cNvSpPr/>
              <p:nvPr/>
            </p:nvSpPr>
            <p:spPr>
              <a:xfrm>
                <a:off x="1085212" y="5197595"/>
                <a:ext cx="74001" cy="70715"/>
              </a:xfrm>
              <a:prstGeom prst="ellipse">
                <a:avLst/>
              </a:prstGeom>
              <a:solidFill>
                <a:srgbClr val="000000"/>
              </a:solidFill>
              <a:ln w="12700">
                <a:miter lim="400000"/>
              </a:ln>
            </p:spPr>
            <p:txBody>
              <a:bodyPr lIns="45719" rIns="45719" anchor="ctr"/>
              <a:lstStyle/>
              <a:p>
                <a:endParaRPr/>
              </a:p>
            </p:txBody>
          </p:sp>
        </p:grpSp>
        <p:grpSp>
          <p:nvGrpSpPr>
            <p:cNvPr id="717" name="Group 579"/>
            <p:cNvGrpSpPr/>
            <p:nvPr/>
          </p:nvGrpSpPr>
          <p:grpSpPr>
            <a:xfrm>
              <a:off x="980930" y="7608489"/>
              <a:ext cx="246602" cy="958055"/>
              <a:chOff x="1262" y="0"/>
              <a:chExt cx="246601" cy="958054"/>
            </a:xfrm>
          </p:grpSpPr>
          <p:sp>
            <p:nvSpPr>
              <p:cNvPr id="719" name="Shape 561"/>
              <p:cNvSpPr/>
              <p:nvPr/>
            </p:nvSpPr>
            <p:spPr>
              <a:xfrm flipV="1">
                <a:off x="4477" y="0"/>
                <a:ext cx="1" cy="55755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0" name="Shape 562"/>
              <p:cNvSpPr/>
              <p:nvPr/>
            </p:nvSpPr>
            <p:spPr>
              <a:xfrm flipV="1">
                <a:off x="244921" y="267327"/>
                <a:ext cx="1" cy="6904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1" name="Shape 563"/>
              <p:cNvSpPr/>
              <p:nvPr/>
            </p:nvSpPr>
            <p:spPr>
              <a:xfrm flipH="1" flipV="1">
                <a:off x="3404" y="560365"/>
                <a:ext cx="242196" cy="39768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2" name="Shape 564"/>
              <p:cNvSpPr/>
              <p:nvPr/>
            </p:nvSpPr>
            <p:spPr>
              <a:xfrm flipV="1">
                <a:off x="124501" y="134555"/>
                <a:ext cx="1" cy="62816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3" name="Shape 565"/>
              <p:cNvSpPr/>
              <p:nvPr/>
            </p:nvSpPr>
            <p:spPr>
              <a:xfrm flipV="1">
                <a:off x="65878" y="65341"/>
                <a:ext cx="1" cy="60593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4" name="Shape 566"/>
              <p:cNvSpPr/>
              <p:nvPr/>
            </p:nvSpPr>
            <p:spPr>
              <a:xfrm flipV="1">
                <a:off x="36567" y="35082"/>
                <a:ext cx="1" cy="57629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5" name="Shape 567"/>
              <p:cNvSpPr/>
              <p:nvPr/>
            </p:nvSpPr>
            <p:spPr>
              <a:xfrm flipV="1">
                <a:off x="95190" y="98972"/>
                <a:ext cx="1" cy="61334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6" name="Shape 568"/>
              <p:cNvSpPr/>
              <p:nvPr/>
            </p:nvSpPr>
            <p:spPr>
              <a:xfrm flipV="1">
                <a:off x="183322" y="195825"/>
                <a:ext cx="1" cy="665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7" name="Shape 569"/>
              <p:cNvSpPr/>
              <p:nvPr/>
            </p:nvSpPr>
            <p:spPr>
              <a:xfrm flipV="1">
                <a:off x="154011" y="167586"/>
                <a:ext cx="1" cy="64298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8" name="Shape 570"/>
              <p:cNvSpPr/>
              <p:nvPr/>
            </p:nvSpPr>
            <p:spPr>
              <a:xfrm flipV="1">
                <a:off x="212733" y="231475"/>
                <a:ext cx="1" cy="6800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29" name="Shape 571"/>
              <p:cNvSpPr/>
              <p:nvPr/>
            </p:nvSpPr>
            <p:spPr>
              <a:xfrm>
                <a:off x="5869" y="281092"/>
                <a:ext cx="239071"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30" name="Shape 572"/>
              <p:cNvSpPr/>
              <p:nvPr/>
            </p:nvSpPr>
            <p:spPr>
              <a:xfrm>
                <a:off x="4966" y="442086"/>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31" name="Shape 573"/>
              <p:cNvSpPr/>
              <p:nvPr/>
            </p:nvSpPr>
            <p:spPr>
              <a:xfrm>
                <a:off x="4966" y="505220"/>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32" name="Shape 574"/>
              <p:cNvSpPr/>
              <p:nvPr/>
            </p:nvSpPr>
            <p:spPr>
              <a:xfrm>
                <a:off x="1262" y="354258"/>
                <a:ext cx="239070" cy="34093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33" name="Shape 575"/>
              <p:cNvSpPr/>
              <p:nvPr/>
            </p:nvSpPr>
            <p:spPr>
              <a:xfrm>
                <a:off x="4966" y="216654"/>
                <a:ext cx="231662" cy="30388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34" name="Shape 576"/>
              <p:cNvSpPr/>
              <p:nvPr/>
            </p:nvSpPr>
            <p:spPr>
              <a:xfrm>
                <a:off x="8671" y="145356"/>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35" name="Shape 577"/>
              <p:cNvSpPr/>
              <p:nvPr/>
            </p:nvSpPr>
            <p:spPr>
              <a:xfrm>
                <a:off x="8671" y="63855"/>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36" name="Shape 578"/>
              <p:cNvSpPr/>
              <p:nvPr/>
            </p:nvSpPr>
            <p:spPr>
              <a:xfrm>
                <a:off x="8496" y="1785"/>
                <a:ext cx="239367" cy="265567"/>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742" name="Group 509"/>
            <p:cNvGrpSpPr/>
            <p:nvPr/>
          </p:nvGrpSpPr>
          <p:grpSpPr>
            <a:xfrm>
              <a:off x="976631" y="8168855"/>
              <a:ext cx="286736" cy="957107"/>
              <a:chOff x="1711" y="0"/>
              <a:chExt cx="334282" cy="1298702"/>
            </a:xfrm>
          </p:grpSpPr>
          <p:sp>
            <p:nvSpPr>
              <p:cNvPr id="744" name="Shape 491"/>
              <p:cNvSpPr/>
              <p:nvPr/>
            </p:nvSpPr>
            <p:spPr>
              <a:xfrm flipV="1">
                <a:off x="6069" y="-1"/>
                <a:ext cx="1" cy="75579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45" name="Shape 492"/>
              <p:cNvSpPr/>
              <p:nvPr/>
            </p:nvSpPr>
            <p:spPr>
              <a:xfrm flipV="1">
                <a:off x="332007" y="362379"/>
                <a:ext cx="1" cy="9359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46" name="Shape 493"/>
              <p:cNvSpPr/>
              <p:nvPr/>
            </p:nvSpPr>
            <p:spPr>
              <a:xfrm flipH="1" flipV="1">
                <a:off x="4614" y="759611"/>
                <a:ext cx="328312" cy="53909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47" name="Shape 494"/>
              <p:cNvSpPr/>
              <p:nvPr/>
            </p:nvSpPr>
            <p:spPr>
              <a:xfrm flipV="1">
                <a:off x="168770" y="182398"/>
                <a:ext cx="1" cy="85151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48" name="Shape 495"/>
              <p:cNvSpPr/>
              <p:nvPr/>
            </p:nvSpPr>
            <p:spPr>
              <a:xfrm flipV="1">
                <a:off x="89303" y="88574"/>
                <a:ext cx="1" cy="82138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49" name="Shape 496"/>
              <p:cNvSpPr/>
              <p:nvPr/>
            </p:nvSpPr>
            <p:spPr>
              <a:xfrm flipV="1">
                <a:off x="49569" y="47557"/>
                <a:ext cx="1" cy="781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0" name="Shape 497"/>
              <p:cNvSpPr/>
              <p:nvPr/>
            </p:nvSpPr>
            <p:spPr>
              <a:xfrm flipV="1">
                <a:off x="129036" y="134163"/>
                <a:ext cx="1" cy="8314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1" name="Shape 498"/>
              <p:cNvSpPr/>
              <p:nvPr/>
            </p:nvSpPr>
            <p:spPr>
              <a:xfrm flipV="1">
                <a:off x="248505" y="265454"/>
                <a:ext cx="1" cy="9017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2" name="Shape 499"/>
              <p:cNvSpPr/>
              <p:nvPr/>
            </p:nvSpPr>
            <p:spPr>
              <a:xfrm flipV="1">
                <a:off x="208772" y="227173"/>
                <a:ext cx="1" cy="87160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3" name="Shape 500"/>
              <p:cNvSpPr/>
              <p:nvPr/>
            </p:nvSpPr>
            <p:spPr>
              <a:xfrm flipV="1">
                <a:off x="288373" y="313779"/>
                <a:ext cx="1" cy="921819"/>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4" name="Shape 501"/>
              <p:cNvSpPr/>
              <p:nvPr/>
            </p:nvSpPr>
            <p:spPr>
              <a:xfrm>
                <a:off x="7956" y="381038"/>
                <a:ext cx="324076"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5" name="Shape 502"/>
              <p:cNvSpPr/>
              <p:nvPr/>
            </p:nvSpPr>
            <p:spPr>
              <a:xfrm>
                <a:off x="6732" y="599276"/>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6" name="Shape 503"/>
              <p:cNvSpPr/>
              <p:nvPr/>
            </p:nvSpPr>
            <p:spPr>
              <a:xfrm>
                <a:off x="6732" y="684858"/>
                <a:ext cx="314032"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7" name="Shape 504"/>
              <p:cNvSpPr/>
              <p:nvPr/>
            </p:nvSpPr>
            <p:spPr>
              <a:xfrm>
                <a:off x="1711" y="480220"/>
                <a:ext cx="324075" cy="46215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8" name="Shape 505"/>
              <p:cNvSpPr/>
              <p:nvPr/>
            </p:nvSpPr>
            <p:spPr>
              <a:xfrm>
                <a:off x="6732" y="293689"/>
                <a:ext cx="314032" cy="41193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59" name="Shape 506"/>
              <p:cNvSpPr/>
              <p:nvPr/>
            </p:nvSpPr>
            <p:spPr>
              <a:xfrm>
                <a:off x="11754" y="197039"/>
                <a:ext cx="314032" cy="39185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60" name="Shape 507"/>
              <p:cNvSpPr/>
              <p:nvPr/>
            </p:nvSpPr>
            <p:spPr>
              <a:xfrm>
                <a:off x="11754" y="86559"/>
                <a:ext cx="314032" cy="39185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761" name="Shape 508"/>
              <p:cNvSpPr/>
              <p:nvPr/>
            </p:nvSpPr>
            <p:spPr>
              <a:xfrm>
                <a:off x="11517" y="2420"/>
                <a:ext cx="324477" cy="359993"/>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pic>
        <p:nvPicPr>
          <p:cNvPr id="763" name="Image 762"/>
          <p:cNvPicPr>
            <a:picLocks/>
          </p:cNvPicPr>
          <p:nvPr/>
        </p:nvPicPr>
        <p:blipFill>
          <a:blip r:embed="rId4" cstate="print"/>
          <a:stretch>
            <a:fillRect/>
          </a:stretch>
        </p:blipFill>
        <p:spPr>
          <a:xfrm>
            <a:off x="466029" y="7922315"/>
            <a:ext cx="288000" cy="193730"/>
          </a:xfrm>
          <a:prstGeom prst="rect">
            <a:avLst/>
          </a:prstGeom>
          <a:effectLst>
            <a:outerShdw blurRad="38100" dist="20000" dir="5400000" rotWithShape="0">
              <a:srgbClr val="000000">
                <a:alpha val="38000"/>
              </a:srgbClr>
            </a:outerShdw>
          </a:effectLst>
        </p:spPr>
      </p:pic>
      <p:grpSp>
        <p:nvGrpSpPr>
          <p:cNvPr id="806" name="Group 600"/>
          <p:cNvGrpSpPr/>
          <p:nvPr/>
        </p:nvGrpSpPr>
        <p:grpSpPr>
          <a:xfrm flipH="1">
            <a:off x="2479978" y="8028843"/>
            <a:ext cx="244339" cy="958055"/>
            <a:chOff x="1262" y="0"/>
            <a:chExt cx="244338" cy="958054"/>
          </a:xfrm>
        </p:grpSpPr>
        <p:sp>
          <p:nvSpPr>
            <p:cNvPr id="807" name="Shape 582"/>
            <p:cNvSpPr/>
            <p:nvPr/>
          </p:nvSpPr>
          <p:spPr>
            <a:xfrm flipV="1">
              <a:off x="4477" y="0"/>
              <a:ext cx="1" cy="557552"/>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8" name="Shape 583"/>
            <p:cNvSpPr/>
            <p:nvPr/>
          </p:nvSpPr>
          <p:spPr>
            <a:xfrm flipV="1">
              <a:off x="244921" y="267327"/>
              <a:ext cx="1" cy="690451"/>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09" name="Shape 584"/>
            <p:cNvSpPr/>
            <p:nvPr/>
          </p:nvSpPr>
          <p:spPr>
            <a:xfrm flipH="1" flipV="1">
              <a:off x="3404" y="560365"/>
              <a:ext cx="242196" cy="397689"/>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0" name="Shape 585"/>
            <p:cNvSpPr/>
            <p:nvPr/>
          </p:nvSpPr>
          <p:spPr>
            <a:xfrm flipV="1">
              <a:off x="124501" y="134555"/>
              <a:ext cx="1" cy="62816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1" name="Shape 586"/>
            <p:cNvSpPr/>
            <p:nvPr/>
          </p:nvSpPr>
          <p:spPr>
            <a:xfrm flipV="1">
              <a:off x="65878" y="65341"/>
              <a:ext cx="1" cy="605934"/>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2" name="Shape 587"/>
            <p:cNvSpPr/>
            <p:nvPr/>
          </p:nvSpPr>
          <p:spPr>
            <a:xfrm flipV="1">
              <a:off x="36567" y="35082"/>
              <a:ext cx="1" cy="57629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3" name="Shape 588"/>
            <p:cNvSpPr/>
            <p:nvPr/>
          </p:nvSpPr>
          <p:spPr>
            <a:xfrm flipV="1">
              <a:off x="95190" y="98972"/>
              <a:ext cx="1" cy="61334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4" name="Shape 589"/>
            <p:cNvSpPr/>
            <p:nvPr/>
          </p:nvSpPr>
          <p:spPr>
            <a:xfrm flipV="1">
              <a:off x="183322" y="195825"/>
              <a:ext cx="1" cy="66520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5" name="Shape 590"/>
            <p:cNvSpPr/>
            <p:nvPr/>
          </p:nvSpPr>
          <p:spPr>
            <a:xfrm flipV="1">
              <a:off x="154011" y="167586"/>
              <a:ext cx="1" cy="642980"/>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6" name="Shape 591"/>
            <p:cNvSpPr/>
            <p:nvPr/>
          </p:nvSpPr>
          <p:spPr>
            <a:xfrm flipV="1">
              <a:off x="212733" y="231475"/>
              <a:ext cx="1" cy="680026"/>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7" name="Shape 592"/>
            <p:cNvSpPr/>
            <p:nvPr/>
          </p:nvSpPr>
          <p:spPr>
            <a:xfrm>
              <a:off x="5869" y="281092"/>
              <a:ext cx="239071"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8" name="Shape 593"/>
            <p:cNvSpPr/>
            <p:nvPr/>
          </p:nvSpPr>
          <p:spPr>
            <a:xfrm>
              <a:off x="4966" y="442086"/>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19" name="Shape 594"/>
            <p:cNvSpPr/>
            <p:nvPr/>
          </p:nvSpPr>
          <p:spPr>
            <a:xfrm>
              <a:off x="4966" y="505220"/>
              <a:ext cx="231662" cy="340932"/>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20" name="Shape 595"/>
            <p:cNvSpPr/>
            <p:nvPr/>
          </p:nvSpPr>
          <p:spPr>
            <a:xfrm>
              <a:off x="1262" y="354258"/>
              <a:ext cx="239070" cy="340933"/>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21" name="Shape 596"/>
            <p:cNvSpPr/>
            <p:nvPr/>
          </p:nvSpPr>
          <p:spPr>
            <a:xfrm>
              <a:off x="4966" y="216654"/>
              <a:ext cx="231662" cy="303887"/>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22" name="Shape 597"/>
            <p:cNvSpPr/>
            <p:nvPr/>
          </p:nvSpPr>
          <p:spPr>
            <a:xfrm>
              <a:off x="8671" y="145356"/>
              <a:ext cx="231661" cy="289068"/>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23" name="Shape 598"/>
            <p:cNvSpPr/>
            <p:nvPr/>
          </p:nvSpPr>
          <p:spPr>
            <a:xfrm>
              <a:off x="8671" y="63854"/>
              <a:ext cx="227957" cy="311911"/>
            </a:xfrm>
            <a:prstGeom prst="line">
              <a:avLst/>
            </a:prstGeom>
            <a:noFill/>
            <a:ln w="3175"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24" name="Shape 599"/>
            <p:cNvSpPr/>
            <p:nvPr/>
          </p:nvSpPr>
          <p:spPr>
            <a:xfrm>
              <a:off x="8498" y="1785"/>
              <a:ext cx="228131" cy="351138"/>
            </a:xfrm>
            <a:prstGeom prst="line">
              <a:avLst/>
            </a:prstGeom>
            <a:noFill/>
            <a:ln w="1905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825" name="Shape 605"/>
          <p:cNvSpPr/>
          <p:nvPr/>
        </p:nvSpPr>
        <p:spPr>
          <a:xfrm flipH="1">
            <a:off x="1852694" y="8549384"/>
            <a:ext cx="212076" cy="293063"/>
          </a:xfrm>
          <a:custGeom>
            <a:avLst/>
            <a:gdLst/>
            <a:ahLst/>
            <a:cxnLst>
              <a:cxn ang="0">
                <a:pos x="wd2" y="hd2"/>
              </a:cxn>
              <a:cxn ang="5400000">
                <a:pos x="wd2" y="hd2"/>
              </a:cxn>
              <a:cxn ang="10800000">
                <a:pos x="wd2" y="hd2"/>
              </a:cxn>
              <a:cxn ang="16200000">
                <a:pos x="wd2" y="hd2"/>
              </a:cxn>
            </a:cxnLst>
            <a:rect l="0" t="0" r="r" b="b"/>
            <a:pathLst>
              <a:path w="19823" h="19706" extrusionOk="0">
                <a:moveTo>
                  <a:pt x="417" y="0"/>
                </a:moveTo>
                <a:cubicBezTo>
                  <a:pt x="-1777" y="15192"/>
                  <a:pt x="4692" y="21600"/>
                  <a:pt x="19823" y="19223"/>
                </a:cubicBezTo>
              </a:path>
            </a:pathLst>
          </a:custGeom>
          <a:ln w="12700">
            <a:solidFill>
              <a:srgbClr val="000000"/>
            </a:solidFill>
            <a:tailEnd type="triangle"/>
          </a:ln>
          <a:effectLst>
            <a:outerShdw blurRad="38100" dist="20000" dir="5400000" rotWithShape="0">
              <a:srgbClr val="000000">
                <a:alpha val="38000"/>
              </a:srgbClr>
            </a:outerShdw>
          </a:effectLst>
        </p:spPr>
        <p:txBody>
          <a:bodyPr/>
          <a:lstStyle/>
          <a:p>
            <a:endParaRPr/>
          </a:p>
        </p:txBody>
      </p:sp>
      <p:sp>
        <p:nvSpPr>
          <p:cNvPr id="826" name="Shape 546"/>
          <p:cNvSpPr/>
          <p:nvPr/>
        </p:nvSpPr>
        <p:spPr>
          <a:xfrm>
            <a:off x="2440525" y="8940345"/>
            <a:ext cx="74001" cy="70715"/>
          </a:xfrm>
          <a:prstGeom prst="ellipse">
            <a:avLst/>
          </a:prstGeom>
          <a:solidFill>
            <a:schemeClr val="tx1"/>
          </a:solidFill>
          <a:ln w="12700">
            <a:miter lim="400000"/>
          </a:ln>
        </p:spPr>
        <p:txBody>
          <a:bodyPr lIns="45719" rIns="45719" anchor="ctr"/>
          <a:lstStyle/>
          <a:p>
            <a:endParaRPr/>
          </a:p>
        </p:txBody>
      </p:sp>
      <p:sp>
        <p:nvSpPr>
          <p:cNvPr id="344" name="Shape 459"/>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dirty="0"/>
              <a:t>DOOR ASSEMBLY</a:t>
            </a:r>
            <a:r>
              <a:rPr lang="fr-FR" dirty="0"/>
              <a:t> (2/2)</a:t>
            </a:r>
            <a:endParaRPr dirty="0"/>
          </a:p>
        </p:txBody>
      </p:sp>
      <p:sp>
        <p:nvSpPr>
          <p:cNvPr id="347" name="Shape 511"/>
          <p:cNvSpPr/>
          <p:nvPr/>
        </p:nvSpPr>
        <p:spPr>
          <a:xfrm>
            <a:off x="290816" y="3744662"/>
            <a:ext cx="3726339"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4"/>
                <a:ea typeface="Argumentum Regular 4"/>
                <a:cs typeface="Argumentum Regular 4"/>
                <a:sym typeface="Argumentum Regular 4"/>
              </a:defRPr>
            </a:lvl1pPr>
          </a:lstStyle>
          <a:p>
            <a:r>
              <a:rPr lang="fr-FR" dirty="0">
                <a:hlinkClick r:id="rId8"/>
              </a:rPr>
              <a:t>https://www.youtube.com/watch?v=9goLKiephR8</a:t>
            </a:r>
            <a:endParaRPr dirty="0"/>
          </a:p>
        </p:txBody>
      </p:sp>
      <p:sp>
        <p:nvSpPr>
          <p:cNvPr id="359" name="Shape 460"/>
          <p:cNvSpPr/>
          <p:nvPr/>
        </p:nvSpPr>
        <p:spPr>
          <a:xfrm>
            <a:off x="290816" y="3345206"/>
            <a:ext cx="4295290"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spcBef>
                <a:spcPts val="300"/>
              </a:spcBef>
              <a:defRPr sz="1300">
                <a:latin typeface="Argumentum Regular 10"/>
                <a:ea typeface="Argumentum Regular 10"/>
                <a:cs typeface="Argumentum Regular 10"/>
                <a:sym typeface="Argumentum Regular 10"/>
              </a:defRPr>
            </a:pPr>
            <a:r>
              <a:rPr lang="en-GB" dirty="0">
                <a:solidFill>
                  <a:schemeClr val="tx1"/>
                </a:solidFill>
              </a:rPr>
              <a:t>- How to open and close easily the double door of your C&amp;C cage?</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subTitle" sz="quarter" idx="1"/>
          </p:nvPr>
        </p:nvSpPr>
        <p:spPr>
          <a:xfrm>
            <a:off x="288635" y="258559"/>
            <a:ext cx="6280730" cy="344692"/>
          </a:xfrm>
          <a:prstGeom prst="rect">
            <a:avLst/>
          </a:prstGeom>
          <a:solidFill>
            <a:srgbClr val="29AB96"/>
          </a:solidFill>
          <a:ln w="9525">
            <a:solidFill>
              <a:srgbClr val="46AAC4"/>
            </a:solidFill>
            <a:round/>
          </a:ln>
          <a:effectLst>
            <a:outerShdw blurRad="38100" dist="23000" dir="5400000" rotWithShape="0">
              <a:srgbClr val="000000">
                <a:alpha val="35000"/>
              </a:srgbClr>
            </a:outerShdw>
          </a:effectLst>
        </p:spPr>
        <p:txBody>
          <a:bodyPr>
            <a:normAutofit lnSpcReduction="10000"/>
          </a:bodyPr>
          <a:lstStyle>
            <a:lvl1pPr>
              <a:spcBef>
                <a:spcPts val="0"/>
              </a:spcBef>
              <a:defRPr sz="1800">
                <a:solidFill>
                  <a:srgbClr val="FFFFFF"/>
                </a:solidFill>
                <a:latin typeface="Argumentum Regular 11"/>
                <a:ea typeface="Argumentum Regular 11"/>
                <a:cs typeface="Argumentum Regular 11"/>
                <a:sym typeface="Argumentum Regular 11"/>
              </a:defRPr>
            </a:lvl1pPr>
          </a:lstStyle>
          <a:p>
            <a:r>
              <a:t>GENERAL GUIDELINES</a:t>
            </a:r>
          </a:p>
        </p:txBody>
      </p:sp>
      <p:pic>
        <p:nvPicPr>
          <p:cNvPr id="118" name="image2.jpg" descr="C:\Users\lagas\Pictures\Kavee\DSC_8266.JPG"/>
          <p:cNvPicPr>
            <a:picLocks noChangeAspect="1"/>
          </p:cNvPicPr>
          <p:nvPr/>
        </p:nvPicPr>
        <p:blipFill>
          <a:blip r:embed="rId2" cstate="print"/>
          <a:stretch>
            <a:fillRect/>
          </a:stretch>
        </p:blipFill>
        <p:spPr>
          <a:xfrm rot="16200000">
            <a:off x="283225" y="1294135"/>
            <a:ext cx="2147889" cy="1521421"/>
          </a:xfrm>
          <a:prstGeom prst="rect">
            <a:avLst/>
          </a:prstGeom>
          <a:ln w="15875">
            <a:solidFill>
              <a:srgbClr val="269D84"/>
            </a:solidFill>
          </a:ln>
        </p:spPr>
      </p:pic>
      <p:pic>
        <p:nvPicPr>
          <p:cNvPr id="119" name="image3.jpg" descr="C:\Users\lagas\Pictures\Kavee\DSC_8276.JPG"/>
          <p:cNvPicPr>
            <a:picLocks noChangeAspect="1"/>
          </p:cNvPicPr>
          <p:nvPr/>
        </p:nvPicPr>
        <p:blipFill>
          <a:blip r:embed="rId3" cstate="print"/>
          <a:srcRect b="1052"/>
          <a:stretch>
            <a:fillRect/>
          </a:stretch>
        </p:blipFill>
        <p:spPr>
          <a:xfrm>
            <a:off x="2627113" y="980901"/>
            <a:ext cx="3772882" cy="2147917"/>
          </a:xfrm>
          <a:prstGeom prst="rect">
            <a:avLst/>
          </a:prstGeom>
          <a:ln w="15875">
            <a:solidFill>
              <a:srgbClr val="269D84"/>
            </a:solidFill>
          </a:ln>
        </p:spPr>
      </p:pic>
      <p:grpSp>
        <p:nvGrpSpPr>
          <p:cNvPr id="122" name="Group 122"/>
          <p:cNvGrpSpPr/>
          <p:nvPr/>
        </p:nvGrpSpPr>
        <p:grpSpPr>
          <a:xfrm>
            <a:off x="2658988" y="1018400"/>
            <a:ext cx="360000" cy="360000"/>
            <a:chOff x="0" y="0"/>
            <a:chExt cx="359999" cy="359999"/>
          </a:xfrm>
        </p:grpSpPr>
        <p:sp>
          <p:nvSpPr>
            <p:cNvPr id="120" name="Shape 120"/>
            <p:cNvSpPr/>
            <p:nvPr/>
          </p:nvSpPr>
          <p:spPr>
            <a:xfrm>
              <a:off x="0" y="0"/>
              <a:ext cx="360000" cy="3600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1" name="Shape 121"/>
            <p:cNvSpPr/>
            <p:nvPr/>
          </p:nvSpPr>
          <p:spPr>
            <a:xfrm>
              <a:off x="71721" y="38104"/>
              <a:ext cx="21655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32962">
                <a:defRPr sz="2000" b="1">
                  <a:solidFill>
                    <a:srgbClr val="FF0000"/>
                  </a:solidFill>
                  <a:latin typeface="Arial"/>
                  <a:ea typeface="Arial"/>
                  <a:cs typeface="Arial"/>
                  <a:sym typeface="Arial"/>
                </a:defRPr>
              </a:lvl1pPr>
            </a:lstStyle>
            <a:p>
              <a:r>
                <a:t>X</a:t>
              </a:r>
            </a:p>
          </p:txBody>
        </p:sp>
      </p:grpSp>
      <p:pic>
        <p:nvPicPr>
          <p:cNvPr id="123" name="image5.jpg" descr="C:\Users\lagas\Pictures\Kavee\DSC_8609.JPG"/>
          <p:cNvPicPr>
            <a:picLocks noChangeAspect="1"/>
          </p:cNvPicPr>
          <p:nvPr/>
        </p:nvPicPr>
        <p:blipFill>
          <a:blip r:embed="rId4" cstate="print"/>
          <a:srcRect b="5135"/>
          <a:stretch>
            <a:fillRect/>
          </a:stretch>
        </p:blipFill>
        <p:spPr>
          <a:xfrm>
            <a:off x="472733" y="6702404"/>
            <a:ext cx="1743490" cy="1407622"/>
          </a:xfrm>
          <a:prstGeom prst="rect">
            <a:avLst/>
          </a:prstGeom>
          <a:ln w="15875">
            <a:solidFill>
              <a:srgbClr val="269D84"/>
            </a:solidFill>
          </a:ln>
        </p:spPr>
      </p:pic>
      <p:grpSp>
        <p:nvGrpSpPr>
          <p:cNvPr id="126" name="Group 126"/>
          <p:cNvGrpSpPr/>
          <p:nvPr/>
        </p:nvGrpSpPr>
        <p:grpSpPr>
          <a:xfrm>
            <a:off x="615869" y="1018400"/>
            <a:ext cx="360000" cy="360000"/>
            <a:chOff x="0" y="0"/>
            <a:chExt cx="359999" cy="359999"/>
          </a:xfrm>
        </p:grpSpPr>
        <p:sp>
          <p:nvSpPr>
            <p:cNvPr id="124" name="Shape 124"/>
            <p:cNvSpPr/>
            <p:nvPr/>
          </p:nvSpPr>
          <p:spPr>
            <a:xfrm>
              <a:off x="0" y="0"/>
              <a:ext cx="360000" cy="3600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5" name="Shape 125"/>
            <p:cNvSpPr/>
            <p:nvPr/>
          </p:nvSpPr>
          <p:spPr>
            <a:xfrm>
              <a:off x="71721" y="38104"/>
              <a:ext cx="21655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32962">
                <a:defRPr sz="2000" b="1">
                  <a:solidFill>
                    <a:srgbClr val="FF0000"/>
                  </a:solidFill>
                  <a:latin typeface="Arial"/>
                  <a:ea typeface="Arial"/>
                  <a:cs typeface="Arial"/>
                  <a:sym typeface="Arial"/>
                </a:defRPr>
              </a:lvl1pPr>
            </a:lstStyle>
            <a:p>
              <a:r>
                <a:t>X</a:t>
              </a:r>
            </a:p>
          </p:txBody>
        </p:sp>
      </p:grpSp>
      <p:grpSp>
        <p:nvGrpSpPr>
          <p:cNvPr id="129" name="Group 129"/>
          <p:cNvGrpSpPr/>
          <p:nvPr/>
        </p:nvGrpSpPr>
        <p:grpSpPr>
          <a:xfrm>
            <a:off x="899643" y="6950264"/>
            <a:ext cx="915053" cy="795074"/>
            <a:chOff x="0" y="0"/>
            <a:chExt cx="915051" cy="795073"/>
          </a:xfrm>
        </p:grpSpPr>
        <p:sp>
          <p:nvSpPr>
            <p:cNvPr id="127" name="Shape 127"/>
            <p:cNvSpPr/>
            <p:nvPr/>
          </p:nvSpPr>
          <p:spPr>
            <a:xfrm>
              <a:off x="372998" y="0"/>
              <a:ext cx="143175" cy="795074"/>
            </a:xfrm>
            <a:prstGeom prst="line">
              <a:avLst/>
            </a:prstGeom>
            <a:noFill/>
            <a:ln w="9525" cap="flat">
              <a:solidFill>
                <a:srgbClr val="FF0000"/>
              </a:solidFill>
              <a:prstDash val="sysDash"/>
              <a:round/>
            </a:ln>
            <a:effectLst/>
          </p:spPr>
          <p:txBody>
            <a:bodyPr wrap="square" lIns="45719" tIns="45719" rIns="45719" bIns="45719" numCol="1" anchor="t">
              <a:noAutofit/>
            </a:bodyPr>
            <a:lstStyle/>
            <a:p>
              <a:endParaRPr/>
            </a:p>
          </p:txBody>
        </p:sp>
        <p:sp>
          <p:nvSpPr>
            <p:cNvPr id="128" name="Shape 128"/>
            <p:cNvSpPr/>
            <p:nvPr/>
          </p:nvSpPr>
          <p:spPr>
            <a:xfrm flipH="1">
              <a:off x="0" y="259472"/>
              <a:ext cx="915052" cy="167292"/>
            </a:xfrm>
            <a:prstGeom prst="line">
              <a:avLst/>
            </a:prstGeom>
            <a:noFill/>
            <a:ln w="9525" cap="flat">
              <a:solidFill>
                <a:srgbClr val="FF0000"/>
              </a:solidFill>
              <a:prstDash val="sysDash"/>
              <a:round/>
            </a:ln>
            <a:effectLst/>
          </p:spPr>
          <p:txBody>
            <a:bodyPr wrap="square" lIns="45719" tIns="45719" rIns="45719" bIns="45719" numCol="1" anchor="t">
              <a:noAutofit/>
            </a:bodyPr>
            <a:lstStyle/>
            <a:p>
              <a:endParaRPr/>
            </a:p>
          </p:txBody>
        </p:sp>
      </p:grpSp>
      <p:grpSp>
        <p:nvGrpSpPr>
          <p:cNvPr id="133" name="Group 133"/>
          <p:cNvGrpSpPr/>
          <p:nvPr/>
        </p:nvGrpSpPr>
        <p:grpSpPr>
          <a:xfrm>
            <a:off x="1290269" y="2118748"/>
            <a:ext cx="545282" cy="366929"/>
            <a:chOff x="0" y="0"/>
            <a:chExt cx="545280" cy="366927"/>
          </a:xfrm>
        </p:grpSpPr>
        <p:sp>
          <p:nvSpPr>
            <p:cNvPr id="130" name="Shape 130"/>
            <p:cNvSpPr/>
            <p:nvPr/>
          </p:nvSpPr>
          <p:spPr>
            <a:xfrm rot="962953">
              <a:off x="23219" y="64311"/>
              <a:ext cx="498842" cy="238306"/>
            </a:xfrm>
            <a:custGeom>
              <a:avLst/>
              <a:gdLst/>
              <a:ahLst/>
              <a:cxnLst>
                <a:cxn ang="0">
                  <a:pos x="wd2" y="hd2"/>
                </a:cxn>
                <a:cxn ang="5400000">
                  <a:pos x="wd2" y="hd2"/>
                </a:cxn>
                <a:cxn ang="10800000">
                  <a:pos x="wd2" y="hd2"/>
                </a:cxn>
                <a:cxn ang="16200000">
                  <a:pos x="wd2" y="hd2"/>
                </a:cxn>
              </a:cxnLst>
              <a:rect l="0" t="0" r="r" b="b"/>
              <a:pathLst>
                <a:path w="21600" h="21600" extrusionOk="0">
                  <a:moveTo>
                    <a:pt x="19753" y="21600"/>
                  </a:moveTo>
                  <a:lnTo>
                    <a:pt x="14755" y="9495"/>
                  </a:lnTo>
                  <a:lnTo>
                    <a:pt x="16770" y="9495"/>
                  </a:lnTo>
                  <a:lnTo>
                    <a:pt x="16770" y="9495"/>
                  </a:lnTo>
                  <a:cubicBezTo>
                    <a:pt x="15064" y="3557"/>
                    <a:pt x="12217" y="0"/>
                    <a:pt x="9173" y="0"/>
                  </a:cubicBezTo>
                  <a:lnTo>
                    <a:pt x="11988" y="0"/>
                  </a:lnTo>
                  <a:cubicBezTo>
                    <a:pt x="15032" y="0"/>
                    <a:pt x="17878" y="3557"/>
                    <a:pt x="19585" y="9495"/>
                  </a:cubicBezTo>
                  <a:lnTo>
                    <a:pt x="21600" y="9495"/>
                  </a:lnTo>
                  <a:close/>
                  <a:moveTo>
                    <a:pt x="10580" y="256"/>
                  </a:moveTo>
                  <a:lnTo>
                    <a:pt x="10580" y="256"/>
                  </a:lnTo>
                  <a:cubicBezTo>
                    <a:pt x="6111" y="1890"/>
                    <a:pt x="2815" y="10950"/>
                    <a:pt x="2815" y="21600"/>
                  </a:cubicBezTo>
                  <a:lnTo>
                    <a:pt x="0" y="21600"/>
                  </a:lnTo>
                  <a:cubicBezTo>
                    <a:pt x="0" y="9671"/>
                    <a:pt x="4107" y="0"/>
                    <a:pt x="9173" y="0"/>
                  </a:cubicBezTo>
                  <a:cubicBezTo>
                    <a:pt x="9644" y="0"/>
                    <a:pt x="10115" y="86"/>
                    <a:pt x="10580" y="256"/>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endParaRPr/>
            </a:p>
          </p:txBody>
        </p:sp>
        <p:sp>
          <p:nvSpPr>
            <p:cNvPr id="131" name="Shape 131"/>
            <p:cNvSpPr/>
            <p:nvPr/>
          </p:nvSpPr>
          <p:spPr>
            <a:xfrm rot="962953">
              <a:off x="28179" y="29132"/>
              <a:ext cx="244345" cy="238305"/>
            </a:xfrm>
            <a:custGeom>
              <a:avLst/>
              <a:gdLst/>
              <a:ahLst/>
              <a:cxnLst>
                <a:cxn ang="0">
                  <a:pos x="wd2" y="hd2"/>
                </a:cxn>
                <a:cxn ang="5400000">
                  <a:pos x="wd2" y="hd2"/>
                </a:cxn>
                <a:cxn ang="10800000">
                  <a:pos x="wd2" y="hd2"/>
                </a:cxn>
                <a:cxn ang="16200000">
                  <a:pos x="wd2" y="hd2"/>
                </a:cxn>
              </a:cxnLst>
              <a:rect l="0" t="0" r="r" b="b"/>
              <a:pathLst>
                <a:path w="21600" h="21600" extrusionOk="0">
                  <a:moveTo>
                    <a:pt x="21600" y="256"/>
                  </a:moveTo>
                  <a:lnTo>
                    <a:pt x="21600" y="256"/>
                  </a:lnTo>
                  <a:cubicBezTo>
                    <a:pt x="12476" y="1890"/>
                    <a:pt x="5746" y="10950"/>
                    <a:pt x="5746" y="21600"/>
                  </a:cubicBezTo>
                  <a:lnTo>
                    <a:pt x="0" y="21600"/>
                  </a:lnTo>
                  <a:cubicBezTo>
                    <a:pt x="0" y="9671"/>
                    <a:pt x="8384" y="0"/>
                    <a:pt x="18727" y="0"/>
                  </a:cubicBezTo>
                  <a:cubicBezTo>
                    <a:pt x="19689" y="0"/>
                    <a:pt x="20649" y="86"/>
                    <a:pt x="21600" y="256"/>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a:p>
          </p:txBody>
        </p:sp>
        <p:sp>
          <p:nvSpPr>
            <p:cNvPr id="132" name="Shape 132"/>
            <p:cNvSpPr/>
            <p:nvPr/>
          </p:nvSpPr>
          <p:spPr>
            <a:xfrm rot="962953">
              <a:off x="23219" y="64311"/>
              <a:ext cx="498842" cy="238306"/>
            </a:xfrm>
            <a:custGeom>
              <a:avLst/>
              <a:gdLst/>
              <a:ahLst/>
              <a:cxnLst>
                <a:cxn ang="0">
                  <a:pos x="wd2" y="hd2"/>
                </a:cxn>
                <a:cxn ang="5400000">
                  <a:pos x="wd2" y="hd2"/>
                </a:cxn>
                <a:cxn ang="10800000">
                  <a:pos x="wd2" y="hd2"/>
                </a:cxn>
                <a:cxn ang="16200000">
                  <a:pos x="wd2" y="hd2"/>
                </a:cxn>
              </a:cxnLst>
              <a:rect l="0" t="0" r="r" b="b"/>
              <a:pathLst>
                <a:path w="21600" h="21600" extrusionOk="0">
                  <a:moveTo>
                    <a:pt x="10580" y="256"/>
                  </a:moveTo>
                  <a:lnTo>
                    <a:pt x="10580" y="256"/>
                  </a:lnTo>
                  <a:cubicBezTo>
                    <a:pt x="6111" y="1890"/>
                    <a:pt x="2815" y="10950"/>
                    <a:pt x="2815" y="21600"/>
                  </a:cubicBezTo>
                  <a:lnTo>
                    <a:pt x="0" y="21600"/>
                  </a:lnTo>
                  <a:cubicBezTo>
                    <a:pt x="0" y="9671"/>
                    <a:pt x="4107" y="0"/>
                    <a:pt x="9173" y="0"/>
                  </a:cubicBezTo>
                  <a:lnTo>
                    <a:pt x="11988" y="0"/>
                  </a:lnTo>
                  <a:cubicBezTo>
                    <a:pt x="15032" y="0"/>
                    <a:pt x="17878" y="3557"/>
                    <a:pt x="19585" y="9495"/>
                  </a:cubicBezTo>
                  <a:lnTo>
                    <a:pt x="21600" y="9495"/>
                  </a:lnTo>
                  <a:lnTo>
                    <a:pt x="19753" y="21600"/>
                  </a:lnTo>
                  <a:lnTo>
                    <a:pt x="14755" y="9495"/>
                  </a:lnTo>
                  <a:lnTo>
                    <a:pt x="16770" y="9495"/>
                  </a:lnTo>
                  <a:lnTo>
                    <a:pt x="16770" y="9495"/>
                  </a:lnTo>
                  <a:cubicBezTo>
                    <a:pt x="15064" y="3557"/>
                    <a:pt x="12217" y="0"/>
                    <a:pt x="9173" y="0"/>
                  </a:cubicBezTo>
                </a:path>
              </a:pathLst>
            </a:custGeom>
            <a:noFill/>
            <a:ln w="25400" cap="flat">
              <a:solidFill>
                <a:srgbClr val="3A5E8A"/>
              </a:solidFill>
              <a:prstDash val="solid"/>
              <a:round/>
            </a:ln>
            <a:effectLst/>
          </p:spPr>
          <p:txBody>
            <a:bodyPr wrap="square" lIns="45719" tIns="45719" rIns="45719" bIns="45719" numCol="1" anchor="ctr">
              <a:noAutofit/>
            </a:bodyPr>
            <a:lstStyle/>
            <a:p>
              <a:pPr algn="ctr"/>
              <a:endParaRPr/>
            </a:p>
          </p:txBody>
        </p:sp>
      </p:grpSp>
      <p:pic>
        <p:nvPicPr>
          <p:cNvPr id="134" name="pasted-image.pdf"/>
          <p:cNvPicPr>
            <a:picLocks noChangeAspect="1"/>
          </p:cNvPicPr>
          <p:nvPr/>
        </p:nvPicPr>
        <p:blipFill>
          <a:blip r:embed="rId5" cstate="print"/>
          <a:stretch>
            <a:fillRect/>
          </a:stretch>
        </p:blipFill>
        <p:spPr>
          <a:xfrm>
            <a:off x="460842" y="4643324"/>
            <a:ext cx="1878120" cy="1645993"/>
          </a:xfrm>
          <a:prstGeom prst="rect">
            <a:avLst/>
          </a:prstGeom>
          <a:ln w="15875">
            <a:solidFill>
              <a:srgbClr val="269D84"/>
            </a:solidFill>
          </a:ln>
        </p:spPr>
      </p:pic>
      <p:grpSp>
        <p:nvGrpSpPr>
          <p:cNvPr id="137" name="Group 137"/>
          <p:cNvGrpSpPr/>
          <p:nvPr/>
        </p:nvGrpSpPr>
        <p:grpSpPr>
          <a:xfrm>
            <a:off x="493820" y="4673804"/>
            <a:ext cx="360000" cy="360000"/>
            <a:chOff x="0" y="0"/>
            <a:chExt cx="359999" cy="359999"/>
          </a:xfrm>
        </p:grpSpPr>
        <p:sp>
          <p:nvSpPr>
            <p:cNvPr id="135" name="Shape 135"/>
            <p:cNvSpPr/>
            <p:nvPr/>
          </p:nvSpPr>
          <p:spPr>
            <a:xfrm>
              <a:off x="0" y="0"/>
              <a:ext cx="360000" cy="3600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6" name="Shape 136"/>
            <p:cNvSpPr/>
            <p:nvPr/>
          </p:nvSpPr>
          <p:spPr>
            <a:xfrm>
              <a:off x="71721" y="38104"/>
              <a:ext cx="21655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32962">
                <a:defRPr sz="2000" b="1">
                  <a:solidFill>
                    <a:srgbClr val="FF0000"/>
                  </a:solidFill>
                  <a:latin typeface="Arial"/>
                  <a:ea typeface="Arial"/>
                  <a:cs typeface="Arial"/>
                  <a:sym typeface="Arial"/>
                </a:defRPr>
              </a:lvl1pPr>
            </a:lstStyle>
            <a:p>
              <a:r>
                <a:t>X</a:t>
              </a:r>
            </a:p>
          </p:txBody>
        </p:sp>
      </p:grpSp>
      <p:pic>
        <p:nvPicPr>
          <p:cNvPr id="138" name="pasted-image.pdf"/>
          <p:cNvPicPr>
            <a:picLocks noChangeAspect="1"/>
          </p:cNvPicPr>
          <p:nvPr/>
        </p:nvPicPr>
        <p:blipFill>
          <a:blip r:embed="rId6" cstate="print"/>
          <a:stretch>
            <a:fillRect/>
          </a:stretch>
        </p:blipFill>
        <p:spPr>
          <a:xfrm>
            <a:off x="2386891" y="4643324"/>
            <a:ext cx="1800086" cy="1645993"/>
          </a:xfrm>
          <a:prstGeom prst="rect">
            <a:avLst/>
          </a:prstGeom>
          <a:ln w="15875">
            <a:solidFill>
              <a:srgbClr val="269D84"/>
            </a:solidFill>
          </a:ln>
        </p:spPr>
      </p:pic>
      <p:pic>
        <p:nvPicPr>
          <p:cNvPr id="139" name="pasted-image.pdf"/>
          <p:cNvPicPr>
            <a:picLocks noChangeAspect="1"/>
          </p:cNvPicPr>
          <p:nvPr/>
        </p:nvPicPr>
        <p:blipFill>
          <a:blip r:embed="rId7" cstate="print"/>
          <a:stretch>
            <a:fillRect/>
          </a:stretch>
        </p:blipFill>
        <p:spPr>
          <a:xfrm>
            <a:off x="2439918" y="4669654"/>
            <a:ext cx="368301" cy="368301"/>
          </a:xfrm>
          <a:prstGeom prst="rect">
            <a:avLst/>
          </a:prstGeom>
          <a:ln w="12700">
            <a:miter lim="400000"/>
          </a:ln>
        </p:spPr>
      </p:pic>
      <p:sp>
        <p:nvSpPr>
          <p:cNvPr id="140" name="Shape 140"/>
          <p:cNvSpPr/>
          <p:nvPr/>
        </p:nvSpPr>
        <p:spPr>
          <a:xfrm>
            <a:off x="2451349" y="4662034"/>
            <a:ext cx="345440"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Apple Color Emoji"/>
                <a:ea typeface="Apple Color Emoji"/>
                <a:cs typeface="Apple Color Emoji"/>
                <a:sym typeface="Apple Color Emoji"/>
              </a:defRPr>
            </a:lvl1pPr>
          </a:lstStyle>
          <a:p>
            <a:r>
              <a:rPr dirty="0">
                <a:solidFill>
                  <a:srgbClr val="00B050"/>
                </a:solidFill>
              </a:rPr>
              <a:t>✅</a:t>
            </a:r>
          </a:p>
        </p:txBody>
      </p:sp>
      <p:grpSp>
        <p:nvGrpSpPr>
          <p:cNvPr id="143" name="Group 143"/>
          <p:cNvGrpSpPr/>
          <p:nvPr/>
        </p:nvGrpSpPr>
        <p:grpSpPr>
          <a:xfrm>
            <a:off x="493820" y="6748474"/>
            <a:ext cx="360000" cy="360000"/>
            <a:chOff x="0" y="0"/>
            <a:chExt cx="359999" cy="359999"/>
          </a:xfrm>
        </p:grpSpPr>
        <p:sp>
          <p:nvSpPr>
            <p:cNvPr id="141" name="Shape 141"/>
            <p:cNvSpPr/>
            <p:nvPr/>
          </p:nvSpPr>
          <p:spPr>
            <a:xfrm>
              <a:off x="0" y="0"/>
              <a:ext cx="360000" cy="3600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2" name="Shape 142"/>
            <p:cNvSpPr/>
            <p:nvPr/>
          </p:nvSpPr>
          <p:spPr>
            <a:xfrm>
              <a:off x="71721" y="38104"/>
              <a:ext cx="21655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32962">
                <a:defRPr sz="2000" b="1">
                  <a:solidFill>
                    <a:srgbClr val="FF0000"/>
                  </a:solidFill>
                  <a:latin typeface="Arial"/>
                  <a:ea typeface="Arial"/>
                  <a:cs typeface="Arial"/>
                  <a:sym typeface="Arial"/>
                </a:defRPr>
              </a:lvl1pPr>
            </a:lstStyle>
            <a:p>
              <a:r>
                <a:t>X</a:t>
              </a:r>
            </a:p>
          </p:txBody>
        </p:sp>
      </p:grpSp>
      <p:sp>
        <p:nvSpPr>
          <p:cNvPr id="144" name="Shape 144"/>
          <p:cNvSpPr/>
          <p:nvPr/>
        </p:nvSpPr>
        <p:spPr>
          <a:xfrm>
            <a:off x="310351" y="782511"/>
            <a:ext cx="2068238" cy="3578187"/>
          </a:xfrm>
          <a:prstGeom prst="rect">
            <a:avLst/>
          </a:prstGeom>
          <a:ln w="12700">
            <a:solidFill>
              <a:srgbClr val="29AB96"/>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45" name="Shape 145"/>
          <p:cNvSpPr/>
          <p:nvPr/>
        </p:nvSpPr>
        <p:spPr>
          <a:xfrm>
            <a:off x="2491258" y="782511"/>
            <a:ext cx="4044405" cy="3578187"/>
          </a:xfrm>
          <a:prstGeom prst="rect">
            <a:avLst/>
          </a:prstGeom>
          <a:ln w="12700">
            <a:solidFill>
              <a:srgbClr val="29AB96"/>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46" name="Shape 146"/>
          <p:cNvSpPr/>
          <p:nvPr/>
        </p:nvSpPr>
        <p:spPr>
          <a:xfrm>
            <a:off x="311938" y="4478761"/>
            <a:ext cx="6234124" cy="1975120"/>
          </a:xfrm>
          <a:prstGeom prst="rect">
            <a:avLst/>
          </a:prstGeom>
          <a:ln w="12700">
            <a:solidFill>
              <a:srgbClr val="29AB96"/>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47" name="Shape 147"/>
          <p:cNvSpPr/>
          <p:nvPr/>
        </p:nvSpPr>
        <p:spPr>
          <a:xfrm>
            <a:off x="311938" y="6556506"/>
            <a:ext cx="6234124" cy="1699511"/>
          </a:xfrm>
          <a:prstGeom prst="rect">
            <a:avLst/>
          </a:prstGeom>
          <a:ln w="12700">
            <a:solidFill>
              <a:srgbClr val="29AB96"/>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48" name="Shape 148"/>
          <p:cNvSpPr/>
          <p:nvPr/>
        </p:nvSpPr>
        <p:spPr>
          <a:xfrm>
            <a:off x="276572" y="8446965"/>
            <a:ext cx="5210720" cy="4924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300">
                <a:latin typeface="Argumentum Regular 11"/>
                <a:ea typeface="Argumentum Regular 11"/>
                <a:cs typeface="Argumentum Regular 11"/>
                <a:sym typeface="Argumentum Regular 11"/>
              </a:defRPr>
            </a:pPr>
            <a:r>
              <a:rPr dirty="0"/>
              <a:t>You have questions or comments about our products? </a:t>
            </a:r>
            <a:endParaRPr lang="fr-FR" dirty="0"/>
          </a:p>
          <a:p>
            <a:pPr>
              <a:defRPr sz="1300">
                <a:latin typeface="Argumentum Regular 11"/>
                <a:ea typeface="Argumentum Regular 11"/>
                <a:cs typeface="Argumentum Regular 11"/>
                <a:sym typeface="Argumentum Regular 11"/>
              </a:defRPr>
            </a:pPr>
            <a:r>
              <a:rPr dirty="0"/>
              <a:t>Contact us and we will reply to you within 24h : </a:t>
            </a:r>
            <a:r>
              <a:rPr lang="fr-FR" u="sng" dirty="0">
                <a:solidFill>
                  <a:srgbClr val="0000FF"/>
                </a:solidFill>
                <a:uFill>
                  <a:solidFill>
                    <a:srgbClr val="0000FF"/>
                  </a:solidFill>
                </a:uFill>
                <a:hlinkClick r:id="rId8"/>
              </a:rPr>
              <a:t>info@kaveecage.com</a:t>
            </a:r>
            <a:endParaRPr u="sng" dirty="0">
              <a:solidFill>
                <a:srgbClr val="0000FF"/>
              </a:solidFill>
              <a:uFill>
                <a:solidFill>
                  <a:srgbClr val="0000FF"/>
                </a:solidFill>
              </a:uFill>
              <a:hlinkClick r:id="rId8"/>
            </a:endParaRPr>
          </a:p>
        </p:txBody>
      </p:sp>
      <p:sp>
        <p:nvSpPr>
          <p:cNvPr id="149" name="Shape 149"/>
          <p:cNvSpPr/>
          <p:nvPr/>
        </p:nvSpPr>
        <p:spPr>
          <a:xfrm>
            <a:off x="2749727" y="3376166"/>
            <a:ext cx="3527468"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marL="180339" indent="-180339" algn="just">
              <a:defRPr sz="1300">
                <a:latin typeface="Argumentum Regular 10"/>
                <a:ea typeface="Argumentum Regular 10"/>
                <a:cs typeface="Argumentum Regular 10"/>
                <a:sym typeface="Argumentum Regular 10"/>
              </a:defRPr>
            </a:lvl1pPr>
          </a:lstStyle>
          <a:p>
            <a:pPr marL="0" indent="0"/>
            <a:r>
              <a:rPr dirty="0"/>
              <a:t>Do not pull on the meshing to disassemble a grid and always pull on the frame of the grid. Otherwise you might damage the meshing.</a:t>
            </a:r>
            <a:endParaRPr baseline="31999" dirty="0">
              <a:solidFill>
                <a:srgbClr val="FF2600"/>
              </a:solidFill>
            </a:endParaRPr>
          </a:p>
        </p:txBody>
      </p:sp>
      <p:sp>
        <p:nvSpPr>
          <p:cNvPr id="150" name="Shape 150"/>
          <p:cNvSpPr/>
          <p:nvPr/>
        </p:nvSpPr>
        <p:spPr>
          <a:xfrm>
            <a:off x="405119" y="3329839"/>
            <a:ext cx="1878701" cy="87716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marL="180339" indent="-180339" algn="just">
              <a:defRPr sz="1300">
                <a:latin typeface="Argumentum Regular 10"/>
                <a:ea typeface="Argumentum Regular 10"/>
                <a:cs typeface="Argumentum Regular 10"/>
                <a:sym typeface="Argumentum Regular 10"/>
              </a:defRPr>
            </a:lvl1pPr>
          </a:lstStyle>
          <a:p>
            <a:pPr marL="0" indent="0"/>
            <a:r>
              <a:rPr dirty="0"/>
              <a:t>Always pull the grids along the axis of the connectors otherwise connectors might break.</a:t>
            </a:r>
          </a:p>
        </p:txBody>
      </p:sp>
      <p:sp>
        <p:nvSpPr>
          <p:cNvPr id="151" name="Shape 151"/>
          <p:cNvSpPr/>
          <p:nvPr/>
        </p:nvSpPr>
        <p:spPr>
          <a:xfrm>
            <a:off x="4538657" y="4733118"/>
            <a:ext cx="1681402" cy="127727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marL="180339" indent="-180339" algn="just">
              <a:defRPr sz="1300">
                <a:latin typeface="Argumentum Regular 10"/>
                <a:ea typeface="Argumentum Regular 10"/>
                <a:cs typeface="Argumentum Regular 10"/>
                <a:sym typeface="Argumentum Regular 10"/>
              </a:defRPr>
            </a:lvl1pPr>
          </a:lstStyle>
          <a:p>
            <a:pPr marL="0" indent="0"/>
            <a:r>
              <a:rPr dirty="0"/>
              <a:t>Always fully engage the grids inside the connectors to ensure good holding and alignment of the assembly</a:t>
            </a:r>
            <a:endParaRPr baseline="31999" dirty="0">
              <a:solidFill>
                <a:srgbClr val="FF2600"/>
              </a:solidFill>
            </a:endParaRPr>
          </a:p>
        </p:txBody>
      </p:sp>
      <p:sp>
        <p:nvSpPr>
          <p:cNvPr id="152" name="Shape 152"/>
          <p:cNvSpPr/>
          <p:nvPr/>
        </p:nvSpPr>
        <p:spPr>
          <a:xfrm>
            <a:off x="2533021" y="7017575"/>
            <a:ext cx="3696720" cy="8720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80339" indent="-180339" algn="just">
              <a:defRPr sz="1300">
                <a:latin typeface="Argumentum Regular 10"/>
                <a:ea typeface="Argumentum Regular 10"/>
                <a:cs typeface="Argumentum Regular 10"/>
                <a:sym typeface="Argumentum Regular 10"/>
              </a:defRPr>
            </a:lvl1pPr>
          </a:lstStyle>
          <a:p>
            <a:r>
              <a:t>   Do not misalign the connectors, otherwise it might cause holding and alignment problem on the assembly</a:t>
            </a:r>
            <a:endParaRPr baseline="31999">
              <a:solidFill>
                <a:srgbClr val="FF2600"/>
              </a:solidFill>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lang="en-GB" dirty="0"/>
              <a:t>GENERAL</a:t>
            </a:r>
            <a:r>
              <a:rPr dirty="0"/>
              <a:t> </a:t>
            </a:r>
            <a:r>
              <a:rPr lang="en-GB" dirty="0"/>
              <a:t>GUIDELINES</a:t>
            </a:r>
            <a:endParaRPr dirty="0"/>
          </a:p>
        </p:txBody>
      </p:sp>
      <p:pic>
        <p:nvPicPr>
          <p:cNvPr id="57" name="Picture 56" descr="A close up of a cage&#10;&#10;Description automatically generated">
            <a:extLst>
              <a:ext uri="{FF2B5EF4-FFF2-40B4-BE49-F238E27FC236}">
                <a16:creationId xmlns:a16="http://schemas.microsoft.com/office/drawing/2014/main" id="{C42F1F72-3726-5740-AD8F-72F7B00EB64A}"/>
              </a:ext>
            </a:extLst>
          </p:cNvPr>
          <p:cNvPicPr>
            <a:picLocks noChangeAspect="1"/>
          </p:cNvPicPr>
          <p:nvPr/>
        </p:nvPicPr>
        <p:blipFill rotWithShape="1">
          <a:blip r:embed="rId2">
            <a:extLst>
              <a:ext uri="{28A0092B-C50C-407E-A947-70E740481C1C}">
                <a14:useLocalDpi xmlns:a14="http://schemas.microsoft.com/office/drawing/2010/main" val="0"/>
              </a:ext>
            </a:extLst>
          </a:blip>
          <a:srcRect l="16401" t="13544" r="16401" b="8789"/>
          <a:stretch/>
        </p:blipFill>
        <p:spPr>
          <a:xfrm>
            <a:off x="1124744" y="2987824"/>
            <a:ext cx="4608512" cy="3528393"/>
          </a:xfrm>
          <a:prstGeom prst="rect">
            <a:avLst/>
          </a:prstGeom>
        </p:spPr>
      </p:pic>
      <p:sp>
        <p:nvSpPr>
          <p:cNvPr id="58" name="Rectangle 2">
            <a:extLst>
              <a:ext uri="{FF2B5EF4-FFF2-40B4-BE49-F238E27FC236}">
                <a16:creationId xmlns:a16="http://schemas.microsoft.com/office/drawing/2014/main" id="{0C99DC85-9B2B-BA40-B434-31BE73FC8EEA}"/>
              </a:ext>
            </a:extLst>
          </p:cNvPr>
          <p:cNvSpPr>
            <a:spLocks/>
          </p:cNvSpPr>
          <p:nvPr/>
        </p:nvSpPr>
        <p:spPr bwMode="auto">
          <a:xfrm>
            <a:off x="300038" y="1619672"/>
            <a:ext cx="6269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lgn="just" eaLnBrk="1">
              <a:spcBef>
                <a:spcPts val="300"/>
              </a:spcBef>
            </a:pPr>
            <a:r>
              <a:rPr lang="fr-FR" altLang="en-US" sz="2000" dirty="0">
                <a:latin typeface="Argumentum Regular 10" charset="0"/>
                <a:sym typeface="Argumentum Regular 10" charset="0"/>
              </a:rPr>
              <a:t>For simple C&amp;C cages, </a:t>
            </a:r>
            <a:r>
              <a:rPr lang="fr-FR" altLang="en-US" sz="2000" dirty="0" err="1">
                <a:latin typeface="Argumentum Regular 10" charset="0"/>
                <a:sym typeface="Argumentum Regular 10" charset="0"/>
              </a:rPr>
              <a:t>there</a:t>
            </a:r>
            <a:r>
              <a:rPr lang="fr-FR" altLang="en-US" sz="2000" dirty="0">
                <a:latin typeface="Argumentum Regular 10" charset="0"/>
                <a:sym typeface="Argumentum Regular 10" charset="0"/>
              </a:rPr>
              <a:t> </a:t>
            </a:r>
            <a:r>
              <a:rPr lang="fr-FR" altLang="en-US" sz="2000" dirty="0" err="1">
                <a:latin typeface="Argumentum Regular 10" charset="0"/>
                <a:sym typeface="Argumentum Regular 10" charset="0"/>
              </a:rPr>
              <a:t>is</a:t>
            </a:r>
            <a:r>
              <a:rPr lang="fr-FR" altLang="en-US" sz="2000" dirty="0">
                <a:latin typeface="Argumentum Regular 10" charset="0"/>
                <a:sym typeface="Argumentum Regular 10" charset="0"/>
              </a:rPr>
              <a:t> no </a:t>
            </a:r>
            <a:r>
              <a:rPr lang="fr-FR" altLang="en-US" sz="2000" dirty="0" err="1">
                <a:latin typeface="Argumentum Regular 10" charset="0"/>
                <a:sym typeface="Argumentum Regular 10" charset="0"/>
              </a:rPr>
              <a:t>need</a:t>
            </a:r>
            <a:r>
              <a:rPr lang="fr-FR" altLang="en-US" sz="2000" dirty="0">
                <a:latin typeface="Argumentum Regular 10" charset="0"/>
                <a:sym typeface="Argumentum Regular 10" charset="0"/>
              </a:rPr>
              <a:t> to use </a:t>
            </a:r>
            <a:r>
              <a:rPr lang="fr-FR" altLang="en-US" sz="2000" dirty="0" err="1">
                <a:latin typeface="Argumentum Regular 10" charset="0"/>
                <a:sym typeface="Argumentum Regular 10" charset="0"/>
              </a:rPr>
              <a:t>grids</a:t>
            </a:r>
            <a:r>
              <a:rPr lang="fr-FR" altLang="en-US" sz="2000" dirty="0">
                <a:latin typeface="Argumentum Regular 10" charset="0"/>
                <a:sym typeface="Argumentum Regular 10" charset="0"/>
              </a:rPr>
              <a:t> to </a:t>
            </a:r>
            <a:r>
              <a:rPr lang="fr-FR" altLang="en-US" sz="2000" dirty="0" err="1">
                <a:latin typeface="Argumentum Regular 10" charset="0"/>
                <a:sym typeface="Argumentum Regular 10" charset="0"/>
              </a:rPr>
              <a:t>create</a:t>
            </a:r>
            <a:r>
              <a:rPr lang="fr-FR" altLang="en-US" sz="2000" dirty="0">
                <a:latin typeface="Argumentum Regular 10" charset="0"/>
                <a:sym typeface="Argumentum Regular 10" charset="0"/>
              </a:rPr>
              <a:t> a cage </a:t>
            </a:r>
            <a:r>
              <a:rPr lang="fr-FR" altLang="en-US" sz="2000" dirty="0" err="1">
                <a:latin typeface="Argumentum Regular 10" charset="0"/>
                <a:sym typeface="Argumentum Regular 10" charset="0"/>
              </a:rPr>
              <a:t>bottom</a:t>
            </a:r>
            <a:r>
              <a:rPr lang="fr-FR" altLang="en-US" sz="2000" dirty="0">
                <a:latin typeface="Argumentum Regular 10" charset="0"/>
                <a:sym typeface="Argumentum Regular 10" charset="0"/>
              </a:rPr>
              <a:t>.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p:nvPr/>
        </p:nvSpPr>
        <p:spPr>
          <a:xfrm>
            <a:off x="288635" y="810490"/>
            <a:ext cx="6292275"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defRPr sz="1300">
                <a:latin typeface="Argumentum Regular 10"/>
                <a:ea typeface="Argumentum Regular 10"/>
                <a:cs typeface="Argumentum Regular 10"/>
                <a:sym typeface="Argumentum Regular 10"/>
              </a:defRPr>
            </a:lvl1pPr>
          </a:lstStyle>
          <a:p>
            <a:r>
              <a:rPr dirty="0"/>
              <a:t>If you have a C&amp;C cage with a stand, start first to build the stand before the cage.</a:t>
            </a:r>
            <a:r>
              <a:rPr lang="fr-FR" dirty="0"/>
              <a:t> </a:t>
            </a:r>
            <a:r>
              <a:rPr dirty="0"/>
              <a:t>Use below pictures</a:t>
            </a:r>
            <a:r>
              <a:rPr lang="en-GB" dirty="0"/>
              <a:t> and next page</a:t>
            </a:r>
            <a:r>
              <a:rPr dirty="0"/>
              <a:t> to</a:t>
            </a:r>
            <a:r>
              <a:rPr lang="fr-FR" dirty="0"/>
              <a:t> </a:t>
            </a:r>
            <a:r>
              <a:rPr lang="fr-FR" dirty="0" err="1"/>
              <a:t>assist</a:t>
            </a:r>
            <a:r>
              <a:rPr lang="fr-FR" dirty="0"/>
              <a:t> </a:t>
            </a:r>
            <a:r>
              <a:rPr lang="fr-FR" dirty="0" err="1"/>
              <a:t>you</a:t>
            </a:r>
            <a:r>
              <a:rPr lang="fr-FR" dirty="0"/>
              <a:t> </a:t>
            </a:r>
            <a:r>
              <a:rPr dirty="0"/>
              <a:t>with the assembly.</a:t>
            </a:r>
            <a:endParaRPr u="sng" dirty="0"/>
          </a:p>
        </p:txBody>
      </p:sp>
      <p:sp>
        <p:nvSpPr>
          <p:cNvPr id="457" name="Shape 457"/>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t>STAND ASSEMBLY</a:t>
            </a:r>
          </a:p>
        </p:txBody>
      </p:sp>
      <p:pic>
        <p:nvPicPr>
          <p:cNvPr id="57" name="Picture 56" descr="A dark room&#10;&#10;Description automatically generated">
            <a:extLst>
              <a:ext uri="{FF2B5EF4-FFF2-40B4-BE49-F238E27FC236}">
                <a16:creationId xmlns:a16="http://schemas.microsoft.com/office/drawing/2014/main" id="{6C360C7E-B07C-0946-9F78-B72BC55F4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33750"/>
            <a:ext cx="6858000" cy="3509231"/>
          </a:xfrm>
          <a:prstGeom prst="rect">
            <a:avLst/>
          </a:prstGeom>
        </p:spPr>
      </p:pic>
      <p:pic>
        <p:nvPicPr>
          <p:cNvPr id="58" name="Picture 57" descr="A dark room&#10;&#10;Description automatically generated">
            <a:extLst>
              <a:ext uri="{FF2B5EF4-FFF2-40B4-BE49-F238E27FC236}">
                <a16:creationId xmlns:a16="http://schemas.microsoft.com/office/drawing/2014/main" id="{E3A02354-0532-DC47-9928-1C0ED7E23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12" y="2215442"/>
            <a:ext cx="6557988" cy="3355845"/>
          </a:xfrm>
          <a:prstGeom prst="rect">
            <a:avLst/>
          </a:prstGeom>
        </p:spPr>
      </p:pic>
      <p:sp>
        <p:nvSpPr>
          <p:cNvPr id="59" name="Rectangle 35">
            <a:extLst>
              <a:ext uri="{FF2B5EF4-FFF2-40B4-BE49-F238E27FC236}">
                <a16:creationId xmlns:a16="http://schemas.microsoft.com/office/drawing/2014/main" id="{D9008AEC-E9A9-784C-A587-845A9F09397B}"/>
              </a:ext>
            </a:extLst>
          </p:cNvPr>
          <p:cNvSpPr>
            <a:spLocks/>
          </p:cNvSpPr>
          <p:nvPr/>
        </p:nvSpPr>
        <p:spPr bwMode="auto">
          <a:xfrm>
            <a:off x="770133" y="1724108"/>
            <a:ext cx="837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20" rIns="45720">
            <a:spAutoFit/>
          </a:bodyPr>
          <a:lstStyle>
            <a:lvl1pPr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a:r>
              <a:rPr lang="fr-FR" altLang="en-US" sz="2000" b="1" dirty="0">
                <a:latin typeface="Argumentum Regular 10" charset="0"/>
                <a:sym typeface="Argumentum Regular 10" charset="0"/>
              </a:rPr>
              <a:t>3X2</a:t>
            </a:r>
          </a:p>
        </p:txBody>
      </p:sp>
      <p:sp>
        <p:nvSpPr>
          <p:cNvPr id="60" name="Rectangle 35">
            <a:extLst>
              <a:ext uri="{FF2B5EF4-FFF2-40B4-BE49-F238E27FC236}">
                <a16:creationId xmlns:a16="http://schemas.microsoft.com/office/drawing/2014/main" id="{527E1197-CC34-0645-A15A-4212526BD1CA}"/>
              </a:ext>
            </a:extLst>
          </p:cNvPr>
          <p:cNvSpPr>
            <a:spLocks/>
          </p:cNvSpPr>
          <p:nvPr/>
        </p:nvSpPr>
        <p:spPr bwMode="auto">
          <a:xfrm>
            <a:off x="351207" y="3396827"/>
            <a:ext cx="837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20" rIns="45720">
            <a:spAutoFit/>
          </a:bodyPr>
          <a:lstStyle>
            <a:lvl1pPr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a:r>
              <a:rPr lang="fr-FR" altLang="en-US" sz="2000" b="1" dirty="0">
                <a:latin typeface="Argumentum Regular 10" charset="0"/>
                <a:sym typeface="Argumentum Regular 10" charset="0"/>
              </a:rPr>
              <a:t>4X2</a:t>
            </a:r>
          </a:p>
        </p:txBody>
      </p:sp>
      <p:sp>
        <p:nvSpPr>
          <p:cNvPr id="61" name="Rectangle 35">
            <a:extLst>
              <a:ext uri="{FF2B5EF4-FFF2-40B4-BE49-F238E27FC236}">
                <a16:creationId xmlns:a16="http://schemas.microsoft.com/office/drawing/2014/main" id="{5F3EDDB6-F63B-DA41-882F-81F9A31EDF1D}"/>
              </a:ext>
            </a:extLst>
          </p:cNvPr>
          <p:cNvSpPr>
            <a:spLocks/>
          </p:cNvSpPr>
          <p:nvPr/>
        </p:nvSpPr>
        <p:spPr bwMode="auto">
          <a:xfrm>
            <a:off x="149212" y="5371232"/>
            <a:ext cx="837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20" rIns="45720">
            <a:spAutoFit/>
          </a:bodyPr>
          <a:lstStyle>
            <a:lvl1pPr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a:r>
              <a:rPr lang="fr-FR" altLang="en-US" sz="2000" b="1" dirty="0">
                <a:latin typeface="Argumentum Regular 10" charset="0"/>
                <a:sym typeface="Argumentum Regular 10" charset="0"/>
              </a:rPr>
              <a:t>5X2</a:t>
            </a:r>
          </a:p>
        </p:txBody>
      </p:sp>
      <p:sp>
        <p:nvSpPr>
          <p:cNvPr id="62" name="Rectangle 35">
            <a:extLst>
              <a:ext uri="{FF2B5EF4-FFF2-40B4-BE49-F238E27FC236}">
                <a16:creationId xmlns:a16="http://schemas.microsoft.com/office/drawing/2014/main" id="{8889C478-C4E7-CB41-BAD1-3FF37A716B15}"/>
              </a:ext>
            </a:extLst>
          </p:cNvPr>
          <p:cNvSpPr>
            <a:spLocks/>
          </p:cNvSpPr>
          <p:nvPr/>
        </p:nvSpPr>
        <p:spPr bwMode="auto">
          <a:xfrm>
            <a:off x="57089" y="6986599"/>
            <a:ext cx="837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20" rIns="45720">
            <a:spAutoFit/>
          </a:bodyPr>
          <a:lstStyle>
            <a:lvl1pPr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a:r>
              <a:rPr lang="fr-FR" altLang="en-US" sz="2000" b="1" dirty="0">
                <a:latin typeface="Argumentum Regular 10" charset="0"/>
                <a:sym typeface="Argumentum Regular 10" charset="0"/>
              </a:rPr>
              <a:t>6X2</a:t>
            </a:r>
          </a:p>
        </p:txBody>
      </p:sp>
      <p:pic>
        <p:nvPicPr>
          <p:cNvPr id="63" name="Picture 62" descr="A dark room&#10;&#10;Description automatically generated">
            <a:extLst>
              <a:ext uri="{FF2B5EF4-FFF2-40B4-BE49-F238E27FC236}">
                <a16:creationId xmlns:a16="http://schemas.microsoft.com/office/drawing/2014/main" id="{B44C6069-5860-5046-9E0F-79391BDCD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9" y="467970"/>
            <a:ext cx="6858000" cy="3509367"/>
          </a:xfrm>
          <a:prstGeom prst="rect">
            <a:avLst/>
          </a:prstGeom>
        </p:spPr>
      </p:pic>
      <p:pic>
        <p:nvPicPr>
          <p:cNvPr id="64" name="Picture 63" descr="A dark room&#10;&#10;Description automatically generated">
            <a:extLst>
              <a:ext uri="{FF2B5EF4-FFF2-40B4-BE49-F238E27FC236}">
                <a16:creationId xmlns:a16="http://schemas.microsoft.com/office/drawing/2014/main" id="{53988A95-CA00-7C46-B353-E53D8DD8B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5" y="6084168"/>
            <a:ext cx="6696744" cy="3426850"/>
          </a:xfrm>
          <a:prstGeom prst="rect">
            <a:avLst/>
          </a:prstGeom>
        </p:spPr>
      </p:pic>
    </p:spTree>
    <p:extLst>
      <p:ext uri="{BB962C8B-B14F-4D97-AF65-F5344CB8AC3E}">
        <p14:creationId xmlns:p14="http://schemas.microsoft.com/office/powerpoint/2010/main" val="292248285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image28.jpeg"/>
          <p:cNvPicPr>
            <a:picLocks noChangeAspect="1"/>
          </p:cNvPicPr>
          <p:nvPr/>
        </p:nvPicPr>
        <p:blipFill>
          <a:blip r:embed="rId2" cstate="print"/>
          <a:srcRect t="18336" b="13237"/>
          <a:stretch>
            <a:fillRect/>
          </a:stretch>
        </p:blipFill>
        <p:spPr>
          <a:xfrm>
            <a:off x="936456" y="3102182"/>
            <a:ext cx="2940510" cy="1332001"/>
          </a:xfrm>
          <a:prstGeom prst="rect">
            <a:avLst/>
          </a:prstGeom>
          <a:ln w="12700">
            <a:miter lim="400000"/>
          </a:ln>
        </p:spPr>
      </p:pic>
      <p:pic>
        <p:nvPicPr>
          <p:cNvPr id="448" name="image29.jpeg" descr="DSC_8837-4.jpg"/>
          <p:cNvPicPr>
            <a:picLocks noChangeAspect="1"/>
          </p:cNvPicPr>
          <p:nvPr/>
        </p:nvPicPr>
        <p:blipFill>
          <a:blip r:embed="rId3" cstate="print"/>
          <a:srcRect t="15241" b="11242"/>
          <a:stretch>
            <a:fillRect/>
          </a:stretch>
        </p:blipFill>
        <p:spPr>
          <a:xfrm>
            <a:off x="1072092" y="1770954"/>
            <a:ext cx="2548898" cy="1240494"/>
          </a:xfrm>
          <a:prstGeom prst="rect">
            <a:avLst/>
          </a:prstGeom>
          <a:ln w="12700">
            <a:miter lim="400000"/>
          </a:ln>
        </p:spPr>
      </p:pic>
      <p:sp>
        <p:nvSpPr>
          <p:cNvPr id="449" name="Shape 449"/>
          <p:cNvSpPr/>
          <p:nvPr/>
        </p:nvSpPr>
        <p:spPr>
          <a:xfrm>
            <a:off x="288635" y="810490"/>
            <a:ext cx="6292275" cy="6924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defRPr sz="1300">
                <a:latin typeface="Argumentum Regular 10"/>
                <a:ea typeface="Argumentum Regular 10"/>
                <a:cs typeface="Argumentum Regular 10"/>
                <a:sym typeface="Argumentum Regular 10"/>
              </a:defRPr>
            </a:lvl1pPr>
          </a:lstStyle>
          <a:p>
            <a:r>
              <a:rPr dirty="0"/>
              <a:t>If you have selected a C&amp;C cage with a stand, start first to build the stand before the cage.</a:t>
            </a:r>
            <a:r>
              <a:rPr lang="fr-FR" dirty="0"/>
              <a:t> </a:t>
            </a:r>
            <a:r>
              <a:rPr dirty="0"/>
              <a:t>Use below pictures and the indicated quantity of </a:t>
            </a:r>
            <a:r>
              <a:rPr dirty="0" err="1"/>
              <a:t>grids&amp;connectors</a:t>
            </a:r>
            <a:r>
              <a:rPr dirty="0"/>
              <a:t> to</a:t>
            </a:r>
            <a:r>
              <a:rPr lang="fr-FR" dirty="0"/>
              <a:t> </a:t>
            </a:r>
            <a:r>
              <a:rPr lang="fr-FR" dirty="0" err="1"/>
              <a:t>assist</a:t>
            </a:r>
            <a:r>
              <a:rPr lang="fr-FR" dirty="0"/>
              <a:t> </a:t>
            </a:r>
            <a:r>
              <a:rPr lang="fr-FR" dirty="0" err="1"/>
              <a:t>you</a:t>
            </a:r>
            <a:r>
              <a:rPr lang="fr-FR" dirty="0"/>
              <a:t> </a:t>
            </a:r>
            <a:r>
              <a:rPr dirty="0"/>
              <a:t>with the assembly.</a:t>
            </a:r>
            <a:endParaRPr u="sng" dirty="0"/>
          </a:p>
        </p:txBody>
      </p:sp>
      <p:pic>
        <p:nvPicPr>
          <p:cNvPr id="450" name="image30.jpeg"/>
          <p:cNvPicPr>
            <a:picLocks noChangeAspect="1"/>
          </p:cNvPicPr>
          <p:nvPr/>
        </p:nvPicPr>
        <p:blipFill>
          <a:blip r:embed="rId4" cstate="print"/>
          <a:srcRect t="29197" b="12875"/>
          <a:stretch>
            <a:fillRect/>
          </a:stretch>
        </p:blipFill>
        <p:spPr>
          <a:xfrm>
            <a:off x="493591" y="4566306"/>
            <a:ext cx="3929357" cy="1506815"/>
          </a:xfrm>
          <a:prstGeom prst="rect">
            <a:avLst/>
          </a:prstGeom>
          <a:ln w="12700">
            <a:miter lim="400000"/>
          </a:ln>
        </p:spPr>
      </p:pic>
      <p:pic>
        <p:nvPicPr>
          <p:cNvPr id="455" name="image31.jpg" descr="C:\Users\lagas\Google Drive\Cavy cage\Photos\Photos produits\Réhausseur\DSC_8816-4.jpg"/>
          <p:cNvPicPr>
            <a:picLocks noChangeAspect="1"/>
          </p:cNvPicPr>
          <p:nvPr/>
        </p:nvPicPr>
        <p:blipFill>
          <a:blip r:embed="rId5" cstate="print"/>
          <a:stretch>
            <a:fillRect/>
          </a:stretch>
        </p:blipFill>
        <p:spPr>
          <a:xfrm>
            <a:off x="216907" y="6036189"/>
            <a:ext cx="4463752" cy="1584001"/>
          </a:xfrm>
          <a:prstGeom prst="rect">
            <a:avLst/>
          </a:prstGeom>
          <a:ln w="12700">
            <a:miter lim="400000"/>
          </a:ln>
        </p:spPr>
      </p:pic>
      <p:sp>
        <p:nvSpPr>
          <p:cNvPr id="456" name="Shape 456"/>
          <p:cNvSpPr/>
          <p:nvPr/>
        </p:nvSpPr>
        <p:spPr>
          <a:xfrm>
            <a:off x="311725" y="7601184"/>
            <a:ext cx="6269185" cy="6924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1300">
                <a:latin typeface="Argumentum Regular 10"/>
                <a:ea typeface="Argumentum Regular 10"/>
                <a:cs typeface="Argumentum Regular 10"/>
                <a:sym typeface="Argumentum Regular 10"/>
              </a:defRPr>
            </a:lvl1pPr>
          </a:lstStyle>
          <a:p>
            <a:r>
              <a:rPr dirty="0"/>
              <a:t>One way to easily build the stand is to first build the legs of the stand and then separately the cage bottom. Then you position the legs and you place over the bottom of the cage.</a:t>
            </a:r>
            <a:endParaRPr u="sng" dirty="0"/>
          </a:p>
        </p:txBody>
      </p:sp>
      <p:sp>
        <p:nvSpPr>
          <p:cNvPr id="457" name="Shape 457"/>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t>STAND ASSEMBLY</a:t>
            </a:r>
          </a:p>
        </p:txBody>
      </p:sp>
      <p:grpSp>
        <p:nvGrpSpPr>
          <p:cNvPr id="37" name="Groupe 36"/>
          <p:cNvGrpSpPr/>
          <p:nvPr/>
        </p:nvGrpSpPr>
        <p:grpSpPr>
          <a:xfrm>
            <a:off x="4954868" y="1892238"/>
            <a:ext cx="1828246" cy="905566"/>
            <a:chOff x="4901528" y="1854138"/>
            <a:chExt cx="1828246" cy="905566"/>
          </a:xfrm>
        </p:grpSpPr>
        <p:pic>
          <p:nvPicPr>
            <p:cNvPr id="13" name="pixel-art-grid-8.png"/>
            <p:cNvPicPr>
              <a:picLocks noChangeAspect="1"/>
            </p:cNvPicPr>
            <p:nvPr/>
          </p:nvPicPr>
          <p:blipFill>
            <a:blip r:embed="rId6" cstate="print"/>
            <a:stretch>
              <a:fillRect/>
            </a:stretch>
          </p:blipFill>
          <p:spPr>
            <a:xfrm>
              <a:off x="4901528" y="1854138"/>
              <a:ext cx="438046" cy="443038"/>
            </a:xfrm>
            <a:prstGeom prst="rect">
              <a:avLst/>
            </a:prstGeom>
            <a:ln w="12700">
              <a:miter lim="400000"/>
            </a:ln>
          </p:spPr>
        </p:pic>
        <p:sp>
          <p:nvSpPr>
            <p:cNvPr id="14" name="Shape 238"/>
            <p:cNvSpPr/>
            <p:nvPr/>
          </p:nvSpPr>
          <p:spPr>
            <a:xfrm>
              <a:off x="5494335" y="1940572"/>
              <a:ext cx="1235439"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16</a:t>
              </a:r>
              <a:r>
                <a:rPr dirty="0"/>
                <a:t> Grids</a:t>
              </a:r>
            </a:p>
          </p:txBody>
        </p:sp>
        <p:pic>
          <p:nvPicPr>
            <p:cNvPr id="15" name="image21.png"/>
            <p:cNvPicPr>
              <a:picLocks noChangeAspect="1"/>
            </p:cNvPicPr>
            <p:nvPr/>
          </p:nvPicPr>
          <p:blipFill>
            <a:blip r:embed="rId7" cstate="print"/>
            <a:stretch>
              <a:fillRect/>
            </a:stretch>
          </p:blipFill>
          <p:spPr>
            <a:xfrm>
              <a:off x="4905184" y="2395061"/>
              <a:ext cx="430734" cy="364643"/>
            </a:xfrm>
            <a:prstGeom prst="rect">
              <a:avLst/>
            </a:prstGeom>
            <a:ln w="12700">
              <a:miter lim="400000"/>
            </a:ln>
          </p:spPr>
        </p:pic>
        <p:sp>
          <p:nvSpPr>
            <p:cNvPr id="16" name="Shape 240"/>
            <p:cNvSpPr/>
            <p:nvPr/>
          </p:nvSpPr>
          <p:spPr>
            <a:xfrm>
              <a:off x="5494336" y="2442298"/>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24</a:t>
              </a:r>
              <a:r>
                <a:rPr dirty="0"/>
                <a:t> Connectors</a:t>
              </a:r>
            </a:p>
          </p:txBody>
        </p:sp>
      </p:grpSp>
      <p:sp>
        <p:nvSpPr>
          <p:cNvPr id="17" name="Shape 234"/>
          <p:cNvSpPr/>
          <p:nvPr/>
        </p:nvSpPr>
        <p:spPr>
          <a:xfrm>
            <a:off x="294408" y="1519494"/>
            <a:ext cx="937114"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lang="fr-FR" u="sng" dirty="0"/>
              <a:t>Stand</a:t>
            </a:r>
            <a:r>
              <a:rPr u="sng" dirty="0"/>
              <a:t> 3x2 :</a:t>
            </a:r>
          </a:p>
        </p:txBody>
      </p:sp>
      <p:sp>
        <p:nvSpPr>
          <p:cNvPr id="18" name="Shape 234"/>
          <p:cNvSpPr/>
          <p:nvPr/>
        </p:nvSpPr>
        <p:spPr>
          <a:xfrm>
            <a:off x="294408" y="2865254"/>
            <a:ext cx="937114"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lang="fr-FR" u="sng" dirty="0"/>
              <a:t>Stand</a:t>
            </a:r>
            <a:r>
              <a:rPr u="sng" dirty="0"/>
              <a:t> </a:t>
            </a:r>
            <a:r>
              <a:rPr lang="fr-FR" u="sng" dirty="0"/>
              <a:t>4</a:t>
            </a:r>
            <a:r>
              <a:rPr u="sng" dirty="0"/>
              <a:t>x2 :</a:t>
            </a:r>
          </a:p>
        </p:txBody>
      </p:sp>
      <p:sp>
        <p:nvSpPr>
          <p:cNvPr id="19" name="Shape 234"/>
          <p:cNvSpPr/>
          <p:nvPr/>
        </p:nvSpPr>
        <p:spPr>
          <a:xfrm>
            <a:off x="294408" y="4359152"/>
            <a:ext cx="937114"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lang="fr-FR" u="sng" dirty="0"/>
              <a:t>Stand</a:t>
            </a:r>
            <a:r>
              <a:rPr u="sng" dirty="0"/>
              <a:t> </a:t>
            </a:r>
            <a:r>
              <a:rPr lang="fr-FR" u="sng" dirty="0"/>
              <a:t>5</a:t>
            </a:r>
            <a:r>
              <a:rPr u="sng" dirty="0"/>
              <a:t>x2 :</a:t>
            </a:r>
          </a:p>
        </p:txBody>
      </p:sp>
      <p:sp>
        <p:nvSpPr>
          <p:cNvPr id="20" name="Shape 234"/>
          <p:cNvSpPr/>
          <p:nvPr/>
        </p:nvSpPr>
        <p:spPr>
          <a:xfrm>
            <a:off x="294408" y="6012161"/>
            <a:ext cx="937114"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lang="fr-FR" u="sng" dirty="0"/>
              <a:t>Stand</a:t>
            </a:r>
            <a:r>
              <a:rPr u="sng" dirty="0"/>
              <a:t> </a:t>
            </a:r>
            <a:r>
              <a:rPr lang="fr-FR" u="sng" dirty="0"/>
              <a:t>6</a:t>
            </a:r>
            <a:r>
              <a:rPr u="sng" dirty="0"/>
              <a:t>x2 :</a:t>
            </a:r>
          </a:p>
        </p:txBody>
      </p:sp>
      <p:grpSp>
        <p:nvGrpSpPr>
          <p:cNvPr id="36" name="Groupe 35"/>
          <p:cNvGrpSpPr/>
          <p:nvPr/>
        </p:nvGrpSpPr>
        <p:grpSpPr>
          <a:xfrm>
            <a:off x="4954868" y="3254083"/>
            <a:ext cx="1828246" cy="905566"/>
            <a:chOff x="4901528" y="3254083"/>
            <a:chExt cx="1828246" cy="905566"/>
          </a:xfrm>
        </p:grpSpPr>
        <p:pic>
          <p:nvPicPr>
            <p:cNvPr id="22" name="pixel-art-grid-8.png"/>
            <p:cNvPicPr>
              <a:picLocks noChangeAspect="1"/>
            </p:cNvPicPr>
            <p:nvPr/>
          </p:nvPicPr>
          <p:blipFill>
            <a:blip r:embed="rId6" cstate="print"/>
            <a:stretch>
              <a:fillRect/>
            </a:stretch>
          </p:blipFill>
          <p:spPr>
            <a:xfrm>
              <a:off x="4901528" y="3254083"/>
              <a:ext cx="438046" cy="443038"/>
            </a:xfrm>
            <a:prstGeom prst="rect">
              <a:avLst/>
            </a:prstGeom>
            <a:ln w="12700">
              <a:miter lim="400000"/>
            </a:ln>
          </p:spPr>
        </p:pic>
        <p:sp>
          <p:nvSpPr>
            <p:cNvPr id="23" name="Shape 238"/>
            <p:cNvSpPr/>
            <p:nvPr/>
          </p:nvSpPr>
          <p:spPr>
            <a:xfrm>
              <a:off x="5494335" y="3340517"/>
              <a:ext cx="1235439"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20</a:t>
              </a:r>
              <a:r>
                <a:rPr dirty="0"/>
                <a:t> Grids</a:t>
              </a:r>
            </a:p>
          </p:txBody>
        </p:sp>
        <p:pic>
          <p:nvPicPr>
            <p:cNvPr id="24" name="image21.png"/>
            <p:cNvPicPr>
              <a:picLocks noChangeAspect="1"/>
            </p:cNvPicPr>
            <p:nvPr/>
          </p:nvPicPr>
          <p:blipFill>
            <a:blip r:embed="rId7" cstate="print"/>
            <a:stretch>
              <a:fillRect/>
            </a:stretch>
          </p:blipFill>
          <p:spPr>
            <a:xfrm>
              <a:off x="4905184" y="3795006"/>
              <a:ext cx="430734" cy="364643"/>
            </a:xfrm>
            <a:prstGeom prst="rect">
              <a:avLst/>
            </a:prstGeom>
            <a:ln w="12700">
              <a:miter lim="400000"/>
            </a:ln>
          </p:spPr>
        </p:pic>
        <p:sp>
          <p:nvSpPr>
            <p:cNvPr id="25" name="Shape 240"/>
            <p:cNvSpPr/>
            <p:nvPr/>
          </p:nvSpPr>
          <p:spPr>
            <a:xfrm>
              <a:off x="5494336" y="3842243"/>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30</a:t>
              </a:r>
              <a:r>
                <a:rPr dirty="0"/>
                <a:t> Connectors</a:t>
              </a:r>
            </a:p>
          </p:txBody>
        </p:sp>
      </p:grpSp>
      <p:grpSp>
        <p:nvGrpSpPr>
          <p:cNvPr id="35" name="Groupe 34"/>
          <p:cNvGrpSpPr/>
          <p:nvPr/>
        </p:nvGrpSpPr>
        <p:grpSpPr>
          <a:xfrm>
            <a:off x="4954868" y="4765231"/>
            <a:ext cx="1828246" cy="905566"/>
            <a:chOff x="4901528" y="4765231"/>
            <a:chExt cx="1828246" cy="905566"/>
          </a:xfrm>
        </p:grpSpPr>
        <p:pic>
          <p:nvPicPr>
            <p:cNvPr id="26" name="pixel-art-grid-8.png"/>
            <p:cNvPicPr>
              <a:picLocks noChangeAspect="1"/>
            </p:cNvPicPr>
            <p:nvPr/>
          </p:nvPicPr>
          <p:blipFill>
            <a:blip r:embed="rId6" cstate="print"/>
            <a:stretch>
              <a:fillRect/>
            </a:stretch>
          </p:blipFill>
          <p:spPr>
            <a:xfrm>
              <a:off x="4901528" y="4765231"/>
              <a:ext cx="438046" cy="443038"/>
            </a:xfrm>
            <a:prstGeom prst="rect">
              <a:avLst/>
            </a:prstGeom>
            <a:ln w="12700">
              <a:miter lim="400000"/>
            </a:ln>
          </p:spPr>
        </p:pic>
        <p:sp>
          <p:nvSpPr>
            <p:cNvPr id="27" name="Shape 238"/>
            <p:cNvSpPr/>
            <p:nvPr/>
          </p:nvSpPr>
          <p:spPr>
            <a:xfrm>
              <a:off x="5494335" y="4851665"/>
              <a:ext cx="1235439"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25</a:t>
              </a:r>
              <a:r>
                <a:rPr dirty="0"/>
                <a:t> Grids</a:t>
              </a:r>
            </a:p>
          </p:txBody>
        </p:sp>
        <p:pic>
          <p:nvPicPr>
            <p:cNvPr id="28" name="image21.png"/>
            <p:cNvPicPr>
              <a:picLocks noChangeAspect="1"/>
            </p:cNvPicPr>
            <p:nvPr/>
          </p:nvPicPr>
          <p:blipFill>
            <a:blip r:embed="rId7" cstate="print"/>
            <a:stretch>
              <a:fillRect/>
            </a:stretch>
          </p:blipFill>
          <p:spPr>
            <a:xfrm>
              <a:off x="4905184" y="5306154"/>
              <a:ext cx="430734" cy="364643"/>
            </a:xfrm>
            <a:prstGeom prst="rect">
              <a:avLst/>
            </a:prstGeom>
            <a:ln w="12700">
              <a:miter lim="400000"/>
            </a:ln>
          </p:spPr>
        </p:pic>
        <p:sp>
          <p:nvSpPr>
            <p:cNvPr id="29" name="Shape 240"/>
            <p:cNvSpPr/>
            <p:nvPr/>
          </p:nvSpPr>
          <p:spPr>
            <a:xfrm>
              <a:off x="5494336" y="5353391"/>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36</a:t>
              </a:r>
              <a:r>
                <a:rPr dirty="0"/>
                <a:t> Connectors</a:t>
              </a:r>
            </a:p>
          </p:txBody>
        </p:sp>
      </p:grpSp>
      <p:grpSp>
        <p:nvGrpSpPr>
          <p:cNvPr id="34" name="Groupe 33"/>
          <p:cNvGrpSpPr/>
          <p:nvPr/>
        </p:nvGrpSpPr>
        <p:grpSpPr>
          <a:xfrm>
            <a:off x="4954868" y="6373129"/>
            <a:ext cx="1828246" cy="905566"/>
            <a:chOff x="4901528" y="6304549"/>
            <a:chExt cx="1828246" cy="905566"/>
          </a:xfrm>
        </p:grpSpPr>
        <p:pic>
          <p:nvPicPr>
            <p:cNvPr id="30" name="pixel-art-grid-8.png"/>
            <p:cNvPicPr>
              <a:picLocks noChangeAspect="1"/>
            </p:cNvPicPr>
            <p:nvPr/>
          </p:nvPicPr>
          <p:blipFill>
            <a:blip r:embed="rId6" cstate="print"/>
            <a:stretch>
              <a:fillRect/>
            </a:stretch>
          </p:blipFill>
          <p:spPr>
            <a:xfrm>
              <a:off x="4901528" y="6304549"/>
              <a:ext cx="438046" cy="443038"/>
            </a:xfrm>
            <a:prstGeom prst="rect">
              <a:avLst/>
            </a:prstGeom>
            <a:ln w="12700">
              <a:miter lim="400000"/>
            </a:ln>
          </p:spPr>
        </p:pic>
        <p:sp>
          <p:nvSpPr>
            <p:cNvPr id="31" name="Shape 238"/>
            <p:cNvSpPr/>
            <p:nvPr/>
          </p:nvSpPr>
          <p:spPr>
            <a:xfrm>
              <a:off x="5494335" y="6390983"/>
              <a:ext cx="1235439"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29</a:t>
              </a:r>
              <a:r>
                <a:rPr dirty="0"/>
                <a:t> Grids</a:t>
              </a:r>
            </a:p>
          </p:txBody>
        </p:sp>
        <p:pic>
          <p:nvPicPr>
            <p:cNvPr id="32" name="image21.png"/>
            <p:cNvPicPr>
              <a:picLocks noChangeAspect="1"/>
            </p:cNvPicPr>
            <p:nvPr/>
          </p:nvPicPr>
          <p:blipFill>
            <a:blip r:embed="rId7" cstate="print"/>
            <a:stretch>
              <a:fillRect/>
            </a:stretch>
          </p:blipFill>
          <p:spPr>
            <a:xfrm>
              <a:off x="4905184" y="6845472"/>
              <a:ext cx="430734" cy="364643"/>
            </a:xfrm>
            <a:prstGeom prst="rect">
              <a:avLst/>
            </a:prstGeom>
            <a:ln w="12700">
              <a:miter lim="400000"/>
            </a:ln>
          </p:spPr>
        </p:pic>
        <p:sp>
          <p:nvSpPr>
            <p:cNvPr id="33" name="Shape 240"/>
            <p:cNvSpPr/>
            <p:nvPr/>
          </p:nvSpPr>
          <p:spPr>
            <a:xfrm>
              <a:off x="5494336" y="6892709"/>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42</a:t>
              </a:r>
              <a:r>
                <a:rPr dirty="0"/>
                <a:t> Connectors</a:t>
              </a:r>
            </a:p>
          </p:txBody>
        </p:sp>
      </p:grpSp>
      <p:pic>
        <p:nvPicPr>
          <p:cNvPr id="38" name="Image 37"/>
          <p:cNvPicPr>
            <a:picLocks/>
          </p:cNvPicPr>
          <p:nvPr/>
        </p:nvPicPr>
        <p:blipFill>
          <a:blip r:embed="rId8" cstate="print"/>
          <a:stretch>
            <a:fillRect/>
          </a:stretch>
        </p:blipFill>
        <p:spPr>
          <a:xfrm rot="10800000">
            <a:off x="4656528" y="2248156"/>
            <a:ext cx="216000" cy="193730"/>
          </a:xfrm>
          <a:prstGeom prst="rect">
            <a:avLst/>
          </a:prstGeom>
          <a:effectLst>
            <a:outerShdw blurRad="38100" dist="20000" dir="5400000" rotWithShape="0">
              <a:srgbClr val="000000">
                <a:alpha val="38000"/>
              </a:srgbClr>
            </a:outerShdw>
          </a:effectLst>
        </p:spPr>
      </p:pic>
      <p:pic>
        <p:nvPicPr>
          <p:cNvPr id="39" name="Image 38"/>
          <p:cNvPicPr>
            <a:picLocks/>
          </p:cNvPicPr>
          <p:nvPr/>
        </p:nvPicPr>
        <p:blipFill>
          <a:blip r:embed="rId8" cstate="print"/>
          <a:stretch>
            <a:fillRect/>
          </a:stretch>
        </p:blipFill>
        <p:spPr>
          <a:xfrm rot="10800000">
            <a:off x="4656528" y="3610001"/>
            <a:ext cx="216000" cy="193730"/>
          </a:xfrm>
          <a:prstGeom prst="rect">
            <a:avLst/>
          </a:prstGeom>
          <a:effectLst>
            <a:outerShdw blurRad="38100" dist="20000" dir="5400000" rotWithShape="0">
              <a:srgbClr val="000000">
                <a:alpha val="38000"/>
              </a:srgbClr>
            </a:outerShdw>
          </a:effectLst>
        </p:spPr>
      </p:pic>
      <p:pic>
        <p:nvPicPr>
          <p:cNvPr id="40" name="Image 39"/>
          <p:cNvPicPr>
            <a:picLocks/>
          </p:cNvPicPr>
          <p:nvPr/>
        </p:nvPicPr>
        <p:blipFill>
          <a:blip r:embed="rId8" cstate="print"/>
          <a:stretch>
            <a:fillRect/>
          </a:stretch>
        </p:blipFill>
        <p:spPr>
          <a:xfrm rot="10800000">
            <a:off x="4656528" y="5121149"/>
            <a:ext cx="216000" cy="193730"/>
          </a:xfrm>
          <a:prstGeom prst="rect">
            <a:avLst/>
          </a:prstGeom>
          <a:effectLst>
            <a:outerShdw blurRad="38100" dist="20000" dir="5400000" rotWithShape="0">
              <a:srgbClr val="000000">
                <a:alpha val="38000"/>
              </a:srgbClr>
            </a:outerShdw>
          </a:effectLst>
        </p:spPr>
      </p:pic>
      <p:pic>
        <p:nvPicPr>
          <p:cNvPr id="41" name="Image 40"/>
          <p:cNvPicPr>
            <a:picLocks/>
          </p:cNvPicPr>
          <p:nvPr/>
        </p:nvPicPr>
        <p:blipFill>
          <a:blip r:embed="rId8" cstate="print"/>
          <a:stretch>
            <a:fillRect/>
          </a:stretch>
        </p:blipFill>
        <p:spPr>
          <a:xfrm rot="10800000">
            <a:off x="4656528" y="6729047"/>
            <a:ext cx="216000" cy="193730"/>
          </a:xfrm>
          <a:prstGeom prst="rect">
            <a:avLst/>
          </a:prstGeom>
          <a:effectLst>
            <a:outerShdw blurRad="38100" dist="20000" dir="5400000" rotWithShape="0">
              <a:srgbClr val="000000">
                <a:alpha val="38000"/>
              </a:srgbClr>
            </a:outerShdw>
          </a:effectLst>
        </p:spPr>
      </p:pic>
      <p:pic>
        <p:nvPicPr>
          <p:cNvPr id="43" name="image21.png"/>
          <p:cNvPicPr>
            <a:picLocks noChangeAspect="1"/>
          </p:cNvPicPr>
          <p:nvPr/>
        </p:nvPicPr>
        <p:blipFill>
          <a:blip r:embed="rId7" cstate="print"/>
          <a:stretch>
            <a:fillRect/>
          </a:stretch>
        </p:blipFill>
        <p:spPr>
          <a:xfrm flipH="1">
            <a:off x="3992214" y="2737540"/>
            <a:ext cx="430734" cy="364642"/>
          </a:xfrm>
          <a:prstGeom prst="rect">
            <a:avLst/>
          </a:prstGeom>
          <a:ln w="12700">
            <a:miter lim="400000"/>
          </a:ln>
        </p:spPr>
      </p:pic>
      <p:sp>
        <p:nvSpPr>
          <p:cNvPr id="44" name="Shape 174"/>
          <p:cNvSpPr/>
          <p:nvPr/>
        </p:nvSpPr>
        <p:spPr>
          <a:xfrm flipH="1">
            <a:off x="3451859" y="2919862"/>
            <a:ext cx="509858" cy="0"/>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pic>
        <p:nvPicPr>
          <p:cNvPr id="45" name="image21.png"/>
          <p:cNvPicPr>
            <a:picLocks noChangeAspect="1"/>
          </p:cNvPicPr>
          <p:nvPr/>
        </p:nvPicPr>
        <p:blipFill>
          <a:blip r:embed="rId7" cstate="print"/>
          <a:stretch>
            <a:fillRect/>
          </a:stretch>
        </p:blipFill>
        <p:spPr>
          <a:xfrm rot="16200000" flipH="1">
            <a:off x="3965841" y="1679436"/>
            <a:ext cx="430734" cy="364643"/>
          </a:xfrm>
          <a:prstGeom prst="rect">
            <a:avLst/>
          </a:prstGeom>
          <a:ln w="12700">
            <a:miter lim="400000"/>
          </a:ln>
        </p:spPr>
      </p:pic>
      <p:sp>
        <p:nvSpPr>
          <p:cNvPr id="46" name="Shape 184"/>
          <p:cNvSpPr/>
          <p:nvPr/>
        </p:nvSpPr>
        <p:spPr>
          <a:xfrm flipH="1">
            <a:off x="3284220" y="1861758"/>
            <a:ext cx="650901" cy="0"/>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47" name="Shape 162"/>
          <p:cNvSpPr/>
          <p:nvPr/>
        </p:nvSpPr>
        <p:spPr>
          <a:xfrm rot="5400000">
            <a:off x="2250372" y="1662318"/>
            <a:ext cx="248146" cy="8296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269D84"/>
          </a:solidFill>
          <a:ln w="12700">
            <a:solidFill>
              <a:schemeClr val="accent6"/>
            </a:solidFill>
            <a:prstDash val="dash"/>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rgbClr val="FFFFFF"/>
              </a:solidFill>
            </a:endParaRPr>
          </a:p>
        </p:txBody>
      </p:sp>
      <p:pic>
        <p:nvPicPr>
          <p:cNvPr id="49" name="image21.png"/>
          <p:cNvPicPr>
            <a:picLocks noChangeAspect="1"/>
          </p:cNvPicPr>
          <p:nvPr/>
        </p:nvPicPr>
        <p:blipFill>
          <a:blip r:embed="rId7" cstate="print"/>
          <a:stretch>
            <a:fillRect/>
          </a:stretch>
        </p:blipFill>
        <p:spPr>
          <a:xfrm rot="10800000">
            <a:off x="455491" y="1899858"/>
            <a:ext cx="430734" cy="364643"/>
          </a:xfrm>
          <a:prstGeom prst="rect">
            <a:avLst/>
          </a:prstGeom>
          <a:ln w="12700">
            <a:miter lim="400000"/>
          </a:ln>
        </p:spPr>
      </p:pic>
      <p:sp>
        <p:nvSpPr>
          <p:cNvPr id="50" name="Shape 175"/>
          <p:cNvSpPr/>
          <p:nvPr/>
        </p:nvSpPr>
        <p:spPr>
          <a:xfrm flipV="1">
            <a:off x="913596" y="2077125"/>
            <a:ext cx="1046042" cy="0"/>
          </a:xfrm>
          <a:prstGeom prst="line">
            <a:avLst/>
          </a:prstGeom>
          <a:ln w="12700">
            <a:solidFill>
              <a:schemeClr val="accent6"/>
            </a:solidFill>
            <a:tailEnd type="triangle"/>
          </a:ln>
          <a:effectLst>
            <a:outerShdw blurRad="38100" dist="20000" dir="5400000" rotWithShape="0">
              <a:srgbClr val="000000">
                <a:alpha val="38000"/>
              </a:srgbClr>
            </a:outerShdw>
          </a:effectLst>
        </p:spPr>
        <p:txBody>
          <a:bodyPr lIns="45719" rIns="45719"/>
          <a:lstStyle/>
          <a:p>
            <a:endParaRPr/>
          </a:p>
        </p:txBody>
      </p:sp>
      <p:sp>
        <p:nvSpPr>
          <p:cNvPr id="51" name="Shape 162"/>
          <p:cNvSpPr/>
          <p:nvPr/>
        </p:nvSpPr>
        <p:spPr>
          <a:xfrm rot="5400000">
            <a:off x="2293317" y="2594060"/>
            <a:ext cx="198725" cy="166116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269D84"/>
          </a:solidFill>
          <a:ln w="12700">
            <a:solidFill>
              <a:schemeClr val="accent6"/>
            </a:solidFill>
            <a:prstDash val="dash"/>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rgbClr val="FFFFFF"/>
              </a:solidFill>
            </a:endParaRPr>
          </a:p>
        </p:txBody>
      </p:sp>
      <p:sp>
        <p:nvSpPr>
          <p:cNvPr id="52" name="Shape 162"/>
          <p:cNvSpPr/>
          <p:nvPr/>
        </p:nvSpPr>
        <p:spPr>
          <a:xfrm rot="5400000">
            <a:off x="2291082" y="3753143"/>
            <a:ext cx="299966" cy="235985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269D84"/>
          </a:solidFill>
          <a:ln w="12700">
            <a:solidFill>
              <a:schemeClr val="accent6"/>
            </a:solidFill>
            <a:prstDash val="dash"/>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solidFill>
                <a:srgbClr val="FFFFFF"/>
              </a:solidFill>
            </a:endParaRPr>
          </a:p>
        </p:txBody>
      </p:sp>
      <p:sp>
        <p:nvSpPr>
          <p:cNvPr id="53" name="Shape 162"/>
          <p:cNvSpPr/>
          <p:nvPr/>
        </p:nvSpPr>
        <p:spPr>
          <a:xfrm rot="5400000">
            <a:off x="2419494" y="5137220"/>
            <a:ext cx="168224" cy="286302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269D84"/>
          </a:solidFill>
          <a:ln w="12700">
            <a:solidFill>
              <a:schemeClr val="accent6"/>
            </a:solidFill>
            <a:prstDash val="dash"/>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4" name="Shape 456"/>
          <p:cNvSpPr/>
          <p:nvPr/>
        </p:nvSpPr>
        <p:spPr>
          <a:xfrm>
            <a:off x="311725" y="8316541"/>
            <a:ext cx="6269185"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1300">
                <a:latin typeface="Argumentum Regular 10"/>
                <a:ea typeface="Argumentum Regular 10"/>
                <a:cs typeface="Argumentum Regular 10"/>
                <a:sym typeface="Argumentum Regular 10"/>
              </a:defRPr>
            </a:lvl1pPr>
          </a:lstStyle>
          <a:p>
            <a:r>
              <a:rPr dirty="0"/>
              <a:t>On</a:t>
            </a:r>
            <a:r>
              <a:rPr lang="fr-FR" dirty="0"/>
              <a:t>c</a:t>
            </a:r>
            <a:r>
              <a:rPr dirty="0"/>
              <a:t>e</a:t>
            </a:r>
            <a:r>
              <a:rPr lang="fr-FR" dirty="0"/>
              <a:t> the stand </a:t>
            </a:r>
            <a:r>
              <a:rPr lang="fr-FR" dirty="0" err="1"/>
              <a:t>is</a:t>
            </a:r>
            <a:r>
              <a:rPr lang="fr-FR" dirty="0"/>
              <a:t> up, </a:t>
            </a:r>
            <a:r>
              <a:rPr lang="fr-FR" dirty="0" err="1"/>
              <a:t>you</a:t>
            </a:r>
            <a:r>
              <a:rPr lang="fr-FR" dirty="0"/>
              <a:t> </a:t>
            </a:r>
            <a:r>
              <a:rPr lang="fr-FR" dirty="0" err="1"/>
              <a:t>can</a:t>
            </a:r>
            <a:r>
              <a:rPr lang="fr-FR" dirty="0"/>
              <a:t> move to the </a:t>
            </a:r>
            <a:r>
              <a:rPr lang="fr-FR" dirty="0" err="1"/>
              <a:t>next</a:t>
            </a:r>
            <a:r>
              <a:rPr lang="fr-FR" dirty="0"/>
              <a:t> </a:t>
            </a:r>
            <a:r>
              <a:rPr lang="fr-FR" dirty="0" err="1"/>
              <a:t>step</a:t>
            </a:r>
            <a:r>
              <a:rPr lang="fr-FR" dirty="0"/>
              <a:t> and assemble the </a:t>
            </a:r>
            <a:r>
              <a:rPr lang="fr-FR" dirty="0" err="1"/>
              <a:t>grids</a:t>
            </a:r>
            <a:r>
              <a:rPr lang="fr-FR" dirty="0"/>
              <a:t> of the cage on </a:t>
            </a:r>
            <a:r>
              <a:rPr lang="fr-FR" dirty="0" err="1"/>
              <a:t>it</a:t>
            </a:r>
            <a:r>
              <a:rPr lang="fr-FR" dirty="0"/>
              <a:t>.</a:t>
            </a:r>
            <a:endParaRPr u="sng" dirty="0"/>
          </a:p>
        </p:txBody>
      </p:sp>
      <p:pic>
        <p:nvPicPr>
          <p:cNvPr id="48" name="image29.jpeg" descr="DSC_8837-4.jpg"/>
          <p:cNvPicPr>
            <a:picLocks noChangeAspect="1"/>
          </p:cNvPicPr>
          <p:nvPr/>
        </p:nvPicPr>
        <p:blipFill>
          <a:blip r:embed="rId9" cstate="print"/>
          <a:srcRect r="21622"/>
          <a:stretch>
            <a:fillRect/>
          </a:stretch>
        </p:blipFill>
        <p:spPr>
          <a:xfrm flipH="1">
            <a:off x="3175000" y="2019975"/>
            <a:ext cx="147320" cy="139700"/>
          </a:xfrm>
          <a:prstGeom prst="rect">
            <a:avLst/>
          </a:prstGeom>
          <a:ln w="12700">
            <a:miter lim="400000"/>
          </a:ln>
        </p:spPr>
      </p:pic>
      <p:pic>
        <p:nvPicPr>
          <p:cNvPr id="55" name="image29.jpeg" descr="DSC_8837-4.jpg"/>
          <p:cNvPicPr>
            <a:picLocks noChangeAspect="1"/>
          </p:cNvPicPr>
          <p:nvPr/>
        </p:nvPicPr>
        <p:blipFill>
          <a:blip r:embed="rId3" cstate="print"/>
          <a:srcRect l="88360" t="48254" r="7732" b="46170"/>
          <a:stretch>
            <a:fillRect/>
          </a:stretch>
        </p:blipFill>
        <p:spPr>
          <a:xfrm flipH="1">
            <a:off x="1315084" y="2315774"/>
            <a:ext cx="99597" cy="94081"/>
          </a:xfrm>
          <a:prstGeom prst="rect">
            <a:avLst/>
          </a:prstGeom>
          <a:ln w="12700">
            <a:miter lim="400000"/>
          </a:ln>
        </p:spPr>
      </p:pic>
      <p:pic>
        <p:nvPicPr>
          <p:cNvPr id="56" name="image29.jpeg" descr="DSC_8837-4.jpg"/>
          <p:cNvPicPr>
            <a:picLocks noChangeAspect="1"/>
          </p:cNvPicPr>
          <p:nvPr/>
        </p:nvPicPr>
        <p:blipFill>
          <a:blip r:embed="rId3" cstate="print"/>
          <a:srcRect l="79371" t="19207" r="15846" b="75753"/>
          <a:stretch>
            <a:fillRect/>
          </a:stretch>
        </p:blipFill>
        <p:spPr>
          <a:xfrm flipH="1">
            <a:off x="1531619" y="1819888"/>
            <a:ext cx="121920" cy="85050"/>
          </a:xfrm>
          <a:prstGeom prst="rect">
            <a:avLst/>
          </a:prstGeom>
          <a:ln w="12700">
            <a:miter lim="400000"/>
          </a:ln>
        </p:spPr>
      </p:pic>
    </p:spTree>
    <p:extLst>
      <p:ext uri="{BB962C8B-B14F-4D97-AF65-F5344CB8AC3E}">
        <p14:creationId xmlns:p14="http://schemas.microsoft.com/office/powerpoint/2010/main" val="173123262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subTitle" sz="quarter" idx="1"/>
          </p:nvPr>
        </p:nvSpPr>
        <p:spPr>
          <a:xfrm>
            <a:off x="288635" y="258559"/>
            <a:ext cx="6280730" cy="344692"/>
          </a:xfrm>
          <a:prstGeom prst="rect">
            <a:avLst/>
          </a:prstGeom>
          <a:solidFill>
            <a:srgbClr val="29AB96"/>
          </a:solidFill>
          <a:ln w="9525">
            <a:solidFill>
              <a:srgbClr val="46AAC4"/>
            </a:solidFill>
            <a:round/>
          </a:ln>
          <a:effectLst>
            <a:outerShdw blurRad="38100" dist="23000" dir="5400000" rotWithShape="0">
              <a:srgbClr val="000000">
                <a:alpha val="35000"/>
              </a:srgbClr>
            </a:outerShdw>
          </a:effectLst>
        </p:spPr>
        <p:txBody>
          <a:bodyPr>
            <a:normAutofit lnSpcReduction="10000"/>
          </a:bodyPr>
          <a:lstStyle>
            <a:lvl1pPr>
              <a:spcBef>
                <a:spcPts val="0"/>
              </a:spcBef>
              <a:defRPr sz="1800">
                <a:solidFill>
                  <a:srgbClr val="FF2600"/>
                </a:solidFill>
                <a:latin typeface="Argumentum Regular 11"/>
                <a:ea typeface="Argumentum Regular 11"/>
                <a:cs typeface="Argumentum Regular 11"/>
                <a:sym typeface="Argumentum Regular 11"/>
              </a:defRPr>
            </a:lvl1pPr>
          </a:lstStyle>
          <a:p>
            <a:r>
              <a:rPr lang="fr-FR">
                <a:solidFill>
                  <a:schemeClr val="bg1"/>
                </a:solidFill>
              </a:rPr>
              <a:t>CAGE ASSEMBLY</a:t>
            </a:r>
            <a:endParaRPr dirty="0">
              <a:solidFill>
                <a:schemeClr val="bg1"/>
              </a:solidFill>
            </a:endParaRPr>
          </a:p>
        </p:txBody>
      </p:sp>
      <p:pic>
        <p:nvPicPr>
          <p:cNvPr id="170" name="Cage Confort 3x2 - Gris.jpg"/>
          <p:cNvPicPr>
            <a:picLocks noChangeAspect="1"/>
          </p:cNvPicPr>
          <p:nvPr/>
        </p:nvPicPr>
        <p:blipFill>
          <a:blip r:embed="rId2" cstate="print"/>
          <a:stretch>
            <a:fillRect/>
          </a:stretch>
        </p:blipFill>
        <p:spPr>
          <a:xfrm>
            <a:off x="787383" y="1885451"/>
            <a:ext cx="3566096" cy="2362017"/>
          </a:xfrm>
          <a:prstGeom prst="rect">
            <a:avLst/>
          </a:prstGeom>
          <a:ln w="12700">
            <a:miter lim="400000"/>
          </a:ln>
        </p:spPr>
      </p:pic>
      <p:pic>
        <p:nvPicPr>
          <p:cNvPr id="171" name="image21.png"/>
          <p:cNvPicPr>
            <a:picLocks noChangeAspect="1"/>
          </p:cNvPicPr>
          <p:nvPr/>
        </p:nvPicPr>
        <p:blipFill>
          <a:blip r:embed="rId3" cstate="print"/>
          <a:stretch>
            <a:fillRect/>
          </a:stretch>
        </p:blipFill>
        <p:spPr>
          <a:xfrm flipH="1">
            <a:off x="5639884" y="3777905"/>
            <a:ext cx="430734" cy="364642"/>
          </a:xfrm>
          <a:prstGeom prst="rect">
            <a:avLst/>
          </a:prstGeom>
          <a:ln w="12700">
            <a:miter lim="400000"/>
          </a:ln>
        </p:spPr>
      </p:pic>
      <p:sp>
        <p:nvSpPr>
          <p:cNvPr id="172" name="Shape 172"/>
          <p:cNvSpPr/>
          <p:nvPr/>
        </p:nvSpPr>
        <p:spPr>
          <a:xfrm>
            <a:off x="272439" y="696598"/>
            <a:ext cx="6313122" cy="89255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1300">
                <a:solidFill>
                  <a:srgbClr val="FF2600"/>
                </a:solidFill>
                <a:latin typeface="Argumentum Regular 10"/>
                <a:ea typeface="Argumentum Regular 10"/>
                <a:cs typeface="Argumentum Regular 10"/>
                <a:sym typeface="Argumentum Regular 10"/>
              </a:defRPr>
            </a:lvl1pPr>
          </a:lstStyle>
          <a:p>
            <a:r>
              <a:rPr lang="fr-FR" dirty="0">
                <a:solidFill>
                  <a:schemeClr val="tx1"/>
                </a:solidFill>
              </a:rPr>
              <a:t>Assemble the </a:t>
            </a:r>
            <a:r>
              <a:rPr lang="fr-FR" dirty="0" err="1">
                <a:solidFill>
                  <a:schemeClr val="tx1"/>
                </a:solidFill>
              </a:rPr>
              <a:t>grids</a:t>
            </a:r>
            <a:r>
              <a:rPr lang="fr-FR" dirty="0">
                <a:solidFill>
                  <a:schemeClr val="tx1"/>
                </a:solidFill>
              </a:rPr>
              <a:t> and the </a:t>
            </a:r>
            <a:r>
              <a:rPr lang="fr-FR" dirty="0" err="1">
                <a:solidFill>
                  <a:schemeClr val="tx1"/>
                </a:solidFill>
              </a:rPr>
              <a:t>connectors</a:t>
            </a:r>
            <a:r>
              <a:rPr lang="fr-FR" dirty="0">
                <a:solidFill>
                  <a:schemeClr val="tx1"/>
                </a:solidFill>
              </a:rPr>
              <a:t> </a:t>
            </a:r>
            <a:r>
              <a:rPr lang="fr-FR" dirty="0" err="1">
                <a:solidFill>
                  <a:schemeClr val="tx1"/>
                </a:solidFill>
              </a:rPr>
              <a:t>following</a:t>
            </a:r>
            <a:r>
              <a:rPr lang="fr-FR" dirty="0">
                <a:solidFill>
                  <a:schemeClr val="tx1"/>
                </a:solidFill>
              </a:rPr>
              <a:t> the </a:t>
            </a:r>
            <a:r>
              <a:rPr lang="fr-FR" dirty="0" err="1">
                <a:solidFill>
                  <a:schemeClr val="tx1"/>
                </a:solidFill>
              </a:rPr>
              <a:t>below</a:t>
            </a:r>
            <a:r>
              <a:rPr lang="fr-FR" dirty="0">
                <a:solidFill>
                  <a:schemeClr val="tx1"/>
                </a:solidFill>
              </a:rPr>
              <a:t> guideline ( </a:t>
            </a:r>
            <a:r>
              <a:rPr lang="fr-FR" dirty="0" err="1">
                <a:solidFill>
                  <a:schemeClr val="tx1"/>
                </a:solidFill>
              </a:rPr>
              <a:t>you</a:t>
            </a:r>
            <a:r>
              <a:rPr lang="fr-FR" dirty="0">
                <a:solidFill>
                  <a:schemeClr val="tx1"/>
                </a:solidFill>
              </a:rPr>
              <a:t> </a:t>
            </a:r>
            <a:r>
              <a:rPr lang="fr-FR" dirty="0" err="1">
                <a:solidFill>
                  <a:schemeClr val="tx1"/>
                </a:solidFill>
              </a:rPr>
              <a:t>can</a:t>
            </a:r>
            <a:r>
              <a:rPr lang="fr-FR" dirty="0">
                <a:solidFill>
                  <a:schemeClr val="tx1"/>
                </a:solidFill>
              </a:rPr>
              <a:t> zoom on the </a:t>
            </a:r>
            <a:r>
              <a:rPr lang="fr-FR" dirty="0" err="1">
                <a:solidFill>
                  <a:schemeClr val="tx1"/>
                </a:solidFill>
              </a:rPr>
              <a:t>pictures</a:t>
            </a:r>
            <a:r>
              <a:rPr lang="fr-FR" dirty="0">
                <a:solidFill>
                  <a:schemeClr val="tx1"/>
                </a:solidFill>
              </a:rPr>
              <a:t> if </a:t>
            </a:r>
            <a:r>
              <a:rPr lang="fr-FR" dirty="0" err="1">
                <a:solidFill>
                  <a:schemeClr val="tx1"/>
                </a:solidFill>
              </a:rPr>
              <a:t>required</a:t>
            </a:r>
            <a:r>
              <a:rPr lang="fr-FR" dirty="0">
                <a:solidFill>
                  <a:schemeClr val="tx1"/>
                </a:solidFill>
              </a:rPr>
              <a:t>). </a:t>
            </a:r>
          </a:p>
          <a:p>
            <a:r>
              <a:rPr lang="fr-FR" dirty="0">
                <a:solidFill>
                  <a:schemeClr val="tx1"/>
                </a:solidFill>
              </a:rPr>
              <a:t>Note: </a:t>
            </a:r>
            <a:r>
              <a:rPr lang="fr-FR" dirty="0" err="1">
                <a:solidFill>
                  <a:schemeClr val="tx1"/>
                </a:solidFill>
              </a:rPr>
              <a:t>Don’t</a:t>
            </a:r>
            <a:r>
              <a:rPr lang="fr-FR" dirty="0">
                <a:solidFill>
                  <a:schemeClr val="tx1"/>
                </a:solidFill>
              </a:rPr>
              <a:t> </a:t>
            </a:r>
            <a:r>
              <a:rPr lang="fr-FR" dirty="0" err="1">
                <a:solidFill>
                  <a:schemeClr val="tx1"/>
                </a:solidFill>
              </a:rPr>
              <a:t>forget</a:t>
            </a:r>
            <a:r>
              <a:rPr lang="fr-FR" dirty="0">
                <a:solidFill>
                  <a:schemeClr val="tx1"/>
                </a:solidFill>
              </a:rPr>
              <a:t> to </a:t>
            </a:r>
            <a:r>
              <a:rPr lang="fr-FR" dirty="0" err="1">
                <a:solidFill>
                  <a:schemeClr val="tx1"/>
                </a:solidFill>
              </a:rPr>
              <a:t>follow</a:t>
            </a:r>
            <a:r>
              <a:rPr lang="fr-FR" dirty="0">
                <a:solidFill>
                  <a:schemeClr val="tx1"/>
                </a:solidFill>
              </a:rPr>
              <a:t> the </a:t>
            </a:r>
            <a:r>
              <a:rPr lang="fr-FR" dirty="0" err="1">
                <a:solidFill>
                  <a:schemeClr val="tx1"/>
                </a:solidFill>
              </a:rPr>
              <a:t>general</a:t>
            </a:r>
            <a:r>
              <a:rPr lang="fr-FR" dirty="0">
                <a:solidFill>
                  <a:schemeClr val="tx1"/>
                </a:solidFill>
              </a:rPr>
              <a:t> guidelines</a:t>
            </a:r>
          </a:p>
          <a:p>
            <a:r>
              <a:rPr lang="fr-FR" dirty="0">
                <a:solidFill>
                  <a:schemeClr val="tx1"/>
                </a:solidFill>
              </a:rPr>
              <a:t>Once </a:t>
            </a:r>
            <a:r>
              <a:rPr lang="fr-FR" dirty="0" err="1">
                <a:solidFill>
                  <a:schemeClr val="tx1"/>
                </a:solidFill>
              </a:rPr>
              <a:t>it</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completed</a:t>
            </a:r>
            <a:r>
              <a:rPr lang="fr-FR" dirty="0">
                <a:solidFill>
                  <a:schemeClr val="tx1"/>
                </a:solidFill>
              </a:rPr>
              <a:t> </a:t>
            </a:r>
            <a:r>
              <a:rPr lang="fr-FR" dirty="0" err="1">
                <a:solidFill>
                  <a:schemeClr val="tx1"/>
                </a:solidFill>
              </a:rPr>
              <a:t>you</a:t>
            </a:r>
            <a:r>
              <a:rPr lang="fr-FR" dirty="0">
                <a:solidFill>
                  <a:schemeClr val="tx1"/>
                </a:solidFill>
              </a:rPr>
              <a:t> </a:t>
            </a:r>
            <a:r>
              <a:rPr lang="fr-FR" dirty="0" err="1">
                <a:solidFill>
                  <a:schemeClr val="tx1"/>
                </a:solidFill>
              </a:rPr>
              <a:t>can</a:t>
            </a:r>
            <a:r>
              <a:rPr lang="fr-FR" dirty="0">
                <a:solidFill>
                  <a:schemeClr val="tx1"/>
                </a:solidFill>
              </a:rPr>
              <a:t> move on to the </a:t>
            </a:r>
            <a:r>
              <a:rPr lang="fr-FR" dirty="0" err="1">
                <a:solidFill>
                  <a:schemeClr val="tx1"/>
                </a:solidFill>
              </a:rPr>
              <a:t>next</a:t>
            </a:r>
            <a:r>
              <a:rPr lang="fr-FR" dirty="0">
                <a:solidFill>
                  <a:schemeClr val="tx1"/>
                </a:solidFill>
              </a:rPr>
              <a:t> </a:t>
            </a:r>
            <a:r>
              <a:rPr lang="fr-FR" dirty="0" err="1">
                <a:solidFill>
                  <a:schemeClr val="tx1"/>
                </a:solidFill>
              </a:rPr>
              <a:t>step</a:t>
            </a:r>
            <a:r>
              <a:rPr lang="fr-FR" dirty="0">
                <a:solidFill>
                  <a:schemeClr val="tx1"/>
                </a:solidFill>
              </a:rPr>
              <a:t> and insert the </a:t>
            </a:r>
            <a:r>
              <a:rPr lang="fr-FR" dirty="0" err="1">
                <a:solidFill>
                  <a:schemeClr val="tx1"/>
                </a:solidFill>
              </a:rPr>
              <a:t>correx</a:t>
            </a:r>
            <a:r>
              <a:rPr lang="fr-FR" dirty="0">
                <a:solidFill>
                  <a:schemeClr val="tx1"/>
                </a:solidFill>
              </a:rPr>
              <a:t> base</a:t>
            </a:r>
            <a:endParaRPr dirty="0">
              <a:solidFill>
                <a:schemeClr val="tx1"/>
              </a:solidFill>
            </a:endParaRPr>
          </a:p>
        </p:txBody>
      </p:sp>
      <p:pic>
        <p:nvPicPr>
          <p:cNvPr id="173" name="image21.png"/>
          <p:cNvPicPr>
            <a:picLocks noChangeAspect="1"/>
          </p:cNvPicPr>
          <p:nvPr/>
        </p:nvPicPr>
        <p:blipFill>
          <a:blip r:embed="rId3" cstate="print"/>
          <a:stretch>
            <a:fillRect/>
          </a:stretch>
        </p:blipFill>
        <p:spPr>
          <a:xfrm rot="10800000">
            <a:off x="5639884" y="2502825"/>
            <a:ext cx="430734" cy="364643"/>
          </a:xfrm>
          <a:prstGeom prst="rect">
            <a:avLst/>
          </a:prstGeom>
          <a:ln w="12700">
            <a:miter lim="400000"/>
          </a:ln>
        </p:spPr>
      </p:pic>
      <p:sp>
        <p:nvSpPr>
          <p:cNvPr id="174" name="Shape 174"/>
          <p:cNvSpPr/>
          <p:nvPr/>
        </p:nvSpPr>
        <p:spPr>
          <a:xfrm flipH="1">
            <a:off x="4064129" y="3960226"/>
            <a:ext cx="1484299" cy="1"/>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175" name="Shape 175"/>
          <p:cNvSpPr/>
          <p:nvPr/>
        </p:nvSpPr>
        <p:spPr>
          <a:xfrm flipH="1">
            <a:off x="4140330" y="2758201"/>
            <a:ext cx="1482850" cy="338739"/>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176" name="Shape 176"/>
          <p:cNvSpPr/>
          <p:nvPr/>
        </p:nvSpPr>
        <p:spPr>
          <a:xfrm>
            <a:off x="244048" y="1885828"/>
            <a:ext cx="999631"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10"/>
                <a:ea typeface="Argumentum Regular 10"/>
                <a:cs typeface="Argumentum Regular 10"/>
                <a:sym typeface="Argumentum Regular 10"/>
              </a:defRPr>
            </a:lvl1pPr>
          </a:lstStyle>
          <a:p>
            <a:r>
              <a:rPr dirty="0"/>
              <a:t>C&amp;C </a:t>
            </a:r>
            <a:r>
              <a:rPr lang="fr-FR" dirty="0"/>
              <a:t>S</a:t>
            </a:r>
            <a:r>
              <a:rPr dirty="0" err="1"/>
              <a:t>imple</a:t>
            </a:r>
            <a:endParaRPr dirty="0"/>
          </a:p>
        </p:txBody>
      </p:sp>
      <p:sp>
        <p:nvSpPr>
          <p:cNvPr id="177" name="Shape 177"/>
          <p:cNvSpPr/>
          <p:nvPr/>
        </p:nvSpPr>
        <p:spPr>
          <a:xfrm>
            <a:off x="237197" y="4440777"/>
            <a:ext cx="927496"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u="sng">
                <a:latin typeface="Argumentum Regular 10"/>
                <a:ea typeface="Argumentum Regular 10"/>
                <a:cs typeface="Argumentum Regular 10"/>
                <a:sym typeface="Argumentum Regular 10"/>
              </a:defRPr>
            </a:lvl1pPr>
          </a:lstStyle>
          <a:p>
            <a:r>
              <a:rPr dirty="0"/>
              <a:t>C&amp;C </a:t>
            </a:r>
            <a:r>
              <a:rPr lang="fr-FR" dirty="0"/>
              <a:t>2-</a:t>
            </a:r>
            <a:r>
              <a:rPr lang="fr-FR" dirty="0" err="1"/>
              <a:t>Tier</a:t>
            </a:r>
            <a:endParaRPr dirty="0"/>
          </a:p>
        </p:txBody>
      </p:sp>
      <p:pic>
        <p:nvPicPr>
          <p:cNvPr id="178" name="Cage confort double - Pink2.jpg"/>
          <p:cNvPicPr>
            <a:picLocks noChangeAspect="1"/>
          </p:cNvPicPr>
          <p:nvPr/>
        </p:nvPicPr>
        <p:blipFill>
          <a:blip r:embed="rId4" cstate="print"/>
          <a:stretch>
            <a:fillRect/>
          </a:stretch>
        </p:blipFill>
        <p:spPr>
          <a:xfrm>
            <a:off x="0" y="5266578"/>
            <a:ext cx="5240341" cy="3537054"/>
          </a:xfrm>
          <a:prstGeom prst="rect">
            <a:avLst/>
          </a:prstGeom>
          <a:ln w="12700">
            <a:miter lim="400000"/>
          </a:ln>
        </p:spPr>
      </p:pic>
      <p:sp>
        <p:nvSpPr>
          <p:cNvPr id="179" name="Shape 179"/>
          <p:cNvSpPr/>
          <p:nvPr/>
        </p:nvSpPr>
        <p:spPr>
          <a:xfrm>
            <a:off x="228413" y="4782428"/>
            <a:ext cx="4391585"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solidFill>
                  <a:srgbClr val="FF2600"/>
                </a:solidFill>
                <a:latin typeface="Argumentum Regular 10"/>
                <a:ea typeface="Argumentum Regular 10"/>
                <a:cs typeface="Argumentum Regular 10"/>
                <a:sym typeface="Argumentum Regular 10"/>
              </a:defRPr>
            </a:lvl1pPr>
          </a:lstStyle>
          <a:p>
            <a:r>
              <a:rPr lang="fr-FR" dirty="0">
                <a:solidFill>
                  <a:schemeClr val="tx1"/>
                </a:solidFill>
              </a:rPr>
              <a:t>For the 2</a:t>
            </a:r>
            <a:r>
              <a:rPr lang="fr-FR" baseline="30000" dirty="0">
                <a:solidFill>
                  <a:schemeClr val="tx1"/>
                </a:solidFill>
              </a:rPr>
              <a:t>nd</a:t>
            </a:r>
            <a:r>
              <a:rPr lang="fr-FR" dirty="0">
                <a:solidFill>
                  <a:schemeClr val="tx1"/>
                </a:solidFill>
              </a:rPr>
              <a:t> </a:t>
            </a:r>
            <a:r>
              <a:rPr lang="fr-FR" dirty="0" err="1">
                <a:solidFill>
                  <a:schemeClr val="tx1"/>
                </a:solidFill>
              </a:rPr>
              <a:t>Tier</a:t>
            </a:r>
            <a:r>
              <a:rPr lang="fr-FR" dirty="0">
                <a:solidFill>
                  <a:schemeClr val="tx1"/>
                </a:solidFill>
              </a:rPr>
              <a:t>, do not </a:t>
            </a:r>
            <a:r>
              <a:rPr lang="fr-FR" dirty="0" err="1">
                <a:solidFill>
                  <a:schemeClr val="tx1"/>
                </a:solidFill>
              </a:rPr>
              <a:t>forget</a:t>
            </a:r>
            <a:r>
              <a:rPr lang="fr-FR" dirty="0">
                <a:solidFill>
                  <a:schemeClr val="tx1"/>
                </a:solidFill>
              </a:rPr>
              <a:t> to </a:t>
            </a:r>
            <a:r>
              <a:rPr lang="fr-FR" dirty="0" err="1">
                <a:solidFill>
                  <a:schemeClr val="tx1"/>
                </a:solidFill>
              </a:rPr>
              <a:t>make</a:t>
            </a:r>
            <a:r>
              <a:rPr lang="fr-FR" dirty="0">
                <a:solidFill>
                  <a:schemeClr val="tx1"/>
                </a:solidFill>
              </a:rPr>
              <a:t> a </a:t>
            </a:r>
            <a:r>
              <a:rPr lang="fr-FR" dirty="0" err="1">
                <a:solidFill>
                  <a:schemeClr val="tx1"/>
                </a:solidFill>
              </a:rPr>
              <a:t>bottom</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grids</a:t>
            </a:r>
            <a:r>
              <a:rPr lang="fr-FR" dirty="0">
                <a:solidFill>
                  <a:schemeClr val="tx1"/>
                </a:solidFill>
              </a:rPr>
              <a:t>.</a:t>
            </a:r>
            <a:endParaRPr dirty="0">
              <a:solidFill>
                <a:schemeClr val="tx1"/>
              </a:solidFill>
            </a:endParaRPr>
          </a:p>
        </p:txBody>
      </p:sp>
      <p:pic>
        <p:nvPicPr>
          <p:cNvPr id="180" name="image21.png"/>
          <p:cNvPicPr>
            <a:picLocks noChangeAspect="1"/>
          </p:cNvPicPr>
          <p:nvPr/>
        </p:nvPicPr>
        <p:blipFill>
          <a:blip r:embed="rId3" cstate="print"/>
          <a:stretch>
            <a:fillRect/>
          </a:stretch>
        </p:blipFill>
        <p:spPr>
          <a:xfrm flipH="1">
            <a:off x="5639884" y="8487441"/>
            <a:ext cx="430734" cy="364643"/>
          </a:xfrm>
          <a:prstGeom prst="rect">
            <a:avLst/>
          </a:prstGeom>
          <a:ln w="12700">
            <a:miter lim="400000"/>
          </a:ln>
        </p:spPr>
      </p:pic>
      <p:pic>
        <p:nvPicPr>
          <p:cNvPr id="181" name="image21.png"/>
          <p:cNvPicPr>
            <a:picLocks noChangeAspect="1"/>
          </p:cNvPicPr>
          <p:nvPr/>
        </p:nvPicPr>
        <p:blipFill>
          <a:blip r:embed="rId3" cstate="print"/>
          <a:stretch>
            <a:fillRect/>
          </a:stretch>
        </p:blipFill>
        <p:spPr>
          <a:xfrm rot="16200000" flipH="1">
            <a:off x="5639884" y="6502556"/>
            <a:ext cx="430734" cy="364643"/>
          </a:xfrm>
          <a:prstGeom prst="rect">
            <a:avLst/>
          </a:prstGeom>
          <a:ln w="12700">
            <a:miter lim="400000"/>
          </a:ln>
        </p:spPr>
      </p:pic>
      <p:pic>
        <p:nvPicPr>
          <p:cNvPr id="182" name="image21.png"/>
          <p:cNvPicPr>
            <a:picLocks noChangeAspect="1"/>
          </p:cNvPicPr>
          <p:nvPr/>
        </p:nvPicPr>
        <p:blipFill>
          <a:blip r:embed="rId3" cstate="print"/>
          <a:stretch>
            <a:fillRect/>
          </a:stretch>
        </p:blipFill>
        <p:spPr>
          <a:xfrm rot="10800000">
            <a:off x="5639884" y="5393721"/>
            <a:ext cx="430734" cy="364643"/>
          </a:xfrm>
          <a:prstGeom prst="rect">
            <a:avLst/>
          </a:prstGeom>
          <a:ln w="12700">
            <a:miter lim="400000"/>
          </a:ln>
        </p:spPr>
      </p:pic>
      <p:sp>
        <p:nvSpPr>
          <p:cNvPr id="183" name="Shape 183"/>
          <p:cNvSpPr/>
          <p:nvPr/>
        </p:nvSpPr>
        <p:spPr>
          <a:xfrm flipH="1">
            <a:off x="4521330" y="5611507"/>
            <a:ext cx="1057355" cy="1"/>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184" name="Shape 184"/>
          <p:cNvSpPr/>
          <p:nvPr/>
        </p:nvSpPr>
        <p:spPr>
          <a:xfrm flipH="1">
            <a:off x="4521330" y="6684877"/>
            <a:ext cx="1057355" cy="1"/>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185" name="Shape 185"/>
          <p:cNvSpPr/>
          <p:nvPr/>
        </p:nvSpPr>
        <p:spPr>
          <a:xfrm flipH="1">
            <a:off x="4353784" y="8669762"/>
            <a:ext cx="1221707" cy="1"/>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pic>
        <p:nvPicPr>
          <p:cNvPr id="19" name="image21.png"/>
          <p:cNvPicPr>
            <a:picLocks noChangeAspect="1"/>
          </p:cNvPicPr>
          <p:nvPr/>
        </p:nvPicPr>
        <p:blipFill>
          <a:blip r:embed="rId3" cstate="print"/>
          <a:stretch>
            <a:fillRect/>
          </a:stretch>
        </p:blipFill>
        <p:spPr>
          <a:xfrm rot="16200000" flipH="1">
            <a:off x="5639885" y="7567956"/>
            <a:ext cx="430734" cy="364643"/>
          </a:xfrm>
          <a:prstGeom prst="rect">
            <a:avLst/>
          </a:prstGeom>
          <a:ln w="12700">
            <a:miter lim="400000"/>
          </a:ln>
        </p:spPr>
      </p:pic>
      <p:sp>
        <p:nvSpPr>
          <p:cNvPr id="20" name="Shape 184"/>
          <p:cNvSpPr/>
          <p:nvPr/>
        </p:nvSpPr>
        <p:spPr>
          <a:xfrm flipH="1">
            <a:off x="4521331" y="7750277"/>
            <a:ext cx="1057355" cy="1"/>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6-small.jpg"/>
          <p:cNvPicPr>
            <a:picLocks noChangeAspect="1"/>
          </p:cNvPicPr>
          <p:nvPr/>
        </p:nvPicPr>
        <p:blipFill>
          <a:blip r:embed="rId2" cstate="print"/>
          <a:srcRect t="8520" b="29209"/>
          <a:stretch>
            <a:fillRect/>
          </a:stretch>
        </p:blipFill>
        <p:spPr>
          <a:xfrm>
            <a:off x="3724814" y="1108257"/>
            <a:ext cx="2836801" cy="1170016"/>
          </a:xfrm>
          <a:prstGeom prst="rect">
            <a:avLst/>
          </a:prstGeom>
          <a:ln w="15875">
            <a:solidFill>
              <a:srgbClr val="269D84"/>
            </a:solidFill>
          </a:ln>
        </p:spPr>
      </p:pic>
      <p:sp>
        <p:nvSpPr>
          <p:cNvPr id="155" name="Shape 155"/>
          <p:cNvSpPr/>
          <p:nvPr/>
        </p:nvSpPr>
        <p:spPr>
          <a:xfrm>
            <a:off x="288385" y="3175001"/>
            <a:ext cx="6280730" cy="343712"/>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defRPr sz="1400" u="sng">
                <a:latin typeface="Argumentum Regular 11"/>
                <a:ea typeface="Argumentum Regular 11"/>
                <a:cs typeface="Argumentum Regular 11"/>
                <a:sym typeface="Argumentum Regular 11"/>
              </a:defRPr>
            </a:pPr>
            <a:r>
              <a:rPr dirty="0" err="1"/>
              <a:t>Correx</a:t>
            </a:r>
            <a:r>
              <a:rPr dirty="0"/>
              <a:t> sheets combination</a:t>
            </a:r>
            <a:endParaRPr sz="3200" dirty="0">
              <a:solidFill>
                <a:srgbClr val="888888"/>
              </a:solidFill>
            </a:endParaRPr>
          </a:p>
        </p:txBody>
      </p:sp>
      <p:sp>
        <p:nvSpPr>
          <p:cNvPr id="156" name="Shape 156"/>
          <p:cNvSpPr/>
          <p:nvPr/>
        </p:nvSpPr>
        <p:spPr>
          <a:xfrm>
            <a:off x="288385" y="3508553"/>
            <a:ext cx="6269184" cy="51480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gn="just">
              <a:defRPr sz="1300">
                <a:latin typeface="Argumentum Regular 10"/>
                <a:ea typeface="Argumentum Regular 10"/>
                <a:cs typeface="Argumentum Regular 10"/>
                <a:sym typeface="Argumentum Regular 10"/>
              </a:defRPr>
            </a:pPr>
            <a:r>
              <a:rPr dirty="0"/>
              <a:t>For C&amp;C cages 3x3</a:t>
            </a:r>
            <a:r>
              <a:rPr lang="fr-FR" dirty="0"/>
              <a:t> and </a:t>
            </a:r>
            <a:r>
              <a:rPr dirty="0"/>
              <a:t>5x2 you will have to combine </a:t>
            </a:r>
            <a:r>
              <a:rPr lang="fr-FR" dirty="0"/>
              <a:t>2 </a:t>
            </a:r>
            <a:r>
              <a:rPr dirty="0" err="1"/>
              <a:t>correx</a:t>
            </a:r>
            <a:r>
              <a:rPr dirty="0"/>
              <a:t> sheets to make the bottom. Let’s take the example of a  5x2 C&amp;C cage:</a:t>
            </a:r>
          </a:p>
        </p:txBody>
      </p:sp>
      <p:pic>
        <p:nvPicPr>
          <p:cNvPr id="158" name="image8.png"/>
          <p:cNvPicPr>
            <a:picLocks noChangeAspect="1"/>
          </p:cNvPicPr>
          <p:nvPr/>
        </p:nvPicPr>
        <p:blipFill>
          <a:blip r:embed="rId3" cstate="print"/>
          <a:stretch>
            <a:fillRect/>
          </a:stretch>
        </p:blipFill>
        <p:spPr>
          <a:xfrm>
            <a:off x="359505" y="4109015"/>
            <a:ext cx="2837454" cy="1568638"/>
          </a:xfrm>
          <a:prstGeom prst="rect">
            <a:avLst/>
          </a:prstGeom>
          <a:ln w="15875">
            <a:solidFill>
              <a:srgbClr val="269D84"/>
            </a:solidFill>
          </a:ln>
        </p:spPr>
      </p:pic>
      <p:sp>
        <p:nvSpPr>
          <p:cNvPr id="159" name="Shape 159"/>
          <p:cNvSpPr/>
          <p:nvPr/>
        </p:nvSpPr>
        <p:spPr>
          <a:xfrm>
            <a:off x="288385" y="5772293"/>
            <a:ext cx="2908574" cy="87204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just">
              <a:defRPr sz="1300">
                <a:latin typeface="Argumentum Regular 10"/>
                <a:ea typeface="Argumentum Regular 10"/>
                <a:cs typeface="Argumentum Regular 10"/>
                <a:sym typeface="Argumentum Regular 10"/>
              </a:defRPr>
            </a:lvl1pPr>
          </a:lstStyle>
          <a:p>
            <a:r>
              <a:rPr dirty="0"/>
              <a:t>Assemble and place the first 3x2 </a:t>
            </a:r>
            <a:r>
              <a:rPr dirty="0" err="1"/>
              <a:t>correx</a:t>
            </a:r>
            <a:r>
              <a:rPr dirty="0"/>
              <a:t> sheet, keeping one side with the edge open in flat position</a:t>
            </a:r>
            <a:endParaRPr u="sng" dirty="0"/>
          </a:p>
        </p:txBody>
      </p:sp>
      <p:sp>
        <p:nvSpPr>
          <p:cNvPr id="160" name="Shape 160"/>
          <p:cNvSpPr/>
          <p:nvPr/>
        </p:nvSpPr>
        <p:spPr>
          <a:xfrm>
            <a:off x="3678137" y="5772293"/>
            <a:ext cx="2843196" cy="87204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just">
              <a:defRPr sz="1300">
                <a:latin typeface="Argumentum Regular 10"/>
                <a:ea typeface="Argumentum Regular 10"/>
                <a:cs typeface="Argumentum Regular 10"/>
                <a:sym typeface="Argumentum Regular 10"/>
              </a:defRPr>
            </a:lvl1pPr>
          </a:lstStyle>
          <a:p>
            <a:r>
              <a:rPr dirty="0"/>
              <a:t>Then prepare the second </a:t>
            </a:r>
            <a:r>
              <a:rPr dirty="0" err="1"/>
              <a:t>correx</a:t>
            </a:r>
            <a:r>
              <a:rPr dirty="0"/>
              <a:t> sheet keeping also one side and place it in overlay position</a:t>
            </a:r>
          </a:p>
        </p:txBody>
      </p:sp>
      <p:sp>
        <p:nvSpPr>
          <p:cNvPr id="161" name="Shape 161"/>
          <p:cNvSpPr/>
          <p:nvPr/>
        </p:nvSpPr>
        <p:spPr>
          <a:xfrm>
            <a:off x="288385" y="6441441"/>
            <a:ext cx="6280730" cy="54864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gn="just">
              <a:defRPr sz="1300">
                <a:latin typeface="Argumentum Regular 10"/>
                <a:ea typeface="Argumentum Regular 10"/>
                <a:cs typeface="Argumentum Regular 10"/>
                <a:sym typeface="Argumentum Regular 10"/>
              </a:defRPr>
            </a:pPr>
            <a:r>
              <a:rPr u="sng" dirty="0"/>
              <a:t>Option</a:t>
            </a:r>
            <a:r>
              <a:rPr dirty="0"/>
              <a:t> : For a cleaner junction, on the second </a:t>
            </a:r>
            <a:r>
              <a:rPr dirty="0" err="1"/>
              <a:t>correx</a:t>
            </a:r>
            <a:r>
              <a:rPr dirty="0"/>
              <a:t> sheet, you could also cut out the edge that will remain open and use some tape to attach the two </a:t>
            </a:r>
            <a:r>
              <a:rPr dirty="0" err="1"/>
              <a:t>correx</a:t>
            </a:r>
            <a:r>
              <a:rPr dirty="0"/>
              <a:t> sheets. </a:t>
            </a:r>
            <a:endParaRPr u="sng" dirty="0"/>
          </a:p>
          <a:p>
            <a:pPr algn="just">
              <a:spcBef>
                <a:spcPts val="700"/>
              </a:spcBef>
              <a:defRPr sz="1300">
                <a:latin typeface="Argumentum Regular 10"/>
                <a:ea typeface="Argumentum Regular 10"/>
                <a:cs typeface="Argumentum Regular 10"/>
                <a:sym typeface="Argumentum Regular 10"/>
              </a:defRPr>
            </a:pPr>
            <a:endParaRPr u="sng" dirty="0"/>
          </a:p>
        </p:txBody>
      </p:sp>
      <p:grpSp>
        <p:nvGrpSpPr>
          <p:cNvPr id="19" name="Groupe 18"/>
          <p:cNvGrpSpPr/>
          <p:nvPr/>
        </p:nvGrpSpPr>
        <p:grpSpPr>
          <a:xfrm>
            <a:off x="3724161" y="4109015"/>
            <a:ext cx="2837454" cy="1568638"/>
            <a:chOff x="3613637" y="4058215"/>
            <a:chExt cx="2837454" cy="1568638"/>
          </a:xfrm>
        </p:grpSpPr>
        <p:pic>
          <p:nvPicPr>
            <p:cNvPr id="157" name="image7.png"/>
            <p:cNvPicPr>
              <a:picLocks noChangeAspect="1"/>
            </p:cNvPicPr>
            <p:nvPr/>
          </p:nvPicPr>
          <p:blipFill>
            <a:blip r:embed="rId4" cstate="print"/>
            <a:stretch>
              <a:fillRect/>
            </a:stretch>
          </p:blipFill>
          <p:spPr>
            <a:xfrm>
              <a:off x="3613637" y="4058215"/>
              <a:ext cx="2837454" cy="1568638"/>
            </a:xfrm>
            <a:prstGeom prst="rect">
              <a:avLst/>
            </a:prstGeom>
            <a:ln w="15875">
              <a:solidFill>
                <a:srgbClr val="269D84"/>
              </a:solidFill>
            </a:ln>
          </p:spPr>
        </p:pic>
        <p:sp>
          <p:nvSpPr>
            <p:cNvPr id="162" name="Shape 162"/>
            <p:cNvSpPr/>
            <p:nvPr/>
          </p:nvSpPr>
          <p:spPr>
            <a:xfrm rot="1945692">
              <a:off x="4471568" y="4606244"/>
              <a:ext cx="248146" cy="8296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269D84"/>
            </a:solidFill>
            <a:ln w="28575">
              <a:solidFill>
                <a:srgbClr val="FFFFFF"/>
              </a:solidFill>
              <a:prstDash val="sysDash"/>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3" name="Shape 163"/>
            <p:cNvSpPr/>
            <p:nvPr/>
          </p:nvSpPr>
          <p:spPr>
            <a:xfrm>
              <a:off x="4526695" y="5349517"/>
              <a:ext cx="709959"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FFFFFF"/>
                  </a:solidFill>
                </a:defRPr>
              </a:lvl1pPr>
            </a:lstStyle>
            <a:p>
              <a:r>
                <a:t>Junction</a:t>
              </a:r>
            </a:p>
          </p:txBody>
        </p:sp>
      </p:grpSp>
      <p:pic>
        <p:nvPicPr>
          <p:cNvPr id="164" name="image9.jpg" descr="C:\Users\lagas\Pictures\Kavee\DSC_8231.JPG"/>
          <p:cNvPicPr>
            <a:picLocks noChangeAspect="1"/>
          </p:cNvPicPr>
          <p:nvPr/>
        </p:nvPicPr>
        <p:blipFill>
          <a:blip r:embed="rId5" cstate="print"/>
          <a:srcRect b="37556"/>
          <a:stretch>
            <a:fillRect/>
          </a:stretch>
        </p:blipFill>
        <p:spPr>
          <a:xfrm>
            <a:off x="359505" y="1108257"/>
            <a:ext cx="2836801" cy="1170016"/>
          </a:xfrm>
          <a:prstGeom prst="rect">
            <a:avLst/>
          </a:prstGeom>
          <a:ln w="15875">
            <a:solidFill>
              <a:srgbClr val="269D84"/>
            </a:solidFill>
          </a:ln>
        </p:spPr>
      </p:pic>
      <p:sp>
        <p:nvSpPr>
          <p:cNvPr id="165" name="Shape 165"/>
          <p:cNvSpPr/>
          <p:nvPr/>
        </p:nvSpPr>
        <p:spPr>
          <a:xfrm>
            <a:off x="288385" y="2353224"/>
            <a:ext cx="2938341" cy="4656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spcBef>
                <a:spcPts val="300"/>
              </a:spcBef>
              <a:defRPr sz="1300">
                <a:latin typeface="Argumentum Regular 10"/>
                <a:ea typeface="Argumentum Regular 10"/>
                <a:cs typeface="Argumentum Regular 10"/>
                <a:sym typeface="Argumentum Regular 10"/>
              </a:defRPr>
            </a:lvl1pPr>
          </a:lstStyle>
          <a:p>
            <a:r>
              <a:rPr dirty="0"/>
              <a:t>1 - Fold the 4 edges of the </a:t>
            </a:r>
            <a:r>
              <a:rPr dirty="0" err="1"/>
              <a:t>correx</a:t>
            </a:r>
            <a:r>
              <a:rPr dirty="0"/>
              <a:t> sheet to help the bottom to get into shape.</a:t>
            </a:r>
          </a:p>
        </p:txBody>
      </p:sp>
      <p:sp>
        <p:nvSpPr>
          <p:cNvPr id="166" name="Shape 166"/>
          <p:cNvSpPr/>
          <p:nvPr/>
        </p:nvSpPr>
        <p:spPr>
          <a:xfrm>
            <a:off x="3678137" y="2353224"/>
            <a:ext cx="2848938" cy="6688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spcBef>
                <a:spcPts val="300"/>
              </a:spcBef>
              <a:defRPr sz="1300">
                <a:latin typeface="Argumentum Regular 10"/>
                <a:ea typeface="Argumentum Regular 10"/>
                <a:cs typeface="Argumentum Regular 10"/>
                <a:sym typeface="Argumentum Regular 10"/>
              </a:defRPr>
            </a:lvl1pPr>
          </a:lstStyle>
          <a:p>
            <a:r>
              <a:t>2 - Then, assemble the 4 edges by inserting the hook, outside in the pre-cut hole.</a:t>
            </a:r>
          </a:p>
        </p:txBody>
      </p:sp>
      <p:sp>
        <p:nvSpPr>
          <p:cNvPr id="167" name="Shape 167"/>
          <p:cNvSpPr/>
          <p:nvPr/>
        </p:nvSpPr>
        <p:spPr>
          <a:xfrm>
            <a:off x="288635" y="247803"/>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dirty="0"/>
              <a:t>BOTTOM ASSEMBLY</a:t>
            </a:r>
          </a:p>
        </p:txBody>
      </p:sp>
      <p:sp>
        <p:nvSpPr>
          <p:cNvPr id="17" name="Rectangle 16"/>
          <p:cNvSpPr/>
          <p:nvPr/>
        </p:nvSpPr>
        <p:spPr>
          <a:xfrm>
            <a:off x="295814" y="7122161"/>
            <a:ext cx="3056986" cy="1892826"/>
          </a:xfrm>
          <a:prstGeom prst="rect">
            <a:avLst/>
          </a:prstGeom>
        </p:spPr>
        <p:txBody>
          <a:bodyPr wrap="square">
            <a:spAutoFit/>
          </a:bodyPr>
          <a:lstStyle/>
          <a:p>
            <a:pPr algn="just">
              <a:defRPr sz="1300">
                <a:latin typeface="Argumentum Regular 10"/>
                <a:ea typeface="Argumentum Regular 10"/>
                <a:cs typeface="Argumentum Regular 10"/>
                <a:sym typeface="Argumentum Regular 10"/>
              </a:defRPr>
            </a:pPr>
            <a:r>
              <a:rPr lang="en-GB" dirty="0"/>
              <a:t>For C&amp;C cages 4x4 and 6x2, you can also combine the 2 </a:t>
            </a:r>
            <a:r>
              <a:rPr lang="en-GB" dirty="0" err="1"/>
              <a:t>correx</a:t>
            </a:r>
            <a:r>
              <a:rPr lang="en-GB" dirty="0"/>
              <a:t> sheets as described before or you could simply lay them next to each other. </a:t>
            </a:r>
            <a:r>
              <a:rPr lang="en-GB" sz="1300" dirty="0">
                <a:sym typeface="Argumentum Regular 10"/>
              </a:rPr>
              <a:t>Thanks to our low edge design, the </a:t>
            </a:r>
            <a:r>
              <a:rPr lang="en-GB" sz="1300" dirty="0" err="1">
                <a:sym typeface="Argumentum Regular 10"/>
              </a:rPr>
              <a:t>piggies</a:t>
            </a:r>
            <a:r>
              <a:rPr lang="en-GB" sz="1300" dirty="0">
                <a:sym typeface="Argumentum Regular 10"/>
              </a:rPr>
              <a:t> can easily "jump" over the edge, going from one base to another, giving them the opportunity to do a bit of exercise </a:t>
            </a:r>
            <a:r>
              <a:rPr lang="en-GB" sz="1300" dirty="0">
                <a:sym typeface="Wingdings" pitchFamily="2" charset="2"/>
              </a:rPr>
              <a:t>.</a:t>
            </a:r>
            <a:endParaRPr lang="en-GB" dirty="0"/>
          </a:p>
        </p:txBody>
      </p:sp>
      <p:pic>
        <p:nvPicPr>
          <p:cNvPr id="18" name="Image 17" descr="4x3 correx tray.jpg"/>
          <p:cNvPicPr>
            <a:picLocks noChangeAspect="1"/>
          </p:cNvPicPr>
          <p:nvPr/>
        </p:nvPicPr>
        <p:blipFill>
          <a:blip r:embed="rId6" cstate="print"/>
          <a:srcRect l="3578" r="7173"/>
          <a:stretch>
            <a:fillRect/>
          </a:stretch>
        </p:blipFill>
        <p:spPr>
          <a:xfrm>
            <a:off x="3730422" y="7183121"/>
            <a:ext cx="2831193" cy="1788277"/>
          </a:xfrm>
          <a:prstGeom prst="rect">
            <a:avLst/>
          </a:prstGeom>
          <a:ln w="15875">
            <a:solidFill>
              <a:srgbClr val="269D84"/>
            </a:solidFill>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10.png"/>
          <p:cNvPicPr>
            <a:picLocks noChangeAspect="1"/>
          </p:cNvPicPr>
          <p:nvPr/>
        </p:nvPicPr>
        <p:blipFill>
          <a:blip r:embed="rId2" cstate="print"/>
          <a:stretch>
            <a:fillRect/>
          </a:stretch>
        </p:blipFill>
        <p:spPr>
          <a:xfrm>
            <a:off x="385437" y="924405"/>
            <a:ext cx="3562521" cy="2303723"/>
          </a:xfrm>
          <a:prstGeom prst="rect">
            <a:avLst/>
          </a:prstGeom>
          <a:ln w="15875">
            <a:solidFill>
              <a:srgbClr val="269D84"/>
            </a:solidFill>
          </a:ln>
        </p:spPr>
      </p:pic>
      <p:sp>
        <p:nvSpPr>
          <p:cNvPr id="188" name="Shape 188"/>
          <p:cNvSpPr/>
          <p:nvPr/>
        </p:nvSpPr>
        <p:spPr>
          <a:xfrm>
            <a:off x="2127828" y="2361430"/>
            <a:ext cx="219365" cy="219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700" y="2700"/>
                </a:moveTo>
                <a:lnTo>
                  <a:pt x="2700" y="18900"/>
                </a:lnTo>
                <a:lnTo>
                  <a:pt x="18900" y="18900"/>
                </a:lnTo>
                <a:lnTo>
                  <a:pt x="18900" y="2700"/>
                </a:lnTo>
                <a:close/>
              </a:path>
            </a:pathLst>
          </a:custGeom>
          <a:solidFill>
            <a:srgbClr val="CCFFCC"/>
          </a:solidFill>
          <a:ln>
            <a:solidFill>
              <a:srgbClr val="4A7EBB"/>
            </a:solidFill>
          </a:ln>
          <a:effectLst>
            <a:outerShdw blurRad="38100" dist="23000" dir="5400000" rotWithShape="0">
              <a:srgbClr val="000000">
                <a:alpha val="35000"/>
              </a:srgbClr>
            </a:outerShdw>
          </a:effectLst>
        </p:spPr>
        <p:txBody>
          <a:bodyPr lIns="45719" rIns="45719" anchor="ctr"/>
          <a:lstStyle/>
          <a:p>
            <a:pPr algn="ctr"/>
            <a:endParaRPr/>
          </a:p>
        </p:txBody>
      </p:sp>
      <p:sp>
        <p:nvSpPr>
          <p:cNvPr id="189" name="Shape 189"/>
          <p:cNvSpPr/>
          <p:nvPr/>
        </p:nvSpPr>
        <p:spPr>
          <a:xfrm>
            <a:off x="962891" y="2361430"/>
            <a:ext cx="219365" cy="219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700" y="2700"/>
                </a:moveTo>
                <a:lnTo>
                  <a:pt x="2700" y="18900"/>
                </a:lnTo>
                <a:lnTo>
                  <a:pt x="18900" y="18900"/>
                </a:lnTo>
                <a:lnTo>
                  <a:pt x="18900" y="2700"/>
                </a:lnTo>
                <a:close/>
              </a:path>
            </a:pathLst>
          </a:custGeom>
          <a:solidFill>
            <a:schemeClr val="accent6"/>
          </a:solidFill>
          <a:ln>
            <a:solidFill>
              <a:schemeClr val="accent6"/>
            </a:solidFill>
          </a:ln>
          <a:effectLst>
            <a:outerShdw blurRad="38100" dist="23000" dir="5400000" rotWithShape="0">
              <a:srgbClr val="000000">
                <a:alpha val="35000"/>
              </a:srgbClr>
            </a:outerShdw>
          </a:effectLst>
        </p:spPr>
        <p:txBody>
          <a:bodyPr lIns="45719" rIns="45719" anchor="ctr"/>
          <a:lstStyle/>
          <a:p>
            <a:pPr algn="ctr"/>
            <a:endParaRPr/>
          </a:p>
        </p:txBody>
      </p:sp>
      <p:sp>
        <p:nvSpPr>
          <p:cNvPr id="190" name="Shape 190"/>
          <p:cNvSpPr/>
          <p:nvPr/>
        </p:nvSpPr>
        <p:spPr>
          <a:xfrm>
            <a:off x="962891" y="1352329"/>
            <a:ext cx="219365" cy="219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700" y="2700"/>
                </a:moveTo>
                <a:lnTo>
                  <a:pt x="2700" y="18900"/>
                </a:lnTo>
                <a:lnTo>
                  <a:pt x="18900" y="18900"/>
                </a:lnTo>
                <a:lnTo>
                  <a:pt x="18900" y="2700"/>
                </a:lnTo>
                <a:close/>
              </a:path>
            </a:pathLst>
          </a:custGeom>
          <a:solidFill>
            <a:schemeClr val="accent6"/>
          </a:solidFill>
          <a:ln>
            <a:solidFill>
              <a:schemeClr val="accent6"/>
            </a:solidFill>
          </a:ln>
          <a:effectLst>
            <a:outerShdw blurRad="38100" dist="23000" dir="5400000" rotWithShape="0">
              <a:srgbClr val="000000">
                <a:alpha val="35000"/>
              </a:srgbClr>
            </a:outerShdw>
          </a:effectLst>
        </p:spPr>
        <p:txBody>
          <a:bodyPr lIns="45719" rIns="45719" anchor="ctr"/>
          <a:lstStyle/>
          <a:p>
            <a:pPr algn="ctr"/>
            <a:endParaRPr/>
          </a:p>
        </p:txBody>
      </p:sp>
      <p:sp>
        <p:nvSpPr>
          <p:cNvPr id="191" name="Shape 191"/>
          <p:cNvSpPr/>
          <p:nvPr/>
        </p:nvSpPr>
        <p:spPr>
          <a:xfrm>
            <a:off x="3283144" y="1352329"/>
            <a:ext cx="219365" cy="219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700" y="2700"/>
                </a:moveTo>
                <a:lnTo>
                  <a:pt x="2700" y="18900"/>
                </a:lnTo>
                <a:lnTo>
                  <a:pt x="18900" y="18900"/>
                </a:lnTo>
                <a:lnTo>
                  <a:pt x="18900" y="2700"/>
                </a:lnTo>
                <a:close/>
              </a:path>
            </a:pathLst>
          </a:custGeom>
          <a:solidFill>
            <a:schemeClr val="accent6"/>
          </a:solidFill>
          <a:ln>
            <a:solidFill>
              <a:schemeClr val="accent6"/>
            </a:solidFill>
          </a:ln>
          <a:effectLst>
            <a:outerShdw blurRad="38100" dist="23000" dir="5400000" rotWithShape="0">
              <a:srgbClr val="000000">
                <a:alpha val="35000"/>
              </a:srgbClr>
            </a:outerShdw>
          </a:effectLst>
        </p:spPr>
        <p:txBody>
          <a:bodyPr lIns="45719" rIns="45719" anchor="ctr"/>
          <a:lstStyle/>
          <a:p>
            <a:pPr algn="ctr"/>
            <a:endParaRPr/>
          </a:p>
        </p:txBody>
      </p:sp>
      <p:sp>
        <p:nvSpPr>
          <p:cNvPr id="192" name="Shape 192"/>
          <p:cNvSpPr/>
          <p:nvPr/>
        </p:nvSpPr>
        <p:spPr>
          <a:xfrm>
            <a:off x="3331248" y="2361430"/>
            <a:ext cx="219365" cy="219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700" y="2700"/>
                </a:moveTo>
                <a:lnTo>
                  <a:pt x="2700" y="18900"/>
                </a:lnTo>
                <a:lnTo>
                  <a:pt x="18900" y="18900"/>
                </a:lnTo>
                <a:lnTo>
                  <a:pt x="18900" y="2700"/>
                </a:lnTo>
                <a:close/>
              </a:path>
            </a:pathLst>
          </a:custGeom>
          <a:solidFill>
            <a:schemeClr val="accent6"/>
          </a:solidFill>
          <a:ln>
            <a:solidFill>
              <a:schemeClr val="accent6"/>
            </a:solidFill>
          </a:ln>
          <a:effectLst>
            <a:outerShdw blurRad="38100" dist="23000" dir="5400000" rotWithShape="0">
              <a:srgbClr val="000000">
                <a:alpha val="35000"/>
              </a:srgbClr>
            </a:outerShdw>
          </a:effectLst>
        </p:spPr>
        <p:txBody>
          <a:bodyPr lIns="45719" rIns="45719" anchor="ctr"/>
          <a:lstStyle/>
          <a:p>
            <a:pPr algn="ctr"/>
            <a:endParaRPr/>
          </a:p>
        </p:txBody>
      </p:sp>
      <p:sp>
        <p:nvSpPr>
          <p:cNvPr id="193" name="Shape 193"/>
          <p:cNvSpPr/>
          <p:nvPr/>
        </p:nvSpPr>
        <p:spPr>
          <a:xfrm>
            <a:off x="697344" y="1183052"/>
            <a:ext cx="152401" cy="165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100"/>
            </a:lvl1pPr>
          </a:lstStyle>
          <a:p>
            <a:r>
              <a:t>#1</a:t>
            </a:r>
          </a:p>
        </p:txBody>
      </p:sp>
      <p:sp>
        <p:nvSpPr>
          <p:cNvPr id="194" name="Shape 194"/>
          <p:cNvSpPr/>
          <p:nvPr/>
        </p:nvSpPr>
        <p:spPr>
          <a:xfrm>
            <a:off x="3590254" y="2471111"/>
            <a:ext cx="152401" cy="165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100"/>
            </a:lvl1pPr>
          </a:lstStyle>
          <a:p>
            <a:r>
              <a:t>#4</a:t>
            </a:r>
          </a:p>
        </p:txBody>
      </p:sp>
      <p:sp>
        <p:nvSpPr>
          <p:cNvPr id="195" name="Shape 195"/>
          <p:cNvSpPr/>
          <p:nvPr/>
        </p:nvSpPr>
        <p:spPr>
          <a:xfrm>
            <a:off x="3626813" y="1098413"/>
            <a:ext cx="152401" cy="165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100"/>
            </a:lvl1pPr>
          </a:lstStyle>
          <a:p>
            <a:r>
              <a:t>#5</a:t>
            </a:r>
          </a:p>
        </p:txBody>
      </p:sp>
      <p:sp>
        <p:nvSpPr>
          <p:cNvPr id="196" name="Shape 196"/>
          <p:cNvSpPr/>
          <p:nvPr/>
        </p:nvSpPr>
        <p:spPr>
          <a:xfrm>
            <a:off x="2085109" y="2867147"/>
            <a:ext cx="152401" cy="165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100"/>
            </a:lvl1pPr>
          </a:lstStyle>
          <a:p>
            <a:r>
              <a:t>#3</a:t>
            </a:r>
          </a:p>
        </p:txBody>
      </p:sp>
      <p:sp>
        <p:nvSpPr>
          <p:cNvPr id="197" name="Shape 197"/>
          <p:cNvSpPr/>
          <p:nvPr/>
        </p:nvSpPr>
        <p:spPr>
          <a:xfrm>
            <a:off x="700422" y="2471111"/>
            <a:ext cx="152401" cy="165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100"/>
            </a:lvl1pPr>
          </a:lstStyle>
          <a:p>
            <a:r>
              <a:t>#2</a:t>
            </a:r>
          </a:p>
        </p:txBody>
      </p:sp>
      <p:sp>
        <p:nvSpPr>
          <p:cNvPr id="198" name="Shape 198"/>
          <p:cNvSpPr/>
          <p:nvPr/>
        </p:nvSpPr>
        <p:spPr>
          <a:xfrm>
            <a:off x="4047066" y="2006057"/>
            <a:ext cx="2436742" cy="14816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1300">
                <a:latin typeface="Argumentum Regular 10"/>
                <a:ea typeface="Argumentum Regular 10"/>
                <a:cs typeface="Argumentum Regular 10"/>
                <a:sym typeface="Argumentum Regular 10"/>
              </a:defRPr>
            </a:lvl1pPr>
          </a:lstStyle>
          <a:p>
            <a:r>
              <a:t>Mount the loft (2 grids + 1 connector) at half-height with the five cable ties. For the cable ties 1, 2, 4 and 5 proceed as shown on above picture. For the cable tie 3, use below instructions</a:t>
            </a:r>
            <a:endParaRPr u="sng"/>
          </a:p>
        </p:txBody>
      </p:sp>
      <p:pic>
        <p:nvPicPr>
          <p:cNvPr id="199" name="image11.png" descr="Capture d’écran 2017-07-21 à 16.49.48.png"/>
          <p:cNvPicPr>
            <a:picLocks noChangeAspect="1"/>
          </p:cNvPicPr>
          <p:nvPr/>
        </p:nvPicPr>
        <p:blipFill>
          <a:blip r:embed="rId3" cstate="print"/>
          <a:stretch>
            <a:fillRect/>
          </a:stretch>
        </p:blipFill>
        <p:spPr>
          <a:xfrm>
            <a:off x="5318659" y="903402"/>
            <a:ext cx="1116277" cy="1069331"/>
          </a:xfrm>
          <a:prstGeom prst="rect">
            <a:avLst/>
          </a:prstGeom>
          <a:ln w="38100">
            <a:solidFill>
              <a:schemeClr val="accent6"/>
            </a:solidFill>
          </a:ln>
        </p:spPr>
      </p:pic>
      <p:sp>
        <p:nvSpPr>
          <p:cNvPr id="200" name="Shape 200"/>
          <p:cNvSpPr/>
          <p:nvPr/>
        </p:nvSpPr>
        <p:spPr>
          <a:xfrm>
            <a:off x="6249820" y="1000720"/>
            <a:ext cx="233988" cy="165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100"/>
            </a:lvl1pPr>
          </a:lstStyle>
          <a:p>
            <a:r>
              <a:t>#5</a:t>
            </a:r>
          </a:p>
        </p:txBody>
      </p:sp>
      <p:pic>
        <p:nvPicPr>
          <p:cNvPr id="201" name="image12.png"/>
          <p:cNvPicPr>
            <a:picLocks noChangeAspect="1"/>
          </p:cNvPicPr>
          <p:nvPr/>
        </p:nvPicPr>
        <p:blipFill>
          <a:blip r:embed="rId4" cstate="print"/>
          <a:stretch>
            <a:fillRect/>
          </a:stretch>
        </p:blipFill>
        <p:spPr>
          <a:xfrm>
            <a:off x="385788" y="3491381"/>
            <a:ext cx="6014076" cy="1896748"/>
          </a:xfrm>
          <a:prstGeom prst="rect">
            <a:avLst/>
          </a:prstGeom>
          <a:ln w="15875">
            <a:solidFill>
              <a:srgbClr val="269D84"/>
            </a:solidFill>
          </a:ln>
        </p:spPr>
      </p:pic>
      <p:sp>
        <p:nvSpPr>
          <p:cNvPr id="214" name="Shape 214"/>
          <p:cNvSpPr/>
          <p:nvPr/>
        </p:nvSpPr>
        <p:spPr>
          <a:xfrm>
            <a:off x="3507378" y="1443584"/>
            <a:ext cx="1792233" cy="173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chemeClr val="accent6"/>
            </a:solidFill>
            <a:prstDash val="sysDash"/>
          </a:ln>
          <a:effectLst>
            <a:outerShdw blurRad="38100" dist="20000" dir="5400000" rotWithShape="0">
              <a:srgbClr val="000000">
                <a:alpha val="38000"/>
              </a:srgbClr>
            </a:outerShdw>
          </a:effectLst>
        </p:spPr>
        <p:txBody>
          <a:bodyPr/>
          <a:lstStyle/>
          <a:p>
            <a:endParaRPr/>
          </a:p>
        </p:txBody>
      </p:sp>
      <p:sp>
        <p:nvSpPr>
          <p:cNvPr id="215" name="Shape 215"/>
          <p:cNvSpPr/>
          <p:nvPr/>
        </p:nvSpPr>
        <p:spPr>
          <a:xfrm>
            <a:off x="2304742" y="2585664"/>
            <a:ext cx="526938" cy="897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5400">
            <a:solidFill>
              <a:srgbClr val="269D84"/>
            </a:solidFill>
            <a:prstDash val="sysDash"/>
          </a:ln>
          <a:effectLst>
            <a:outerShdw blurRad="38100" dist="20000" dir="5400000" rotWithShape="0">
              <a:srgbClr val="000000">
                <a:alpha val="38000"/>
              </a:srgbClr>
            </a:outerShdw>
          </a:effectLst>
        </p:spPr>
        <p:txBody>
          <a:bodyPr/>
          <a:lstStyle/>
          <a:p>
            <a:endParaRPr/>
          </a:p>
        </p:txBody>
      </p:sp>
      <p:sp>
        <p:nvSpPr>
          <p:cNvPr id="204" name="Shape 204"/>
          <p:cNvSpPr/>
          <p:nvPr/>
        </p:nvSpPr>
        <p:spPr>
          <a:xfrm>
            <a:off x="306339" y="5809162"/>
            <a:ext cx="6269184" cy="85500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gn="just">
              <a:spcBef>
                <a:spcPts val="300"/>
              </a:spcBef>
              <a:defRPr sz="1300" u="sng">
                <a:latin typeface="Argumentum Regular 11"/>
                <a:ea typeface="Argumentum Regular 11"/>
                <a:cs typeface="Argumentum Regular 11"/>
                <a:sym typeface="Argumentum Regular 11"/>
              </a:defRPr>
            </a:pPr>
            <a:r>
              <a:t>Loft correx assembly</a:t>
            </a:r>
            <a:endParaRPr sz="3200">
              <a:solidFill>
                <a:srgbClr val="888888"/>
              </a:solidFill>
            </a:endParaRPr>
          </a:p>
          <a:p>
            <a:pPr algn="just">
              <a:spcBef>
                <a:spcPts val="700"/>
              </a:spcBef>
              <a:defRPr sz="1300">
                <a:latin typeface="Argumentum Regular 11"/>
                <a:ea typeface="Argumentum Regular 11"/>
                <a:cs typeface="Argumentum Regular 11"/>
                <a:sym typeface="Argumentum Regular 11"/>
              </a:defRPr>
            </a:pPr>
            <a:endParaRPr sz="3200">
              <a:solidFill>
                <a:srgbClr val="888888"/>
              </a:solidFill>
            </a:endParaRPr>
          </a:p>
        </p:txBody>
      </p:sp>
      <p:pic>
        <p:nvPicPr>
          <p:cNvPr id="205" name="image13.png" descr="Capture d’écran 2017-07-21 à 17.34.50.png"/>
          <p:cNvPicPr>
            <a:picLocks noChangeAspect="1"/>
          </p:cNvPicPr>
          <p:nvPr/>
        </p:nvPicPr>
        <p:blipFill>
          <a:blip r:embed="rId5" cstate="print"/>
          <a:stretch>
            <a:fillRect/>
          </a:stretch>
        </p:blipFill>
        <p:spPr>
          <a:xfrm>
            <a:off x="3556772" y="6131341"/>
            <a:ext cx="1274401" cy="1657813"/>
          </a:xfrm>
          <a:prstGeom prst="rect">
            <a:avLst/>
          </a:prstGeom>
          <a:ln w="15875">
            <a:solidFill>
              <a:srgbClr val="269D84"/>
            </a:solidFill>
          </a:ln>
        </p:spPr>
      </p:pic>
      <p:pic>
        <p:nvPicPr>
          <p:cNvPr id="206" name="image14.png"/>
          <p:cNvPicPr>
            <a:picLocks noChangeAspect="1"/>
          </p:cNvPicPr>
          <p:nvPr/>
        </p:nvPicPr>
        <p:blipFill>
          <a:blip r:embed="rId6" cstate="print"/>
          <a:stretch>
            <a:fillRect/>
          </a:stretch>
        </p:blipFill>
        <p:spPr>
          <a:xfrm>
            <a:off x="349829" y="6131339"/>
            <a:ext cx="1318839" cy="1657814"/>
          </a:xfrm>
          <a:prstGeom prst="rect">
            <a:avLst/>
          </a:prstGeom>
          <a:ln w="15875">
            <a:solidFill>
              <a:srgbClr val="269D84"/>
            </a:solidFill>
          </a:ln>
        </p:spPr>
      </p:pic>
      <p:pic>
        <p:nvPicPr>
          <p:cNvPr id="207" name="image15.png" descr="Capture d’écran 2017-07-21 à 17.42.53.png"/>
          <p:cNvPicPr>
            <a:picLocks noChangeAspect="1"/>
          </p:cNvPicPr>
          <p:nvPr/>
        </p:nvPicPr>
        <p:blipFill>
          <a:blip r:embed="rId7" cstate="print"/>
          <a:stretch>
            <a:fillRect/>
          </a:stretch>
        </p:blipFill>
        <p:spPr>
          <a:xfrm>
            <a:off x="1975280" y="6131341"/>
            <a:ext cx="1274383" cy="1657813"/>
          </a:xfrm>
          <a:prstGeom prst="rect">
            <a:avLst/>
          </a:prstGeom>
          <a:ln w="15875">
            <a:solidFill>
              <a:srgbClr val="269D84"/>
            </a:solidFill>
          </a:ln>
        </p:spPr>
      </p:pic>
      <p:pic>
        <p:nvPicPr>
          <p:cNvPr id="208" name="image16.png" descr="Capture d’écran 2017-07-21 à 18.08.38.png"/>
          <p:cNvPicPr>
            <a:picLocks noChangeAspect="1"/>
          </p:cNvPicPr>
          <p:nvPr/>
        </p:nvPicPr>
        <p:blipFill>
          <a:blip r:embed="rId8" cstate="print"/>
          <a:stretch>
            <a:fillRect/>
          </a:stretch>
        </p:blipFill>
        <p:spPr>
          <a:xfrm>
            <a:off x="5131488" y="6131341"/>
            <a:ext cx="1318838" cy="1657812"/>
          </a:xfrm>
          <a:prstGeom prst="rect">
            <a:avLst/>
          </a:prstGeom>
          <a:ln w="15875">
            <a:solidFill>
              <a:srgbClr val="269D84"/>
            </a:solidFill>
          </a:ln>
        </p:spPr>
      </p:pic>
      <p:sp>
        <p:nvSpPr>
          <p:cNvPr id="209" name="Shape 209"/>
          <p:cNvSpPr/>
          <p:nvPr/>
        </p:nvSpPr>
        <p:spPr>
          <a:xfrm>
            <a:off x="3242023" y="6876888"/>
            <a:ext cx="454007" cy="152290"/>
          </a:xfrm>
          <a:prstGeom prst="rightArrow">
            <a:avLst>
              <a:gd name="adj1" fmla="val 50000"/>
              <a:gd name="adj2" fmla="val 50000"/>
            </a:avLst>
          </a:prstGeom>
          <a:solidFill>
            <a:srgbClr val="269D84"/>
          </a:solidFill>
          <a:ln w="25400">
            <a:solidFill>
              <a:srgbClr val="269D8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0" name="Shape 210"/>
          <p:cNvSpPr/>
          <p:nvPr/>
        </p:nvSpPr>
        <p:spPr>
          <a:xfrm>
            <a:off x="1667062" y="6876999"/>
            <a:ext cx="454007" cy="152290"/>
          </a:xfrm>
          <a:prstGeom prst="rightArrow">
            <a:avLst>
              <a:gd name="adj1" fmla="val 50000"/>
              <a:gd name="adj2" fmla="val 50000"/>
            </a:avLst>
          </a:prstGeom>
          <a:solidFill>
            <a:srgbClr val="269D84"/>
          </a:solidFill>
          <a:ln w="25400">
            <a:solidFill>
              <a:srgbClr val="269D8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1" name="Shape 211"/>
          <p:cNvSpPr/>
          <p:nvPr/>
        </p:nvSpPr>
        <p:spPr>
          <a:xfrm>
            <a:off x="4831172" y="6876888"/>
            <a:ext cx="454007" cy="152290"/>
          </a:xfrm>
          <a:prstGeom prst="rightArrow">
            <a:avLst>
              <a:gd name="adj1" fmla="val 50000"/>
              <a:gd name="adj2" fmla="val 50000"/>
            </a:avLst>
          </a:prstGeom>
          <a:solidFill>
            <a:srgbClr val="269D84"/>
          </a:solidFill>
          <a:ln w="25400">
            <a:solidFill>
              <a:srgbClr val="269D8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2" name="Shape 212"/>
          <p:cNvSpPr/>
          <p:nvPr/>
        </p:nvSpPr>
        <p:spPr>
          <a:xfrm>
            <a:off x="278244" y="7928159"/>
            <a:ext cx="6269184" cy="165961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gn="just">
              <a:defRPr sz="1300">
                <a:latin typeface="Argumentum Regular 4"/>
                <a:ea typeface="Argumentum Regular 4"/>
                <a:cs typeface="Argumentum Regular 4"/>
                <a:sym typeface="Argumentum Regular 4"/>
              </a:defRPr>
            </a:pPr>
            <a:r>
              <a:t>Turn upside down the correx sheet of the mezzanine and fold the edge where the ramp will fit. Then, flip over the mezzanine and assemble the 3 corners, in the same way as the correx bottom. Then insert the two tabs of the ramp inside the two slits on the mezzanine. Finally, assemble the corner of the ramp with the mezzanine, inside out. The correx loft is ready to be fitted on the grids.</a:t>
            </a:r>
          </a:p>
          <a:p>
            <a:pPr algn="just">
              <a:lnSpc>
                <a:spcPct val="90000"/>
              </a:lnSpc>
              <a:spcBef>
                <a:spcPts val="700"/>
              </a:spcBef>
              <a:defRPr sz="1300">
                <a:latin typeface="Argumentum Regular 10"/>
                <a:ea typeface="Argumentum Regular 10"/>
                <a:cs typeface="Argumentum Regular 10"/>
                <a:sym typeface="Argumentum Regular 10"/>
              </a:defRPr>
            </a:pPr>
            <a:endParaRPr/>
          </a:p>
        </p:txBody>
      </p:sp>
      <p:sp>
        <p:nvSpPr>
          <p:cNvPr id="213" name="Shape 213"/>
          <p:cNvSpPr/>
          <p:nvPr/>
        </p:nvSpPr>
        <p:spPr>
          <a:xfrm>
            <a:off x="288635" y="256000"/>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dirty="0"/>
              <a:t>LOFT ASSEMBLY</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231"/>
          <p:cNvGrpSpPr/>
          <p:nvPr/>
        </p:nvGrpSpPr>
        <p:grpSpPr>
          <a:xfrm>
            <a:off x="368060" y="3352495"/>
            <a:ext cx="1883724" cy="1255302"/>
            <a:chOff x="0" y="0"/>
            <a:chExt cx="2474975" cy="1649309"/>
          </a:xfrm>
        </p:grpSpPr>
        <p:pic>
          <p:nvPicPr>
            <p:cNvPr id="217" name="pixel-art-grid-8.png"/>
            <p:cNvPicPr>
              <a:picLocks noChangeAspect="1"/>
            </p:cNvPicPr>
            <p:nvPr/>
          </p:nvPicPr>
          <p:blipFill>
            <a:blip r:embed="rId2" cstate="print"/>
            <a:stretch>
              <a:fillRect/>
            </a:stretch>
          </p:blipFill>
          <p:spPr>
            <a:xfrm>
              <a:off x="830920" y="805228"/>
              <a:ext cx="813136" cy="822403"/>
            </a:xfrm>
            <a:prstGeom prst="rect">
              <a:avLst/>
            </a:prstGeom>
            <a:ln w="12700" cap="flat">
              <a:noFill/>
              <a:miter lim="400000"/>
            </a:ln>
            <a:effectLst/>
          </p:spPr>
        </p:pic>
        <p:pic>
          <p:nvPicPr>
            <p:cNvPr id="218" name="pixel-art-grid-8.png"/>
            <p:cNvPicPr>
              <a:picLocks noChangeAspect="1"/>
            </p:cNvPicPr>
            <p:nvPr/>
          </p:nvPicPr>
          <p:blipFill>
            <a:blip r:embed="rId2" cstate="print"/>
            <a:stretch>
              <a:fillRect/>
            </a:stretch>
          </p:blipFill>
          <p:spPr>
            <a:xfrm>
              <a:off x="1626492" y="805228"/>
              <a:ext cx="813136" cy="822403"/>
            </a:xfrm>
            <a:prstGeom prst="rect">
              <a:avLst/>
            </a:prstGeom>
            <a:ln w="12700" cap="flat">
              <a:noFill/>
              <a:miter lim="400000"/>
            </a:ln>
            <a:effectLst/>
          </p:spPr>
        </p:pic>
        <p:pic>
          <p:nvPicPr>
            <p:cNvPr id="219" name="pixel-art-grid-8.png"/>
            <p:cNvPicPr>
              <a:picLocks noChangeAspect="1"/>
            </p:cNvPicPr>
            <p:nvPr/>
          </p:nvPicPr>
          <p:blipFill>
            <a:blip r:embed="rId2" cstate="print"/>
            <a:stretch>
              <a:fillRect/>
            </a:stretch>
          </p:blipFill>
          <p:spPr>
            <a:xfrm>
              <a:off x="30569" y="805228"/>
              <a:ext cx="813136" cy="822403"/>
            </a:xfrm>
            <a:prstGeom prst="rect">
              <a:avLst/>
            </a:prstGeom>
            <a:ln w="12700" cap="flat">
              <a:noFill/>
              <a:miter lim="400000"/>
            </a:ln>
            <a:effectLst/>
          </p:spPr>
        </p:pic>
        <p:pic>
          <p:nvPicPr>
            <p:cNvPr id="220" name="pixel-art-grid-8.png"/>
            <p:cNvPicPr>
              <a:picLocks noChangeAspect="1"/>
            </p:cNvPicPr>
            <p:nvPr/>
          </p:nvPicPr>
          <p:blipFill>
            <a:blip r:embed="rId3" cstate="print"/>
            <a:stretch>
              <a:fillRect/>
            </a:stretch>
          </p:blipFill>
          <p:spPr>
            <a:xfrm>
              <a:off x="30569" y="0"/>
              <a:ext cx="813136" cy="822402"/>
            </a:xfrm>
            <a:prstGeom prst="rect">
              <a:avLst/>
            </a:prstGeom>
            <a:ln w="12700" cap="flat">
              <a:noFill/>
              <a:miter lim="400000"/>
            </a:ln>
            <a:effectLst/>
          </p:spPr>
        </p:pic>
        <p:pic>
          <p:nvPicPr>
            <p:cNvPr id="221" name="pixel-art-grid-8.png"/>
            <p:cNvPicPr>
              <a:picLocks noChangeAspect="1"/>
            </p:cNvPicPr>
            <p:nvPr/>
          </p:nvPicPr>
          <p:blipFill>
            <a:blip r:embed="rId3" cstate="print"/>
            <a:stretch>
              <a:fillRect/>
            </a:stretch>
          </p:blipFill>
          <p:spPr>
            <a:xfrm>
              <a:off x="830920" y="0"/>
              <a:ext cx="813136" cy="822402"/>
            </a:xfrm>
            <a:prstGeom prst="rect">
              <a:avLst/>
            </a:prstGeom>
            <a:ln w="12700" cap="flat">
              <a:noFill/>
              <a:miter lim="400000"/>
            </a:ln>
            <a:effectLst/>
          </p:spPr>
        </p:pic>
        <p:pic>
          <p:nvPicPr>
            <p:cNvPr id="222" name="pixel-art-grid-8.png"/>
            <p:cNvPicPr>
              <a:picLocks noChangeAspect="1"/>
            </p:cNvPicPr>
            <p:nvPr/>
          </p:nvPicPr>
          <p:blipFill>
            <a:blip r:embed="rId3" cstate="print"/>
            <a:stretch>
              <a:fillRect/>
            </a:stretch>
          </p:blipFill>
          <p:spPr>
            <a:xfrm>
              <a:off x="1626492" y="0"/>
              <a:ext cx="813136" cy="822402"/>
            </a:xfrm>
            <a:prstGeom prst="rect">
              <a:avLst/>
            </a:prstGeom>
            <a:ln w="12700" cap="flat">
              <a:noFill/>
              <a:miter lim="400000"/>
            </a:ln>
            <a:effectLst/>
          </p:spPr>
        </p:pic>
        <p:sp>
          <p:nvSpPr>
            <p:cNvPr id="223" name="Shape 223"/>
            <p:cNvSpPr/>
            <p:nvPr/>
          </p:nvSpPr>
          <p:spPr>
            <a:xfrm>
              <a:off x="1583914" y="1553727"/>
              <a:ext cx="100025" cy="95583"/>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224" name="Shape 224"/>
            <p:cNvSpPr/>
            <p:nvPr/>
          </p:nvSpPr>
          <p:spPr>
            <a:xfrm>
              <a:off x="2374951" y="760778"/>
              <a:ext cx="100025" cy="9558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225" name="Shape 225"/>
            <p:cNvSpPr/>
            <p:nvPr/>
          </p:nvSpPr>
          <p:spPr>
            <a:xfrm>
              <a:off x="0" y="760778"/>
              <a:ext cx="100024" cy="9558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226" name="Shape 226"/>
            <p:cNvSpPr/>
            <p:nvPr/>
          </p:nvSpPr>
          <p:spPr>
            <a:xfrm>
              <a:off x="0" y="1553727"/>
              <a:ext cx="100024" cy="95583"/>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227" name="Shape 227"/>
            <p:cNvSpPr/>
            <p:nvPr/>
          </p:nvSpPr>
          <p:spPr>
            <a:xfrm>
              <a:off x="784667" y="1553727"/>
              <a:ext cx="100024" cy="95583"/>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228" name="Shape 228"/>
            <p:cNvSpPr/>
            <p:nvPr/>
          </p:nvSpPr>
          <p:spPr>
            <a:xfrm>
              <a:off x="1583914" y="760778"/>
              <a:ext cx="100025" cy="9558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229" name="Shape 229"/>
            <p:cNvSpPr/>
            <p:nvPr/>
          </p:nvSpPr>
          <p:spPr>
            <a:xfrm>
              <a:off x="784667" y="760778"/>
              <a:ext cx="100024" cy="95582"/>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sp>
          <p:nvSpPr>
            <p:cNvPr id="230" name="Shape 230"/>
            <p:cNvSpPr/>
            <p:nvPr/>
          </p:nvSpPr>
          <p:spPr>
            <a:xfrm>
              <a:off x="2374951" y="1553727"/>
              <a:ext cx="100025" cy="95583"/>
            </a:xfrm>
            <a:prstGeom prst="ellipse">
              <a:avLst/>
            </a:prstGeom>
            <a:solidFill>
              <a:srgbClr val="000000"/>
            </a:solidFill>
            <a:ln w="12700" cap="flat">
              <a:noFill/>
              <a:miter lim="400000"/>
            </a:ln>
            <a:effectLst/>
          </p:spPr>
          <p:txBody>
            <a:bodyPr wrap="square" lIns="45719" tIns="45719" rIns="45719" bIns="45719" numCol="1" anchor="ctr">
              <a:noAutofit/>
            </a:bodyPr>
            <a:lstStyle/>
            <a:p>
              <a:endParaRPr/>
            </a:p>
          </p:txBody>
        </p:sp>
      </p:grpSp>
      <p:sp>
        <p:nvSpPr>
          <p:cNvPr id="232" name="Shape 232"/>
          <p:cNvSpPr/>
          <p:nvPr/>
        </p:nvSpPr>
        <p:spPr>
          <a:xfrm>
            <a:off x="288635" y="255916"/>
            <a:ext cx="6280730" cy="344692"/>
          </a:xfrm>
          <a:prstGeom prst="rect">
            <a:avLst/>
          </a:prstGeom>
          <a:solidFill>
            <a:srgbClr val="29AB96"/>
          </a:solidFill>
          <a:ln>
            <a:solidFill>
              <a:srgbClr val="46AAC4"/>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ormAutofit lnSpcReduction="10000"/>
          </a:bodyPr>
          <a:lstStyle>
            <a:lvl1pPr algn="ctr">
              <a:defRPr>
                <a:solidFill>
                  <a:srgbClr val="FFFFFF"/>
                </a:solidFill>
                <a:latin typeface="Argumentum Regular 11"/>
                <a:ea typeface="Argumentum Regular 11"/>
                <a:cs typeface="Argumentum Regular 11"/>
                <a:sym typeface="Argumentum Regular 11"/>
              </a:defRPr>
            </a:lvl1pPr>
          </a:lstStyle>
          <a:p>
            <a:r>
              <a:rPr dirty="0"/>
              <a:t>LID ASSEMBLY</a:t>
            </a:r>
            <a:r>
              <a:rPr lang="fr-FR" dirty="0"/>
              <a:t> (1/3)</a:t>
            </a:r>
            <a:endParaRPr dirty="0"/>
          </a:p>
        </p:txBody>
      </p:sp>
      <p:sp>
        <p:nvSpPr>
          <p:cNvPr id="233" name="Shape 233"/>
          <p:cNvSpPr/>
          <p:nvPr/>
        </p:nvSpPr>
        <p:spPr>
          <a:xfrm>
            <a:off x="294408" y="780287"/>
            <a:ext cx="6269184" cy="4924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sz="1300">
                <a:latin typeface="Argumentum Regular 10"/>
                <a:ea typeface="Argumentum Regular 10"/>
                <a:cs typeface="Argumentum Regular 10"/>
                <a:sym typeface="Argumentum Regular 10"/>
              </a:defRPr>
            </a:lvl1pPr>
          </a:lstStyle>
          <a:p>
            <a:r>
              <a:rPr dirty="0"/>
              <a:t>If you have selected a C&amp;C cage with a lid, use below sketches to help yourself as</a:t>
            </a:r>
            <a:r>
              <a:rPr lang="fr-FR" dirty="0"/>
              <a:t>s</a:t>
            </a:r>
            <a:r>
              <a:rPr dirty="0" err="1"/>
              <a:t>embling</a:t>
            </a:r>
            <a:r>
              <a:rPr dirty="0"/>
              <a:t> your lid.</a:t>
            </a:r>
          </a:p>
        </p:txBody>
      </p:sp>
      <p:sp>
        <p:nvSpPr>
          <p:cNvPr id="234" name="Shape 234"/>
          <p:cNvSpPr/>
          <p:nvPr/>
        </p:nvSpPr>
        <p:spPr>
          <a:xfrm>
            <a:off x="294408" y="3031462"/>
            <a:ext cx="723914"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u="sng" dirty="0"/>
              <a:t>Lid 3x2 :</a:t>
            </a:r>
          </a:p>
        </p:txBody>
      </p:sp>
      <p:grpSp>
        <p:nvGrpSpPr>
          <p:cNvPr id="74" name="Groupe 73"/>
          <p:cNvGrpSpPr/>
          <p:nvPr/>
        </p:nvGrpSpPr>
        <p:grpSpPr>
          <a:xfrm>
            <a:off x="4499533" y="3256901"/>
            <a:ext cx="1980488" cy="1446490"/>
            <a:chOff x="4499533" y="3539454"/>
            <a:chExt cx="1980488" cy="1446490"/>
          </a:xfrm>
        </p:grpSpPr>
        <p:pic>
          <p:nvPicPr>
            <p:cNvPr id="235" name="pixel-art-grid-8.png"/>
            <p:cNvPicPr>
              <a:picLocks noChangeAspect="1"/>
            </p:cNvPicPr>
            <p:nvPr/>
          </p:nvPicPr>
          <p:blipFill>
            <a:blip r:embed="rId4" cstate="print"/>
            <a:stretch>
              <a:fillRect/>
            </a:stretch>
          </p:blipFill>
          <p:spPr>
            <a:xfrm>
              <a:off x="4499533" y="3539454"/>
              <a:ext cx="438046" cy="443038"/>
            </a:xfrm>
            <a:prstGeom prst="rect">
              <a:avLst/>
            </a:prstGeom>
            <a:ln w="12700">
              <a:miter lim="400000"/>
            </a:ln>
          </p:spPr>
        </p:pic>
        <p:pic>
          <p:nvPicPr>
            <p:cNvPr id="236" name="pixel-art-grid-8.png"/>
            <p:cNvPicPr>
              <a:picLocks noChangeAspect="1"/>
            </p:cNvPicPr>
            <p:nvPr/>
          </p:nvPicPr>
          <p:blipFill>
            <a:blip r:embed="rId5" cstate="print"/>
            <a:stretch>
              <a:fillRect/>
            </a:stretch>
          </p:blipFill>
          <p:spPr>
            <a:xfrm>
              <a:off x="4499533" y="4080378"/>
              <a:ext cx="438046" cy="443038"/>
            </a:xfrm>
            <a:prstGeom prst="rect">
              <a:avLst/>
            </a:prstGeom>
            <a:ln w="12700">
              <a:miter lim="400000"/>
            </a:ln>
          </p:spPr>
        </p:pic>
        <p:sp>
          <p:nvSpPr>
            <p:cNvPr id="237" name="Shape 237"/>
            <p:cNvSpPr/>
            <p:nvPr/>
          </p:nvSpPr>
          <p:spPr>
            <a:xfrm>
              <a:off x="5092341" y="3625889"/>
              <a:ext cx="1150926"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t>3 Door-grids</a:t>
              </a:r>
            </a:p>
          </p:txBody>
        </p:sp>
        <p:sp>
          <p:nvSpPr>
            <p:cNvPr id="238" name="Shape 238"/>
            <p:cNvSpPr/>
            <p:nvPr/>
          </p:nvSpPr>
          <p:spPr>
            <a:xfrm>
              <a:off x="5092341" y="4166812"/>
              <a:ext cx="1387680"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t>3 Grids</a:t>
              </a:r>
            </a:p>
          </p:txBody>
        </p:sp>
        <p:pic>
          <p:nvPicPr>
            <p:cNvPr id="239" name="image21.png"/>
            <p:cNvPicPr>
              <a:picLocks noChangeAspect="1"/>
            </p:cNvPicPr>
            <p:nvPr/>
          </p:nvPicPr>
          <p:blipFill>
            <a:blip r:embed="rId6" cstate="print"/>
            <a:stretch>
              <a:fillRect/>
            </a:stretch>
          </p:blipFill>
          <p:spPr>
            <a:xfrm>
              <a:off x="4503189" y="4621301"/>
              <a:ext cx="430734" cy="364643"/>
            </a:xfrm>
            <a:prstGeom prst="rect">
              <a:avLst/>
            </a:prstGeom>
            <a:ln w="12700">
              <a:miter lim="400000"/>
            </a:ln>
          </p:spPr>
        </p:pic>
        <p:sp>
          <p:nvSpPr>
            <p:cNvPr id="240" name="Shape 240"/>
            <p:cNvSpPr/>
            <p:nvPr/>
          </p:nvSpPr>
          <p:spPr>
            <a:xfrm>
              <a:off x="5092341" y="4668538"/>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dirty="0"/>
                <a:t>8 Connectors</a:t>
              </a:r>
            </a:p>
          </p:txBody>
        </p:sp>
      </p:grpSp>
      <p:pic>
        <p:nvPicPr>
          <p:cNvPr id="241" name="Image 240"/>
          <p:cNvPicPr>
            <a:picLocks/>
          </p:cNvPicPr>
          <p:nvPr/>
        </p:nvPicPr>
        <p:blipFill>
          <a:blip r:embed="rId7" cstate="print"/>
          <a:stretch>
            <a:fillRect/>
          </a:stretch>
        </p:blipFill>
        <p:spPr>
          <a:xfrm rot="10800000">
            <a:off x="3383157" y="3883281"/>
            <a:ext cx="614354" cy="193730"/>
          </a:xfrm>
          <a:prstGeom prst="rect">
            <a:avLst/>
          </a:prstGeom>
          <a:effectLst>
            <a:outerShdw blurRad="38100" dist="20000" dir="5400000" rotWithShape="0">
              <a:srgbClr val="000000">
                <a:alpha val="38000"/>
              </a:srgbClr>
            </a:outerShdw>
          </a:effectLst>
        </p:spPr>
      </p:pic>
      <p:sp>
        <p:nvSpPr>
          <p:cNvPr id="242" name="Shape 242"/>
          <p:cNvSpPr/>
          <p:nvPr/>
        </p:nvSpPr>
        <p:spPr>
          <a:xfrm>
            <a:off x="294408" y="4824635"/>
            <a:ext cx="723914"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u="sng" dirty="0"/>
              <a:t>Lid 4x2 :</a:t>
            </a:r>
          </a:p>
        </p:txBody>
      </p:sp>
      <p:grpSp>
        <p:nvGrpSpPr>
          <p:cNvPr id="65" name="Groupe 64"/>
          <p:cNvGrpSpPr/>
          <p:nvPr/>
        </p:nvGrpSpPr>
        <p:grpSpPr>
          <a:xfrm>
            <a:off x="368060" y="5134512"/>
            <a:ext cx="2484876" cy="1249542"/>
            <a:chOff x="450648" y="3691778"/>
            <a:chExt cx="3279862" cy="1649309"/>
          </a:xfrm>
        </p:grpSpPr>
        <p:pic>
          <p:nvPicPr>
            <p:cNvPr id="243" name="pixel-art-grid-8.png"/>
            <p:cNvPicPr>
              <a:picLocks noChangeAspect="1"/>
            </p:cNvPicPr>
            <p:nvPr/>
          </p:nvPicPr>
          <p:blipFill>
            <a:blip r:embed="rId8" cstate="print"/>
            <a:stretch>
              <a:fillRect/>
            </a:stretch>
          </p:blipFill>
          <p:spPr>
            <a:xfrm>
              <a:off x="1281568" y="4497006"/>
              <a:ext cx="813136" cy="822402"/>
            </a:xfrm>
            <a:prstGeom prst="rect">
              <a:avLst/>
            </a:prstGeom>
            <a:ln w="12700">
              <a:miter lim="400000"/>
            </a:ln>
          </p:spPr>
        </p:pic>
        <p:pic>
          <p:nvPicPr>
            <p:cNvPr id="244" name="pixel-art-grid-8.png"/>
            <p:cNvPicPr>
              <a:picLocks noChangeAspect="1"/>
            </p:cNvPicPr>
            <p:nvPr/>
          </p:nvPicPr>
          <p:blipFill>
            <a:blip r:embed="rId8" cstate="print"/>
            <a:stretch>
              <a:fillRect/>
            </a:stretch>
          </p:blipFill>
          <p:spPr>
            <a:xfrm>
              <a:off x="2077140" y="4497006"/>
              <a:ext cx="813136" cy="822402"/>
            </a:xfrm>
            <a:prstGeom prst="rect">
              <a:avLst/>
            </a:prstGeom>
            <a:ln w="12700">
              <a:miter lim="400000"/>
            </a:ln>
          </p:spPr>
        </p:pic>
        <p:pic>
          <p:nvPicPr>
            <p:cNvPr id="245" name="pixel-art-grid-8.png"/>
            <p:cNvPicPr>
              <a:picLocks noChangeAspect="1"/>
            </p:cNvPicPr>
            <p:nvPr/>
          </p:nvPicPr>
          <p:blipFill>
            <a:blip r:embed="rId8" cstate="print"/>
            <a:stretch>
              <a:fillRect/>
            </a:stretch>
          </p:blipFill>
          <p:spPr>
            <a:xfrm>
              <a:off x="481217" y="4497006"/>
              <a:ext cx="813136" cy="822402"/>
            </a:xfrm>
            <a:prstGeom prst="rect">
              <a:avLst/>
            </a:prstGeom>
            <a:ln w="12700">
              <a:miter lim="400000"/>
            </a:ln>
          </p:spPr>
        </p:pic>
        <p:pic>
          <p:nvPicPr>
            <p:cNvPr id="246" name="pixel-art-grid-8.png"/>
            <p:cNvPicPr>
              <a:picLocks noChangeAspect="1"/>
            </p:cNvPicPr>
            <p:nvPr/>
          </p:nvPicPr>
          <p:blipFill>
            <a:blip r:embed="rId9" cstate="print"/>
            <a:stretch>
              <a:fillRect/>
            </a:stretch>
          </p:blipFill>
          <p:spPr>
            <a:xfrm>
              <a:off x="481217" y="3691778"/>
              <a:ext cx="813136" cy="822402"/>
            </a:xfrm>
            <a:prstGeom prst="rect">
              <a:avLst/>
            </a:prstGeom>
            <a:ln w="12700">
              <a:miter lim="400000"/>
            </a:ln>
          </p:spPr>
        </p:pic>
        <p:pic>
          <p:nvPicPr>
            <p:cNvPr id="247" name="pixel-art-grid-8.png"/>
            <p:cNvPicPr>
              <a:picLocks noChangeAspect="1"/>
            </p:cNvPicPr>
            <p:nvPr/>
          </p:nvPicPr>
          <p:blipFill>
            <a:blip r:embed="rId9" cstate="print"/>
            <a:stretch>
              <a:fillRect/>
            </a:stretch>
          </p:blipFill>
          <p:spPr>
            <a:xfrm>
              <a:off x="1281568" y="3691778"/>
              <a:ext cx="813136" cy="822402"/>
            </a:xfrm>
            <a:prstGeom prst="rect">
              <a:avLst/>
            </a:prstGeom>
            <a:ln w="12700">
              <a:miter lim="400000"/>
            </a:ln>
          </p:spPr>
        </p:pic>
        <p:pic>
          <p:nvPicPr>
            <p:cNvPr id="248" name="pixel-art-grid-8.png"/>
            <p:cNvPicPr>
              <a:picLocks noChangeAspect="1"/>
            </p:cNvPicPr>
            <p:nvPr/>
          </p:nvPicPr>
          <p:blipFill>
            <a:blip r:embed="rId9" cstate="print"/>
            <a:stretch>
              <a:fillRect/>
            </a:stretch>
          </p:blipFill>
          <p:spPr>
            <a:xfrm>
              <a:off x="2077140" y="3691778"/>
              <a:ext cx="813136" cy="822402"/>
            </a:xfrm>
            <a:prstGeom prst="rect">
              <a:avLst/>
            </a:prstGeom>
            <a:ln w="12700">
              <a:miter lim="400000"/>
            </a:ln>
          </p:spPr>
        </p:pic>
        <p:sp>
          <p:nvSpPr>
            <p:cNvPr id="249" name="Shape 249"/>
            <p:cNvSpPr/>
            <p:nvPr/>
          </p:nvSpPr>
          <p:spPr>
            <a:xfrm>
              <a:off x="2034562" y="5245505"/>
              <a:ext cx="100025" cy="95582"/>
            </a:xfrm>
            <a:prstGeom prst="ellipse">
              <a:avLst/>
            </a:prstGeom>
            <a:solidFill>
              <a:srgbClr val="000000"/>
            </a:solidFill>
            <a:ln w="12700">
              <a:miter lim="400000"/>
            </a:ln>
          </p:spPr>
          <p:txBody>
            <a:bodyPr lIns="45719" rIns="45719" anchor="ctr"/>
            <a:lstStyle/>
            <a:p>
              <a:endParaRPr/>
            </a:p>
          </p:txBody>
        </p:sp>
        <p:sp>
          <p:nvSpPr>
            <p:cNvPr id="250" name="Shape 250"/>
            <p:cNvSpPr/>
            <p:nvPr/>
          </p:nvSpPr>
          <p:spPr>
            <a:xfrm>
              <a:off x="450648" y="4452555"/>
              <a:ext cx="100024" cy="95583"/>
            </a:xfrm>
            <a:prstGeom prst="ellipse">
              <a:avLst/>
            </a:prstGeom>
            <a:solidFill>
              <a:srgbClr val="000000"/>
            </a:solidFill>
            <a:ln w="12700">
              <a:miter lim="400000"/>
            </a:ln>
          </p:spPr>
          <p:txBody>
            <a:bodyPr lIns="45719" rIns="45719" anchor="ctr"/>
            <a:lstStyle/>
            <a:p>
              <a:endParaRPr/>
            </a:p>
          </p:txBody>
        </p:sp>
        <p:sp>
          <p:nvSpPr>
            <p:cNvPr id="251" name="Shape 251"/>
            <p:cNvSpPr/>
            <p:nvPr/>
          </p:nvSpPr>
          <p:spPr>
            <a:xfrm>
              <a:off x="450648" y="5245505"/>
              <a:ext cx="100024" cy="95582"/>
            </a:xfrm>
            <a:prstGeom prst="ellipse">
              <a:avLst/>
            </a:prstGeom>
            <a:solidFill>
              <a:srgbClr val="000000"/>
            </a:solidFill>
            <a:ln w="12700">
              <a:miter lim="400000"/>
            </a:ln>
          </p:spPr>
          <p:txBody>
            <a:bodyPr lIns="45719" rIns="45719" anchor="ctr"/>
            <a:lstStyle/>
            <a:p>
              <a:endParaRPr/>
            </a:p>
          </p:txBody>
        </p:sp>
        <p:sp>
          <p:nvSpPr>
            <p:cNvPr id="252" name="Shape 252"/>
            <p:cNvSpPr/>
            <p:nvPr/>
          </p:nvSpPr>
          <p:spPr>
            <a:xfrm>
              <a:off x="1235315" y="5245505"/>
              <a:ext cx="100024" cy="95582"/>
            </a:xfrm>
            <a:prstGeom prst="ellipse">
              <a:avLst/>
            </a:prstGeom>
            <a:solidFill>
              <a:srgbClr val="000000"/>
            </a:solidFill>
            <a:ln w="12700">
              <a:miter lim="400000"/>
            </a:ln>
          </p:spPr>
          <p:txBody>
            <a:bodyPr lIns="45719" rIns="45719" anchor="ctr"/>
            <a:lstStyle/>
            <a:p>
              <a:endParaRPr/>
            </a:p>
          </p:txBody>
        </p:sp>
        <p:sp>
          <p:nvSpPr>
            <p:cNvPr id="253" name="Shape 253"/>
            <p:cNvSpPr/>
            <p:nvPr/>
          </p:nvSpPr>
          <p:spPr>
            <a:xfrm>
              <a:off x="2034562" y="4452555"/>
              <a:ext cx="100025" cy="95583"/>
            </a:xfrm>
            <a:prstGeom prst="ellipse">
              <a:avLst/>
            </a:prstGeom>
            <a:solidFill>
              <a:srgbClr val="000000"/>
            </a:solidFill>
            <a:ln w="12700">
              <a:miter lim="400000"/>
            </a:ln>
          </p:spPr>
          <p:txBody>
            <a:bodyPr lIns="45719" rIns="45719" anchor="ctr"/>
            <a:lstStyle/>
            <a:p>
              <a:endParaRPr/>
            </a:p>
          </p:txBody>
        </p:sp>
        <p:sp>
          <p:nvSpPr>
            <p:cNvPr id="254" name="Shape 254"/>
            <p:cNvSpPr/>
            <p:nvPr/>
          </p:nvSpPr>
          <p:spPr>
            <a:xfrm>
              <a:off x="1235315" y="4452555"/>
              <a:ext cx="100024" cy="95583"/>
            </a:xfrm>
            <a:prstGeom prst="ellipse">
              <a:avLst/>
            </a:prstGeom>
            <a:solidFill>
              <a:srgbClr val="000000"/>
            </a:solidFill>
            <a:ln w="12700">
              <a:miter lim="400000"/>
            </a:ln>
          </p:spPr>
          <p:txBody>
            <a:bodyPr lIns="45719" rIns="45719" anchor="ctr"/>
            <a:lstStyle/>
            <a:p>
              <a:endParaRPr/>
            </a:p>
          </p:txBody>
        </p:sp>
        <p:pic>
          <p:nvPicPr>
            <p:cNvPr id="255" name="pixel-art-grid-8.png"/>
            <p:cNvPicPr>
              <a:picLocks noChangeAspect="1"/>
            </p:cNvPicPr>
            <p:nvPr/>
          </p:nvPicPr>
          <p:blipFill>
            <a:blip r:embed="rId9" cstate="print"/>
            <a:stretch>
              <a:fillRect/>
            </a:stretch>
          </p:blipFill>
          <p:spPr>
            <a:xfrm>
              <a:off x="2875612" y="3691778"/>
              <a:ext cx="813135" cy="822402"/>
            </a:xfrm>
            <a:prstGeom prst="rect">
              <a:avLst/>
            </a:prstGeom>
            <a:ln w="12700">
              <a:miter lim="400000"/>
            </a:ln>
          </p:spPr>
        </p:pic>
        <p:pic>
          <p:nvPicPr>
            <p:cNvPr id="256" name="pixel-art-grid-8.png"/>
            <p:cNvPicPr>
              <a:picLocks noChangeAspect="1"/>
            </p:cNvPicPr>
            <p:nvPr/>
          </p:nvPicPr>
          <p:blipFill>
            <a:blip r:embed="rId8" cstate="print"/>
            <a:stretch>
              <a:fillRect/>
            </a:stretch>
          </p:blipFill>
          <p:spPr>
            <a:xfrm>
              <a:off x="2880393" y="4497006"/>
              <a:ext cx="813136" cy="822402"/>
            </a:xfrm>
            <a:prstGeom prst="rect">
              <a:avLst/>
            </a:prstGeom>
            <a:ln w="12700">
              <a:miter lim="400000"/>
            </a:ln>
          </p:spPr>
        </p:pic>
        <p:sp>
          <p:nvSpPr>
            <p:cNvPr id="257" name="Shape 257"/>
            <p:cNvSpPr/>
            <p:nvPr/>
          </p:nvSpPr>
          <p:spPr>
            <a:xfrm>
              <a:off x="2825600" y="4452555"/>
              <a:ext cx="100024" cy="95583"/>
            </a:xfrm>
            <a:prstGeom prst="ellipse">
              <a:avLst/>
            </a:prstGeom>
            <a:solidFill>
              <a:srgbClr val="000000"/>
            </a:solidFill>
            <a:ln w="12700">
              <a:miter lim="400000"/>
            </a:ln>
          </p:spPr>
          <p:txBody>
            <a:bodyPr lIns="45719" rIns="45719" anchor="ctr"/>
            <a:lstStyle/>
            <a:p>
              <a:endParaRPr/>
            </a:p>
          </p:txBody>
        </p:sp>
        <p:sp>
          <p:nvSpPr>
            <p:cNvPr id="258" name="Shape 258"/>
            <p:cNvSpPr/>
            <p:nvPr/>
          </p:nvSpPr>
          <p:spPr>
            <a:xfrm>
              <a:off x="2825600" y="5245505"/>
              <a:ext cx="100024" cy="95582"/>
            </a:xfrm>
            <a:prstGeom prst="ellipse">
              <a:avLst/>
            </a:prstGeom>
            <a:solidFill>
              <a:srgbClr val="000000"/>
            </a:solidFill>
            <a:ln w="12700">
              <a:miter lim="400000"/>
            </a:ln>
          </p:spPr>
          <p:txBody>
            <a:bodyPr lIns="45719" rIns="45719" anchor="ctr"/>
            <a:lstStyle/>
            <a:p>
              <a:endParaRPr/>
            </a:p>
          </p:txBody>
        </p:sp>
        <p:sp>
          <p:nvSpPr>
            <p:cNvPr id="259" name="Shape 259"/>
            <p:cNvSpPr/>
            <p:nvPr/>
          </p:nvSpPr>
          <p:spPr>
            <a:xfrm>
              <a:off x="3616637" y="4452555"/>
              <a:ext cx="100025" cy="95583"/>
            </a:xfrm>
            <a:prstGeom prst="ellipse">
              <a:avLst/>
            </a:prstGeom>
            <a:solidFill>
              <a:srgbClr val="000000"/>
            </a:solidFill>
            <a:ln w="12700">
              <a:miter lim="400000"/>
            </a:ln>
          </p:spPr>
          <p:txBody>
            <a:bodyPr lIns="45719" rIns="45719" anchor="ctr"/>
            <a:lstStyle/>
            <a:p>
              <a:endParaRPr/>
            </a:p>
          </p:txBody>
        </p:sp>
        <p:sp>
          <p:nvSpPr>
            <p:cNvPr id="260" name="Shape 260"/>
            <p:cNvSpPr/>
            <p:nvPr/>
          </p:nvSpPr>
          <p:spPr>
            <a:xfrm>
              <a:off x="3630485" y="5245505"/>
              <a:ext cx="100025" cy="95582"/>
            </a:xfrm>
            <a:prstGeom prst="ellipse">
              <a:avLst/>
            </a:prstGeom>
            <a:solidFill>
              <a:srgbClr val="000000"/>
            </a:solidFill>
            <a:ln w="12700">
              <a:miter lim="400000"/>
            </a:ln>
          </p:spPr>
          <p:txBody>
            <a:bodyPr lIns="45719" rIns="45719" anchor="ctr"/>
            <a:lstStyle/>
            <a:p>
              <a:endParaRPr/>
            </a:p>
          </p:txBody>
        </p:sp>
      </p:grpSp>
      <p:grpSp>
        <p:nvGrpSpPr>
          <p:cNvPr id="95" name="Groupe 94"/>
          <p:cNvGrpSpPr/>
          <p:nvPr/>
        </p:nvGrpSpPr>
        <p:grpSpPr>
          <a:xfrm>
            <a:off x="4555590" y="5036039"/>
            <a:ext cx="1980488" cy="1446489"/>
            <a:chOff x="4555590" y="5455433"/>
            <a:chExt cx="1980488" cy="1446489"/>
          </a:xfrm>
        </p:grpSpPr>
        <p:pic>
          <p:nvPicPr>
            <p:cNvPr id="261" name="pixel-art-grid-8.png"/>
            <p:cNvPicPr>
              <a:picLocks noChangeAspect="1"/>
            </p:cNvPicPr>
            <p:nvPr/>
          </p:nvPicPr>
          <p:blipFill>
            <a:blip r:embed="rId4" cstate="print"/>
            <a:stretch>
              <a:fillRect/>
            </a:stretch>
          </p:blipFill>
          <p:spPr>
            <a:xfrm>
              <a:off x="4555590" y="5455433"/>
              <a:ext cx="438046" cy="443038"/>
            </a:xfrm>
            <a:prstGeom prst="rect">
              <a:avLst/>
            </a:prstGeom>
            <a:ln w="12700">
              <a:miter lim="400000"/>
            </a:ln>
          </p:spPr>
        </p:pic>
        <p:pic>
          <p:nvPicPr>
            <p:cNvPr id="262" name="pixel-art-grid-8.png"/>
            <p:cNvPicPr>
              <a:picLocks noChangeAspect="1"/>
            </p:cNvPicPr>
            <p:nvPr/>
          </p:nvPicPr>
          <p:blipFill>
            <a:blip r:embed="rId5" cstate="print"/>
            <a:stretch>
              <a:fillRect/>
            </a:stretch>
          </p:blipFill>
          <p:spPr>
            <a:xfrm>
              <a:off x="4555590" y="5996356"/>
              <a:ext cx="438046" cy="443038"/>
            </a:xfrm>
            <a:prstGeom prst="rect">
              <a:avLst/>
            </a:prstGeom>
            <a:ln w="12700">
              <a:miter lim="400000"/>
            </a:ln>
          </p:spPr>
        </p:pic>
        <p:sp>
          <p:nvSpPr>
            <p:cNvPr id="263" name="Shape 263"/>
            <p:cNvSpPr/>
            <p:nvPr/>
          </p:nvSpPr>
          <p:spPr>
            <a:xfrm>
              <a:off x="5148398" y="5541867"/>
              <a:ext cx="1150926"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t>4 Door-grids</a:t>
              </a:r>
            </a:p>
          </p:txBody>
        </p:sp>
        <p:sp>
          <p:nvSpPr>
            <p:cNvPr id="264" name="Shape 264"/>
            <p:cNvSpPr/>
            <p:nvPr/>
          </p:nvSpPr>
          <p:spPr>
            <a:xfrm>
              <a:off x="5148398" y="6082791"/>
              <a:ext cx="1387680"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t>4 Grids</a:t>
              </a:r>
            </a:p>
          </p:txBody>
        </p:sp>
        <p:pic>
          <p:nvPicPr>
            <p:cNvPr id="265" name="image21.png"/>
            <p:cNvPicPr>
              <a:picLocks noChangeAspect="1"/>
            </p:cNvPicPr>
            <p:nvPr/>
          </p:nvPicPr>
          <p:blipFill>
            <a:blip r:embed="rId6" cstate="print"/>
            <a:stretch>
              <a:fillRect/>
            </a:stretch>
          </p:blipFill>
          <p:spPr>
            <a:xfrm>
              <a:off x="4559246" y="6537280"/>
              <a:ext cx="430734" cy="364642"/>
            </a:xfrm>
            <a:prstGeom prst="rect">
              <a:avLst/>
            </a:prstGeom>
            <a:ln w="12700">
              <a:miter lim="400000"/>
            </a:ln>
          </p:spPr>
        </p:pic>
        <p:sp>
          <p:nvSpPr>
            <p:cNvPr id="266" name="Shape 266"/>
            <p:cNvSpPr/>
            <p:nvPr/>
          </p:nvSpPr>
          <p:spPr>
            <a:xfrm>
              <a:off x="5148398" y="6584516"/>
              <a:ext cx="1219576" cy="27017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dirty="0"/>
                <a:t>10 Connectors</a:t>
              </a:r>
            </a:p>
          </p:txBody>
        </p:sp>
      </p:grpSp>
      <p:pic>
        <p:nvPicPr>
          <p:cNvPr id="267" name="Image 266"/>
          <p:cNvPicPr>
            <a:picLocks/>
          </p:cNvPicPr>
          <p:nvPr/>
        </p:nvPicPr>
        <p:blipFill>
          <a:blip r:embed="rId7" cstate="print"/>
          <a:stretch>
            <a:fillRect/>
          </a:stretch>
        </p:blipFill>
        <p:spPr>
          <a:xfrm rot="10800000">
            <a:off x="3383156" y="5662418"/>
            <a:ext cx="614354" cy="193729"/>
          </a:xfrm>
          <a:prstGeom prst="rect">
            <a:avLst/>
          </a:prstGeom>
          <a:effectLst>
            <a:outerShdw blurRad="38100" dist="20000" dir="5400000" rotWithShape="0">
              <a:srgbClr val="000000">
                <a:alpha val="38000"/>
              </a:srgbClr>
            </a:outerShdw>
          </a:effectLst>
        </p:spPr>
      </p:pic>
      <p:sp>
        <p:nvSpPr>
          <p:cNvPr id="66" name="Shape 234"/>
          <p:cNvSpPr/>
          <p:nvPr/>
        </p:nvSpPr>
        <p:spPr>
          <a:xfrm>
            <a:off x="294408" y="1305087"/>
            <a:ext cx="1291377" cy="29238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300">
                <a:latin typeface="Argumentum Regular 9"/>
                <a:ea typeface="Argumentum Regular 9"/>
                <a:cs typeface="Argumentum Regular 9"/>
                <a:sym typeface="Argumentum Regular 9"/>
              </a:defRPr>
            </a:lvl1pPr>
          </a:lstStyle>
          <a:p>
            <a:r>
              <a:rPr u="sng" dirty="0"/>
              <a:t>Lid </a:t>
            </a:r>
            <a:r>
              <a:rPr lang="fr-FR" u="sng" dirty="0"/>
              <a:t>1</a:t>
            </a:r>
            <a:r>
              <a:rPr u="sng" dirty="0"/>
              <a:t>x2</a:t>
            </a:r>
            <a:r>
              <a:rPr lang="fr-FR" u="sng" dirty="0"/>
              <a:t> for Loft</a:t>
            </a:r>
            <a:r>
              <a:rPr u="sng" dirty="0"/>
              <a:t> :</a:t>
            </a:r>
          </a:p>
        </p:txBody>
      </p:sp>
      <p:grpSp>
        <p:nvGrpSpPr>
          <p:cNvPr id="72" name="Groupe 71"/>
          <p:cNvGrpSpPr/>
          <p:nvPr/>
        </p:nvGrpSpPr>
        <p:grpSpPr>
          <a:xfrm>
            <a:off x="4499533" y="1783166"/>
            <a:ext cx="1828246" cy="919036"/>
            <a:chOff x="1513927" y="7350951"/>
            <a:chExt cx="1828246" cy="919036"/>
          </a:xfrm>
        </p:grpSpPr>
        <p:pic>
          <p:nvPicPr>
            <p:cNvPr id="68" name="pixel-art-grid-8.png"/>
            <p:cNvPicPr>
              <a:picLocks noChangeAspect="1"/>
            </p:cNvPicPr>
            <p:nvPr/>
          </p:nvPicPr>
          <p:blipFill>
            <a:blip r:embed="rId4" cstate="print"/>
            <a:stretch>
              <a:fillRect/>
            </a:stretch>
          </p:blipFill>
          <p:spPr>
            <a:xfrm>
              <a:off x="1513927" y="7350951"/>
              <a:ext cx="438046" cy="443038"/>
            </a:xfrm>
            <a:prstGeom prst="rect">
              <a:avLst/>
            </a:prstGeom>
            <a:ln w="12700">
              <a:miter lim="400000"/>
            </a:ln>
          </p:spPr>
        </p:pic>
        <p:sp>
          <p:nvSpPr>
            <p:cNvPr id="69" name="Shape 237"/>
            <p:cNvSpPr/>
            <p:nvPr/>
          </p:nvSpPr>
          <p:spPr>
            <a:xfrm>
              <a:off x="2106735" y="7437386"/>
              <a:ext cx="1150926"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2</a:t>
              </a:r>
              <a:r>
                <a:rPr dirty="0"/>
                <a:t> Door-grids</a:t>
              </a:r>
            </a:p>
          </p:txBody>
        </p:sp>
        <p:pic>
          <p:nvPicPr>
            <p:cNvPr id="70" name="image21.png"/>
            <p:cNvPicPr>
              <a:picLocks noChangeAspect="1"/>
            </p:cNvPicPr>
            <p:nvPr/>
          </p:nvPicPr>
          <p:blipFill>
            <a:blip r:embed="rId6" cstate="print"/>
            <a:stretch>
              <a:fillRect/>
            </a:stretch>
          </p:blipFill>
          <p:spPr>
            <a:xfrm>
              <a:off x="1517583" y="7905344"/>
              <a:ext cx="430734" cy="364643"/>
            </a:xfrm>
            <a:prstGeom prst="rect">
              <a:avLst/>
            </a:prstGeom>
            <a:ln w="12700">
              <a:miter lim="400000"/>
            </a:ln>
          </p:spPr>
        </p:pic>
        <p:sp>
          <p:nvSpPr>
            <p:cNvPr id="71" name="Shape 240"/>
            <p:cNvSpPr/>
            <p:nvPr/>
          </p:nvSpPr>
          <p:spPr>
            <a:xfrm>
              <a:off x="2106735" y="7952581"/>
              <a:ext cx="1235438" cy="27016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defRPr sz="1300">
                  <a:latin typeface="Argumentum Regular 10"/>
                  <a:ea typeface="Argumentum Regular 10"/>
                  <a:cs typeface="Argumentum Regular 10"/>
                  <a:sym typeface="Argumentum Regular 10"/>
                </a:defRPr>
              </a:lvl1pPr>
            </a:lstStyle>
            <a:p>
              <a:r>
                <a:rPr lang="fr-FR" dirty="0"/>
                <a:t>3</a:t>
              </a:r>
              <a:r>
                <a:rPr dirty="0"/>
                <a:t> Connectors</a:t>
              </a:r>
            </a:p>
          </p:txBody>
        </p:sp>
      </p:grpSp>
      <p:pic>
        <p:nvPicPr>
          <p:cNvPr id="73" name="Image 72"/>
          <p:cNvPicPr>
            <a:picLocks/>
          </p:cNvPicPr>
          <p:nvPr/>
        </p:nvPicPr>
        <p:blipFill>
          <a:blip r:embed="rId7" cstate="print"/>
          <a:stretch>
            <a:fillRect/>
          </a:stretch>
        </p:blipFill>
        <p:spPr>
          <a:xfrm rot="10800000">
            <a:off x="3383156" y="2145819"/>
            <a:ext cx="614354" cy="193729"/>
          </a:xfrm>
          <a:prstGeom prst="rect">
            <a:avLst/>
          </a:prstGeom>
          <a:effectLst>
            <a:outerShdw blurRad="38100" dist="20000" dir="5400000" rotWithShape="0">
              <a:srgbClr val="000000">
                <a:alpha val="38000"/>
              </a:srgbClr>
            </a:outerShdw>
          </a:effectLst>
        </p:spPr>
      </p:pic>
      <p:grpSp>
        <p:nvGrpSpPr>
          <p:cNvPr id="89" name="Groupe 88"/>
          <p:cNvGrpSpPr/>
          <p:nvPr/>
        </p:nvGrpSpPr>
        <p:grpSpPr>
          <a:xfrm>
            <a:off x="368059" y="1615990"/>
            <a:ext cx="646475" cy="1253388"/>
            <a:chOff x="2903562" y="7350951"/>
            <a:chExt cx="757235" cy="1468130"/>
          </a:xfrm>
        </p:grpSpPr>
        <p:pic>
          <p:nvPicPr>
            <p:cNvPr id="90" name="pixel-art-grid-8.png"/>
            <p:cNvPicPr>
              <a:picLocks noChangeAspect="1"/>
            </p:cNvPicPr>
            <p:nvPr/>
          </p:nvPicPr>
          <p:blipFill>
            <a:blip r:embed="rId9" cstate="print"/>
            <a:stretch>
              <a:fillRect/>
            </a:stretch>
          </p:blipFill>
          <p:spPr>
            <a:xfrm rot="5400000">
              <a:off x="2934993" y="7361862"/>
              <a:ext cx="721691" cy="729916"/>
            </a:xfrm>
            <a:prstGeom prst="rect">
              <a:avLst/>
            </a:prstGeom>
            <a:ln w="12700">
              <a:miter lim="400000"/>
            </a:ln>
          </p:spPr>
        </p:pic>
        <p:pic>
          <p:nvPicPr>
            <p:cNvPr id="91" name="pixel-art-grid-8.png"/>
            <p:cNvPicPr>
              <a:picLocks noChangeAspect="1"/>
            </p:cNvPicPr>
            <p:nvPr/>
          </p:nvPicPr>
          <p:blipFill>
            <a:blip r:embed="rId9" cstate="print"/>
            <a:stretch>
              <a:fillRect/>
            </a:stretch>
          </p:blipFill>
          <p:spPr>
            <a:xfrm rot="5400000">
              <a:off x="2934993" y="8079393"/>
              <a:ext cx="721691" cy="729916"/>
            </a:xfrm>
            <a:prstGeom prst="rect">
              <a:avLst/>
            </a:prstGeom>
            <a:ln w="12700">
              <a:miter lim="400000"/>
            </a:ln>
          </p:spPr>
        </p:pic>
        <p:sp>
          <p:nvSpPr>
            <p:cNvPr id="92" name="Shape 275"/>
            <p:cNvSpPr/>
            <p:nvPr/>
          </p:nvSpPr>
          <p:spPr>
            <a:xfrm>
              <a:off x="2903562" y="8043852"/>
              <a:ext cx="88776" cy="84833"/>
            </a:xfrm>
            <a:prstGeom prst="ellipse">
              <a:avLst/>
            </a:prstGeom>
            <a:solidFill>
              <a:srgbClr val="000000"/>
            </a:solidFill>
            <a:ln w="12700">
              <a:miter lim="400000"/>
            </a:ln>
          </p:spPr>
          <p:txBody>
            <a:bodyPr lIns="45719" rIns="45719" anchor="ctr"/>
            <a:lstStyle/>
            <a:p>
              <a:endParaRPr/>
            </a:p>
          </p:txBody>
        </p:sp>
        <p:sp>
          <p:nvSpPr>
            <p:cNvPr id="93" name="Shape 276"/>
            <p:cNvSpPr/>
            <p:nvPr/>
          </p:nvSpPr>
          <p:spPr>
            <a:xfrm>
              <a:off x="2903562" y="8734248"/>
              <a:ext cx="88776" cy="84833"/>
            </a:xfrm>
            <a:prstGeom prst="ellipse">
              <a:avLst/>
            </a:prstGeom>
            <a:solidFill>
              <a:srgbClr val="000000"/>
            </a:solidFill>
            <a:ln w="12700">
              <a:miter lim="400000"/>
            </a:ln>
          </p:spPr>
          <p:txBody>
            <a:bodyPr lIns="45719" rIns="45719" anchor="ctr"/>
            <a:lstStyle/>
            <a:p>
              <a:endParaRPr/>
            </a:p>
          </p:txBody>
        </p:sp>
        <p:sp>
          <p:nvSpPr>
            <p:cNvPr id="94" name="Shape 277"/>
            <p:cNvSpPr/>
            <p:nvPr/>
          </p:nvSpPr>
          <p:spPr>
            <a:xfrm>
              <a:off x="2903562" y="7350951"/>
              <a:ext cx="88776" cy="84833"/>
            </a:xfrm>
            <a:prstGeom prst="ellipse">
              <a:avLst/>
            </a:prstGeom>
            <a:solidFill>
              <a:srgbClr val="000000"/>
            </a:solidFill>
            <a:ln w="12700">
              <a:miter lim="400000"/>
            </a:ln>
          </p:spPr>
          <p:txBody>
            <a:bodyPr lIns="45719" rIns="45719" anchor="ctr"/>
            <a:lstStyle/>
            <a:p>
              <a:endParaRPr/>
            </a:p>
          </p:txBody>
        </p:sp>
      </p:grpSp>
      <p:pic>
        <p:nvPicPr>
          <p:cNvPr id="75" name="Image 74" descr="DSC_8074.jpg"/>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2237276" y="6678726"/>
            <a:ext cx="2568392" cy="1712462"/>
          </a:xfrm>
          <a:prstGeom prst="rect">
            <a:avLst/>
          </a:prstGeom>
        </p:spPr>
      </p:pic>
      <p:pic>
        <p:nvPicPr>
          <p:cNvPr id="76" name="Image 75" descr="23092019-DSC_8398.jpg"/>
          <p:cNvPicPr>
            <a:picLocks noChangeAspect="1"/>
          </p:cNvPicPr>
          <p:nvPr/>
        </p:nvPicPr>
        <p:blipFill>
          <a:blip r:embed="rId11" cstate="print">
            <a:grayscl/>
          </a:blip>
          <a:srcRect l="77327" t="47469" r="17573" b="46918"/>
          <a:stretch>
            <a:fillRect/>
          </a:stretch>
        </p:blipFill>
        <p:spPr>
          <a:xfrm>
            <a:off x="4805667" y="6852505"/>
            <a:ext cx="1525685" cy="1259514"/>
          </a:xfrm>
          <a:prstGeom prst="rect">
            <a:avLst/>
          </a:prstGeom>
          <a:ln w="15875">
            <a:solidFill>
              <a:srgbClr val="269D84"/>
            </a:solidFill>
          </a:ln>
        </p:spPr>
      </p:pic>
      <p:sp>
        <p:nvSpPr>
          <p:cNvPr id="77" name="Rectangle 76"/>
          <p:cNvSpPr/>
          <p:nvPr/>
        </p:nvSpPr>
        <p:spPr>
          <a:xfrm>
            <a:off x="4047728" y="7509180"/>
            <a:ext cx="108000" cy="108000"/>
          </a:xfrm>
          <a:prstGeom prst="rect">
            <a:avLst/>
          </a:prstGeom>
          <a:ln w="15875">
            <a:solidFill>
              <a:srgbClr val="269D84"/>
            </a:solidFill>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cxnSp>
        <p:nvCxnSpPr>
          <p:cNvPr id="78" name="Connecteur droit 77"/>
          <p:cNvCxnSpPr/>
          <p:nvPr/>
        </p:nvCxnSpPr>
        <p:spPr>
          <a:xfrm>
            <a:off x="4049353" y="7617180"/>
            <a:ext cx="749421" cy="502390"/>
          </a:xfrm>
          <a:prstGeom prst="line">
            <a:avLst/>
          </a:prstGeom>
          <a:noFill/>
          <a:ln w="9525" cap="flat">
            <a:solidFill>
              <a:srgbClr val="269D84"/>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9" name="Connecteur droit 78"/>
          <p:cNvCxnSpPr/>
          <p:nvPr/>
        </p:nvCxnSpPr>
        <p:spPr>
          <a:xfrm flipV="1">
            <a:off x="4045543" y="6852505"/>
            <a:ext cx="753231" cy="656675"/>
          </a:xfrm>
          <a:prstGeom prst="line">
            <a:avLst/>
          </a:prstGeom>
          <a:noFill/>
          <a:ln w="9525" cap="flat">
            <a:solidFill>
              <a:srgbClr val="269D84"/>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0" name="Shape 270"/>
          <p:cNvSpPr/>
          <p:nvPr/>
        </p:nvSpPr>
        <p:spPr>
          <a:xfrm>
            <a:off x="278261" y="7170904"/>
            <a:ext cx="1859391" cy="8925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spcBef>
                <a:spcPts val="300"/>
              </a:spcBef>
              <a:defRPr sz="1300">
                <a:latin typeface="Argumentum Regular 10"/>
                <a:ea typeface="Argumentum Regular 10"/>
                <a:cs typeface="Argumentum Regular 10"/>
                <a:sym typeface="Argumentum Regular 10"/>
              </a:defRPr>
            </a:lvl1pPr>
          </a:lstStyle>
          <a:p>
            <a:r>
              <a:rPr dirty="0"/>
              <a:t>Then, you just need to </a:t>
            </a:r>
            <a:r>
              <a:rPr lang="fr-FR" dirty="0"/>
              <a:t>insert </a:t>
            </a:r>
            <a:r>
              <a:rPr dirty="0"/>
              <a:t>the </a:t>
            </a:r>
            <a:r>
              <a:rPr lang="fr-FR" dirty="0" err="1"/>
              <a:t>hinges</a:t>
            </a:r>
            <a:r>
              <a:rPr lang="fr-FR" dirty="0"/>
              <a:t>  of the </a:t>
            </a:r>
            <a:r>
              <a:rPr dirty="0"/>
              <a:t>lid </a:t>
            </a:r>
            <a:r>
              <a:rPr lang="fr-FR" dirty="0"/>
              <a:t>in the </a:t>
            </a:r>
            <a:r>
              <a:rPr lang="fr-FR" dirty="0" err="1"/>
              <a:t>connectors</a:t>
            </a:r>
            <a:r>
              <a:rPr lang="fr-FR" dirty="0"/>
              <a:t> of </a:t>
            </a:r>
            <a:r>
              <a:rPr lang="fr-FR" dirty="0" err="1"/>
              <a:t>your</a:t>
            </a:r>
            <a:r>
              <a:rPr dirty="0"/>
              <a:t> C&amp;C cage.</a:t>
            </a:r>
          </a:p>
        </p:txBody>
      </p:sp>
      <p:sp>
        <p:nvSpPr>
          <p:cNvPr id="81" name="Shape 270"/>
          <p:cNvSpPr/>
          <p:nvPr/>
        </p:nvSpPr>
        <p:spPr>
          <a:xfrm>
            <a:off x="255416" y="8405909"/>
            <a:ext cx="6075936"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spcBef>
                <a:spcPts val="300"/>
              </a:spcBef>
              <a:defRPr sz="1300">
                <a:latin typeface="Argumentum Regular 10"/>
                <a:ea typeface="Argumentum Regular 10"/>
                <a:cs typeface="Argumentum Regular 10"/>
                <a:sym typeface="Argumentum Regular 10"/>
              </a:defRPr>
            </a:lvl1pPr>
          </a:lstStyle>
          <a:p>
            <a:r>
              <a:rPr lang="fr-FR" dirty="0"/>
              <a:t>To </a:t>
            </a:r>
            <a:r>
              <a:rPr lang="fr-FR" dirty="0" err="1"/>
              <a:t>prevent</a:t>
            </a:r>
            <a:r>
              <a:rPr lang="fr-FR" dirty="0"/>
              <a:t> </a:t>
            </a:r>
            <a:r>
              <a:rPr lang="fr-FR" dirty="0" err="1"/>
              <a:t>connectors</a:t>
            </a:r>
            <a:r>
              <a:rPr lang="fr-FR" dirty="0"/>
              <a:t> </a:t>
            </a:r>
            <a:r>
              <a:rPr lang="fr-FR" dirty="0" err="1"/>
              <a:t>breakage</a:t>
            </a:r>
            <a:r>
              <a:rPr lang="fr-FR" dirty="0"/>
              <a:t>, </a:t>
            </a:r>
            <a:r>
              <a:rPr lang="fr-FR" dirty="0" err="1"/>
              <a:t>it</a:t>
            </a:r>
            <a:r>
              <a:rPr lang="fr-FR" dirty="0"/>
              <a:t> </a:t>
            </a:r>
            <a:r>
              <a:rPr lang="fr-FR" dirty="0" err="1"/>
              <a:t>is</a:t>
            </a:r>
            <a:r>
              <a:rPr lang="fr-FR" dirty="0"/>
              <a:t> </a:t>
            </a:r>
            <a:r>
              <a:rPr lang="fr-FR" dirty="0" err="1"/>
              <a:t>recommended</a:t>
            </a:r>
            <a:r>
              <a:rPr lang="fr-FR" dirty="0"/>
              <a:t> to not open the </a:t>
            </a:r>
            <a:r>
              <a:rPr lang="fr-FR" dirty="0" err="1"/>
              <a:t>lid</a:t>
            </a:r>
            <a:r>
              <a:rPr lang="fr-FR" dirty="0"/>
              <a:t> more </a:t>
            </a:r>
            <a:r>
              <a:rPr lang="fr-FR" dirty="0" err="1"/>
              <a:t>than</a:t>
            </a:r>
            <a:r>
              <a:rPr lang="fr-FR" dirty="0"/>
              <a:t> 180° and to put </a:t>
            </a:r>
            <a:r>
              <a:rPr lang="fr-FR" dirty="0" err="1"/>
              <a:t>it</a:t>
            </a:r>
            <a:r>
              <a:rPr lang="fr-FR" dirty="0"/>
              <a:t> </a:t>
            </a:r>
            <a:r>
              <a:rPr lang="fr-FR" dirty="0" err="1"/>
              <a:t>against</a:t>
            </a:r>
            <a:r>
              <a:rPr lang="fr-FR" dirty="0"/>
              <a:t> a </a:t>
            </a:r>
            <a:r>
              <a:rPr lang="fr-FR" dirty="0" err="1"/>
              <a:t>wall</a:t>
            </a:r>
            <a:endParaRPr dirty="0"/>
          </a:p>
        </p:txBody>
      </p:sp>
    </p:spTree>
  </p:cSld>
  <p:clrMapOvr>
    <a:masterClrMapping/>
  </p:clrMapOvr>
  <p:transition spd="slow"/>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2969</TotalTime>
  <Words>1192</Words>
  <Application>Microsoft Macintosh PowerPoint</Application>
  <PresentationFormat>On-screen Show (4:3)</PresentationFormat>
  <Paragraphs>132</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Apple Color Emoji</vt:lpstr>
      <vt:lpstr>Argumentum Regular 10</vt:lpstr>
      <vt:lpstr>Argumentum Regular 11</vt:lpstr>
      <vt:lpstr>Argumentum Regular 4</vt:lpstr>
      <vt:lpstr>Argumentum Regular 9</vt:lpstr>
      <vt:lpstr>Arial</vt:lpstr>
      <vt:lpstr>Calibri</vt:lpstr>
      <vt:lpstr>Thème Office</vt:lpstr>
      <vt:lpstr>Assembly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Installation instructions</dc:title>
  <dc:creator>Antoine Lagasse</dc:creator>
  <cp:lastModifiedBy>Clementine Schouteden</cp:lastModifiedBy>
  <cp:revision>14</cp:revision>
  <dcterms:modified xsi:type="dcterms:W3CDTF">2020-09-25T13:32:18Z</dcterms:modified>
</cp:coreProperties>
</file>