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37" r:id="rId1"/>
  </p:sldMasterIdLst>
  <p:notesMasterIdLst>
    <p:notesMasterId r:id="rId36"/>
  </p:notesMasterIdLst>
  <p:handoutMasterIdLst>
    <p:handoutMasterId r:id="rId37"/>
  </p:handoutMasterIdLst>
  <p:sldIdLst>
    <p:sldId id="315" r:id="rId2"/>
    <p:sldId id="316" r:id="rId3"/>
    <p:sldId id="400" r:id="rId4"/>
    <p:sldId id="389" r:id="rId5"/>
    <p:sldId id="401" r:id="rId6"/>
    <p:sldId id="390" r:id="rId7"/>
    <p:sldId id="353" r:id="rId8"/>
    <p:sldId id="356" r:id="rId9"/>
    <p:sldId id="402" r:id="rId10"/>
    <p:sldId id="403" r:id="rId11"/>
    <p:sldId id="391" r:id="rId12"/>
    <p:sldId id="358" r:id="rId13"/>
    <p:sldId id="364" r:id="rId14"/>
    <p:sldId id="365" r:id="rId15"/>
    <p:sldId id="366" r:id="rId16"/>
    <p:sldId id="392" r:id="rId17"/>
    <p:sldId id="372" r:id="rId18"/>
    <p:sldId id="393" r:id="rId19"/>
    <p:sldId id="394" r:id="rId20"/>
    <p:sldId id="404" r:id="rId21"/>
    <p:sldId id="395" r:id="rId22"/>
    <p:sldId id="399" r:id="rId23"/>
    <p:sldId id="374" r:id="rId24"/>
    <p:sldId id="405" r:id="rId25"/>
    <p:sldId id="379" r:id="rId26"/>
    <p:sldId id="380" r:id="rId27"/>
    <p:sldId id="385" r:id="rId28"/>
    <p:sldId id="386" r:id="rId29"/>
    <p:sldId id="396" r:id="rId30"/>
    <p:sldId id="387" r:id="rId31"/>
    <p:sldId id="388" r:id="rId32"/>
    <p:sldId id="397" r:id="rId33"/>
    <p:sldId id="406" r:id="rId34"/>
    <p:sldId id="398" r:id="rId35"/>
  </p:sldIdLst>
  <p:sldSz cx="9144000" cy="6858000" type="screen4x3"/>
  <p:notesSz cx="9144000" cy="6858000"/>
  <p:embeddedFontLst>
    <p:embeddedFont>
      <p:font typeface="Adobe Garamond Pro" panose="02020502060506020403" charset="0"/>
      <p:regular r:id="rId38"/>
      <p:bold r:id="rId39"/>
      <p:italic r:id="rId40"/>
      <p:boldItalic r:id="rId41"/>
    </p:embeddedFont>
    <p:embeddedFont>
      <p:font typeface="Garamond" panose="02020404030301010803" pitchFamily="18" charset="0"/>
      <p:regular r:id="rId42"/>
      <p:bold r:id="rId43"/>
      <p: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Perpetua" panose="02020502060401020303" pitchFamily="18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CA700"/>
    <a:srgbClr val="C68F08"/>
    <a:srgbClr val="C0C0C0"/>
    <a:srgbClr val="CC6600"/>
    <a:srgbClr val="9B6607"/>
    <a:srgbClr val="FF6600"/>
    <a:srgbClr val="1F5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88777" autoAdjust="0"/>
  </p:normalViewPr>
  <p:slideViewPr>
    <p:cSldViewPr snapToGrid="0">
      <p:cViewPr varScale="1">
        <p:scale>
          <a:sx n="78" d="100"/>
          <a:sy n="78" d="100"/>
        </p:scale>
        <p:origin x="56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0" d="100"/>
          <a:sy n="130" d="100"/>
        </p:scale>
        <p:origin x="1908" y="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PowerPoint\Werk\Exceldata\H20_data_20170516_kla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PowerPoint\Werk\Exceldata\H20_data_20170516_klaar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PowerPoint\Werk\Exceldata\H20_data_20170516_klaar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PowerPoint\Werk\Exceldata\H20_data_20170516_klaar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0113266\Dropbox\HANDBOEK\H20-BBP%20tijd%20ruimte-AD\H20_data_20170620_b_kla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81323671986084"/>
          <c:y val="0.15276668283264791"/>
          <c:w val="0.85243200078667658"/>
          <c:h val="0.77237948117242594"/>
        </c:manualLayout>
      </c:layout>
      <c:scatterChart>
        <c:scatterStyle val="lineMarker"/>
        <c:varyColors val="0"/>
        <c:ser>
          <c:idx val="0"/>
          <c:order val="0"/>
          <c:tx>
            <c:strRef>
              <c:f>'F20.1 data1'!$C$4</c:f>
              <c:strCache>
                <c:ptCount val="1"/>
                <c:pt idx="0">
                  <c:v>feitelijke evolutie van het reëel BBP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'F20.1 data1'!$B$5:$B$177</c:f>
              <c:numCache>
                <c:formatCode>General</c:formatCode>
                <c:ptCount val="173"/>
                <c:pt idx="0">
                  <c:v>1846</c:v>
                </c:pt>
                <c:pt idx="1">
                  <c:v>1847</c:v>
                </c:pt>
                <c:pt idx="2">
                  <c:v>1848</c:v>
                </c:pt>
                <c:pt idx="3">
                  <c:v>1849</c:v>
                </c:pt>
                <c:pt idx="4">
                  <c:v>1850</c:v>
                </c:pt>
                <c:pt idx="5">
                  <c:v>1851</c:v>
                </c:pt>
                <c:pt idx="6">
                  <c:v>1852</c:v>
                </c:pt>
                <c:pt idx="7">
                  <c:v>1853</c:v>
                </c:pt>
                <c:pt idx="8">
                  <c:v>1854</c:v>
                </c:pt>
                <c:pt idx="9">
                  <c:v>1855</c:v>
                </c:pt>
                <c:pt idx="10">
                  <c:v>1856</c:v>
                </c:pt>
                <c:pt idx="11">
                  <c:v>1857</c:v>
                </c:pt>
                <c:pt idx="12">
                  <c:v>1858</c:v>
                </c:pt>
                <c:pt idx="13">
                  <c:v>1859</c:v>
                </c:pt>
                <c:pt idx="14">
                  <c:v>1860</c:v>
                </c:pt>
                <c:pt idx="15">
                  <c:v>1861</c:v>
                </c:pt>
                <c:pt idx="16">
                  <c:v>1862</c:v>
                </c:pt>
                <c:pt idx="17">
                  <c:v>1863</c:v>
                </c:pt>
                <c:pt idx="18">
                  <c:v>1864</c:v>
                </c:pt>
                <c:pt idx="19">
                  <c:v>1865</c:v>
                </c:pt>
                <c:pt idx="20">
                  <c:v>1866</c:v>
                </c:pt>
                <c:pt idx="21">
                  <c:v>1867</c:v>
                </c:pt>
                <c:pt idx="22">
                  <c:v>1868</c:v>
                </c:pt>
                <c:pt idx="23">
                  <c:v>1869</c:v>
                </c:pt>
                <c:pt idx="24">
                  <c:v>1870</c:v>
                </c:pt>
                <c:pt idx="25">
                  <c:v>1871</c:v>
                </c:pt>
                <c:pt idx="26">
                  <c:v>1872</c:v>
                </c:pt>
                <c:pt idx="27">
                  <c:v>1873</c:v>
                </c:pt>
                <c:pt idx="28">
                  <c:v>1874</c:v>
                </c:pt>
                <c:pt idx="29">
                  <c:v>1875</c:v>
                </c:pt>
                <c:pt idx="30">
                  <c:v>1876</c:v>
                </c:pt>
                <c:pt idx="31">
                  <c:v>1877</c:v>
                </c:pt>
                <c:pt idx="32">
                  <c:v>1878</c:v>
                </c:pt>
                <c:pt idx="33">
                  <c:v>1879</c:v>
                </c:pt>
                <c:pt idx="34">
                  <c:v>1880</c:v>
                </c:pt>
                <c:pt idx="35">
                  <c:v>1881</c:v>
                </c:pt>
                <c:pt idx="36">
                  <c:v>1882</c:v>
                </c:pt>
                <c:pt idx="37">
                  <c:v>1883</c:v>
                </c:pt>
                <c:pt idx="38">
                  <c:v>1884</c:v>
                </c:pt>
                <c:pt idx="39">
                  <c:v>1885</c:v>
                </c:pt>
                <c:pt idx="40">
                  <c:v>1886</c:v>
                </c:pt>
                <c:pt idx="41">
                  <c:v>1887</c:v>
                </c:pt>
                <c:pt idx="42">
                  <c:v>1888</c:v>
                </c:pt>
                <c:pt idx="43">
                  <c:v>1889</c:v>
                </c:pt>
                <c:pt idx="44">
                  <c:v>1890</c:v>
                </c:pt>
                <c:pt idx="45">
                  <c:v>1891</c:v>
                </c:pt>
                <c:pt idx="46">
                  <c:v>1892</c:v>
                </c:pt>
                <c:pt idx="47">
                  <c:v>1893</c:v>
                </c:pt>
                <c:pt idx="48">
                  <c:v>1894</c:v>
                </c:pt>
                <c:pt idx="49">
                  <c:v>1895</c:v>
                </c:pt>
                <c:pt idx="50">
                  <c:v>1896</c:v>
                </c:pt>
                <c:pt idx="51">
                  <c:v>1897</c:v>
                </c:pt>
                <c:pt idx="52">
                  <c:v>1898</c:v>
                </c:pt>
                <c:pt idx="53">
                  <c:v>1899</c:v>
                </c:pt>
                <c:pt idx="54">
                  <c:v>1900</c:v>
                </c:pt>
                <c:pt idx="55">
                  <c:v>1901</c:v>
                </c:pt>
                <c:pt idx="56">
                  <c:v>1902</c:v>
                </c:pt>
                <c:pt idx="57">
                  <c:v>1903</c:v>
                </c:pt>
                <c:pt idx="58">
                  <c:v>1904</c:v>
                </c:pt>
                <c:pt idx="59">
                  <c:v>1905</c:v>
                </c:pt>
                <c:pt idx="60">
                  <c:v>1906</c:v>
                </c:pt>
                <c:pt idx="61">
                  <c:v>1907</c:v>
                </c:pt>
                <c:pt idx="62">
                  <c:v>1908</c:v>
                </c:pt>
                <c:pt idx="63">
                  <c:v>1909</c:v>
                </c:pt>
                <c:pt idx="64">
                  <c:v>1910</c:v>
                </c:pt>
                <c:pt idx="65">
                  <c:v>1911</c:v>
                </c:pt>
                <c:pt idx="66">
                  <c:v>1912</c:v>
                </c:pt>
                <c:pt idx="67">
                  <c:v>1913</c:v>
                </c:pt>
                <c:pt idx="68">
                  <c:v>1914</c:v>
                </c:pt>
                <c:pt idx="69">
                  <c:v>1915</c:v>
                </c:pt>
                <c:pt idx="70">
                  <c:v>1916</c:v>
                </c:pt>
                <c:pt idx="71">
                  <c:v>1917</c:v>
                </c:pt>
                <c:pt idx="72">
                  <c:v>1918</c:v>
                </c:pt>
                <c:pt idx="73">
                  <c:v>1919</c:v>
                </c:pt>
                <c:pt idx="74">
                  <c:v>1920</c:v>
                </c:pt>
                <c:pt idx="75">
                  <c:v>1921</c:v>
                </c:pt>
                <c:pt idx="76">
                  <c:v>1922</c:v>
                </c:pt>
                <c:pt idx="77">
                  <c:v>1923</c:v>
                </c:pt>
                <c:pt idx="78">
                  <c:v>1924</c:v>
                </c:pt>
                <c:pt idx="79">
                  <c:v>1925</c:v>
                </c:pt>
                <c:pt idx="80">
                  <c:v>1926</c:v>
                </c:pt>
                <c:pt idx="81">
                  <c:v>1927</c:v>
                </c:pt>
                <c:pt idx="82">
                  <c:v>1928</c:v>
                </c:pt>
                <c:pt idx="83">
                  <c:v>1929</c:v>
                </c:pt>
                <c:pt idx="84">
                  <c:v>1930</c:v>
                </c:pt>
                <c:pt idx="85">
                  <c:v>1931</c:v>
                </c:pt>
                <c:pt idx="86">
                  <c:v>1932</c:v>
                </c:pt>
                <c:pt idx="87">
                  <c:v>1933</c:v>
                </c:pt>
                <c:pt idx="88">
                  <c:v>1934</c:v>
                </c:pt>
                <c:pt idx="89">
                  <c:v>1935</c:v>
                </c:pt>
                <c:pt idx="90">
                  <c:v>1936</c:v>
                </c:pt>
                <c:pt idx="91">
                  <c:v>1937</c:v>
                </c:pt>
                <c:pt idx="92">
                  <c:v>1938</c:v>
                </c:pt>
                <c:pt idx="93">
                  <c:v>1939</c:v>
                </c:pt>
                <c:pt idx="94">
                  <c:v>1940</c:v>
                </c:pt>
                <c:pt idx="95">
                  <c:v>1941</c:v>
                </c:pt>
                <c:pt idx="96">
                  <c:v>1942</c:v>
                </c:pt>
                <c:pt idx="97">
                  <c:v>1943</c:v>
                </c:pt>
                <c:pt idx="98">
                  <c:v>1944</c:v>
                </c:pt>
                <c:pt idx="99">
                  <c:v>1945</c:v>
                </c:pt>
                <c:pt idx="100">
                  <c:v>1946</c:v>
                </c:pt>
                <c:pt idx="101">
                  <c:v>1947</c:v>
                </c:pt>
                <c:pt idx="102">
                  <c:v>1948</c:v>
                </c:pt>
                <c:pt idx="103">
                  <c:v>1949</c:v>
                </c:pt>
                <c:pt idx="104">
                  <c:v>1950</c:v>
                </c:pt>
                <c:pt idx="105">
                  <c:v>1951</c:v>
                </c:pt>
                <c:pt idx="106">
                  <c:v>1952</c:v>
                </c:pt>
                <c:pt idx="107">
                  <c:v>1953</c:v>
                </c:pt>
                <c:pt idx="108">
                  <c:v>1954</c:v>
                </c:pt>
                <c:pt idx="109">
                  <c:v>1955</c:v>
                </c:pt>
                <c:pt idx="110">
                  <c:v>1956</c:v>
                </c:pt>
                <c:pt idx="111">
                  <c:v>1957</c:v>
                </c:pt>
                <c:pt idx="112">
                  <c:v>1958</c:v>
                </c:pt>
                <c:pt idx="113">
                  <c:v>1959</c:v>
                </c:pt>
                <c:pt idx="114">
                  <c:v>1960</c:v>
                </c:pt>
                <c:pt idx="115">
                  <c:v>1961</c:v>
                </c:pt>
                <c:pt idx="116">
                  <c:v>1962</c:v>
                </c:pt>
                <c:pt idx="117">
                  <c:v>1963</c:v>
                </c:pt>
                <c:pt idx="118">
                  <c:v>1964</c:v>
                </c:pt>
                <c:pt idx="119">
                  <c:v>1965</c:v>
                </c:pt>
                <c:pt idx="120">
                  <c:v>1966</c:v>
                </c:pt>
                <c:pt idx="121">
                  <c:v>1967</c:v>
                </c:pt>
                <c:pt idx="122">
                  <c:v>1968</c:v>
                </c:pt>
                <c:pt idx="123">
                  <c:v>1969</c:v>
                </c:pt>
                <c:pt idx="124">
                  <c:v>1970</c:v>
                </c:pt>
                <c:pt idx="125">
                  <c:v>1971</c:v>
                </c:pt>
                <c:pt idx="126">
                  <c:v>1972</c:v>
                </c:pt>
                <c:pt idx="127">
                  <c:v>1973</c:v>
                </c:pt>
                <c:pt idx="128">
                  <c:v>1974</c:v>
                </c:pt>
                <c:pt idx="129">
                  <c:v>1975</c:v>
                </c:pt>
                <c:pt idx="130">
                  <c:v>1976</c:v>
                </c:pt>
                <c:pt idx="131">
                  <c:v>1977</c:v>
                </c:pt>
                <c:pt idx="132">
                  <c:v>1978</c:v>
                </c:pt>
                <c:pt idx="133">
                  <c:v>1979</c:v>
                </c:pt>
                <c:pt idx="134">
                  <c:v>1980</c:v>
                </c:pt>
                <c:pt idx="135">
                  <c:v>1981</c:v>
                </c:pt>
                <c:pt idx="136">
                  <c:v>1982</c:v>
                </c:pt>
                <c:pt idx="137">
                  <c:v>1983</c:v>
                </c:pt>
                <c:pt idx="138">
                  <c:v>1984</c:v>
                </c:pt>
                <c:pt idx="139">
                  <c:v>1985</c:v>
                </c:pt>
                <c:pt idx="140">
                  <c:v>1986</c:v>
                </c:pt>
                <c:pt idx="141">
                  <c:v>1987</c:v>
                </c:pt>
                <c:pt idx="142">
                  <c:v>1988</c:v>
                </c:pt>
                <c:pt idx="143">
                  <c:v>1989</c:v>
                </c:pt>
                <c:pt idx="144">
                  <c:v>1990</c:v>
                </c:pt>
                <c:pt idx="145">
                  <c:v>1991</c:v>
                </c:pt>
                <c:pt idx="146">
                  <c:v>1992</c:v>
                </c:pt>
                <c:pt idx="147">
                  <c:v>1993</c:v>
                </c:pt>
                <c:pt idx="148">
                  <c:v>1994</c:v>
                </c:pt>
                <c:pt idx="149">
                  <c:v>1995</c:v>
                </c:pt>
                <c:pt idx="150">
                  <c:v>1996</c:v>
                </c:pt>
                <c:pt idx="151">
                  <c:v>1997</c:v>
                </c:pt>
                <c:pt idx="152">
                  <c:v>1998</c:v>
                </c:pt>
                <c:pt idx="153">
                  <c:v>1999</c:v>
                </c:pt>
                <c:pt idx="154">
                  <c:v>2000</c:v>
                </c:pt>
                <c:pt idx="155">
                  <c:v>2001</c:v>
                </c:pt>
                <c:pt idx="156">
                  <c:v>2002</c:v>
                </c:pt>
                <c:pt idx="157">
                  <c:v>2003</c:v>
                </c:pt>
                <c:pt idx="158">
                  <c:v>2004</c:v>
                </c:pt>
                <c:pt idx="159">
                  <c:v>2005</c:v>
                </c:pt>
                <c:pt idx="160">
                  <c:v>2006</c:v>
                </c:pt>
                <c:pt idx="161">
                  <c:v>2007</c:v>
                </c:pt>
                <c:pt idx="162">
                  <c:v>2008</c:v>
                </c:pt>
                <c:pt idx="163">
                  <c:v>2009</c:v>
                </c:pt>
                <c:pt idx="164">
                  <c:v>2010</c:v>
                </c:pt>
                <c:pt idx="165">
                  <c:v>2011</c:v>
                </c:pt>
                <c:pt idx="166">
                  <c:v>2012</c:v>
                </c:pt>
                <c:pt idx="167">
                  <c:v>2013</c:v>
                </c:pt>
                <c:pt idx="168">
                  <c:v>2014</c:v>
                </c:pt>
                <c:pt idx="169">
                  <c:v>2015</c:v>
                </c:pt>
                <c:pt idx="170">
                  <c:v>2016</c:v>
                </c:pt>
                <c:pt idx="171">
                  <c:v>2017</c:v>
                </c:pt>
                <c:pt idx="172">
                  <c:v>2018</c:v>
                </c:pt>
              </c:numCache>
            </c:numRef>
          </c:xVal>
          <c:yVal>
            <c:numRef>
              <c:f>'F20.1 data1'!$C$5:$C$177</c:f>
              <c:numCache>
                <c:formatCode>General</c:formatCode>
                <c:ptCount val="173"/>
                <c:pt idx="0">
                  <c:v>2423.7848512936998</c:v>
                </c:pt>
                <c:pt idx="1">
                  <c:v>2521.079638712813</c:v>
                </c:pt>
                <c:pt idx="2">
                  <c:v>2509.6331931340942</c:v>
                </c:pt>
                <c:pt idx="3">
                  <c:v>2561.142198238329</c:v>
                </c:pt>
                <c:pt idx="4">
                  <c:v>2642.6981229867006</c:v>
                </c:pt>
                <c:pt idx="5">
                  <c:v>2698.4995451829545</c:v>
                </c:pt>
                <c:pt idx="6">
                  <c:v>2752.8701616818689</c:v>
                </c:pt>
                <c:pt idx="7">
                  <c:v>2807.2407781807829</c:v>
                </c:pt>
                <c:pt idx="8">
                  <c:v>2961.7677934934864</c:v>
                </c:pt>
                <c:pt idx="9">
                  <c:v>2963.1985991908264</c:v>
                </c:pt>
                <c:pt idx="10">
                  <c:v>3104.8483632274715</c:v>
                </c:pt>
                <c:pt idx="11">
                  <c:v>3163.5113968184055</c:v>
                </c:pt>
                <c:pt idx="12">
                  <c:v>3164.9422025157455</c:v>
                </c:pt>
                <c:pt idx="13">
                  <c:v>3143.480117055648</c:v>
                </c:pt>
                <c:pt idx="14">
                  <c:v>3280.8374640002735</c:v>
                </c:pt>
                <c:pt idx="15">
                  <c:v>3305.1611608550511</c:v>
                </c:pt>
                <c:pt idx="16">
                  <c:v>3368.1166115380042</c:v>
                </c:pt>
                <c:pt idx="17">
                  <c:v>3439.656896404997</c:v>
                </c:pt>
                <c:pt idx="18">
                  <c:v>3528.3668496400678</c:v>
                </c:pt>
                <c:pt idx="19">
                  <c:v>3502.6123470879506</c:v>
                </c:pt>
                <c:pt idx="20">
                  <c:v>3581.3066604416422</c:v>
                </c:pt>
                <c:pt idx="21">
                  <c:v>3572.7218262576034</c:v>
                </c:pt>
                <c:pt idx="22">
                  <c:v>3675.7398364660726</c:v>
                </c:pt>
                <c:pt idx="23">
                  <c:v>3810.2355720160185</c:v>
                </c:pt>
                <c:pt idx="24">
                  <c:v>3851.7289372388741</c:v>
                </c:pt>
                <c:pt idx="25">
                  <c:v>3837.4208802654757</c:v>
                </c:pt>
                <c:pt idx="26">
                  <c:v>4040.5952892877344</c:v>
                </c:pt>
                <c:pt idx="27">
                  <c:v>4034.8720664983753</c:v>
                </c:pt>
                <c:pt idx="28">
                  <c:v>4135.0284653121653</c:v>
                </c:pt>
                <c:pt idx="29">
                  <c:v>4093.5351000893097</c:v>
                </c:pt>
                <c:pt idx="30">
                  <c:v>4113.5663798520673</c:v>
                </c:pt>
                <c:pt idx="31">
                  <c:v>4126.4436311281261</c:v>
                </c:pt>
                <c:pt idx="32">
                  <c:v>4209.4303615738372</c:v>
                </c:pt>
                <c:pt idx="33">
                  <c:v>4213.7227786658568</c:v>
                </c:pt>
                <c:pt idx="34">
                  <c:v>4385.4194623466383</c:v>
                </c:pt>
                <c:pt idx="35">
                  <c:v>4392.573490833337</c:v>
                </c:pt>
                <c:pt idx="36">
                  <c:v>4487.0066668577665</c:v>
                </c:pt>
                <c:pt idx="37">
                  <c:v>4499.8839181338253</c:v>
                </c:pt>
                <c:pt idx="38">
                  <c:v>4487.0066668577665</c:v>
                </c:pt>
                <c:pt idx="39">
                  <c:v>4489.8682782524465</c:v>
                </c:pt>
                <c:pt idx="40">
                  <c:v>4511.3303637125437</c:v>
                </c:pt>
                <c:pt idx="41">
                  <c:v>4650.1185163545088</c:v>
                </c:pt>
                <c:pt idx="42">
                  <c:v>4645.8260992624892</c:v>
                </c:pt>
                <c:pt idx="43">
                  <c:v>4834.692451311349</c:v>
                </c:pt>
                <c:pt idx="44">
                  <c:v>4904.8019304810023</c:v>
                </c:pt>
                <c:pt idx="45">
                  <c:v>4857.5853424687875</c:v>
                </c:pt>
                <c:pt idx="46">
                  <c:v>4924.8332102437598</c:v>
                </c:pt>
                <c:pt idx="47">
                  <c:v>4943.4336843091778</c:v>
                </c:pt>
                <c:pt idx="48">
                  <c:v>4962.0341583745958</c:v>
                </c:pt>
                <c:pt idx="49">
                  <c:v>5024.9896090575494</c:v>
                </c:pt>
                <c:pt idx="50">
                  <c:v>5080.7910312538033</c:v>
                </c:pt>
                <c:pt idx="51">
                  <c:v>5130.8692306606981</c:v>
                </c:pt>
                <c:pt idx="52">
                  <c:v>5172.3625958835537</c:v>
                </c:pt>
                <c:pt idx="53">
                  <c:v>5231.0256294744877</c:v>
                </c:pt>
                <c:pt idx="54">
                  <c:v>5338.3360567749769</c:v>
                </c:pt>
                <c:pt idx="55">
                  <c:v>5321.1663884068994</c:v>
                </c:pt>
                <c:pt idx="56">
                  <c:v>5349.7825023536961</c:v>
                </c:pt>
                <c:pt idx="57">
                  <c:v>5396.9990903659118</c:v>
                </c:pt>
                <c:pt idx="58">
                  <c:v>5467.1085695355641</c:v>
                </c:pt>
                <c:pt idx="59">
                  <c:v>5554.387717073294</c:v>
                </c:pt>
                <c:pt idx="60">
                  <c:v>5604.4659164801888</c:v>
                </c:pt>
                <c:pt idx="61">
                  <c:v>5625.9280019402859</c:v>
                </c:pt>
                <c:pt idx="62">
                  <c:v>5627.3588076376263</c:v>
                </c:pt>
                <c:pt idx="63">
                  <c:v>5681.7294241365407</c:v>
                </c:pt>
                <c:pt idx="64">
                  <c:v>5814.7943539891467</c:v>
                </c:pt>
                <c:pt idx="65">
                  <c:v>5934.9820325656938</c:v>
                </c:pt>
                <c:pt idx="66">
                  <c:v>6017.9687630114049</c:v>
                </c:pt>
                <c:pt idx="67">
                  <c:v>6038.0000427741625</c:v>
                </c:pt>
                <c:pt idx="68">
                  <c:v>5613.0507506642271</c:v>
                </c:pt>
                <c:pt idx="69">
                  <c:v>5520.0483803371371</c:v>
                </c:pt>
                <c:pt idx="70">
                  <c:v>5837.6872451465833</c:v>
                </c:pt>
                <c:pt idx="71">
                  <c:v>5035.0052489389282</c:v>
                </c:pt>
                <c:pt idx="72">
                  <c:v>4093.5351000893079</c:v>
                </c:pt>
                <c:pt idx="73">
                  <c:v>4849.0005082847483</c:v>
                </c:pt>
                <c:pt idx="74">
                  <c:v>5668.8521728604819</c:v>
                </c:pt>
                <c:pt idx="75">
                  <c:v>5803.3479084104283</c:v>
                </c:pt>
                <c:pt idx="76">
                  <c:v>6314.145542360754</c:v>
                </c:pt>
                <c:pt idx="77">
                  <c:v>6485.8422260415355</c:v>
                </c:pt>
                <c:pt idx="78">
                  <c:v>6636.0768242622198</c:v>
                </c:pt>
                <c:pt idx="79">
                  <c:v>6676.1393837877358</c:v>
                </c:pt>
                <c:pt idx="80">
                  <c:v>6844.9744560738382</c:v>
                </c:pt>
                <c:pt idx="81">
                  <c:v>7043.8564480040777</c:v>
                </c:pt>
                <c:pt idx="82">
                  <c:v>7352.9104786294847</c:v>
                </c:pt>
                <c:pt idx="83">
                  <c:v>7231.291994355598</c:v>
                </c:pt>
                <c:pt idx="84">
                  <c:v>7123.9815670551088</c:v>
                </c:pt>
                <c:pt idx="85">
                  <c:v>6953.7156890716669</c:v>
                </c:pt>
                <c:pt idx="86">
                  <c:v>6591.7218476446851</c:v>
                </c:pt>
                <c:pt idx="87">
                  <c:v>6697.6014692478338</c:v>
                </c:pt>
                <c:pt idx="88">
                  <c:v>6616.0455444994623</c:v>
                </c:pt>
                <c:pt idx="89">
                  <c:v>7002.3630827812212</c:v>
                </c:pt>
                <c:pt idx="90">
                  <c:v>7029.5483910306775</c:v>
                </c:pt>
                <c:pt idx="91">
                  <c:v>7098.2270645029903</c:v>
                </c:pt>
                <c:pt idx="92">
                  <c:v>6913.6531295461491</c:v>
                </c:pt>
                <c:pt idx="93">
                  <c:v>7368.6493413002199</c:v>
                </c:pt>
                <c:pt idx="94">
                  <c:v>6527.3355912643892</c:v>
                </c:pt>
                <c:pt idx="95">
                  <c:v>6235.4512290070606</c:v>
                </c:pt>
                <c:pt idx="96">
                  <c:v>5718.9303722673758</c:v>
                </c:pt>
                <c:pt idx="97">
                  <c:v>5590.1578595067895</c:v>
                </c:pt>
                <c:pt idx="98">
                  <c:v>5883.4730274614585</c:v>
                </c:pt>
                <c:pt idx="99">
                  <c:v>6199.6810865735652</c:v>
                </c:pt>
                <c:pt idx="100">
                  <c:v>6544.5052596324686</c:v>
                </c:pt>
                <c:pt idx="101">
                  <c:v>6867.8673472312739</c:v>
                </c:pt>
                <c:pt idx="102">
                  <c:v>7188.3678234354002</c:v>
                </c:pt>
                <c:pt idx="103">
                  <c:v>7430.1739862858349</c:v>
                </c:pt>
                <c:pt idx="104">
                  <c:v>7815.0607188702534</c:v>
                </c:pt>
                <c:pt idx="105">
                  <c:v>8222.8403426121113</c:v>
                </c:pt>
                <c:pt idx="106">
                  <c:v>8109.8066925222629</c:v>
                </c:pt>
                <c:pt idx="107">
                  <c:v>8324.4275471232395</c:v>
                </c:pt>
                <c:pt idx="108">
                  <c:v>8626.3275492619468</c:v>
                </c:pt>
                <c:pt idx="109">
                  <c:v>8985.4597792942495</c:v>
                </c:pt>
                <c:pt idx="110">
                  <c:v>9188.6341883165078</c:v>
                </c:pt>
                <c:pt idx="111">
                  <c:v>9293.0830042223151</c:v>
                </c:pt>
                <c:pt idx="112">
                  <c:v>9217.2503022633027</c:v>
                </c:pt>
                <c:pt idx="113">
                  <c:v>9454.7640480217178</c:v>
                </c:pt>
                <c:pt idx="114">
                  <c:v>9946.9612079066246</c:v>
                </c:pt>
                <c:pt idx="115">
                  <c:v>10407.103785866384</c:v>
                </c:pt>
                <c:pt idx="116">
                  <c:v>10902.863139382369</c:v>
                </c:pt>
                <c:pt idx="117">
                  <c:v>11298.245274102588</c:v>
                </c:pt>
                <c:pt idx="118">
                  <c:v>11969.380194075289</c:v>
                </c:pt>
                <c:pt idx="119">
                  <c:v>12286.526987900144</c:v>
                </c:pt>
                <c:pt idx="120">
                  <c:v>12582.989978701289</c:v>
                </c:pt>
                <c:pt idx="121">
                  <c:v>12997.246318256639</c:v>
                </c:pt>
                <c:pt idx="122">
                  <c:v>13486.369755090993</c:v>
                </c:pt>
                <c:pt idx="123">
                  <c:v>14338.932319527863</c:v>
                </c:pt>
                <c:pt idx="124">
                  <c:v>15211.78132905752</c:v>
                </c:pt>
                <c:pt idx="125">
                  <c:v>15753.948915566596</c:v>
                </c:pt>
                <c:pt idx="126">
                  <c:v>16517.114667059344</c:v>
                </c:pt>
                <c:pt idx="127">
                  <c:v>17473.279872548173</c:v>
                </c:pt>
                <c:pt idx="128">
                  <c:v>18149.897174895999</c:v>
                </c:pt>
                <c:pt idx="129">
                  <c:v>17857.367330904934</c:v>
                </c:pt>
                <c:pt idx="130">
                  <c:v>18833.125369784178</c:v>
                </c:pt>
                <c:pt idx="131">
                  <c:v>18927.662654808704</c:v>
                </c:pt>
                <c:pt idx="132">
                  <c:v>19447.41488773757</c:v>
                </c:pt>
                <c:pt idx="133">
                  <c:v>19884.809504749104</c:v>
                </c:pt>
                <c:pt idx="134">
                  <c:v>20746.130439192617</c:v>
                </c:pt>
                <c:pt idx="135">
                  <c:v>20690.292148508826</c:v>
                </c:pt>
                <c:pt idx="136">
                  <c:v>20817.623782467534</c:v>
                </c:pt>
                <c:pt idx="137">
                  <c:v>20886.77694337325</c:v>
                </c:pt>
                <c:pt idx="138">
                  <c:v>21399.756468797565</c:v>
                </c:pt>
                <c:pt idx="139">
                  <c:v>21748.818098813026</c:v>
                </c:pt>
                <c:pt idx="140">
                  <c:v>22140.754640430063</c:v>
                </c:pt>
                <c:pt idx="141">
                  <c:v>22626.220871327256</c:v>
                </c:pt>
                <c:pt idx="142">
                  <c:v>23613.560177705978</c:v>
                </c:pt>
                <c:pt idx="143">
                  <c:v>24344.265593561369</c:v>
                </c:pt>
                <c:pt idx="144">
                  <c:v>25037.520064205459</c:v>
                </c:pt>
                <c:pt idx="145">
                  <c:v>25399.650209874075</c:v>
                </c:pt>
                <c:pt idx="146">
                  <c:v>25683.189011645267</c:v>
                </c:pt>
                <c:pt idx="147">
                  <c:v>25337.794963315486</c:v>
                </c:pt>
                <c:pt idx="148">
                  <c:v>26077.876631079482</c:v>
                </c:pt>
                <c:pt idx="149">
                  <c:v>26644.451021012133</c:v>
                </c:pt>
                <c:pt idx="150">
                  <c:v>27021.024126046283</c:v>
                </c:pt>
                <c:pt idx="151">
                  <c:v>27954.803536345775</c:v>
                </c:pt>
                <c:pt idx="152">
                  <c:v>28442.722728609231</c:v>
                </c:pt>
                <c:pt idx="153">
                  <c:v>29398.601193387458</c:v>
                </c:pt>
                <c:pt idx="154">
                  <c:v>30398.448174897519</c:v>
                </c:pt>
                <c:pt idx="155">
                  <c:v>30540.822877152026</c:v>
                </c:pt>
                <c:pt idx="156">
                  <c:v>30937.163601161665</c:v>
                </c:pt>
                <c:pt idx="157">
                  <c:v>31047.488672515185</c:v>
                </c:pt>
                <c:pt idx="158">
                  <c:v>32040.117116252281</c:v>
                </c:pt>
                <c:pt idx="159">
                  <c:v>32533.101012029787</c:v>
                </c:pt>
                <c:pt idx="160">
                  <c:v>33127.980650668687</c:v>
                </c:pt>
                <c:pt idx="161">
                  <c:v>33998.757296177748</c:v>
                </c:pt>
                <c:pt idx="162">
                  <c:v>33980.862986831045</c:v>
                </c:pt>
                <c:pt idx="163">
                  <c:v>32948.971269694164</c:v>
                </c:pt>
                <c:pt idx="164">
                  <c:v>33547.780942754755</c:v>
                </c:pt>
                <c:pt idx="165">
                  <c:v>33855.019129167427</c:v>
                </c:pt>
                <c:pt idx="166">
                  <c:v>33668.355346480908</c:v>
                </c:pt>
                <c:pt idx="167">
                  <c:v>33491.220171094101</c:v>
                </c:pt>
                <c:pt idx="168">
                  <c:v>33886.19700636372</c:v>
                </c:pt>
                <c:pt idx="169">
                  <c:v>34225.84730645737</c:v>
                </c:pt>
                <c:pt idx="170">
                  <c:v>34451.592500107974</c:v>
                </c:pt>
                <c:pt idx="171">
                  <c:v>34715.331928401392</c:v>
                </c:pt>
                <c:pt idx="172">
                  <c:v>35049.926257763553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E66-4926-9C2E-7C8582291BC4}"/>
            </c:ext>
          </c:extLst>
        </c:ser>
        <c:ser>
          <c:idx val="1"/>
          <c:order val="1"/>
          <c:tx>
            <c:strRef>
              <c:f>'F20.1 data1'!$D$4</c:f>
              <c:strCache>
                <c:ptCount val="1"/>
                <c:pt idx="0">
                  <c:v>constante gemiddelde jaarlijkse groei</c:v>
                </c:pt>
              </c:strCache>
            </c:strRef>
          </c:tx>
          <c:spPr>
            <a:ln w="12700">
              <a:solidFill>
                <a:schemeClr val="tx2"/>
              </a:solidFill>
              <a:prstDash val="solid"/>
            </a:ln>
          </c:spPr>
          <c:marker>
            <c:symbol val="none"/>
          </c:marker>
          <c:xVal>
            <c:numRef>
              <c:f>'F20.1 data1'!$B$5:$B$177</c:f>
              <c:numCache>
                <c:formatCode>General</c:formatCode>
                <c:ptCount val="173"/>
                <c:pt idx="0">
                  <c:v>1846</c:v>
                </c:pt>
                <c:pt idx="1">
                  <c:v>1847</c:v>
                </c:pt>
                <c:pt idx="2">
                  <c:v>1848</c:v>
                </c:pt>
                <c:pt idx="3">
                  <c:v>1849</c:v>
                </c:pt>
                <c:pt idx="4">
                  <c:v>1850</c:v>
                </c:pt>
                <c:pt idx="5">
                  <c:v>1851</c:v>
                </c:pt>
                <c:pt idx="6">
                  <c:v>1852</c:v>
                </c:pt>
                <c:pt idx="7">
                  <c:v>1853</c:v>
                </c:pt>
                <c:pt idx="8">
                  <c:v>1854</c:v>
                </c:pt>
                <c:pt idx="9">
                  <c:v>1855</c:v>
                </c:pt>
                <c:pt idx="10">
                  <c:v>1856</c:v>
                </c:pt>
                <c:pt idx="11">
                  <c:v>1857</c:v>
                </c:pt>
                <c:pt idx="12">
                  <c:v>1858</c:v>
                </c:pt>
                <c:pt idx="13">
                  <c:v>1859</c:v>
                </c:pt>
                <c:pt idx="14">
                  <c:v>1860</c:v>
                </c:pt>
                <c:pt idx="15">
                  <c:v>1861</c:v>
                </c:pt>
                <c:pt idx="16">
                  <c:v>1862</c:v>
                </c:pt>
                <c:pt idx="17">
                  <c:v>1863</c:v>
                </c:pt>
                <c:pt idx="18">
                  <c:v>1864</c:v>
                </c:pt>
                <c:pt idx="19">
                  <c:v>1865</c:v>
                </c:pt>
                <c:pt idx="20">
                  <c:v>1866</c:v>
                </c:pt>
                <c:pt idx="21">
                  <c:v>1867</c:v>
                </c:pt>
                <c:pt idx="22">
                  <c:v>1868</c:v>
                </c:pt>
                <c:pt idx="23">
                  <c:v>1869</c:v>
                </c:pt>
                <c:pt idx="24">
                  <c:v>1870</c:v>
                </c:pt>
                <c:pt idx="25">
                  <c:v>1871</c:v>
                </c:pt>
                <c:pt idx="26">
                  <c:v>1872</c:v>
                </c:pt>
                <c:pt idx="27">
                  <c:v>1873</c:v>
                </c:pt>
                <c:pt idx="28">
                  <c:v>1874</c:v>
                </c:pt>
                <c:pt idx="29">
                  <c:v>1875</c:v>
                </c:pt>
                <c:pt idx="30">
                  <c:v>1876</c:v>
                </c:pt>
                <c:pt idx="31">
                  <c:v>1877</c:v>
                </c:pt>
                <c:pt idx="32">
                  <c:v>1878</c:v>
                </c:pt>
                <c:pt idx="33">
                  <c:v>1879</c:v>
                </c:pt>
                <c:pt idx="34">
                  <c:v>1880</c:v>
                </c:pt>
                <c:pt idx="35">
                  <c:v>1881</c:v>
                </c:pt>
                <c:pt idx="36">
                  <c:v>1882</c:v>
                </c:pt>
                <c:pt idx="37">
                  <c:v>1883</c:v>
                </c:pt>
                <c:pt idx="38">
                  <c:v>1884</c:v>
                </c:pt>
                <c:pt idx="39">
                  <c:v>1885</c:v>
                </c:pt>
                <c:pt idx="40">
                  <c:v>1886</c:v>
                </c:pt>
                <c:pt idx="41">
                  <c:v>1887</c:v>
                </c:pt>
                <c:pt idx="42">
                  <c:v>1888</c:v>
                </c:pt>
                <c:pt idx="43">
                  <c:v>1889</c:v>
                </c:pt>
                <c:pt idx="44">
                  <c:v>1890</c:v>
                </c:pt>
                <c:pt idx="45">
                  <c:v>1891</c:v>
                </c:pt>
                <c:pt idx="46">
                  <c:v>1892</c:v>
                </c:pt>
                <c:pt idx="47">
                  <c:v>1893</c:v>
                </c:pt>
                <c:pt idx="48">
                  <c:v>1894</c:v>
                </c:pt>
                <c:pt idx="49">
                  <c:v>1895</c:v>
                </c:pt>
                <c:pt idx="50">
                  <c:v>1896</c:v>
                </c:pt>
                <c:pt idx="51">
                  <c:v>1897</c:v>
                </c:pt>
                <c:pt idx="52">
                  <c:v>1898</c:v>
                </c:pt>
                <c:pt idx="53">
                  <c:v>1899</c:v>
                </c:pt>
                <c:pt idx="54">
                  <c:v>1900</c:v>
                </c:pt>
                <c:pt idx="55">
                  <c:v>1901</c:v>
                </c:pt>
                <c:pt idx="56">
                  <c:v>1902</c:v>
                </c:pt>
                <c:pt idx="57">
                  <c:v>1903</c:v>
                </c:pt>
                <c:pt idx="58">
                  <c:v>1904</c:v>
                </c:pt>
                <c:pt idx="59">
                  <c:v>1905</c:v>
                </c:pt>
                <c:pt idx="60">
                  <c:v>1906</c:v>
                </c:pt>
                <c:pt idx="61">
                  <c:v>1907</c:v>
                </c:pt>
                <c:pt idx="62">
                  <c:v>1908</c:v>
                </c:pt>
                <c:pt idx="63">
                  <c:v>1909</c:v>
                </c:pt>
                <c:pt idx="64">
                  <c:v>1910</c:v>
                </c:pt>
                <c:pt idx="65">
                  <c:v>1911</c:v>
                </c:pt>
                <c:pt idx="66">
                  <c:v>1912</c:v>
                </c:pt>
                <c:pt idx="67">
                  <c:v>1913</c:v>
                </c:pt>
                <c:pt idx="68">
                  <c:v>1914</c:v>
                </c:pt>
                <c:pt idx="69">
                  <c:v>1915</c:v>
                </c:pt>
                <c:pt idx="70">
                  <c:v>1916</c:v>
                </c:pt>
                <c:pt idx="71">
                  <c:v>1917</c:v>
                </c:pt>
                <c:pt idx="72">
                  <c:v>1918</c:v>
                </c:pt>
                <c:pt idx="73">
                  <c:v>1919</c:v>
                </c:pt>
                <c:pt idx="74">
                  <c:v>1920</c:v>
                </c:pt>
                <c:pt idx="75">
                  <c:v>1921</c:v>
                </c:pt>
                <c:pt idx="76">
                  <c:v>1922</c:v>
                </c:pt>
                <c:pt idx="77">
                  <c:v>1923</c:v>
                </c:pt>
                <c:pt idx="78">
                  <c:v>1924</c:v>
                </c:pt>
                <c:pt idx="79">
                  <c:v>1925</c:v>
                </c:pt>
                <c:pt idx="80">
                  <c:v>1926</c:v>
                </c:pt>
                <c:pt idx="81">
                  <c:v>1927</c:v>
                </c:pt>
                <c:pt idx="82">
                  <c:v>1928</c:v>
                </c:pt>
                <c:pt idx="83">
                  <c:v>1929</c:v>
                </c:pt>
                <c:pt idx="84">
                  <c:v>1930</c:v>
                </c:pt>
                <c:pt idx="85">
                  <c:v>1931</c:v>
                </c:pt>
                <c:pt idx="86">
                  <c:v>1932</c:v>
                </c:pt>
                <c:pt idx="87">
                  <c:v>1933</c:v>
                </c:pt>
                <c:pt idx="88">
                  <c:v>1934</c:v>
                </c:pt>
                <c:pt idx="89">
                  <c:v>1935</c:v>
                </c:pt>
                <c:pt idx="90">
                  <c:v>1936</c:v>
                </c:pt>
                <c:pt idx="91">
                  <c:v>1937</c:v>
                </c:pt>
                <c:pt idx="92">
                  <c:v>1938</c:v>
                </c:pt>
                <c:pt idx="93">
                  <c:v>1939</c:v>
                </c:pt>
                <c:pt idx="94">
                  <c:v>1940</c:v>
                </c:pt>
                <c:pt idx="95">
                  <c:v>1941</c:v>
                </c:pt>
                <c:pt idx="96">
                  <c:v>1942</c:v>
                </c:pt>
                <c:pt idx="97">
                  <c:v>1943</c:v>
                </c:pt>
                <c:pt idx="98">
                  <c:v>1944</c:v>
                </c:pt>
                <c:pt idx="99">
                  <c:v>1945</c:v>
                </c:pt>
                <c:pt idx="100">
                  <c:v>1946</c:v>
                </c:pt>
                <c:pt idx="101">
                  <c:v>1947</c:v>
                </c:pt>
                <c:pt idx="102">
                  <c:v>1948</c:v>
                </c:pt>
                <c:pt idx="103">
                  <c:v>1949</c:v>
                </c:pt>
                <c:pt idx="104">
                  <c:v>1950</c:v>
                </c:pt>
                <c:pt idx="105">
                  <c:v>1951</c:v>
                </c:pt>
                <c:pt idx="106">
                  <c:v>1952</c:v>
                </c:pt>
                <c:pt idx="107">
                  <c:v>1953</c:v>
                </c:pt>
                <c:pt idx="108">
                  <c:v>1954</c:v>
                </c:pt>
                <c:pt idx="109">
                  <c:v>1955</c:v>
                </c:pt>
                <c:pt idx="110">
                  <c:v>1956</c:v>
                </c:pt>
                <c:pt idx="111">
                  <c:v>1957</c:v>
                </c:pt>
                <c:pt idx="112">
                  <c:v>1958</c:v>
                </c:pt>
                <c:pt idx="113">
                  <c:v>1959</c:v>
                </c:pt>
                <c:pt idx="114">
                  <c:v>1960</c:v>
                </c:pt>
                <c:pt idx="115">
                  <c:v>1961</c:v>
                </c:pt>
                <c:pt idx="116">
                  <c:v>1962</c:v>
                </c:pt>
                <c:pt idx="117">
                  <c:v>1963</c:v>
                </c:pt>
                <c:pt idx="118">
                  <c:v>1964</c:v>
                </c:pt>
                <c:pt idx="119">
                  <c:v>1965</c:v>
                </c:pt>
                <c:pt idx="120">
                  <c:v>1966</c:v>
                </c:pt>
                <c:pt idx="121">
                  <c:v>1967</c:v>
                </c:pt>
                <c:pt idx="122">
                  <c:v>1968</c:v>
                </c:pt>
                <c:pt idx="123">
                  <c:v>1969</c:v>
                </c:pt>
                <c:pt idx="124">
                  <c:v>1970</c:v>
                </c:pt>
                <c:pt idx="125">
                  <c:v>1971</c:v>
                </c:pt>
                <c:pt idx="126">
                  <c:v>1972</c:v>
                </c:pt>
                <c:pt idx="127">
                  <c:v>1973</c:v>
                </c:pt>
                <c:pt idx="128">
                  <c:v>1974</c:v>
                </c:pt>
                <c:pt idx="129">
                  <c:v>1975</c:v>
                </c:pt>
                <c:pt idx="130">
                  <c:v>1976</c:v>
                </c:pt>
                <c:pt idx="131">
                  <c:v>1977</c:v>
                </c:pt>
                <c:pt idx="132">
                  <c:v>1978</c:v>
                </c:pt>
                <c:pt idx="133">
                  <c:v>1979</c:v>
                </c:pt>
                <c:pt idx="134">
                  <c:v>1980</c:v>
                </c:pt>
                <c:pt idx="135">
                  <c:v>1981</c:v>
                </c:pt>
                <c:pt idx="136">
                  <c:v>1982</c:v>
                </c:pt>
                <c:pt idx="137">
                  <c:v>1983</c:v>
                </c:pt>
                <c:pt idx="138">
                  <c:v>1984</c:v>
                </c:pt>
                <c:pt idx="139">
                  <c:v>1985</c:v>
                </c:pt>
                <c:pt idx="140">
                  <c:v>1986</c:v>
                </c:pt>
                <c:pt idx="141">
                  <c:v>1987</c:v>
                </c:pt>
                <c:pt idx="142">
                  <c:v>1988</c:v>
                </c:pt>
                <c:pt idx="143">
                  <c:v>1989</c:v>
                </c:pt>
                <c:pt idx="144">
                  <c:v>1990</c:v>
                </c:pt>
                <c:pt idx="145">
                  <c:v>1991</c:v>
                </c:pt>
                <c:pt idx="146">
                  <c:v>1992</c:v>
                </c:pt>
                <c:pt idx="147">
                  <c:v>1993</c:v>
                </c:pt>
                <c:pt idx="148">
                  <c:v>1994</c:v>
                </c:pt>
                <c:pt idx="149">
                  <c:v>1995</c:v>
                </c:pt>
                <c:pt idx="150">
                  <c:v>1996</c:v>
                </c:pt>
                <c:pt idx="151">
                  <c:v>1997</c:v>
                </c:pt>
                <c:pt idx="152">
                  <c:v>1998</c:v>
                </c:pt>
                <c:pt idx="153">
                  <c:v>1999</c:v>
                </c:pt>
                <c:pt idx="154">
                  <c:v>2000</c:v>
                </c:pt>
                <c:pt idx="155">
                  <c:v>2001</c:v>
                </c:pt>
                <c:pt idx="156">
                  <c:v>2002</c:v>
                </c:pt>
                <c:pt idx="157">
                  <c:v>2003</c:v>
                </c:pt>
                <c:pt idx="158">
                  <c:v>2004</c:v>
                </c:pt>
                <c:pt idx="159">
                  <c:v>2005</c:v>
                </c:pt>
                <c:pt idx="160">
                  <c:v>2006</c:v>
                </c:pt>
                <c:pt idx="161">
                  <c:v>2007</c:v>
                </c:pt>
                <c:pt idx="162">
                  <c:v>2008</c:v>
                </c:pt>
                <c:pt idx="163">
                  <c:v>2009</c:v>
                </c:pt>
                <c:pt idx="164">
                  <c:v>2010</c:v>
                </c:pt>
                <c:pt idx="165">
                  <c:v>2011</c:v>
                </c:pt>
                <c:pt idx="166">
                  <c:v>2012</c:v>
                </c:pt>
                <c:pt idx="167">
                  <c:v>2013</c:v>
                </c:pt>
                <c:pt idx="168">
                  <c:v>2014</c:v>
                </c:pt>
                <c:pt idx="169">
                  <c:v>2015</c:v>
                </c:pt>
                <c:pt idx="170">
                  <c:v>2016</c:v>
                </c:pt>
                <c:pt idx="171">
                  <c:v>2017</c:v>
                </c:pt>
                <c:pt idx="172">
                  <c:v>2018</c:v>
                </c:pt>
              </c:numCache>
            </c:numRef>
          </c:xVal>
          <c:yVal>
            <c:numRef>
              <c:f>'F20.1 data1'!$D$5:$D$177</c:f>
              <c:numCache>
                <c:formatCode>General</c:formatCode>
                <c:ptCount val="173"/>
                <c:pt idx="0">
                  <c:v>2423.7848512936998</c:v>
                </c:pt>
                <c:pt idx="1">
                  <c:v>2461.7240875936841</c:v>
                </c:pt>
                <c:pt idx="2">
                  <c:v>2500.2571825648529</c:v>
                </c:pt>
                <c:pt idx="3">
                  <c:v>2539.3934318113284</c:v>
                </c:pt>
                <c:pt idx="4">
                  <c:v>2579.142276440296</c:v>
                </c:pt>
                <c:pt idx="5">
                  <c:v>2619.5133053395484</c:v>
                </c:pt>
                <c:pt idx="6">
                  <c:v>2660.516257490679</c:v>
                </c:pt>
                <c:pt idx="7">
                  <c:v>2702.1610243184828</c:v>
                </c:pt>
                <c:pt idx="8">
                  <c:v>2744.4576520771338</c:v>
                </c:pt>
                <c:pt idx="9">
                  <c:v>2787.4163442737117</c:v>
                </c:pt>
                <c:pt idx="10">
                  <c:v>2831.0474641296651</c:v>
                </c:pt>
                <c:pt idx="11">
                  <c:v>2875.3615370808011</c:v>
                </c:pt>
                <c:pt idx="12">
                  <c:v>2920.3692533164103</c:v>
                </c:pt>
                <c:pt idx="13">
                  <c:v>2966.0814703581345</c:v>
                </c:pt>
                <c:pt idx="14">
                  <c:v>3012.5092156792007</c:v>
                </c:pt>
                <c:pt idx="15">
                  <c:v>3059.663689364656</c:v>
                </c:pt>
                <c:pt idx="16">
                  <c:v>3107.5562668132397</c:v>
                </c:pt>
                <c:pt idx="17">
                  <c:v>3156.1985014815505</c:v>
                </c:pt>
                <c:pt idx="18">
                  <c:v>3205.6021276711654</c:v>
                </c:pt>
                <c:pt idx="19">
                  <c:v>3255.7790633593868</c:v>
                </c:pt>
                <c:pt idx="20">
                  <c:v>3306.7414130742982</c:v>
                </c:pt>
                <c:pt idx="21">
                  <c:v>3358.5014708148224</c:v>
                </c:pt>
                <c:pt idx="22">
                  <c:v>3411.0717230164892</c:v>
                </c:pt>
                <c:pt idx="23">
                  <c:v>3464.4648515636218</c:v>
                </c:pt>
                <c:pt idx="24">
                  <c:v>3518.6937368486779</c:v>
                </c:pt>
                <c:pt idx="25">
                  <c:v>3573.7714608794736</c:v>
                </c:pt>
                <c:pt idx="26">
                  <c:v>3629.7113104350469</c:v>
                </c:pt>
                <c:pt idx="27">
                  <c:v>3686.5267802709191</c:v>
                </c:pt>
                <c:pt idx="28">
                  <c:v>3744.2315763745282</c:v>
                </c:pt>
                <c:pt idx="29">
                  <c:v>3802.8396192716177</c:v>
                </c:pt>
                <c:pt idx="30">
                  <c:v>3862.3650473843813</c:v>
                </c:pt>
                <c:pt idx="31">
                  <c:v>3922.8222204421727</c:v>
                </c:pt>
                <c:pt idx="32">
                  <c:v>3984.2257229456013</c:v>
                </c:pt>
                <c:pt idx="33">
                  <c:v>4046.590367684852</c:v>
                </c:pt>
                <c:pt idx="34">
                  <c:v>4109.9311993130768</c:v>
                </c:pt>
                <c:pt idx="35">
                  <c:v>4174.2634979757204</c:v>
                </c:pt>
                <c:pt idx="36">
                  <c:v>4239.6027829966542</c:v>
                </c:pt>
                <c:pt idx="37">
                  <c:v>4305.9648166220104</c:v>
                </c:pt>
                <c:pt idx="38">
                  <c:v>4373.3656078226177</c:v>
                </c:pt>
                <c:pt idx="39">
                  <c:v>4441.8214161559545</c:v>
                </c:pt>
                <c:pt idx="40">
                  <c:v>4511.3487556885557</c:v>
                </c:pt>
                <c:pt idx="41">
                  <c:v>4581.9643989798133</c:v>
                </c:pt>
                <c:pt idx="42">
                  <c:v>4653.6853811281362</c:v>
                </c:pt>
                <c:pt idx="43">
                  <c:v>4726.5290038804469</c:v>
                </c:pt>
                <c:pt idx="44">
                  <c:v>4800.5128398059987</c:v>
                </c:pt>
                <c:pt idx="45">
                  <c:v>4875.6547365355282</c:v>
                </c:pt>
                <c:pt idx="46">
                  <c:v>4951.9728210667636</c:v>
                </c:pt>
                <c:pt idx="47">
                  <c:v>5029.485504137323</c:v>
                </c:pt>
                <c:pt idx="48">
                  <c:v>5108.211484666067</c:v>
                </c:pt>
                <c:pt idx="49">
                  <c:v>5188.169754263964</c:v>
                </c:pt>
                <c:pt idx="50">
                  <c:v>5269.3796018155699</c:v>
                </c:pt>
                <c:pt idx="51">
                  <c:v>5351.8606181322175</c:v>
                </c:pt>
                <c:pt idx="52">
                  <c:v>5435.6327006780439</c:v>
                </c:pt>
                <c:pt idx="53">
                  <c:v>5520.7160583699915</c:v>
                </c:pt>
                <c:pt idx="54">
                  <c:v>5607.1312164529472</c:v>
                </c:pt>
                <c:pt idx="55">
                  <c:v>5694.899021451185</c:v>
                </c:pt>
                <c:pt idx="56">
                  <c:v>5784.0406461973189</c:v>
                </c:pt>
                <c:pt idx="57">
                  <c:v>5874.5775949399713</c:v>
                </c:pt>
                <c:pt idx="58">
                  <c:v>5966.53170853139</c:v>
                </c:pt>
                <c:pt idx="59">
                  <c:v>6059.9251696962701</c:v>
                </c:pt>
                <c:pt idx="60">
                  <c:v>6154.7805083830417</c:v>
                </c:pt>
                <c:pt idx="61">
                  <c:v>6251.1206071989282</c:v>
                </c:pt>
                <c:pt idx="62">
                  <c:v>6348.9687069300726</c:v>
                </c:pt>
                <c:pt idx="63">
                  <c:v>6448.3484121480742</c:v>
                </c:pt>
                <c:pt idx="64">
                  <c:v>6549.2836969042828</c:v>
                </c:pt>
                <c:pt idx="65">
                  <c:v>6651.7989105132228</c:v>
                </c:pt>
                <c:pt idx="66">
                  <c:v>6755.9187834265467</c:v>
                </c:pt>
                <c:pt idx="67">
                  <c:v>6861.6684331989327</c:v>
                </c:pt>
                <c:pt idx="68">
                  <c:v>6969.0733705473649</c:v>
                </c:pt>
                <c:pt idx="69">
                  <c:v>7078.1595055052594</c:v>
                </c:pt>
                <c:pt idx="70">
                  <c:v>7188.9531536729219</c:v>
                </c:pt>
                <c:pt idx="71">
                  <c:v>7301.4810425658397</c:v>
                </c:pt>
                <c:pt idx="72">
                  <c:v>7415.7703180623448</c:v>
                </c:pt>
                <c:pt idx="73">
                  <c:v>7531.8485509522025</c:v>
                </c:pt>
                <c:pt idx="74">
                  <c:v>7649.7437435877</c:v>
                </c:pt>
                <c:pt idx="75">
                  <c:v>7769.4843366388504</c:v>
                </c:pt>
                <c:pt idx="76">
                  <c:v>7891.0992159543293</c:v>
                </c:pt>
                <c:pt idx="77">
                  <c:v>8014.6177195298087</c:v>
                </c:pt>
                <c:pt idx="78">
                  <c:v>8140.0696445853628</c:v>
                </c:pt>
                <c:pt idx="79">
                  <c:v>8267.4852547536575</c:v>
                </c:pt>
                <c:pt idx="80">
                  <c:v>8396.8952873806538</c:v>
                </c:pt>
                <c:pt idx="81">
                  <c:v>8528.3309609405915</c:v>
                </c:pt>
                <c:pt idx="82">
                  <c:v>8661.8239825670353</c:v>
                </c:pt>
                <c:pt idx="83">
                  <c:v>8797.4065557018075</c:v>
                </c:pt>
                <c:pt idx="84">
                  <c:v>8935.1113878636443</c:v>
                </c:pt>
                <c:pt idx="85">
                  <c:v>9074.9716985384566</c:v>
                </c:pt>
                <c:pt idx="86">
                  <c:v>9217.0212271930941</c:v>
                </c:pt>
                <c:pt idx="87">
                  <c:v>9361.2942414145527</c:v>
                </c:pt>
                <c:pt idx="88">
                  <c:v>9507.8255451765763</c:v>
                </c:pt>
                <c:pt idx="89">
                  <c:v>9656.6504872356654</c:v>
                </c:pt>
                <c:pt idx="90">
                  <c:v>9807.8049696584949</c:v>
                </c:pt>
                <c:pt idx="91">
                  <c:v>9961.3254564828203</c:v>
                </c:pt>
                <c:pt idx="92">
                  <c:v>10117.248982513951</c:v>
                </c:pt>
                <c:pt idx="93">
                  <c:v>10275.613162258906</c:v>
                </c:pt>
                <c:pt idx="94">
                  <c:v>10436.456199000426</c:v>
                </c:pt>
                <c:pt idx="95">
                  <c:v>10599.816894013011</c:v>
                </c:pt>
                <c:pt idx="96">
                  <c:v>10765.734655923223</c:v>
                </c:pt>
                <c:pt idx="97">
                  <c:v>10934.249510216498</c:v>
                </c:pt>
                <c:pt idx="98">
                  <c:v>11105.402108892768</c:v>
                </c:pt>
                <c:pt idx="99">
                  <c:v>11279.233740273226</c:v>
                </c:pt>
                <c:pt idx="100">
                  <c:v>11455.786338960597</c:v>
                </c:pt>
                <c:pt idx="101">
                  <c:v>11635.102495955298</c:v>
                </c:pt>
                <c:pt idx="102">
                  <c:v>11817.225468929972</c:v>
                </c:pt>
                <c:pt idx="103">
                  <c:v>12002.199192664828</c:v>
                </c:pt>
                <c:pt idx="104">
                  <c:v>12190.068289646331</c:v>
                </c:pt>
                <c:pt idx="105">
                  <c:v>12380.878080831795</c:v>
                </c:pt>
                <c:pt idx="106">
                  <c:v>12574.674596582465</c:v>
                </c:pt>
                <c:pt idx="107">
                  <c:v>12771.504587767744</c:v>
                </c:pt>
                <c:pt idx="108">
                  <c:v>12971.415537043225</c:v>
                </c:pt>
                <c:pt idx="109">
                  <c:v>13174.45567030526</c:v>
                </c:pt>
                <c:pt idx="110">
                  <c:v>13380.673968324822</c:v>
                </c:pt>
                <c:pt idx="111">
                  <c:v>13590.120178563477</c:v>
                </c:pt>
                <c:pt idx="112">
                  <c:v>13802.844827174307</c:v>
                </c:pt>
                <c:pt idx="113">
                  <c:v>14018.899231190684</c:v>
                </c:pt>
                <c:pt idx="114">
                  <c:v>14238.335510905828</c:v>
                </c:pt>
                <c:pt idx="115">
                  <c:v>14461.206602446147</c:v>
                </c:pt>
                <c:pt idx="116">
                  <c:v>14687.566270541382</c:v>
                </c:pt>
                <c:pt idx="117">
                  <c:v>14917.469121494643</c:v>
                </c:pt>
                <c:pt idx="118">
                  <c:v>15150.970616355471</c:v>
                </c:pt>
                <c:pt idx="119">
                  <c:v>15388.127084299076</c:v>
                </c:pt>
                <c:pt idx="120">
                  <c:v>15628.995736215025</c:v>
                </c:pt>
                <c:pt idx="121">
                  <c:v>15873.634678508613</c:v>
                </c:pt>
                <c:pt idx="122">
                  <c:v>16122.102927118271</c:v>
                </c:pt>
                <c:pt idx="123">
                  <c:v>16374.46042175239</c:v>
                </c:pt>
                <c:pt idx="124">
                  <c:v>16630.76804034899</c:v>
                </c:pt>
                <c:pt idx="125">
                  <c:v>16891.087613761727</c:v>
                </c:pt>
                <c:pt idx="126">
                  <c:v>17155.481940675767</c:v>
                </c:pt>
                <c:pt idx="127">
                  <c:v>17424.014802757156</c:v>
                </c:pt>
                <c:pt idx="128">
                  <c:v>17696.750980039305</c:v>
                </c:pt>
                <c:pt idx="129">
                  <c:v>17973.756266550328</c:v>
                </c:pt>
                <c:pt idx="130">
                  <c:v>18255.097486184986</c:v>
                </c:pt>
                <c:pt idx="131">
                  <c:v>18540.842508825077</c:v>
                </c:pt>
                <c:pt idx="132">
                  <c:v>18831.060266712149</c:v>
                </c:pt>
                <c:pt idx="133">
                  <c:v>19125.820771076516</c:v>
                </c:pt>
                <c:pt idx="134">
                  <c:v>19425.195129026532</c:v>
                </c:pt>
                <c:pt idx="135">
                  <c:v>19729.255560702255</c:v>
                </c:pt>
                <c:pt idx="136">
                  <c:v>20038.075416697618</c:v>
                </c:pt>
                <c:pt idx="137">
                  <c:v>20351.729195755288</c:v>
                </c:pt>
                <c:pt idx="138">
                  <c:v>20670.292562738512</c:v>
                </c:pt>
                <c:pt idx="139">
                  <c:v>20993.842366884277</c:v>
                </c:pt>
                <c:pt idx="140">
                  <c:v>21322.456660342181</c:v>
                </c:pt>
                <c:pt idx="141">
                  <c:v>21656.214717003488</c:v>
                </c:pt>
                <c:pt idx="142">
                  <c:v>21995.19705162492</c:v>
                </c:pt>
                <c:pt idx="143">
                  <c:v>22339.485439251781</c:v>
                </c:pt>
                <c:pt idx="144">
                  <c:v>22689.162934945121</c:v>
                </c:pt>
                <c:pt idx="145">
                  <c:v>23044.313893817678</c:v>
                </c:pt>
                <c:pt idx="146">
                  <c:v>23405.023991383438</c:v>
                </c:pt>
                <c:pt idx="147">
                  <c:v>23771.38024422574</c:v>
                </c:pt>
                <c:pt idx="148">
                  <c:v>24143.471030988883</c:v>
                </c:pt>
                <c:pt idx="149">
                  <c:v>24521.386113698311</c:v>
                </c:pt>
                <c:pt idx="150">
                  <c:v>24905.216659414527</c:v>
                </c:pt>
                <c:pt idx="151">
                  <c:v>25295.055262225953</c:v>
                </c:pt>
                <c:pt idx="152">
                  <c:v>25690.99596558604</c:v>
                </c:pt>
                <c:pt idx="153">
                  <c:v>26093.134285000022</c:v>
                </c:pt>
                <c:pt idx="154">
                  <c:v>26501.567231066769</c:v>
                </c:pt>
                <c:pt idx="155">
                  <c:v>26916.393332881336</c:v>
                </c:pt>
                <c:pt idx="156">
                  <c:v>27337.712661803806</c:v>
                </c:pt>
                <c:pt idx="157">
                  <c:v>27765.626855600196</c:v>
                </c:pt>
                <c:pt idx="158">
                  <c:v>28200.239142961243</c:v>
                </c:pt>
                <c:pt idx="159">
                  <c:v>28641.654368404961</c:v>
                </c:pt>
                <c:pt idx="160">
                  <c:v>29089.979017569014</c:v>
                </c:pt>
                <c:pt idx="161">
                  <c:v>29545.321242898983</c:v>
                </c:pt>
                <c:pt idx="162">
                  <c:v>30007.790889738717</c:v>
                </c:pt>
                <c:pt idx="163">
                  <c:v>30477.49952282909</c:v>
                </c:pt>
                <c:pt idx="164">
                  <c:v>30954.560453221529</c:v>
                </c:pt>
                <c:pt idx="165">
                  <c:v>31439.088765612825</c:v>
                </c:pt>
                <c:pt idx="166">
                  <c:v>31931.201346107799</c:v>
                </c:pt>
                <c:pt idx="167">
                  <c:v>32431.016910416551</c:v>
                </c:pt>
                <c:pt idx="168">
                  <c:v>32938.656032493062</c:v>
                </c:pt>
                <c:pt idx="169">
                  <c:v>33454.241173622089</c:v>
                </c:pt>
                <c:pt idx="170" formatCode="0.00">
                  <c:v>33977.896711961337</c:v>
                </c:pt>
                <c:pt idx="171" formatCode="0.00">
                  <c:v>34509.748972546062</c:v>
                </c:pt>
                <c:pt idx="172" formatCode="0.00">
                  <c:v>35049.926257763327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E66-4926-9C2E-7C8582291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1555392"/>
        <c:axId val="581555784"/>
      </c:scatterChart>
      <c:valAx>
        <c:axId val="581555392"/>
        <c:scaling>
          <c:orientation val="minMax"/>
          <c:max val="2018"/>
          <c:min val="1840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dobe Garamond Pro" panose="02020502060506020403" charset="0"/>
                <a:ea typeface="Times New Roman"/>
                <a:cs typeface="Times New Roman"/>
              </a:defRPr>
            </a:pPr>
            <a:endParaRPr lang="nl-BE"/>
          </a:p>
        </c:txPr>
        <c:crossAx val="581555784"/>
        <c:crosses val="autoZero"/>
        <c:crossBetween val="midCat"/>
        <c:majorUnit val="25"/>
      </c:valAx>
      <c:valAx>
        <c:axId val="581555784"/>
        <c:scaling>
          <c:orientation val="minMax"/>
          <c:max val="3500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600" b="0" i="0" u="none" strike="noStrike" baseline="0">
                    <a:solidFill>
                      <a:srgbClr val="000000"/>
                    </a:solidFill>
                    <a:latin typeface="Adobe Garamond Pro" panose="02020502060506020403" charset="0"/>
                    <a:ea typeface="Calibri"/>
                    <a:cs typeface="Calibri"/>
                  </a:defRPr>
                </a:pPr>
                <a:r>
                  <a:rPr lang="en-US" sz="1600">
                    <a:latin typeface="Adobe Garamond Pro" panose="02020502060506020403" charset="0"/>
                  </a:rPr>
                  <a:t>BBP per capita</a:t>
                </a:r>
              </a:p>
            </c:rich>
          </c:tx>
          <c:layout>
            <c:manualLayout>
              <c:xMode val="edge"/>
              <c:yMode val="edge"/>
              <c:x val="5.0359129333467888E-2"/>
              <c:y val="1.2787613004189813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dobe Garamond Pro" panose="02020502060506020403" charset="0"/>
                <a:ea typeface="Times New Roman"/>
                <a:cs typeface="Times New Roman"/>
              </a:defRPr>
            </a:pPr>
            <a:endParaRPr lang="nl-BE"/>
          </a:p>
        </c:txPr>
        <c:crossAx val="58155539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9189095962560896"/>
          <c:y val="7.0553538385993764E-2"/>
          <c:w val="0.50520924467774875"/>
          <c:h val="0.224598930481283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dobe Garamond Pro" panose="02020502060506020403" charset="0"/>
              <a:ea typeface="Times New Roman"/>
              <a:cs typeface="Times New Roman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53667633651057"/>
          <c:y val="7.6166935948565745E-2"/>
          <c:w val="0.87868358586606521"/>
          <c:h val="0.81081081081081097"/>
        </c:manualLayout>
      </c:layout>
      <c:scatterChart>
        <c:scatterStyle val="lineMarker"/>
        <c:varyColors val="0"/>
        <c:ser>
          <c:idx val="0"/>
          <c:order val="0"/>
          <c:tx>
            <c:v>feitelijke evolutie van het reëel BBP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'F20.1 data1'!$F$5:$F$177</c:f>
              <c:numCache>
                <c:formatCode>General</c:formatCode>
                <c:ptCount val="173"/>
                <c:pt idx="0">
                  <c:v>1846</c:v>
                </c:pt>
                <c:pt idx="1">
                  <c:v>1847</c:v>
                </c:pt>
                <c:pt idx="2">
                  <c:v>1848</c:v>
                </c:pt>
                <c:pt idx="3">
                  <c:v>1849</c:v>
                </c:pt>
                <c:pt idx="4">
                  <c:v>1850</c:v>
                </c:pt>
                <c:pt idx="5">
                  <c:v>1851</c:v>
                </c:pt>
                <c:pt idx="6">
                  <c:v>1852</c:v>
                </c:pt>
                <c:pt idx="7">
                  <c:v>1853</c:v>
                </c:pt>
                <c:pt idx="8">
                  <c:v>1854</c:v>
                </c:pt>
                <c:pt idx="9">
                  <c:v>1855</c:v>
                </c:pt>
                <c:pt idx="10">
                  <c:v>1856</c:v>
                </c:pt>
                <c:pt idx="11">
                  <c:v>1857</c:v>
                </c:pt>
                <c:pt idx="12">
                  <c:v>1858</c:v>
                </c:pt>
                <c:pt idx="13">
                  <c:v>1859</c:v>
                </c:pt>
                <c:pt idx="14">
                  <c:v>1860</c:v>
                </c:pt>
                <c:pt idx="15">
                  <c:v>1861</c:v>
                </c:pt>
                <c:pt idx="16">
                  <c:v>1862</c:v>
                </c:pt>
                <c:pt idx="17">
                  <c:v>1863</c:v>
                </c:pt>
                <c:pt idx="18">
                  <c:v>1864</c:v>
                </c:pt>
                <c:pt idx="19">
                  <c:v>1865</c:v>
                </c:pt>
                <c:pt idx="20">
                  <c:v>1866</c:v>
                </c:pt>
                <c:pt idx="21">
                  <c:v>1867</c:v>
                </c:pt>
                <c:pt idx="22">
                  <c:v>1868</c:v>
                </c:pt>
                <c:pt idx="23">
                  <c:v>1869</c:v>
                </c:pt>
                <c:pt idx="24">
                  <c:v>1870</c:v>
                </c:pt>
                <c:pt idx="25">
                  <c:v>1871</c:v>
                </c:pt>
                <c:pt idx="26">
                  <c:v>1872</c:v>
                </c:pt>
                <c:pt idx="27">
                  <c:v>1873</c:v>
                </c:pt>
                <c:pt idx="28">
                  <c:v>1874</c:v>
                </c:pt>
                <c:pt idx="29">
                  <c:v>1875</c:v>
                </c:pt>
                <c:pt idx="30">
                  <c:v>1876</c:v>
                </c:pt>
                <c:pt idx="31">
                  <c:v>1877</c:v>
                </c:pt>
                <c:pt idx="32">
                  <c:v>1878</c:v>
                </c:pt>
                <c:pt idx="33">
                  <c:v>1879</c:v>
                </c:pt>
                <c:pt idx="34">
                  <c:v>1880</c:v>
                </c:pt>
                <c:pt idx="35">
                  <c:v>1881</c:v>
                </c:pt>
                <c:pt idx="36">
                  <c:v>1882</c:v>
                </c:pt>
                <c:pt idx="37">
                  <c:v>1883</c:v>
                </c:pt>
                <c:pt idx="38">
                  <c:v>1884</c:v>
                </c:pt>
                <c:pt idx="39">
                  <c:v>1885</c:v>
                </c:pt>
                <c:pt idx="40">
                  <c:v>1886</c:v>
                </c:pt>
                <c:pt idx="41">
                  <c:v>1887</c:v>
                </c:pt>
                <c:pt idx="42">
                  <c:v>1888</c:v>
                </c:pt>
                <c:pt idx="43">
                  <c:v>1889</c:v>
                </c:pt>
                <c:pt idx="44">
                  <c:v>1890</c:v>
                </c:pt>
                <c:pt idx="45">
                  <c:v>1891</c:v>
                </c:pt>
                <c:pt idx="46">
                  <c:v>1892</c:v>
                </c:pt>
                <c:pt idx="47">
                  <c:v>1893</c:v>
                </c:pt>
                <c:pt idx="48">
                  <c:v>1894</c:v>
                </c:pt>
                <c:pt idx="49">
                  <c:v>1895</c:v>
                </c:pt>
                <c:pt idx="50">
                  <c:v>1896</c:v>
                </c:pt>
                <c:pt idx="51">
                  <c:v>1897</c:v>
                </c:pt>
                <c:pt idx="52">
                  <c:v>1898</c:v>
                </c:pt>
                <c:pt idx="53">
                  <c:v>1899</c:v>
                </c:pt>
                <c:pt idx="54">
                  <c:v>1900</c:v>
                </c:pt>
                <c:pt idx="55">
                  <c:v>1901</c:v>
                </c:pt>
                <c:pt idx="56">
                  <c:v>1902</c:v>
                </c:pt>
                <c:pt idx="57">
                  <c:v>1903</c:v>
                </c:pt>
                <c:pt idx="58">
                  <c:v>1904</c:v>
                </c:pt>
                <c:pt idx="59">
                  <c:v>1905</c:v>
                </c:pt>
                <c:pt idx="60">
                  <c:v>1906</c:v>
                </c:pt>
                <c:pt idx="61">
                  <c:v>1907</c:v>
                </c:pt>
                <c:pt idx="62">
                  <c:v>1908</c:v>
                </c:pt>
                <c:pt idx="63">
                  <c:v>1909</c:v>
                </c:pt>
                <c:pt idx="64">
                  <c:v>1910</c:v>
                </c:pt>
                <c:pt idx="65">
                  <c:v>1911</c:v>
                </c:pt>
                <c:pt idx="66">
                  <c:v>1912</c:v>
                </c:pt>
                <c:pt idx="67">
                  <c:v>1913</c:v>
                </c:pt>
                <c:pt idx="68">
                  <c:v>1914</c:v>
                </c:pt>
                <c:pt idx="69">
                  <c:v>1915</c:v>
                </c:pt>
                <c:pt idx="70">
                  <c:v>1916</c:v>
                </c:pt>
                <c:pt idx="71">
                  <c:v>1917</c:v>
                </c:pt>
                <c:pt idx="72">
                  <c:v>1918</c:v>
                </c:pt>
                <c:pt idx="73">
                  <c:v>1919</c:v>
                </c:pt>
                <c:pt idx="74">
                  <c:v>1920</c:v>
                </c:pt>
                <c:pt idx="75">
                  <c:v>1921</c:v>
                </c:pt>
                <c:pt idx="76">
                  <c:v>1922</c:v>
                </c:pt>
                <c:pt idx="77">
                  <c:v>1923</c:v>
                </c:pt>
                <c:pt idx="78">
                  <c:v>1924</c:v>
                </c:pt>
                <c:pt idx="79">
                  <c:v>1925</c:v>
                </c:pt>
                <c:pt idx="80">
                  <c:v>1926</c:v>
                </c:pt>
                <c:pt idx="81">
                  <c:v>1927</c:v>
                </c:pt>
                <c:pt idx="82">
                  <c:v>1928</c:v>
                </c:pt>
                <c:pt idx="83">
                  <c:v>1929</c:v>
                </c:pt>
                <c:pt idx="84">
                  <c:v>1930</c:v>
                </c:pt>
                <c:pt idx="85">
                  <c:v>1931</c:v>
                </c:pt>
                <c:pt idx="86">
                  <c:v>1932</c:v>
                </c:pt>
                <c:pt idx="87">
                  <c:v>1933</c:v>
                </c:pt>
                <c:pt idx="88">
                  <c:v>1934</c:v>
                </c:pt>
                <c:pt idx="89">
                  <c:v>1935</c:v>
                </c:pt>
                <c:pt idx="90">
                  <c:v>1936</c:v>
                </c:pt>
                <c:pt idx="91">
                  <c:v>1937</c:v>
                </c:pt>
                <c:pt idx="92">
                  <c:v>1938</c:v>
                </c:pt>
                <c:pt idx="93">
                  <c:v>1939</c:v>
                </c:pt>
                <c:pt idx="94">
                  <c:v>1940</c:v>
                </c:pt>
                <c:pt idx="95">
                  <c:v>1941</c:v>
                </c:pt>
                <c:pt idx="96">
                  <c:v>1942</c:v>
                </c:pt>
                <c:pt idx="97">
                  <c:v>1943</c:v>
                </c:pt>
                <c:pt idx="98">
                  <c:v>1944</c:v>
                </c:pt>
                <c:pt idx="99">
                  <c:v>1945</c:v>
                </c:pt>
                <c:pt idx="100">
                  <c:v>1946</c:v>
                </c:pt>
                <c:pt idx="101">
                  <c:v>1947</c:v>
                </c:pt>
                <c:pt idx="102">
                  <c:v>1948</c:v>
                </c:pt>
                <c:pt idx="103">
                  <c:v>1949</c:v>
                </c:pt>
                <c:pt idx="104">
                  <c:v>1950</c:v>
                </c:pt>
                <c:pt idx="105">
                  <c:v>1951</c:v>
                </c:pt>
                <c:pt idx="106">
                  <c:v>1952</c:v>
                </c:pt>
                <c:pt idx="107">
                  <c:v>1953</c:v>
                </c:pt>
                <c:pt idx="108">
                  <c:v>1954</c:v>
                </c:pt>
                <c:pt idx="109">
                  <c:v>1955</c:v>
                </c:pt>
                <c:pt idx="110">
                  <c:v>1956</c:v>
                </c:pt>
                <c:pt idx="111">
                  <c:v>1957</c:v>
                </c:pt>
                <c:pt idx="112">
                  <c:v>1958</c:v>
                </c:pt>
                <c:pt idx="113">
                  <c:v>1959</c:v>
                </c:pt>
                <c:pt idx="114">
                  <c:v>1960</c:v>
                </c:pt>
                <c:pt idx="115">
                  <c:v>1961</c:v>
                </c:pt>
                <c:pt idx="116">
                  <c:v>1962</c:v>
                </c:pt>
                <c:pt idx="117">
                  <c:v>1963</c:v>
                </c:pt>
                <c:pt idx="118">
                  <c:v>1964</c:v>
                </c:pt>
                <c:pt idx="119">
                  <c:v>1965</c:v>
                </c:pt>
                <c:pt idx="120">
                  <c:v>1966</c:v>
                </c:pt>
                <c:pt idx="121">
                  <c:v>1967</c:v>
                </c:pt>
                <c:pt idx="122">
                  <c:v>1968</c:v>
                </c:pt>
                <c:pt idx="123">
                  <c:v>1969</c:v>
                </c:pt>
                <c:pt idx="124">
                  <c:v>1970</c:v>
                </c:pt>
                <c:pt idx="125">
                  <c:v>1971</c:v>
                </c:pt>
                <c:pt idx="126">
                  <c:v>1972</c:v>
                </c:pt>
                <c:pt idx="127">
                  <c:v>1973</c:v>
                </c:pt>
                <c:pt idx="128">
                  <c:v>1974</c:v>
                </c:pt>
                <c:pt idx="129">
                  <c:v>1975</c:v>
                </c:pt>
                <c:pt idx="130">
                  <c:v>1976</c:v>
                </c:pt>
                <c:pt idx="131">
                  <c:v>1977</c:v>
                </c:pt>
                <c:pt idx="132">
                  <c:v>1978</c:v>
                </c:pt>
                <c:pt idx="133">
                  <c:v>1979</c:v>
                </c:pt>
                <c:pt idx="134">
                  <c:v>1980</c:v>
                </c:pt>
                <c:pt idx="135">
                  <c:v>1981</c:v>
                </c:pt>
                <c:pt idx="136">
                  <c:v>1982</c:v>
                </c:pt>
                <c:pt idx="137">
                  <c:v>1983</c:v>
                </c:pt>
                <c:pt idx="138">
                  <c:v>1984</c:v>
                </c:pt>
                <c:pt idx="139">
                  <c:v>1985</c:v>
                </c:pt>
                <c:pt idx="140">
                  <c:v>1986</c:v>
                </c:pt>
                <c:pt idx="141">
                  <c:v>1987</c:v>
                </c:pt>
                <c:pt idx="142">
                  <c:v>1988</c:v>
                </c:pt>
                <c:pt idx="143">
                  <c:v>1989</c:v>
                </c:pt>
                <c:pt idx="144">
                  <c:v>1990</c:v>
                </c:pt>
                <c:pt idx="145">
                  <c:v>1991</c:v>
                </c:pt>
                <c:pt idx="146">
                  <c:v>1992</c:v>
                </c:pt>
                <c:pt idx="147">
                  <c:v>1993</c:v>
                </c:pt>
                <c:pt idx="148">
                  <c:v>1994</c:v>
                </c:pt>
                <c:pt idx="149">
                  <c:v>1995</c:v>
                </c:pt>
                <c:pt idx="150">
                  <c:v>1996</c:v>
                </c:pt>
                <c:pt idx="151">
                  <c:v>1997</c:v>
                </c:pt>
                <c:pt idx="152">
                  <c:v>1998</c:v>
                </c:pt>
                <c:pt idx="153">
                  <c:v>1999</c:v>
                </c:pt>
                <c:pt idx="154">
                  <c:v>2000</c:v>
                </c:pt>
                <c:pt idx="155">
                  <c:v>2001</c:v>
                </c:pt>
                <c:pt idx="156">
                  <c:v>2002</c:v>
                </c:pt>
                <c:pt idx="157">
                  <c:v>2003</c:v>
                </c:pt>
                <c:pt idx="158">
                  <c:v>2004</c:v>
                </c:pt>
                <c:pt idx="159">
                  <c:v>2005</c:v>
                </c:pt>
                <c:pt idx="160">
                  <c:v>2006</c:v>
                </c:pt>
                <c:pt idx="161">
                  <c:v>2007</c:v>
                </c:pt>
                <c:pt idx="162">
                  <c:v>2008</c:v>
                </c:pt>
                <c:pt idx="163">
                  <c:v>2009</c:v>
                </c:pt>
                <c:pt idx="164">
                  <c:v>2010</c:v>
                </c:pt>
                <c:pt idx="165">
                  <c:v>2011</c:v>
                </c:pt>
                <c:pt idx="166">
                  <c:v>2012</c:v>
                </c:pt>
                <c:pt idx="167">
                  <c:v>2013</c:v>
                </c:pt>
                <c:pt idx="168">
                  <c:v>2014</c:v>
                </c:pt>
                <c:pt idx="169">
                  <c:v>2015</c:v>
                </c:pt>
                <c:pt idx="170">
                  <c:v>2016</c:v>
                </c:pt>
                <c:pt idx="171">
                  <c:v>2017</c:v>
                </c:pt>
                <c:pt idx="172">
                  <c:v>2018</c:v>
                </c:pt>
              </c:numCache>
            </c:numRef>
          </c:xVal>
          <c:yVal>
            <c:numRef>
              <c:f>'F20.1 data1'!$G$5:$G$177</c:f>
              <c:numCache>
                <c:formatCode>General</c:formatCode>
                <c:ptCount val="173"/>
                <c:pt idx="0">
                  <c:v>7.7930855855328849</c:v>
                </c:pt>
                <c:pt idx="1">
                  <c:v>7.8324425168170118</c:v>
                </c:pt>
                <c:pt idx="2">
                  <c:v>7.8278918832530158</c:v>
                </c:pt>
                <c:pt idx="3">
                  <c:v>7.8482086091556882</c:v>
                </c:pt>
                <c:pt idx="4">
                  <c:v>7.8795556905201272</c:v>
                </c:pt>
                <c:pt idx="5">
                  <c:v>7.9004511735142895</c:v>
                </c:pt>
                <c:pt idx="6">
                  <c:v>7.9203993415465392</c:v>
                </c:pt>
                <c:pt idx="7">
                  <c:v>7.9399573504461953</c:v>
                </c:pt>
                <c:pt idx="8">
                  <c:v>7.9935415965803021</c:v>
                </c:pt>
                <c:pt idx="9">
                  <c:v>7.9940245717164711</c:v>
                </c:pt>
                <c:pt idx="10">
                  <c:v>8.040720156855393</c:v>
                </c:pt>
                <c:pt idx="11">
                  <c:v>8.0594378911783338</c:v>
                </c:pt>
                <c:pt idx="12">
                  <c:v>8.0598900729631122</c:v>
                </c:pt>
                <c:pt idx="13">
                  <c:v>8.053085782705498</c:v>
                </c:pt>
                <c:pt idx="14">
                  <c:v>8.0958539931787925</c:v>
                </c:pt>
                <c:pt idx="15">
                  <c:v>8.1032405138367274</c:v>
                </c:pt>
                <c:pt idx="16">
                  <c:v>8.1221089981411101</c:v>
                </c:pt>
                <c:pt idx="17">
                  <c:v>8.1431270059759857</c:v>
                </c:pt>
                <c:pt idx="18">
                  <c:v>8.168590394045177</c:v>
                </c:pt>
                <c:pt idx="19">
                  <c:v>8.1612643539531042</c:v>
                </c:pt>
                <c:pt idx="20">
                  <c:v>8.183483001752661</c:v>
                </c:pt>
                <c:pt idx="21">
                  <c:v>8.1810830006006601</c:v>
                </c:pt>
                <c:pt idx="22">
                  <c:v>8.2095097074307706</c:v>
                </c:pt>
                <c:pt idx="23">
                  <c:v>8.2454462961348192</c:v>
                </c:pt>
                <c:pt idx="24">
                  <c:v>8.2562774010855051</c:v>
                </c:pt>
                <c:pt idx="25">
                  <c:v>8.2525557741625111</c:v>
                </c:pt>
                <c:pt idx="26">
                  <c:v>8.3041473089340201</c:v>
                </c:pt>
                <c:pt idx="27">
                  <c:v>8.3027298742530462</c:v>
                </c:pt>
                <c:pt idx="28">
                  <c:v>8.3272494914273665</c:v>
                </c:pt>
                <c:pt idx="29">
                  <c:v>8.3171642033709983</c:v>
                </c:pt>
                <c:pt idx="30">
                  <c:v>8.3220456635523377</c:v>
                </c:pt>
                <c:pt idx="31">
                  <c:v>8.3251712087257275</c:v>
                </c:pt>
                <c:pt idx="32">
                  <c:v>8.3450826114822707</c:v>
                </c:pt>
                <c:pt idx="33">
                  <c:v>8.3461018064065744</c:v>
                </c:pt>
                <c:pt idx="34">
                  <c:v>8.3860405586911995</c:v>
                </c:pt>
                <c:pt idx="35">
                  <c:v>8.387670550902131</c:v>
                </c:pt>
                <c:pt idx="36">
                  <c:v>8.4089410917911867</c:v>
                </c:pt>
                <c:pt idx="37">
                  <c:v>8.4118068794554279</c:v>
                </c:pt>
                <c:pt idx="38">
                  <c:v>8.4089410917911867</c:v>
                </c:pt>
                <c:pt idx="39">
                  <c:v>8.409578643613866</c:v>
                </c:pt>
                <c:pt idx="40">
                  <c:v>8.4143473698659488</c:v>
                </c:pt>
                <c:pt idx="41">
                  <c:v>8.4446479856446697</c:v>
                </c:pt>
                <c:pt idx="42">
                  <c:v>8.4437244824237325</c:v>
                </c:pt>
                <c:pt idx="43">
                  <c:v>8.483572797035178</c:v>
                </c:pt>
                <c:pt idx="44">
                  <c:v>8.4979699900385572</c:v>
                </c:pt>
                <c:pt idx="45">
                  <c:v>8.4882967503136832</c:v>
                </c:pt>
                <c:pt idx="46">
                  <c:v>8.5020456870923713</c:v>
                </c:pt>
                <c:pt idx="47">
                  <c:v>8.5058154465226572</c:v>
                </c:pt>
                <c:pt idx="48">
                  <c:v>8.5095710482213196</c:v>
                </c:pt>
                <c:pt idx="49">
                  <c:v>8.5221786650758951</c:v>
                </c:pt>
                <c:pt idx="50">
                  <c:v>8.5332222432639746</c:v>
                </c:pt>
                <c:pt idx="51">
                  <c:v>8.5430303644859649</c:v>
                </c:pt>
                <c:pt idx="52">
                  <c:v>8.5510848449137526</c:v>
                </c:pt>
                <c:pt idx="53">
                  <c:v>8.5623626428949287</c:v>
                </c:pt>
                <c:pt idx="54">
                  <c:v>8.5826692835420459</c:v>
                </c:pt>
                <c:pt idx="55">
                  <c:v>8.579447804245957</c:v>
                </c:pt>
                <c:pt idx="56">
                  <c:v>8.5848111852980011</c:v>
                </c:pt>
                <c:pt idx="57">
                  <c:v>8.5935983540742349</c:v>
                </c:pt>
                <c:pt idx="58">
                  <c:v>8.6065051577677867</c:v>
                </c:pt>
                <c:pt idx="59">
                  <c:v>8.6223434740498437</c:v>
                </c:pt>
                <c:pt idx="60">
                  <c:v>8.6313190439867196</c:v>
                </c:pt>
                <c:pt idx="61">
                  <c:v>8.6351411915879446</c:v>
                </c:pt>
                <c:pt idx="62">
                  <c:v>8.6353954827526973</c:v>
                </c:pt>
                <c:pt idx="63">
                  <c:v>8.6450109414521386</c:v>
                </c:pt>
                <c:pt idx="64">
                  <c:v>8.6681606995792055</c:v>
                </c:pt>
                <c:pt idx="65">
                  <c:v>8.6886192796703057</c:v>
                </c:pt>
                <c:pt idx="66">
                  <c:v>8.702505066583532</c:v>
                </c:pt>
                <c:pt idx="67">
                  <c:v>8.7058281173509453</c:v>
                </c:pt>
                <c:pt idx="68">
                  <c:v>8.6328496565304391</c:v>
                </c:pt>
                <c:pt idx="69">
                  <c:v>8.616141903786561</c:v>
                </c:pt>
                <c:pt idx="70">
                  <c:v>8.6720899777190947</c:v>
                </c:pt>
                <c:pt idx="71">
                  <c:v>8.5241698476424723</c:v>
                </c:pt>
                <c:pt idx="72">
                  <c:v>8.3171642033709983</c:v>
                </c:pt>
                <c:pt idx="73">
                  <c:v>8.4865278819279393</c:v>
                </c:pt>
                <c:pt idx="74">
                  <c:v>8.6427419375793839</c:v>
                </c:pt>
                <c:pt idx="75">
                  <c:v>8.666190255591907</c:v>
                </c:pt>
                <c:pt idx="76">
                  <c:v>8.7505477195904344</c:v>
                </c:pt>
                <c:pt idx="77">
                  <c:v>8.7773769612617372</c:v>
                </c:pt>
                <c:pt idx="78">
                  <c:v>8.8002762281363651</c:v>
                </c:pt>
                <c:pt idx="79">
                  <c:v>8.8062951629022628</c:v>
                </c:pt>
                <c:pt idx="80">
                  <c:v>8.8312700059513549</c:v>
                </c:pt>
                <c:pt idx="81">
                  <c:v>8.8599110900790876</c:v>
                </c:pt>
                <c:pt idx="82">
                  <c:v>8.902851497313117</c:v>
                </c:pt>
                <c:pt idx="83">
                  <c:v>8.8861729982690267</c:v>
                </c:pt>
                <c:pt idx="84">
                  <c:v>8.8712220569630702</c:v>
                </c:pt>
                <c:pt idx="85">
                  <c:v>8.8470314272154269</c:v>
                </c:pt>
                <c:pt idx="86">
                  <c:v>8.7935698752568037</c:v>
                </c:pt>
                <c:pt idx="87">
                  <c:v>8.8095047516209579</c:v>
                </c:pt>
                <c:pt idx="88">
                  <c:v>8.7972531206731013</c:v>
                </c:pt>
                <c:pt idx="89">
                  <c:v>8.854002954323505</c:v>
                </c:pt>
                <c:pt idx="90">
                  <c:v>8.857877742489535</c:v>
                </c:pt>
                <c:pt idx="91">
                  <c:v>8.8676003226219358</c:v>
                </c:pt>
                <c:pt idx="92">
                  <c:v>8.8412534499355377</c:v>
                </c:pt>
                <c:pt idx="93">
                  <c:v>8.9049897039786696</c:v>
                </c:pt>
                <c:pt idx="94">
                  <c:v>8.7837541131652213</c:v>
                </c:pt>
                <c:pt idx="95">
                  <c:v>8.7380062258254529</c:v>
                </c:pt>
                <c:pt idx="96">
                  <c:v>8.6515370690322104</c:v>
                </c:pt>
                <c:pt idx="97">
                  <c:v>8.628762805375958</c:v>
                </c:pt>
                <c:pt idx="98">
                  <c:v>8.6799025174558881</c:v>
                </c:pt>
                <c:pt idx="99">
                  <c:v>8.7322531320607961</c:v>
                </c:pt>
                <c:pt idx="100">
                  <c:v>8.7863810849036135</c:v>
                </c:pt>
                <c:pt idx="101">
                  <c:v>8.8346089072168699</c:v>
                </c:pt>
                <c:pt idx="102">
                  <c:v>8.880219418468922</c:v>
                </c:pt>
                <c:pt idx="103">
                  <c:v>8.9133045541652063</c:v>
                </c:pt>
                <c:pt idx="104">
                  <c:v>8.9638080123545372</c:v>
                </c:pt>
                <c:pt idx="105">
                  <c:v>9.0146709688286286</c:v>
                </c:pt>
                <c:pt idx="106">
                  <c:v>9.0008293111314579</c:v>
                </c:pt>
                <c:pt idx="107">
                  <c:v>9.0269495493760346</c:v>
                </c:pt>
                <c:pt idx="108">
                  <c:v>9.0625741488102918</c:v>
                </c:pt>
                <c:pt idx="109">
                  <c:v>9.1033629697831309</c:v>
                </c:pt>
                <c:pt idx="110">
                  <c:v>9.1257225849703456</c:v>
                </c:pt>
                <c:pt idx="111">
                  <c:v>9.1370256394255875</c:v>
                </c:pt>
                <c:pt idx="112">
                  <c:v>9.1288320402120302</c:v>
                </c:pt>
                <c:pt idx="113">
                  <c:v>9.1542740255217012</c:v>
                </c:pt>
                <c:pt idx="114">
                  <c:v>9.2050223772661148</c:v>
                </c:pt>
                <c:pt idx="115">
                  <c:v>9.2502439082859684</c:v>
                </c:pt>
                <c:pt idx="116">
                  <c:v>9.2967807070624655</c:v>
                </c:pt>
                <c:pt idx="117">
                  <c:v>9.3324027071647464</c:v>
                </c:pt>
                <c:pt idx="118">
                  <c:v>9.3901070172678072</c:v>
                </c:pt>
                <c:pt idx="119">
                  <c:v>9.4162585741704241</c:v>
                </c:pt>
                <c:pt idx="120">
                  <c:v>9.4401011791759544</c:v>
                </c:pt>
                <c:pt idx="121">
                  <c:v>9.4724927923337283</c:v>
                </c:pt>
                <c:pt idx="122">
                  <c:v>9.509434806617838</c:v>
                </c:pt>
                <c:pt idx="123">
                  <c:v>9.570733656676552</c:v>
                </c:pt>
                <c:pt idx="124">
                  <c:v>9.6298254940472177</c:v>
                </c:pt>
                <c:pt idx="125">
                  <c:v>9.6648463376254483</c:v>
                </c:pt>
                <c:pt idx="126">
                  <c:v>9.712152374862999</c:v>
                </c:pt>
                <c:pt idx="127">
                  <c:v>9.7684281286404051</c:v>
                </c:pt>
                <c:pt idx="128">
                  <c:v>9.8064201743819623</c:v>
                </c:pt>
                <c:pt idx="129">
                  <c:v>9.790171437680792</c:v>
                </c:pt>
                <c:pt idx="130">
                  <c:v>9.8433725860931105</c:v>
                </c:pt>
                <c:pt idx="131">
                  <c:v>9.8483797635111987</c:v>
                </c:pt>
                <c:pt idx="132">
                  <c:v>9.8754694295570218</c:v>
                </c:pt>
                <c:pt idx="133">
                  <c:v>9.8977113777492409</c:v>
                </c:pt>
                <c:pt idx="134">
                  <c:v>9.9401150234101934</c:v>
                </c:pt>
                <c:pt idx="135">
                  <c:v>9.9374198909158213</c:v>
                </c:pt>
                <c:pt idx="136">
                  <c:v>9.9435552041697566</c:v>
                </c:pt>
                <c:pt idx="137">
                  <c:v>9.9468715555898513</c:v>
                </c:pt>
                <c:pt idx="138">
                  <c:v>9.97113482098246</c:v>
                </c:pt>
                <c:pt idx="139">
                  <c:v>9.9873146947558844</c:v>
                </c:pt>
                <c:pt idx="140">
                  <c:v>10.005175290615357</c:v>
                </c:pt>
                <c:pt idx="141">
                  <c:v>10.02686472827591</c:v>
                </c:pt>
                <c:pt idx="142">
                  <c:v>10.069576409804736</c:v>
                </c:pt>
                <c:pt idx="143">
                  <c:v>10.100051601538709</c:v>
                </c:pt>
                <c:pt idx="144">
                  <c:v>10.128130781339921</c:v>
                </c:pt>
                <c:pt idx="145">
                  <c:v>10.142490681647002</c:v>
                </c:pt>
                <c:pt idx="146">
                  <c:v>10.153591932790331</c:v>
                </c:pt>
                <c:pt idx="147">
                  <c:v>10.140052432066565</c:v>
                </c:pt>
                <c:pt idx="148">
                  <c:v>10.168842595206044</c:v>
                </c:pt>
                <c:pt idx="149">
                  <c:v>10.190336191066278</c:v>
                </c:pt>
                <c:pt idx="150">
                  <c:v>10.204370513314275</c:v>
                </c:pt>
                <c:pt idx="151">
                  <c:v>10.238344325582206</c:v>
                </c:pt>
                <c:pt idx="152">
                  <c:v>10.255647615221191</c:v>
                </c:pt>
                <c:pt idx="153">
                  <c:v>10.288702373738673</c:v>
                </c:pt>
                <c:pt idx="154">
                  <c:v>10.322146839213005</c:v>
                </c:pt>
                <c:pt idx="155">
                  <c:v>10.326819522651679</c:v>
                </c:pt>
                <c:pt idx="156">
                  <c:v>10.339713445754125</c:v>
                </c:pt>
                <c:pt idx="157">
                  <c:v>10.34327320397842</c:v>
                </c:pt>
                <c:pt idx="158">
                  <c:v>10.374744056489357</c:v>
                </c:pt>
                <c:pt idx="159">
                  <c:v>10.390013342683902</c:v>
                </c:pt>
                <c:pt idx="160">
                  <c:v>10.408133541147373</c:v>
                </c:pt>
                <c:pt idx="161">
                  <c:v>10.434079252817908</c:v>
                </c:pt>
                <c:pt idx="162">
                  <c:v>10.433552791808403</c:v>
                </c:pt>
                <c:pt idx="163">
                  <c:v>10.402715318493168</c:v>
                </c:pt>
                <c:pt idx="164">
                  <c:v>10.420725998416678</c:v>
                </c:pt>
                <c:pt idx="165">
                  <c:v>10.429842542951853</c:v>
                </c:pt>
                <c:pt idx="166">
                  <c:v>10.424313664703739</c:v>
                </c:pt>
                <c:pt idx="167">
                  <c:v>10.419038599018075</c:v>
                </c:pt>
                <c:pt idx="168">
                  <c:v>10.43076304249929</c:v>
                </c:pt>
                <c:pt idx="169">
                  <c:v>10.440736406795633</c:v>
                </c:pt>
                <c:pt idx="170">
                  <c:v>10.447310501791625</c:v>
                </c:pt>
                <c:pt idx="171">
                  <c:v>10.45493671066842</c:v>
                </c:pt>
                <c:pt idx="172">
                  <c:v>10.464528788545074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FF-4EF5-9814-8780448F1691}"/>
            </c:ext>
          </c:extLst>
        </c:ser>
        <c:ser>
          <c:idx val="1"/>
          <c:order val="1"/>
          <c:tx>
            <c:v>met geschatte jaarlijkse groeivoet</c:v>
          </c:tx>
          <c:spPr>
            <a:ln w="25400">
              <a:solidFill>
                <a:schemeClr val="tx2"/>
              </a:solidFill>
              <a:prstDash val="solid"/>
            </a:ln>
          </c:spPr>
          <c:marker>
            <c:symbol val="none"/>
          </c:marker>
          <c:xVal>
            <c:numRef>
              <c:f>'F20.1 data1'!$F$5:$F$177</c:f>
              <c:numCache>
                <c:formatCode>General</c:formatCode>
                <c:ptCount val="173"/>
                <c:pt idx="0">
                  <c:v>1846</c:v>
                </c:pt>
                <c:pt idx="1">
                  <c:v>1847</c:v>
                </c:pt>
                <c:pt idx="2">
                  <c:v>1848</c:v>
                </c:pt>
                <c:pt idx="3">
                  <c:v>1849</c:v>
                </c:pt>
                <c:pt idx="4">
                  <c:v>1850</c:v>
                </c:pt>
                <c:pt idx="5">
                  <c:v>1851</c:v>
                </c:pt>
                <c:pt idx="6">
                  <c:v>1852</c:v>
                </c:pt>
                <c:pt idx="7">
                  <c:v>1853</c:v>
                </c:pt>
                <c:pt idx="8">
                  <c:v>1854</c:v>
                </c:pt>
                <c:pt idx="9">
                  <c:v>1855</c:v>
                </c:pt>
                <c:pt idx="10">
                  <c:v>1856</c:v>
                </c:pt>
                <c:pt idx="11">
                  <c:v>1857</c:v>
                </c:pt>
                <c:pt idx="12">
                  <c:v>1858</c:v>
                </c:pt>
                <c:pt idx="13">
                  <c:v>1859</c:v>
                </c:pt>
                <c:pt idx="14">
                  <c:v>1860</c:v>
                </c:pt>
                <c:pt idx="15">
                  <c:v>1861</c:v>
                </c:pt>
                <c:pt idx="16">
                  <c:v>1862</c:v>
                </c:pt>
                <c:pt idx="17">
                  <c:v>1863</c:v>
                </c:pt>
                <c:pt idx="18">
                  <c:v>1864</c:v>
                </c:pt>
                <c:pt idx="19">
                  <c:v>1865</c:v>
                </c:pt>
                <c:pt idx="20">
                  <c:v>1866</c:v>
                </c:pt>
                <c:pt idx="21">
                  <c:v>1867</c:v>
                </c:pt>
                <c:pt idx="22">
                  <c:v>1868</c:v>
                </c:pt>
                <c:pt idx="23">
                  <c:v>1869</c:v>
                </c:pt>
                <c:pt idx="24">
                  <c:v>1870</c:v>
                </c:pt>
                <c:pt idx="25">
                  <c:v>1871</c:v>
                </c:pt>
                <c:pt idx="26">
                  <c:v>1872</c:v>
                </c:pt>
                <c:pt idx="27">
                  <c:v>1873</c:v>
                </c:pt>
                <c:pt idx="28">
                  <c:v>1874</c:v>
                </c:pt>
                <c:pt idx="29">
                  <c:v>1875</c:v>
                </c:pt>
                <c:pt idx="30">
                  <c:v>1876</c:v>
                </c:pt>
                <c:pt idx="31">
                  <c:v>1877</c:v>
                </c:pt>
                <c:pt idx="32">
                  <c:v>1878</c:v>
                </c:pt>
                <c:pt idx="33">
                  <c:v>1879</c:v>
                </c:pt>
                <c:pt idx="34">
                  <c:v>1880</c:v>
                </c:pt>
                <c:pt idx="35">
                  <c:v>1881</c:v>
                </c:pt>
                <c:pt idx="36">
                  <c:v>1882</c:v>
                </c:pt>
                <c:pt idx="37">
                  <c:v>1883</c:v>
                </c:pt>
                <c:pt idx="38">
                  <c:v>1884</c:v>
                </c:pt>
                <c:pt idx="39">
                  <c:v>1885</c:v>
                </c:pt>
                <c:pt idx="40">
                  <c:v>1886</c:v>
                </c:pt>
                <c:pt idx="41">
                  <c:v>1887</c:v>
                </c:pt>
                <c:pt idx="42">
                  <c:v>1888</c:v>
                </c:pt>
                <c:pt idx="43">
                  <c:v>1889</c:v>
                </c:pt>
                <c:pt idx="44">
                  <c:v>1890</c:v>
                </c:pt>
                <c:pt idx="45">
                  <c:v>1891</c:v>
                </c:pt>
                <c:pt idx="46">
                  <c:v>1892</c:v>
                </c:pt>
                <c:pt idx="47">
                  <c:v>1893</c:v>
                </c:pt>
                <c:pt idx="48">
                  <c:v>1894</c:v>
                </c:pt>
                <c:pt idx="49">
                  <c:v>1895</c:v>
                </c:pt>
                <c:pt idx="50">
                  <c:v>1896</c:v>
                </c:pt>
                <c:pt idx="51">
                  <c:v>1897</c:v>
                </c:pt>
                <c:pt idx="52">
                  <c:v>1898</c:v>
                </c:pt>
                <c:pt idx="53">
                  <c:v>1899</c:v>
                </c:pt>
                <c:pt idx="54">
                  <c:v>1900</c:v>
                </c:pt>
                <c:pt idx="55">
                  <c:v>1901</c:v>
                </c:pt>
                <c:pt idx="56">
                  <c:v>1902</c:v>
                </c:pt>
                <c:pt idx="57">
                  <c:v>1903</c:v>
                </c:pt>
                <c:pt idx="58">
                  <c:v>1904</c:v>
                </c:pt>
                <c:pt idx="59">
                  <c:v>1905</c:v>
                </c:pt>
                <c:pt idx="60">
                  <c:v>1906</c:v>
                </c:pt>
                <c:pt idx="61">
                  <c:v>1907</c:v>
                </c:pt>
                <c:pt idx="62">
                  <c:v>1908</c:v>
                </c:pt>
                <c:pt idx="63">
                  <c:v>1909</c:v>
                </c:pt>
                <c:pt idx="64">
                  <c:v>1910</c:v>
                </c:pt>
                <c:pt idx="65">
                  <c:v>1911</c:v>
                </c:pt>
                <c:pt idx="66">
                  <c:v>1912</c:v>
                </c:pt>
                <c:pt idx="67">
                  <c:v>1913</c:v>
                </c:pt>
                <c:pt idx="68">
                  <c:v>1914</c:v>
                </c:pt>
                <c:pt idx="69">
                  <c:v>1915</c:v>
                </c:pt>
                <c:pt idx="70">
                  <c:v>1916</c:v>
                </c:pt>
                <c:pt idx="71">
                  <c:v>1917</c:v>
                </c:pt>
                <c:pt idx="72">
                  <c:v>1918</c:v>
                </c:pt>
                <c:pt idx="73">
                  <c:v>1919</c:v>
                </c:pt>
                <c:pt idx="74">
                  <c:v>1920</c:v>
                </c:pt>
                <c:pt idx="75">
                  <c:v>1921</c:v>
                </c:pt>
                <c:pt idx="76">
                  <c:v>1922</c:v>
                </c:pt>
                <c:pt idx="77">
                  <c:v>1923</c:v>
                </c:pt>
                <c:pt idx="78">
                  <c:v>1924</c:v>
                </c:pt>
                <c:pt idx="79">
                  <c:v>1925</c:v>
                </c:pt>
                <c:pt idx="80">
                  <c:v>1926</c:v>
                </c:pt>
                <c:pt idx="81">
                  <c:v>1927</c:v>
                </c:pt>
                <c:pt idx="82">
                  <c:v>1928</c:v>
                </c:pt>
                <c:pt idx="83">
                  <c:v>1929</c:v>
                </c:pt>
                <c:pt idx="84">
                  <c:v>1930</c:v>
                </c:pt>
                <c:pt idx="85">
                  <c:v>1931</c:v>
                </c:pt>
                <c:pt idx="86">
                  <c:v>1932</c:v>
                </c:pt>
                <c:pt idx="87">
                  <c:v>1933</c:v>
                </c:pt>
                <c:pt idx="88">
                  <c:v>1934</c:v>
                </c:pt>
                <c:pt idx="89">
                  <c:v>1935</c:v>
                </c:pt>
                <c:pt idx="90">
                  <c:v>1936</c:v>
                </c:pt>
                <c:pt idx="91">
                  <c:v>1937</c:v>
                </c:pt>
                <c:pt idx="92">
                  <c:v>1938</c:v>
                </c:pt>
                <c:pt idx="93">
                  <c:v>1939</c:v>
                </c:pt>
                <c:pt idx="94">
                  <c:v>1940</c:v>
                </c:pt>
                <c:pt idx="95">
                  <c:v>1941</c:v>
                </c:pt>
                <c:pt idx="96">
                  <c:v>1942</c:v>
                </c:pt>
                <c:pt idx="97">
                  <c:v>1943</c:v>
                </c:pt>
                <c:pt idx="98">
                  <c:v>1944</c:v>
                </c:pt>
                <c:pt idx="99">
                  <c:v>1945</c:v>
                </c:pt>
                <c:pt idx="100">
                  <c:v>1946</c:v>
                </c:pt>
                <c:pt idx="101">
                  <c:v>1947</c:v>
                </c:pt>
                <c:pt idx="102">
                  <c:v>1948</c:v>
                </c:pt>
                <c:pt idx="103">
                  <c:v>1949</c:v>
                </c:pt>
                <c:pt idx="104">
                  <c:v>1950</c:v>
                </c:pt>
                <c:pt idx="105">
                  <c:v>1951</c:v>
                </c:pt>
                <c:pt idx="106">
                  <c:v>1952</c:v>
                </c:pt>
                <c:pt idx="107">
                  <c:v>1953</c:v>
                </c:pt>
                <c:pt idx="108">
                  <c:v>1954</c:v>
                </c:pt>
                <c:pt idx="109">
                  <c:v>1955</c:v>
                </c:pt>
                <c:pt idx="110">
                  <c:v>1956</c:v>
                </c:pt>
                <c:pt idx="111">
                  <c:v>1957</c:v>
                </c:pt>
                <c:pt idx="112">
                  <c:v>1958</c:v>
                </c:pt>
                <c:pt idx="113">
                  <c:v>1959</c:v>
                </c:pt>
                <c:pt idx="114">
                  <c:v>1960</c:v>
                </c:pt>
                <c:pt idx="115">
                  <c:v>1961</c:v>
                </c:pt>
                <c:pt idx="116">
                  <c:v>1962</c:v>
                </c:pt>
                <c:pt idx="117">
                  <c:v>1963</c:v>
                </c:pt>
                <c:pt idx="118">
                  <c:v>1964</c:v>
                </c:pt>
                <c:pt idx="119">
                  <c:v>1965</c:v>
                </c:pt>
                <c:pt idx="120">
                  <c:v>1966</c:v>
                </c:pt>
                <c:pt idx="121">
                  <c:v>1967</c:v>
                </c:pt>
                <c:pt idx="122">
                  <c:v>1968</c:v>
                </c:pt>
                <c:pt idx="123">
                  <c:v>1969</c:v>
                </c:pt>
                <c:pt idx="124">
                  <c:v>1970</c:v>
                </c:pt>
                <c:pt idx="125">
                  <c:v>1971</c:v>
                </c:pt>
                <c:pt idx="126">
                  <c:v>1972</c:v>
                </c:pt>
                <c:pt idx="127">
                  <c:v>1973</c:v>
                </c:pt>
                <c:pt idx="128">
                  <c:v>1974</c:v>
                </c:pt>
                <c:pt idx="129">
                  <c:v>1975</c:v>
                </c:pt>
                <c:pt idx="130">
                  <c:v>1976</c:v>
                </c:pt>
                <c:pt idx="131">
                  <c:v>1977</c:v>
                </c:pt>
                <c:pt idx="132">
                  <c:v>1978</c:v>
                </c:pt>
                <c:pt idx="133">
                  <c:v>1979</c:v>
                </c:pt>
                <c:pt idx="134">
                  <c:v>1980</c:v>
                </c:pt>
                <c:pt idx="135">
                  <c:v>1981</c:v>
                </c:pt>
                <c:pt idx="136">
                  <c:v>1982</c:v>
                </c:pt>
                <c:pt idx="137">
                  <c:v>1983</c:v>
                </c:pt>
                <c:pt idx="138">
                  <c:v>1984</c:v>
                </c:pt>
                <c:pt idx="139">
                  <c:v>1985</c:v>
                </c:pt>
                <c:pt idx="140">
                  <c:v>1986</c:v>
                </c:pt>
                <c:pt idx="141">
                  <c:v>1987</c:v>
                </c:pt>
                <c:pt idx="142">
                  <c:v>1988</c:v>
                </c:pt>
                <c:pt idx="143">
                  <c:v>1989</c:v>
                </c:pt>
                <c:pt idx="144">
                  <c:v>1990</c:v>
                </c:pt>
                <c:pt idx="145">
                  <c:v>1991</c:v>
                </c:pt>
                <c:pt idx="146">
                  <c:v>1992</c:v>
                </c:pt>
                <c:pt idx="147">
                  <c:v>1993</c:v>
                </c:pt>
                <c:pt idx="148">
                  <c:v>1994</c:v>
                </c:pt>
                <c:pt idx="149">
                  <c:v>1995</c:v>
                </c:pt>
                <c:pt idx="150">
                  <c:v>1996</c:v>
                </c:pt>
                <c:pt idx="151">
                  <c:v>1997</c:v>
                </c:pt>
                <c:pt idx="152">
                  <c:v>1998</c:v>
                </c:pt>
                <c:pt idx="153">
                  <c:v>1999</c:v>
                </c:pt>
                <c:pt idx="154">
                  <c:v>2000</c:v>
                </c:pt>
                <c:pt idx="155">
                  <c:v>2001</c:v>
                </c:pt>
                <c:pt idx="156">
                  <c:v>2002</c:v>
                </c:pt>
                <c:pt idx="157">
                  <c:v>2003</c:v>
                </c:pt>
                <c:pt idx="158">
                  <c:v>2004</c:v>
                </c:pt>
                <c:pt idx="159">
                  <c:v>2005</c:v>
                </c:pt>
                <c:pt idx="160">
                  <c:v>2006</c:v>
                </c:pt>
                <c:pt idx="161">
                  <c:v>2007</c:v>
                </c:pt>
                <c:pt idx="162">
                  <c:v>2008</c:v>
                </c:pt>
                <c:pt idx="163">
                  <c:v>2009</c:v>
                </c:pt>
                <c:pt idx="164">
                  <c:v>2010</c:v>
                </c:pt>
                <c:pt idx="165">
                  <c:v>2011</c:v>
                </c:pt>
                <c:pt idx="166">
                  <c:v>2012</c:v>
                </c:pt>
                <c:pt idx="167">
                  <c:v>2013</c:v>
                </c:pt>
                <c:pt idx="168">
                  <c:v>2014</c:v>
                </c:pt>
                <c:pt idx="169">
                  <c:v>2015</c:v>
                </c:pt>
                <c:pt idx="170">
                  <c:v>2016</c:v>
                </c:pt>
                <c:pt idx="171">
                  <c:v>2017</c:v>
                </c:pt>
                <c:pt idx="172">
                  <c:v>2018</c:v>
                </c:pt>
              </c:numCache>
            </c:numRef>
          </c:xVal>
          <c:yVal>
            <c:numRef>
              <c:f>'F20.1 data1'!$I$5:$I$177</c:f>
              <c:numCache>
                <c:formatCode>0.0000</c:formatCode>
                <c:ptCount val="173"/>
                <c:pt idx="0" formatCode="General">
                  <c:v>7.7930855855328849</c:v>
                </c:pt>
                <c:pt idx="1">
                  <c:v>7.8083373136697238</c:v>
                </c:pt>
                <c:pt idx="2">
                  <c:v>7.8235890418065628</c:v>
                </c:pt>
                <c:pt idx="3">
                  <c:v>7.8388407699434017</c:v>
                </c:pt>
                <c:pt idx="4">
                  <c:v>7.8540924980802407</c:v>
                </c:pt>
                <c:pt idx="5">
                  <c:v>7.8693442262170796</c:v>
                </c:pt>
                <c:pt idx="6">
                  <c:v>7.8845959543539186</c:v>
                </c:pt>
                <c:pt idx="7">
                  <c:v>7.8998476824907575</c:v>
                </c:pt>
                <c:pt idx="8">
                  <c:v>7.9150994106275965</c:v>
                </c:pt>
                <c:pt idx="9">
                  <c:v>7.9303511387644354</c:v>
                </c:pt>
                <c:pt idx="10">
                  <c:v>7.9456028669012744</c:v>
                </c:pt>
                <c:pt idx="11">
                  <c:v>7.9608545950381133</c:v>
                </c:pt>
                <c:pt idx="12">
                  <c:v>7.9761063231749523</c:v>
                </c:pt>
                <c:pt idx="13">
                  <c:v>7.9913580513117912</c:v>
                </c:pt>
                <c:pt idx="14">
                  <c:v>8.0066097794486311</c:v>
                </c:pt>
                <c:pt idx="15">
                  <c:v>8.02186150758547</c:v>
                </c:pt>
                <c:pt idx="16">
                  <c:v>8.037113235722309</c:v>
                </c:pt>
                <c:pt idx="17">
                  <c:v>8.0523649638591479</c:v>
                </c:pt>
                <c:pt idx="18">
                  <c:v>8.0676166919959869</c:v>
                </c:pt>
                <c:pt idx="19">
                  <c:v>8.0828684201328258</c:v>
                </c:pt>
                <c:pt idx="20">
                  <c:v>8.0981201482696648</c:v>
                </c:pt>
                <c:pt idx="21">
                  <c:v>8.1133718764065037</c:v>
                </c:pt>
                <c:pt idx="22">
                  <c:v>8.1286236045433427</c:v>
                </c:pt>
                <c:pt idx="23">
                  <c:v>8.1438753326801816</c:v>
                </c:pt>
                <c:pt idx="24">
                  <c:v>8.1591270608170205</c:v>
                </c:pt>
                <c:pt idx="25">
                  <c:v>8.1743787889538595</c:v>
                </c:pt>
                <c:pt idx="26">
                  <c:v>8.1896305170906984</c:v>
                </c:pt>
                <c:pt idx="27">
                  <c:v>8.2048822452275374</c:v>
                </c:pt>
                <c:pt idx="28">
                  <c:v>8.2201339733643763</c:v>
                </c:pt>
                <c:pt idx="29">
                  <c:v>8.2353857015012153</c:v>
                </c:pt>
                <c:pt idx="30">
                  <c:v>8.2506374296380542</c:v>
                </c:pt>
                <c:pt idx="31">
                  <c:v>8.2658891577748932</c:v>
                </c:pt>
                <c:pt idx="32">
                  <c:v>8.2811408859117321</c:v>
                </c:pt>
                <c:pt idx="33">
                  <c:v>8.2963926140485711</c:v>
                </c:pt>
                <c:pt idx="34">
                  <c:v>8.31164434218541</c:v>
                </c:pt>
                <c:pt idx="35">
                  <c:v>8.326896070322249</c:v>
                </c:pt>
                <c:pt idx="36">
                  <c:v>8.3421477984590879</c:v>
                </c:pt>
                <c:pt idx="37">
                  <c:v>8.3573995265959269</c:v>
                </c:pt>
                <c:pt idx="38">
                  <c:v>8.3726512547327658</c:v>
                </c:pt>
                <c:pt idx="39">
                  <c:v>8.3879029828696048</c:v>
                </c:pt>
                <c:pt idx="40">
                  <c:v>8.4031547110064437</c:v>
                </c:pt>
                <c:pt idx="41">
                  <c:v>8.4184064391432827</c:v>
                </c:pt>
                <c:pt idx="42">
                  <c:v>8.4336581672801216</c:v>
                </c:pt>
                <c:pt idx="43">
                  <c:v>8.4489098954169606</c:v>
                </c:pt>
                <c:pt idx="44">
                  <c:v>8.4641616235537995</c:v>
                </c:pt>
                <c:pt idx="45">
                  <c:v>8.4794133516906385</c:v>
                </c:pt>
                <c:pt idx="46">
                  <c:v>8.4946650798274774</c:v>
                </c:pt>
                <c:pt idx="47">
                  <c:v>8.5099168079643164</c:v>
                </c:pt>
                <c:pt idx="48">
                  <c:v>8.5251685361011553</c:v>
                </c:pt>
                <c:pt idx="49">
                  <c:v>8.5404202642379943</c:v>
                </c:pt>
                <c:pt idx="50">
                  <c:v>8.5556719923748332</c:v>
                </c:pt>
                <c:pt idx="51">
                  <c:v>8.5709237205116722</c:v>
                </c:pt>
                <c:pt idx="52">
                  <c:v>8.5861754486485111</c:v>
                </c:pt>
                <c:pt idx="53">
                  <c:v>8.6014271767853501</c:v>
                </c:pt>
                <c:pt idx="54">
                  <c:v>8.616678904922189</c:v>
                </c:pt>
                <c:pt idx="55">
                  <c:v>8.631930633059028</c:v>
                </c:pt>
                <c:pt idx="56">
                  <c:v>8.6471823611958669</c:v>
                </c:pt>
                <c:pt idx="57">
                  <c:v>8.6624340893327059</c:v>
                </c:pt>
                <c:pt idx="58">
                  <c:v>8.6776858174695448</c:v>
                </c:pt>
                <c:pt idx="59">
                  <c:v>8.6929375456063838</c:v>
                </c:pt>
                <c:pt idx="60">
                  <c:v>8.7081892737432227</c:v>
                </c:pt>
                <c:pt idx="61">
                  <c:v>8.7234410018800617</c:v>
                </c:pt>
                <c:pt idx="62">
                  <c:v>8.7386927300169006</c:v>
                </c:pt>
                <c:pt idx="63">
                  <c:v>8.7539444581537396</c:v>
                </c:pt>
                <c:pt idx="64">
                  <c:v>8.7691961862905785</c:v>
                </c:pt>
                <c:pt idx="65">
                  <c:v>8.7844479144274175</c:v>
                </c:pt>
                <c:pt idx="66">
                  <c:v>8.7996996425642564</c:v>
                </c:pt>
                <c:pt idx="67">
                  <c:v>8.8149513707010954</c:v>
                </c:pt>
                <c:pt idx="68">
                  <c:v>8.8302030988379343</c:v>
                </c:pt>
                <c:pt idx="69">
                  <c:v>8.8454548269747733</c:v>
                </c:pt>
                <c:pt idx="70">
                  <c:v>8.8607065551116122</c:v>
                </c:pt>
                <c:pt idx="71">
                  <c:v>8.8759582832484512</c:v>
                </c:pt>
                <c:pt idx="72">
                  <c:v>8.8912100113852901</c:v>
                </c:pt>
                <c:pt idx="73">
                  <c:v>8.9064617395221291</c:v>
                </c:pt>
                <c:pt idx="74">
                  <c:v>8.921713467658968</c:v>
                </c:pt>
                <c:pt idx="75">
                  <c:v>8.9369651957958069</c:v>
                </c:pt>
                <c:pt idx="76">
                  <c:v>8.9522169239326459</c:v>
                </c:pt>
                <c:pt idx="77">
                  <c:v>8.9674686520694848</c:v>
                </c:pt>
                <c:pt idx="78">
                  <c:v>8.9827203802063238</c:v>
                </c:pt>
                <c:pt idx="79">
                  <c:v>8.9979721083431627</c:v>
                </c:pt>
                <c:pt idx="80">
                  <c:v>9.0132238364800017</c:v>
                </c:pt>
                <c:pt idx="81">
                  <c:v>9.0284755646168406</c:v>
                </c:pt>
                <c:pt idx="82">
                  <c:v>9.0437272927536796</c:v>
                </c:pt>
                <c:pt idx="83">
                  <c:v>9.0589790208905185</c:v>
                </c:pt>
                <c:pt idx="84">
                  <c:v>9.0742307490273575</c:v>
                </c:pt>
                <c:pt idx="85">
                  <c:v>9.0894824771641964</c:v>
                </c:pt>
                <c:pt idx="86">
                  <c:v>9.1047342053010354</c:v>
                </c:pt>
                <c:pt idx="87">
                  <c:v>9.1199859334378743</c:v>
                </c:pt>
                <c:pt idx="88">
                  <c:v>9.1352376615747133</c:v>
                </c:pt>
                <c:pt idx="89">
                  <c:v>9.1504893897115522</c:v>
                </c:pt>
                <c:pt idx="90">
                  <c:v>9.1657411178483912</c:v>
                </c:pt>
                <c:pt idx="91">
                  <c:v>9.1809928459852301</c:v>
                </c:pt>
                <c:pt idx="92">
                  <c:v>9.1962445741220691</c:v>
                </c:pt>
                <c:pt idx="93">
                  <c:v>9.211496302258908</c:v>
                </c:pt>
                <c:pt idx="94">
                  <c:v>9.226748030395747</c:v>
                </c:pt>
                <c:pt idx="95">
                  <c:v>9.2419997585325859</c:v>
                </c:pt>
                <c:pt idx="96">
                  <c:v>9.2572514866694249</c:v>
                </c:pt>
                <c:pt idx="97">
                  <c:v>9.2725032148062638</c:v>
                </c:pt>
                <c:pt idx="98">
                  <c:v>9.2877549429431028</c:v>
                </c:pt>
                <c:pt idx="99">
                  <c:v>9.3030066710799417</c:v>
                </c:pt>
                <c:pt idx="100">
                  <c:v>9.3182583992167807</c:v>
                </c:pt>
                <c:pt idx="101">
                  <c:v>9.3335101273536196</c:v>
                </c:pt>
                <c:pt idx="102">
                  <c:v>9.3487618554904586</c:v>
                </c:pt>
                <c:pt idx="103">
                  <c:v>9.3640135836272975</c:v>
                </c:pt>
                <c:pt idx="104">
                  <c:v>9.3792653117641365</c:v>
                </c:pt>
                <c:pt idx="105">
                  <c:v>9.3945170399009754</c:v>
                </c:pt>
                <c:pt idx="106">
                  <c:v>9.4097687680378144</c:v>
                </c:pt>
                <c:pt idx="107">
                  <c:v>9.4250204961746533</c:v>
                </c:pt>
                <c:pt idx="108">
                  <c:v>9.4402722243114923</c:v>
                </c:pt>
                <c:pt idx="109">
                  <c:v>9.4555239524483312</c:v>
                </c:pt>
                <c:pt idx="110">
                  <c:v>9.4707756805851702</c:v>
                </c:pt>
                <c:pt idx="111">
                  <c:v>9.4860274087220091</c:v>
                </c:pt>
                <c:pt idx="112">
                  <c:v>9.5012791368588481</c:v>
                </c:pt>
                <c:pt idx="113">
                  <c:v>9.516530864995687</c:v>
                </c:pt>
                <c:pt idx="114">
                  <c:v>9.531782593132526</c:v>
                </c:pt>
                <c:pt idx="115">
                  <c:v>9.5470343212693649</c:v>
                </c:pt>
                <c:pt idx="116">
                  <c:v>9.5622860494062039</c:v>
                </c:pt>
                <c:pt idx="117">
                  <c:v>9.5775377775430428</c:v>
                </c:pt>
                <c:pt idx="118">
                  <c:v>9.5927895056798818</c:v>
                </c:pt>
                <c:pt idx="119">
                  <c:v>9.6080412338167207</c:v>
                </c:pt>
                <c:pt idx="120">
                  <c:v>9.6232929619535597</c:v>
                </c:pt>
                <c:pt idx="121">
                  <c:v>9.6385446900903986</c:v>
                </c:pt>
                <c:pt idx="122">
                  <c:v>9.6537964182272376</c:v>
                </c:pt>
                <c:pt idx="123">
                  <c:v>9.6690481463640765</c:v>
                </c:pt>
                <c:pt idx="124">
                  <c:v>9.6842998745009155</c:v>
                </c:pt>
                <c:pt idx="125">
                  <c:v>9.6995516026377544</c:v>
                </c:pt>
                <c:pt idx="126">
                  <c:v>9.7148033307745933</c:v>
                </c:pt>
                <c:pt idx="127">
                  <c:v>9.7300550589114323</c:v>
                </c:pt>
                <c:pt idx="128">
                  <c:v>9.7453067870482712</c:v>
                </c:pt>
                <c:pt idx="129">
                  <c:v>9.7605585151851102</c:v>
                </c:pt>
                <c:pt idx="130">
                  <c:v>9.7758102433219491</c:v>
                </c:pt>
                <c:pt idx="131">
                  <c:v>9.7910619714587881</c:v>
                </c:pt>
                <c:pt idx="132">
                  <c:v>9.806313699595627</c:v>
                </c:pt>
                <c:pt idx="133">
                  <c:v>9.821565427732466</c:v>
                </c:pt>
                <c:pt idx="134">
                  <c:v>9.8368171558693049</c:v>
                </c:pt>
                <c:pt idx="135">
                  <c:v>9.8520688840061439</c:v>
                </c:pt>
                <c:pt idx="136">
                  <c:v>9.8673206121429828</c:v>
                </c:pt>
                <c:pt idx="137">
                  <c:v>9.8825723402798218</c:v>
                </c:pt>
                <c:pt idx="138">
                  <c:v>9.8978240684166607</c:v>
                </c:pt>
                <c:pt idx="139">
                  <c:v>9.9130757965534997</c:v>
                </c:pt>
                <c:pt idx="140">
                  <c:v>9.9283275246903386</c:v>
                </c:pt>
                <c:pt idx="141">
                  <c:v>9.9435792528271776</c:v>
                </c:pt>
                <c:pt idx="142">
                  <c:v>9.9588309809640165</c:v>
                </c:pt>
                <c:pt idx="143">
                  <c:v>9.9740827091008555</c:v>
                </c:pt>
                <c:pt idx="144">
                  <c:v>9.9893344372376944</c:v>
                </c:pt>
                <c:pt idx="145">
                  <c:v>10.004586165374533</c:v>
                </c:pt>
                <c:pt idx="146">
                  <c:v>10.019837893511372</c:v>
                </c:pt>
                <c:pt idx="147">
                  <c:v>10.035089621648211</c:v>
                </c:pt>
                <c:pt idx="148">
                  <c:v>10.05034134978505</c:v>
                </c:pt>
                <c:pt idx="149">
                  <c:v>10.065593077921889</c:v>
                </c:pt>
                <c:pt idx="150">
                  <c:v>10.080844806058728</c:v>
                </c:pt>
                <c:pt idx="151">
                  <c:v>10.096096534195567</c:v>
                </c:pt>
                <c:pt idx="152">
                  <c:v>10.111348262332406</c:v>
                </c:pt>
                <c:pt idx="153">
                  <c:v>10.126599990469245</c:v>
                </c:pt>
                <c:pt idx="154">
                  <c:v>10.141851718606084</c:v>
                </c:pt>
                <c:pt idx="155">
                  <c:v>10.157103446742923</c:v>
                </c:pt>
                <c:pt idx="156">
                  <c:v>10.172355174879762</c:v>
                </c:pt>
                <c:pt idx="157">
                  <c:v>10.187606903016601</c:v>
                </c:pt>
                <c:pt idx="158">
                  <c:v>10.20285863115344</c:v>
                </c:pt>
                <c:pt idx="159">
                  <c:v>10.218110359290279</c:v>
                </c:pt>
                <c:pt idx="160">
                  <c:v>10.233362087427118</c:v>
                </c:pt>
                <c:pt idx="161">
                  <c:v>10.248613815563957</c:v>
                </c:pt>
                <c:pt idx="162">
                  <c:v>10.263865543700796</c:v>
                </c:pt>
                <c:pt idx="163">
                  <c:v>10.279117271837634</c:v>
                </c:pt>
                <c:pt idx="164">
                  <c:v>10.294368999974473</c:v>
                </c:pt>
                <c:pt idx="165">
                  <c:v>10.309620728111312</c:v>
                </c:pt>
                <c:pt idx="166">
                  <c:v>10.324872456248151</c:v>
                </c:pt>
                <c:pt idx="167">
                  <c:v>10.34012418438499</c:v>
                </c:pt>
                <c:pt idx="168">
                  <c:v>10.355375912521829</c:v>
                </c:pt>
                <c:pt idx="169">
                  <c:v>10.370627640658668</c:v>
                </c:pt>
                <c:pt idx="170">
                  <c:v>10.385879368795507</c:v>
                </c:pt>
                <c:pt idx="171">
                  <c:v>10.401131096932346</c:v>
                </c:pt>
                <c:pt idx="172">
                  <c:v>10.416382825069185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9FF-4EF5-9814-8780448F1691}"/>
            </c:ext>
          </c:extLst>
        </c:ser>
        <c:ser>
          <c:idx val="2"/>
          <c:order val="2"/>
          <c:tx>
            <c:v>1950-73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none"/>
          </c:marker>
          <c:xVal>
            <c:numRef>
              <c:f>'F20.1 data1'!$F$109:$F$158</c:f>
              <c:numCache>
                <c:formatCode>General</c:formatCode>
                <c:ptCount val="5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</c:numCache>
            </c:numRef>
          </c:xVal>
          <c:yVal>
            <c:numRef>
              <c:f>'F20.1 data1'!$J$109:$J$158</c:f>
              <c:numCache>
                <c:formatCode>0.0000</c:formatCode>
                <c:ptCount val="50"/>
                <c:pt idx="0" formatCode="General">
                  <c:v>8.9638080123545372</c:v>
                </c:pt>
                <c:pt idx="1">
                  <c:v>8.9981914444782767</c:v>
                </c:pt>
                <c:pt idx="2">
                  <c:v>9.0325748766020162</c:v>
                </c:pt>
                <c:pt idx="3">
                  <c:v>9.0669583087257557</c:v>
                </c:pt>
                <c:pt idx="4">
                  <c:v>9.1013417408494952</c:v>
                </c:pt>
                <c:pt idx="5">
                  <c:v>9.1357251729732347</c:v>
                </c:pt>
                <c:pt idx="6">
                  <c:v>9.1701086050969742</c:v>
                </c:pt>
                <c:pt idx="7">
                  <c:v>9.2044920372207137</c:v>
                </c:pt>
                <c:pt idx="8">
                  <c:v>9.2388754693444533</c:v>
                </c:pt>
                <c:pt idx="9">
                  <c:v>9.2732589014681928</c:v>
                </c:pt>
                <c:pt idx="10">
                  <c:v>9.3076423335919323</c:v>
                </c:pt>
                <c:pt idx="11">
                  <c:v>9.3420257657156718</c:v>
                </c:pt>
                <c:pt idx="12">
                  <c:v>9.3764091978394113</c:v>
                </c:pt>
                <c:pt idx="13">
                  <c:v>9.4107926299631508</c:v>
                </c:pt>
                <c:pt idx="14">
                  <c:v>9.4451760620868903</c:v>
                </c:pt>
                <c:pt idx="15">
                  <c:v>9.4795594942106298</c:v>
                </c:pt>
                <c:pt idx="16">
                  <c:v>9.5139429263343693</c:v>
                </c:pt>
                <c:pt idx="17">
                  <c:v>9.5483263584581088</c:v>
                </c:pt>
                <c:pt idx="18">
                  <c:v>9.5827097905818484</c:v>
                </c:pt>
                <c:pt idx="19">
                  <c:v>9.6170932227055879</c:v>
                </c:pt>
                <c:pt idx="20">
                  <c:v>9.6514766548293274</c:v>
                </c:pt>
                <c:pt idx="21">
                  <c:v>9.6858600869530669</c:v>
                </c:pt>
                <c:pt idx="22">
                  <c:v>9.7202435190768064</c:v>
                </c:pt>
                <c:pt idx="23">
                  <c:v>9.7546269512005459</c:v>
                </c:pt>
                <c:pt idx="24">
                  <c:v>9.7890103833242854</c:v>
                </c:pt>
                <c:pt idx="25">
                  <c:v>9.8233938154480249</c:v>
                </c:pt>
                <c:pt idx="26">
                  <c:v>9.8577772475717644</c:v>
                </c:pt>
                <c:pt idx="27">
                  <c:v>9.8921606796955039</c:v>
                </c:pt>
                <c:pt idx="28">
                  <c:v>9.9265441118192435</c:v>
                </c:pt>
                <c:pt idx="29">
                  <c:v>9.960927543942983</c:v>
                </c:pt>
                <c:pt idx="30">
                  <c:v>9.9953109760667225</c:v>
                </c:pt>
                <c:pt idx="31">
                  <c:v>10.029694408190462</c:v>
                </c:pt>
                <c:pt idx="32">
                  <c:v>10.064077840314201</c:v>
                </c:pt>
                <c:pt idx="33">
                  <c:v>10.098461272437941</c:v>
                </c:pt>
                <c:pt idx="34">
                  <c:v>10.132844704561681</c:v>
                </c:pt>
                <c:pt idx="35">
                  <c:v>10.16722813668542</c:v>
                </c:pt>
                <c:pt idx="36">
                  <c:v>10.20161156880916</c:v>
                </c:pt>
                <c:pt idx="37">
                  <c:v>10.235995000932899</c:v>
                </c:pt>
                <c:pt idx="38">
                  <c:v>10.270378433056639</c:v>
                </c:pt>
                <c:pt idx="39">
                  <c:v>10.304761865180378</c:v>
                </c:pt>
                <c:pt idx="40">
                  <c:v>10.339145297304118</c:v>
                </c:pt>
                <c:pt idx="41">
                  <c:v>10.373528729427857</c:v>
                </c:pt>
                <c:pt idx="42">
                  <c:v>10.407912161551597</c:v>
                </c:pt>
                <c:pt idx="43">
                  <c:v>10.442295593675336</c:v>
                </c:pt>
                <c:pt idx="44">
                  <c:v>10.476679025799076</c:v>
                </c:pt>
                <c:pt idx="45">
                  <c:v>10.511062457922815</c:v>
                </c:pt>
                <c:pt idx="46">
                  <c:v>10.545445890046555</c:v>
                </c:pt>
                <c:pt idx="47">
                  <c:v>10.579829322170294</c:v>
                </c:pt>
                <c:pt idx="48">
                  <c:v>10.614212754294034</c:v>
                </c:pt>
                <c:pt idx="49">
                  <c:v>10.648596186417773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9FF-4EF5-9814-8780448F1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115088"/>
        <c:axId val="591117048"/>
      </c:scatterChart>
      <c:valAx>
        <c:axId val="591115088"/>
        <c:scaling>
          <c:orientation val="minMax"/>
          <c:max val="2018"/>
          <c:min val="184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l-BE"/>
          </a:p>
        </c:txPr>
        <c:crossAx val="591117048"/>
        <c:crosses val="autoZero"/>
        <c:crossBetween val="midCat"/>
        <c:majorUnit val="25"/>
      </c:valAx>
      <c:valAx>
        <c:axId val="591117048"/>
        <c:scaling>
          <c:orientation val="minMax"/>
          <c:max val="10.5"/>
          <c:min val="7.5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 dirty="0" err="1"/>
                  <a:t>logaritme</a:t>
                </a:r>
                <a:r>
                  <a:rPr lang="en-US" dirty="0"/>
                  <a:t> van het BBP per capita</a:t>
                </a:r>
              </a:p>
            </c:rich>
          </c:tx>
          <c:layout>
            <c:manualLayout>
              <c:xMode val="edge"/>
              <c:yMode val="edge"/>
              <c:x val="9.3816694229765379E-2"/>
              <c:y val="5.3210755897731042E-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59111508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008366842422255"/>
          <c:y val="0.41445524459722571"/>
          <c:w val="0.2807627469443269"/>
          <c:h val="0.50058441782350127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dobe Garamond Pro" panose="02020502060506020403" charset="0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'F20.3a en F20.3b data'!$J$12:$J$13</c:f>
              <c:strCache>
                <c:ptCount val="1"/>
                <c:pt idx="0">
                  <c:v>Outputkloof in % van het potentieel bbp (rechteras) België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numRef>
              <c:f>'F20.3a en F20.3b data'!$I$29:$I$67</c:f>
              <c:numCache>
                <c:formatCode>General</c:formatCode>
                <c:ptCount val="3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</c:numCache>
            </c:numRef>
          </c:cat>
          <c:val>
            <c:numRef>
              <c:f>'F20.3a en F20.3b data'!$J$29:$J$67</c:f>
              <c:numCache>
                <c:formatCode>0.00</c:formatCode>
                <c:ptCount val="39"/>
                <c:pt idx="0">
                  <c:v>0.2926858</c:v>
                </c:pt>
                <c:pt idx="1">
                  <c:v>-0.97395120000000002</c:v>
                </c:pt>
                <c:pt idx="2">
                  <c:v>-1.3983512</c:v>
                </c:pt>
                <c:pt idx="3">
                  <c:v>-2.3225215000000001</c:v>
                </c:pt>
                <c:pt idx="4">
                  <c:v>-1.4515724000000001</c:v>
                </c:pt>
                <c:pt idx="5">
                  <c:v>-1.7069970000000001</c:v>
                </c:pt>
                <c:pt idx="6">
                  <c:v>-1.8759775999999999</c:v>
                </c:pt>
                <c:pt idx="7">
                  <c:v>-1.6693306999999999</c:v>
                </c:pt>
                <c:pt idx="8">
                  <c:v>0.45971279999999998</c:v>
                </c:pt>
                <c:pt idx="9">
                  <c:v>1.2806093999999999</c:v>
                </c:pt>
                <c:pt idx="10">
                  <c:v>1.8400543</c:v>
                </c:pt>
                <c:pt idx="11">
                  <c:v>1.4606549</c:v>
                </c:pt>
                <c:pt idx="12">
                  <c:v>0.87481929999999997</c:v>
                </c:pt>
                <c:pt idx="13">
                  <c:v>-2.0561387</c:v>
                </c:pt>
                <c:pt idx="14">
                  <c:v>-0.90853410000000001</c:v>
                </c:pt>
                <c:pt idx="15">
                  <c:v>-0.59733829999999999</c:v>
                </c:pt>
                <c:pt idx="16">
                  <c:v>-1.0682577</c:v>
                </c:pt>
                <c:pt idx="17">
                  <c:v>0.20706440000000001</c:v>
                </c:pt>
                <c:pt idx="18">
                  <c:v>-0.240088</c:v>
                </c:pt>
                <c:pt idx="19">
                  <c:v>0.80259590000000003</c:v>
                </c:pt>
                <c:pt idx="20">
                  <c:v>1.9242741000000001</c:v>
                </c:pt>
                <c:pt idx="21">
                  <c:v>0.39532699999999998</c:v>
                </c:pt>
                <c:pt idx="22">
                  <c:v>0.1045403</c:v>
                </c:pt>
                <c:pt idx="23">
                  <c:v>-0.97991399999999995</c:v>
                </c:pt>
                <c:pt idx="24">
                  <c:v>0.64661550000000001</c:v>
                </c:pt>
                <c:pt idx="25">
                  <c:v>0.78193369999999995</c:v>
                </c:pt>
                <c:pt idx="26">
                  <c:v>1.4087772999999999</c:v>
                </c:pt>
                <c:pt idx="27">
                  <c:v>2.8784277</c:v>
                </c:pt>
                <c:pt idx="28">
                  <c:v>1.8830180000000001</c:v>
                </c:pt>
                <c:pt idx="29">
                  <c:v>-1.6174326000000001</c:v>
                </c:pt>
                <c:pt idx="30">
                  <c:v>-0.22839770000000001</c:v>
                </c:pt>
                <c:pt idx="31">
                  <c:v>0.17563519999999999</c:v>
                </c:pt>
                <c:pt idx="32">
                  <c:v>-0.6883842</c:v>
                </c:pt>
                <c:pt idx="33">
                  <c:v>-1.5255095000000001</c:v>
                </c:pt>
                <c:pt idx="34">
                  <c:v>-0.79137250000000003</c:v>
                </c:pt>
                <c:pt idx="35" formatCode="General">
                  <c:v>-0.33422950000000001</c:v>
                </c:pt>
                <c:pt idx="36" formatCode="General">
                  <c:v>-0.40798699999999999</c:v>
                </c:pt>
                <c:pt idx="37" formatCode="General">
                  <c:v>-0.54193780000000003</c:v>
                </c:pt>
                <c:pt idx="38" formatCode="General">
                  <c:v>-0.3577111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A-49D4-B2FF-E1E695821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91117440"/>
        <c:axId val="591114696"/>
      </c:barChart>
      <c:lineChart>
        <c:grouping val="standard"/>
        <c:varyColors val="0"/>
        <c:ser>
          <c:idx val="2"/>
          <c:order val="1"/>
          <c:tx>
            <c:strRef>
              <c:f>'F20.3a en F20.3b data'!$D$13</c:f>
              <c:strCache>
                <c:ptCount val="1"/>
                <c:pt idx="0">
                  <c:v>log feitelijk bbp (linkeras)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'F20.3a en F20.3b data'!$I$29:$I$67</c:f>
              <c:numCache>
                <c:formatCode>General</c:formatCode>
                <c:ptCount val="3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</c:numCache>
            </c:numRef>
          </c:cat>
          <c:val>
            <c:numRef>
              <c:f>'F20.3a en F20.3b data'!$D$29:$D$67</c:f>
              <c:numCache>
                <c:formatCode>General</c:formatCode>
                <c:ptCount val="39"/>
                <c:pt idx="0">
                  <c:v>5.3207448743404182</c:v>
                </c:pt>
                <c:pt idx="1">
                  <c:v>5.3179478128652224</c:v>
                </c:pt>
                <c:pt idx="2">
                  <c:v>5.323880079162584</c:v>
                </c:pt>
                <c:pt idx="3">
                  <c:v>5.3269940178478805</c:v>
                </c:pt>
                <c:pt idx="4">
                  <c:v>5.3513583791505628</c:v>
                </c:pt>
                <c:pt idx="5">
                  <c:v>5.3677413667241218</c:v>
                </c:pt>
                <c:pt idx="6">
                  <c:v>5.3858049679496043</c:v>
                </c:pt>
                <c:pt idx="7">
                  <c:v>5.4086096312429754</c:v>
                </c:pt>
                <c:pt idx="8">
                  <c:v>5.454760239248702</c:v>
                </c:pt>
                <c:pt idx="9">
                  <c:v>5.4888634772057419</c:v>
                </c:pt>
                <c:pt idx="10">
                  <c:v>5.5197553660717205</c:v>
                </c:pt>
                <c:pt idx="11">
                  <c:v>5.5379203728122022</c:v>
                </c:pt>
                <c:pt idx="12">
                  <c:v>5.5531108624544139</c:v>
                </c:pt>
                <c:pt idx="13">
                  <c:v>5.5434453254924598</c:v>
                </c:pt>
                <c:pt idx="14">
                  <c:v>5.5752055834303738</c:v>
                </c:pt>
                <c:pt idx="15">
                  <c:v>5.5987730897649604</c:v>
                </c:pt>
                <c:pt idx="16">
                  <c:v>5.6145814442722521</c:v>
                </c:pt>
                <c:pt idx="17">
                  <c:v>5.6510140651002079</c:v>
                </c:pt>
                <c:pt idx="18">
                  <c:v>5.6705741802482814</c:v>
                </c:pt>
                <c:pt idx="19">
                  <c:v>5.7055870019726669</c:v>
                </c:pt>
                <c:pt idx="20">
                  <c:v>5.7412790284075061</c:v>
                </c:pt>
                <c:pt idx="21">
                  <c:v>5.7493618142232856</c:v>
                </c:pt>
                <c:pt idx="22">
                  <c:v>5.7670103587971093</c:v>
                </c:pt>
                <c:pt idx="23">
                  <c:v>5.7747243761212284</c:v>
                </c:pt>
                <c:pt idx="24">
                  <c:v>5.8104278795846218</c:v>
                </c:pt>
                <c:pt idx="25">
                  <c:v>5.8311540651919858</c:v>
                </c:pt>
                <c:pt idx="26">
                  <c:v>5.8558403617076538</c:v>
                </c:pt>
                <c:pt idx="27">
                  <c:v>5.889251423820804</c:v>
                </c:pt>
                <c:pt idx="28">
                  <c:v>5.8966951638105103</c:v>
                </c:pt>
                <c:pt idx="29">
                  <c:v>5.8735797943171848</c:v>
                </c:pt>
                <c:pt idx="30">
                  <c:v>5.900172660553582</c:v>
                </c:pt>
                <c:pt idx="31">
                  <c:v>5.917980414902213</c:v>
                </c:pt>
                <c:pt idx="32">
                  <c:v>5.9193508332475435</c:v>
                </c:pt>
                <c:pt idx="33">
                  <c:v>5.9186786311784179</c:v>
                </c:pt>
                <c:pt idx="34">
                  <c:v>5.9350750355411463</c:v>
                </c:pt>
                <c:pt idx="35">
                  <c:v>5.949965914204097</c:v>
                </c:pt>
                <c:pt idx="36">
                  <c:v>5.9622271764127506</c:v>
                </c:pt>
                <c:pt idx="37">
                  <c:v>5.9752712783766819</c:v>
                </c:pt>
                <c:pt idx="38">
                  <c:v>5.9901947510461726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0A-49D4-B2FF-E1E695821DD8}"/>
            </c:ext>
          </c:extLst>
        </c:ser>
        <c:ser>
          <c:idx val="3"/>
          <c:order val="2"/>
          <c:tx>
            <c:strRef>
              <c:f>'F20.3a en F20.3b data'!$G$13</c:f>
              <c:strCache>
                <c:ptCount val="1"/>
                <c:pt idx="0">
                  <c:v>log trend bbp (linkeras)</c:v>
                </c:pt>
              </c:strCache>
            </c:strRef>
          </c:tx>
          <c:spPr>
            <a:ln w="28575" cap="rnd">
              <a:solidFill>
                <a:srgbClr val="D95776"/>
              </a:solidFill>
              <a:round/>
            </a:ln>
            <a:effectLst/>
          </c:spPr>
          <c:marker>
            <c:symbol val="none"/>
          </c:marker>
          <c:cat>
            <c:numRef>
              <c:f>'F20.3a en F20.3b data'!$I$29:$I$67</c:f>
              <c:numCache>
                <c:formatCode>General</c:formatCode>
                <c:ptCount val="3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</c:numCache>
            </c:numRef>
          </c:cat>
          <c:val>
            <c:numRef>
              <c:f>'F20.3a en F20.3b data'!$G$29:$G$67</c:f>
              <c:numCache>
                <c:formatCode>General</c:formatCode>
                <c:ptCount val="39"/>
                <c:pt idx="0">
                  <c:v>5.2949271261720501</c:v>
                </c:pt>
                <c:pt idx="1">
                  <c:v>5.3137196401987525</c:v>
                </c:pt>
                <c:pt idx="2">
                  <c:v>5.3317477905938562</c:v>
                </c:pt>
                <c:pt idx="3">
                  <c:v>5.3496766087609817</c:v>
                </c:pt>
                <c:pt idx="4">
                  <c:v>5.3680915327447742</c:v>
                </c:pt>
                <c:pt idx="5">
                  <c:v>5.3873529018795674</c:v>
                </c:pt>
                <c:pt idx="6">
                  <c:v>5.4076528216562005</c:v>
                </c:pt>
                <c:pt idx="7">
                  <c:v>5.4289872314043777</c:v>
                </c:pt>
                <c:pt idx="8">
                  <c:v>5.451133727996905</c:v>
                </c:pt>
                <c:pt idx="9">
                  <c:v>5.4736659183521637</c:v>
                </c:pt>
                <c:pt idx="10">
                  <c:v>5.4961943906143595</c:v>
                </c:pt>
                <c:pt idx="11">
                  <c:v>5.5184812831564507</c:v>
                </c:pt>
                <c:pt idx="12">
                  <c:v>5.5405236636704736</c:v>
                </c:pt>
                <c:pt idx="13">
                  <c:v>5.562513797726429</c:v>
                </c:pt>
                <c:pt idx="14">
                  <c:v>5.5847703089288441</c:v>
                </c:pt>
                <c:pt idx="15">
                  <c:v>5.6074195075323994</c:v>
                </c:pt>
                <c:pt idx="16">
                  <c:v>5.6304936028456174</c:v>
                </c:pt>
                <c:pt idx="17">
                  <c:v>5.6539376044798804</c:v>
                </c:pt>
                <c:pt idx="18">
                  <c:v>5.6775373992855211</c:v>
                </c:pt>
                <c:pt idx="19">
                  <c:v>5.7010500783925488</c:v>
                </c:pt>
                <c:pt idx="20">
                  <c:v>5.724162712880843</c:v>
                </c:pt>
                <c:pt idx="21">
                  <c:v>5.7466075816065132</c:v>
                </c:pt>
                <c:pt idx="22">
                  <c:v>5.7682884952656357</c:v>
                </c:pt>
                <c:pt idx="23">
                  <c:v>5.7891368963199028</c:v>
                </c:pt>
                <c:pt idx="24">
                  <c:v>5.8090708877146975</c:v>
                </c:pt>
                <c:pt idx="25">
                  <c:v>5.8278650339899629</c:v>
                </c:pt>
                <c:pt idx="26">
                  <c:v>5.8453074995686878</c:v>
                </c:pt>
                <c:pt idx="27">
                  <c:v>5.8612186086064151</c:v>
                </c:pt>
                <c:pt idx="28">
                  <c:v>5.8755243748352868</c:v>
                </c:pt>
                <c:pt idx="29">
                  <c:v>5.8884318754732137</c:v>
                </c:pt>
                <c:pt idx="30">
                  <c:v>5.9003588908933757</c:v>
                </c:pt>
                <c:pt idx="31">
                  <c:v>5.9115749318818658</c:v>
                </c:pt>
                <c:pt idx="32">
                  <c:v>5.9223480965568811</c:v>
                </c:pt>
                <c:pt idx="33">
                  <c:v>5.9330098817321959</c:v>
                </c:pt>
                <c:pt idx="34">
                  <c:v>5.9438625892417658</c:v>
                </c:pt>
                <c:pt idx="35">
                  <c:v>5.95506427277512</c:v>
                </c:pt>
                <c:pt idx="36">
                  <c:v>5.9666855682881552</c:v>
                </c:pt>
                <c:pt idx="37">
                  <c:v>5.9787467678997137</c:v>
                </c:pt>
                <c:pt idx="38">
                  <c:v>5.991222267760711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0A-49D4-B2FF-E1E695821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115872"/>
        <c:axId val="591115480"/>
      </c:lineChart>
      <c:valAx>
        <c:axId val="591114696"/>
        <c:scaling>
          <c:orientation val="minMax"/>
          <c:max val="5"/>
          <c:min val="-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charset="0"/>
                <a:ea typeface="+mn-ea"/>
                <a:cs typeface="+mn-cs"/>
              </a:defRPr>
            </a:pPr>
            <a:endParaRPr lang="nl-BE"/>
          </a:p>
        </c:txPr>
        <c:crossAx val="591117440"/>
        <c:crosses val="max"/>
        <c:crossBetween val="between"/>
      </c:valAx>
      <c:catAx>
        <c:axId val="59111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charset="0"/>
                <a:ea typeface="+mn-ea"/>
                <a:cs typeface="+mn-cs"/>
              </a:defRPr>
            </a:pPr>
            <a:endParaRPr lang="nl-BE"/>
          </a:p>
        </c:txPr>
        <c:crossAx val="591114696"/>
        <c:crosses val="autoZero"/>
        <c:auto val="1"/>
        <c:lblAlgn val="ctr"/>
        <c:lblOffset val="100"/>
        <c:noMultiLvlLbl val="0"/>
      </c:catAx>
      <c:valAx>
        <c:axId val="591115480"/>
        <c:scaling>
          <c:orientation val="minMax"/>
          <c:max val="6"/>
          <c:min val="5.3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charset="0"/>
                <a:ea typeface="+mn-ea"/>
                <a:cs typeface="+mn-cs"/>
              </a:defRPr>
            </a:pPr>
            <a:endParaRPr lang="nl-BE"/>
          </a:p>
        </c:txPr>
        <c:crossAx val="591115872"/>
        <c:crosses val="autoZero"/>
        <c:crossBetween val="between"/>
      </c:valAx>
      <c:catAx>
        <c:axId val="591115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1115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834669652037092E-2"/>
          <c:y val="2.2000327860687122E-2"/>
          <c:w val="0.80995384818513538"/>
          <c:h val="0.9434507714243528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'F20.4'!$C$4</c:f>
              <c:strCache>
                <c:ptCount val="1"/>
                <c:pt idx="0">
                  <c:v>reele groei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val>
            <c:numRef>
              <c:f>'F20.4'!$C$5:$C$62</c:f>
              <c:numCache>
                <c:formatCode>General</c:formatCode>
                <c:ptCount val="58"/>
                <c:pt idx="0">
                  <c:v>4.9741129540666895</c:v>
                </c:pt>
                <c:pt idx="1">
                  <c:v>5.1815108659601483</c:v>
                </c:pt>
                <c:pt idx="2">
                  <c:v>4.404027824336243</c:v>
                </c:pt>
                <c:pt idx="3">
                  <c:v>6.9476295778982289</c:v>
                </c:pt>
                <c:pt idx="4">
                  <c:v>3.5860960604078951</c:v>
                </c:pt>
                <c:pt idx="5">
                  <c:v>3.1070147133190451</c:v>
                </c:pt>
                <c:pt idx="6">
                  <c:v>3.8687678447354656</c:v>
                </c:pt>
                <c:pt idx="7">
                  <c:v>4.1722846141182934</c:v>
                </c:pt>
                <c:pt idx="8">
                  <c:v>6.6231582744959994</c:v>
                </c:pt>
                <c:pt idx="9">
                  <c:v>6.1919345719660734</c:v>
                </c:pt>
                <c:pt idx="10">
                  <c:v>3.7530441910673007</c:v>
                </c:pt>
                <c:pt idx="11">
                  <c:v>5.2556425761448367</c:v>
                </c:pt>
                <c:pt idx="12">
                  <c:v>6.1223344696620163</c:v>
                </c:pt>
                <c:pt idx="13">
                  <c:v>4.1996289503336337</c:v>
                </c:pt>
                <c:pt idx="14">
                  <c:v>-1.3270120269450514</c:v>
                </c:pt>
                <c:pt idx="15">
                  <c:v>5.6527823091431895</c:v>
                </c:pt>
                <c:pt idx="16">
                  <c:v>0.62614955878033118</c:v>
                </c:pt>
                <c:pt idx="17">
                  <c:v>2.8418993936012882</c:v>
                </c:pt>
                <c:pt idx="18">
                  <c:v>2.3410598708672792</c:v>
                </c:pt>
                <c:pt idx="19">
                  <c:v>4.4440370682805597</c:v>
                </c:pt>
                <c:pt idx="20">
                  <c:v>-0.27926610510320415</c:v>
                </c:pt>
                <c:pt idx="21">
                  <c:v>0.59500433653045803</c:v>
                </c:pt>
                <c:pt idx="22">
                  <c:v>0.31182604415178616</c:v>
                </c:pt>
                <c:pt idx="23">
                  <c:v>2.4663987604600868</c:v>
                </c:pt>
                <c:pt idx="24">
                  <c:v>1.6517729709532691</c:v>
                </c:pt>
                <c:pt idx="25">
                  <c:v>1.8227608137211693</c:v>
                </c:pt>
                <c:pt idx="26">
                  <c:v>2.306655910121469</c:v>
                </c:pt>
                <c:pt idx="27">
                  <c:v>4.7232053619725489</c:v>
                </c:pt>
                <c:pt idx="28">
                  <c:v>3.4691688113886121</c:v>
                </c:pt>
                <c:pt idx="29">
                  <c:v>3.1374234447190341</c:v>
                </c:pt>
                <c:pt idx="30">
                  <c:v>1.8330835744107876</c:v>
                </c:pt>
                <c:pt idx="31">
                  <c:v>1.5306381416563264</c:v>
                </c:pt>
                <c:pt idx="32">
                  <c:v>-0.96187010490662583</c:v>
                </c:pt>
                <c:pt idx="33">
                  <c:v>3.2269904561409213</c:v>
                </c:pt>
                <c:pt idx="34">
                  <c:v>2.3847268310767333</c:v>
                </c:pt>
                <c:pt idx="35">
                  <c:v>1.5934035012891812</c:v>
                </c:pt>
                <c:pt idx="36">
                  <c:v>3.7104430235588071</c:v>
                </c:pt>
                <c:pt idx="37">
                  <c:v>1.9752624834009636</c:v>
                </c:pt>
                <c:pt idx="38">
                  <c:v>3.5633221238651425</c:v>
                </c:pt>
                <c:pt idx="39">
                  <c:v>3.6336364413747324</c:v>
                </c:pt>
                <c:pt idx="40">
                  <c:v>0.81155837380102458</c:v>
                </c:pt>
                <c:pt idx="41">
                  <c:v>1.7805332777901972</c:v>
                </c:pt>
                <c:pt idx="42">
                  <c:v>0.7743579168842718</c:v>
                </c:pt>
                <c:pt idx="43">
                  <c:v>3.6348692586000597</c:v>
                </c:pt>
                <c:pt idx="44">
                  <c:v>2.0942474260842836</c:v>
                </c:pt>
                <c:pt idx="45">
                  <c:v>2.4993565696077136</c:v>
                </c:pt>
                <c:pt idx="46">
                  <c:v>3.39753135340366</c:v>
                </c:pt>
                <c:pt idx="47">
                  <c:v>0.74717252394396194</c:v>
                </c:pt>
                <c:pt idx="48">
                  <c:v>-2.2850312409728457</c:v>
                </c:pt>
                <c:pt idx="49">
                  <c:v>2.6949584185841813</c:v>
                </c:pt>
                <c:pt idx="50">
                  <c:v>1.7967381583974706</c:v>
                </c:pt>
                <c:pt idx="51">
                  <c:v>0.13711441950770009</c:v>
                </c:pt>
                <c:pt idx="52">
                  <c:v>-6.7173603460779496E-2</c:v>
                </c:pt>
                <c:pt idx="53">
                  <c:v>1.6531243278124386</c:v>
                </c:pt>
                <c:pt idx="54">
                  <c:v>1.5002315719143899</c:v>
                </c:pt>
                <c:pt idx="55">
                  <c:v>1.2336992579875528</c:v>
                </c:pt>
                <c:pt idx="56">
                  <c:v>1.3129307877172813</c:v>
                </c:pt>
                <c:pt idx="57">
                  <c:v>1.5035515485239292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1-4517-B603-1CF3C59A8F28}"/>
            </c:ext>
          </c:extLst>
        </c:ser>
        <c:ser>
          <c:idx val="2"/>
          <c:order val="2"/>
          <c:tx>
            <c:strRef>
              <c:f>'F20.4'!$D$4</c:f>
              <c:strCache>
                <c:ptCount val="1"/>
                <c:pt idx="0">
                  <c:v>inflatie</c:v>
                </c:pt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</c:spPr>
          <c:invertIfNegative val="0"/>
          <c:val>
            <c:numRef>
              <c:f>'F20.4'!$D$5:$D$62</c:f>
              <c:numCache>
                <c:formatCode>General</c:formatCode>
                <c:ptCount val="58"/>
                <c:pt idx="0">
                  <c:v>1.1640806417404281</c:v>
                </c:pt>
                <c:pt idx="1">
                  <c:v>1.6373182307492185</c:v>
                </c:pt>
                <c:pt idx="2">
                  <c:v>3.0344316207247646</c:v>
                </c:pt>
                <c:pt idx="3">
                  <c:v>4.6539412055796481</c:v>
                </c:pt>
                <c:pt idx="4">
                  <c:v>5.2136278291186056</c:v>
                </c:pt>
                <c:pt idx="5">
                  <c:v>4.1354812435585808</c:v>
                </c:pt>
                <c:pt idx="6">
                  <c:v>3.1927705750931734</c:v>
                </c:pt>
                <c:pt idx="7">
                  <c:v>2.6420764396873686</c:v>
                </c:pt>
                <c:pt idx="8">
                  <c:v>4.0302625202692788</c:v>
                </c:pt>
                <c:pt idx="9">
                  <c:v>4.7040124484050372</c:v>
                </c:pt>
                <c:pt idx="10">
                  <c:v>4.875264039975602</c:v>
                </c:pt>
                <c:pt idx="11">
                  <c:v>5.4561858718915834</c:v>
                </c:pt>
                <c:pt idx="12">
                  <c:v>7.0690981784181428</c:v>
                </c:pt>
                <c:pt idx="13">
                  <c:v>11.873505194089606</c:v>
                </c:pt>
                <c:pt idx="14">
                  <c:v>12.567206650672457</c:v>
                </c:pt>
                <c:pt idx="15">
                  <c:v>7.5780570414915704</c:v>
                </c:pt>
                <c:pt idx="16">
                  <c:v>7.4987712293643538</c:v>
                </c:pt>
                <c:pt idx="17">
                  <c:v>4.0594128886803915</c:v>
                </c:pt>
                <c:pt idx="18">
                  <c:v>4.9980186499535506</c:v>
                </c:pt>
                <c:pt idx="19">
                  <c:v>3.55252232046952</c:v>
                </c:pt>
                <c:pt idx="20">
                  <c:v>5.1385376631499113</c:v>
                </c:pt>
                <c:pt idx="21">
                  <c:v>7.5715787764232489</c:v>
                </c:pt>
                <c:pt idx="22">
                  <c:v>5.6118542419450357</c:v>
                </c:pt>
                <c:pt idx="23">
                  <c:v>5.4397110953211314</c:v>
                </c:pt>
                <c:pt idx="24">
                  <c:v>4.627742888868247</c:v>
                </c:pt>
                <c:pt idx="25">
                  <c:v>2.7967804267332808</c:v>
                </c:pt>
                <c:pt idx="26">
                  <c:v>1.6841107642804998</c:v>
                </c:pt>
                <c:pt idx="27">
                  <c:v>2.1689901492646602</c:v>
                </c:pt>
                <c:pt idx="28">
                  <c:v>4.7974577170649457</c:v>
                </c:pt>
                <c:pt idx="29">
                  <c:v>2.8124033376835111</c:v>
                </c:pt>
                <c:pt idx="30">
                  <c:v>2.8766244622058235</c:v>
                </c:pt>
                <c:pt idx="31">
                  <c:v>3.4245246371607418</c:v>
                </c:pt>
                <c:pt idx="32">
                  <c:v>3.993231795404828</c:v>
                </c:pt>
                <c:pt idx="33">
                  <c:v>2.094305068735447</c:v>
                </c:pt>
                <c:pt idx="34">
                  <c:v>1.2207694082113862</c:v>
                </c:pt>
                <c:pt idx="35">
                  <c:v>0.44408239123350235</c:v>
                </c:pt>
                <c:pt idx="36">
                  <c:v>0.89923880508582243</c:v>
                </c:pt>
                <c:pt idx="37">
                  <c:v>1.7607752488199679</c:v>
                </c:pt>
                <c:pt idx="38">
                  <c:v>0.56861501209655163</c:v>
                </c:pt>
                <c:pt idx="39">
                  <c:v>2.0235808163373781</c:v>
                </c:pt>
                <c:pt idx="40">
                  <c:v>2.1015810883994179</c:v>
                </c:pt>
                <c:pt idx="41">
                  <c:v>1.6798210190204887</c:v>
                </c:pt>
                <c:pt idx="42">
                  <c:v>1.9630068079427465</c:v>
                </c:pt>
                <c:pt idx="43">
                  <c:v>1.9804181246527497</c:v>
                </c:pt>
                <c:pt idx="44">
                  <c:v>2.1360471985147456</c:v>
                </c:pt>
                <c:pt idx="45">
                  <c:v>2.316677631817976</c:v>
                </c:pt>
                <c:pt idx="46">
                  <c:v>2.0582343165386208</c:v>
                </c:pt>
                <c:pt idx="47">
                  <c:v>1.9516312834881866</c:v>
                </c:pt>
                <c:pt idx="48">
                  <c:v>0.810961118852771</c:v>
                </c:pt>
                <c:pt idx="49">
                  <c:v>1.931959650405024</c:v>
                </c:pt>
                <c:pt idx="50">
                  <c:v>2.0034177000000097</c:v>
                </c:pt>
                <c:pt idx="51">
                  <c:v>2.0741298161424337</c:v>
                </c:pt>
                <c:pt idx="52">
                  <c:v>1.1548815620296304</c:v>
                </c:pt>
                <c:pt idx="53">
                  <c:v>0.65744738688733317</c:v>
                </c:pt>
                <c:pt idx="54">
                  <c:v>0.86832457223939841</c:v>
                </c:pt>
                <c:pt idx="55">
                  <c:v>1.2990982110488103</c:v>
                </c:pt>
                <c:pt idx="56">
                  <c:v>1.5943077330067723</c:v>
                </c:pt>
                <c:pt idx="57">
                  <c:v>1.7246370738769112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B1-4517-B603-1CF3C59A8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1116656"/>
        <c:axId val="7433368"/>
      </c:barChart>
      <c:lineChart>
        <c:grouping val="standard"/>
        <c:varyColors val="0"/>
        <c:ser>
          <c:idx val="0"/>
          <c:order val="0"/>
          <c:tx>
            <c:strRef>
              <c:f>'F20.4'!$B$4</c:f>
              <c:strCache>
                <c:ptCount val="1"/>
                <c:pt idx="0">
                  <c:v>nominale groei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'F20.4'!$A$5:$A$62</c:f>
              <c:numCache>
                <c:formatCode>General</c:formatCode>
                <c:ptCount val="5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</c:numCache>
            </c:numRef>
          </c:cat>
          <c:val>
            <c:numRef>
              <c:f>'F20.4'!$B$5:$B$62</c:f>
              <c:numCache>
                <c:formatCode>General</c:formatCode>
                <c:ptCount val="58"/>
                <c:pt idx="0">
                  <c:v>6.1961253447645692</c:v>
                </c:pt>
                <c:pt idx="1">
                  <c:v>6.9041479960948227</c:v>
                </c:pt>
                <c:pt idx="2">
                  <c:v>7.5717129141786632</c:v>
                </c:pt>
                <c:pt idx="3">
                  <c:v>11.925182581059479</c:v>
                </c:pt>
                <c:pt idx="4">
                  <c:v>8.9863711728181972</c:v>
                </c:pt>
                <c:pt idx="5">
                  <c:v>7.3709898326559609</c:v>
                </c:pt>
                <c:pt idx="6">
                  <c:v>7.1853276880056161</c:v>
                </c:pt>
                <c:pt idx="7">
                  <c:v>6.9246096354530051</c:v>
                </c:pt>
                <c:pt idx="8">
                  <c:v>10.920250736874927</c:v>
                </c:pt>
                <c:pt idx="9">
                  <c:v>11.187195209643463</c:v>
                </c:pt>
                <c:pt idx="10">
                  <c:v>8.8113471007569508</c:v>
                </c:pt>
                <c:pt idx="11">
                  <c:v>10.998543829646978</c:v>
                </c:pt>
                <c:pt idx="12">
                  <c:v>13.624105534732035</c:v>
                </c:pt>
                <c:pt idx="13">
                  <c:v>16.571986736241428</c:v>
                </c:pt>
                <c:pt idx="14">
                  <c:v>11.073318632855568</c:v>
                </c:pt>
                <c:pt idx="15">
                  <c:v>13.659276611725168</c:v>
                </c:pt>
                <c:pt idx="16">
                  <c:v>8.1717431363587334</c:v>
                </c:pt>
                <c:pt idx="17">
                  <c:v>7.0167176197037495</c:v>
                </c:pt>
                <c:pt idx="18">
                  <c:v>7.4561745423819881</c:v>
                </c:pt>
                <c:pt idx="19">
                  <c:v>8.1544416543609231</c:v>
                </c:pt>
                <c:pt idx="20">
                  <c:v>4.8448398414805416</c:v>
                </c:pt>
                <c:pt idx="21">
                  <c:v>8.2116720531966401</c:v>
                </c:pt>
                <c:pt idx="22">
                  <c:v>5.9411898209337233</c:v>
                </c:pt>
                <c:pt idx="23">
                  <c:v>8.0402172885734267</c:v>
                </c:pt>
                <c:pt idx="24">
                  <c:v>6.3559692707339632</c:v>
                </c:pt>
                <c:pt idx="25">
                  <c:v>4.6705295951132042</c:v>
                </c:pt>
                <c:pt idx="26">
                  <c:v>4.0296302505160142</c:v>
                </c:pt>
                <c:pt idx="27">
                  <c:v>6.9946606083539642</c:v>
                </c:pt>
                <c:pt idx="28">
                  <c:v>8.4330739103393846</c:v>
                </c:pt>
                <c:pt idx="29">
                  <c:v>6.0380182774456115</c:v>
                </c:pt>
                <c:pt idx="30">
                  <c:v>4.7624282706060006</c:v>
                </c:pt>
                <c:pt idx="31">
                  <c:v>5.007608090140514</c:v>
                </c:pt>
                <c:pt idx="32">
                  <c:v>2.9929418368659588</c:v>
                </c:pt>
                <c:pt idx="33">
                  <c:v>5.3888713981202985</c:v>
                </c:pt>
                <c:pt idx="34">
                  <c:v>3.634629991757854</c:v>
                </c:pt>
                <c:pt idx="35">
                  <c:v>2.0445543291190749</c:v>
                </c:pt>
                <c:pt idx="36">
                  <c:v>4.6430437005423819</c:v>
                </c:pt>
                <c:pt idx="37">
                  <c:v>3.7708319780571209</c:v>
                </c:pt>
                <c:pt idx="38">
                  <c:v>4.1521670897131546</c:v>
                </c:pt>
                <c:pt idx="39">
                  <c:v>5.7307575769983465</c:v>
                </c:pt>
                <c:pt idx="40">
                  <c:v>2.9301918504232916</c:v>
                </c:pt>
                <c:pt idx="41">
                  <c:v>3.4902576636151039</c:v>
                </c:pt>
                <c:pt idx="42">
                  <c:v>2.7525847517551494</c:v>
                </c:pt>
                <c:pt idx="43">
                  <c:v>5.6872696909280984</c:v>
                </c:pt>
                <c:pt idx="44">
                  <c:v>4.2750379296630614</c:v>
                </c:pt>
                <c:pt idx="45">
                  <c:v>4.8739119714602097</c:v>
                </c:pt>
                <c:pt idx="46">
                  <c:v>5.5257099002302246</c:v>
                </c:pt>
                <c:pt idx="47">
                  <c:v>2.7133915944446585</c:v>
                </c:pt>
                <c:pt idx="48">
                  <c:v>-1.4926034955639711</c:v>
                </c:pt>
                <c:pt idx="49">
                  <c:v>4.6789805984326582</c:v>
                </c:pt>
                <c:pt idx="50">
                  <c:v>3.8361492246655304</c:v>
                </c:pt>
                <c:pt idx="51">
                  <c:v>2.2141019550453223</c:v>
                </c:pt>
                <c:pt idx="52">
                  <c:v>1.0869158485378616</c:v>
                </c:pt>
                <c:pt idx="53">
                  <c:v>2.3214510460366267</c:v>
                </c:pt>
                <c:pt idx="54">
                  <c:v>2.3815802834942668</c:v>
                </c:pt>
                <c:pt idx="55">
                  <c:v>2.5488192054213155</c:v>
                </c:pt>
                <c:pt idx="56">
                  <c:v>2.9281868130954125</c:v>
                </c:pt>
                <c:pt idx="57">
                  <c:v>3.2541119104568583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B1-4517-B603-1CF3C59A8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116656"/>
        <c:axId val="7433368"/>
      </c:lineChart>
      <c:catAx>
        <c:axId val="59111665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0" vert="horz" anchor="b" anchorCtr="1"/>
          <a:lstStyle/>
          <a:p>
            <a:pPr>
              <a:defRPr sz="1400">
                <a:solidFill>
                  <a:schemeClr val="tx1"/>
                </a:solidFill>
                <a:latin typeface="Adobe Garamond Pro" panose="02020502060506020403" charset="0"/>
              </a:defRPr>
            </a:pPr>
            <a:endParaRPr lang="nl-BE"/>
          </a:p>
        </c:txPr>
        <c:crossAx val="743336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743336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dobe Garamond Pro" panose="02020502060506020403" charset="0"/>
              </a:defRPr>
            </a:pPr>
            <a:endParaRPr lang="nl-BE"/>
          </a:p>
        </c:txPr>
        <c:crossAx val="591116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'F20.5'!$H$8</c:f>
              <c:strCache>
                <c:ptCount val="1"/>
                <c:pt idx="0">
                  <c:v>België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'F20.5'!$A$9:$A$63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'F20.5'!$H$9:$H$63</c:f>
              <c:numCache>
                <c:formatCode>General</c:formatCode>
                <c:ptCount val="55"/>
                <c:pt idx="0">
                  <c:v>1.1640806417404281</c:v>
                </c:pt>
                <c:pt idx="1">
                  <c:v>1.6373182307492185</c:v>
                </c:pt>
                <c:pt idx="2">
                  <c:v>3.0344316207247646</c:v>
                </c:pt>
                <c:pt idx="3">
                  <c:v>4.6539412055796481</c:v>
                </c:pt>
                <c:pt idx="4">
                  <c:v>5.2136278291186056</c:v>
                </c:pt>
                <c:pt idx="5">
                  <c:v>4.1354812435585808</c:v>
                </c:pt>
                <c:pt idx="6">
                  <c:v>3.1927705750931734</c:v>
                </c:pt>
                <c:pt idx="7">
                  <c:v>2.6420764396873686</c:v>
                </c:pt>
                <c:pt idx="8">
                  <c:v>4.0302625202692788</c:v>
                </c:pt>
                <c:pt idx="9">
                  <c:v>4.7040124484050372</c:v>
                </c:pt>
                <c:pt idx="10">
                  <c:v>4.875264039975602</c:v>
                </c:pt>
                <c:pt idx="11">
                  <c:v>5.4561858718915834</c:v>
                </c:pt>
                <c:pt idx="12">
                  <c:v>7.0690981784181428</c:v>
                </c:pt>
                <c:pt idx="13">
                  <c:v>11.873505194089606</c:v>
                </c:pt>
                <c:pt idx="14">
                  <c:v>12.567206650672457</c:v>
                </c:pt>
                <c:pt idx="15">
                  <c:v>7.5780570414915704</c:v>
                </c:pt>
                <c:pt idx="16">
                  <c:v>7.4987712293643538</c:v>
                </c:pt>
                <c:pt idx="17">
                  <c:v>4.0594128886803915</c:v>
                </c:pt>
                <c:pt idx="18">
                  <c:v>4.9980186499535506</c:v>
                </c:pt>
                <c:pt idx="19">
                  <c:v>3.55252232046952</c:v>
                </c:pt>
                <c:pt idx="20">
                  <c:v>5.1385376631499113</c:v>
                </c:pt>
                <c:pt idx="21">
                  <c:v>7.5715787764232489</c:v>
                </c:pt>
                <c:pt idx="22">
                  <c:v>5.6118542419450357</c:v>
                </c:pt>
                <c:pt idx="23">
                  <c:v>5.4397110953211314</c:v>
                </c:pt>
                <c:pt idx="24">
                  <c:v>4.627742888868247</c:v>
                </c:pt>
                <c:pt idx="25">
                  <c:v>2.7967804267332808</c:v>
                </c:pt>
                <c:pt idx="26">
                  <c:v>1.6841107642804998</c:v>
                </c:pt>
                <c:pt idx="27">
                  <c:v>2.1689901492646602</c:v>
                </c:pt>
                <c:pt idx="28">
                  <c:v>4.7974577170649457</c:v>
                </c:pt>
                <c:pt idx="29">
                  <c:v>2.8124033376835111</c:v>
                </c:pt>
                <c:pt idx="30">
                  <c:v>2.8766244622058235</c:v>
                </c:pt>
                <c:pt idx="31">
                  <c:v>3.4245246371607418</c:v>
                </c:pt>
                <c:pt idx="32">
                  <c:v>3.993231795404828</c:v>
                </c:pt>
                <c:pt idx="33">
                  <c:v>2.094305068735447</c:v>
                </c:pt>
                <c:pt idx="34">
                  <c:v>1.2207694082113862</c:v>
                </c:pt>
                <c:pt idx="35">
                  <c:v>0.44408239123350235</c:v>
                </c:pt>
                <c:pt idx="36">
                  <c:v>0.89923880508582243</c:v>
                </c:pt>
                <c:pt idx="37">
                  <c:v>1.7607752488199679</c:v>
                </c:pt>
                <c:pt idx="38">
                  <c:v>0.56861501209655163</c:v>
                </c:pt>
                <c:pt idx="39">
                  <c:v>2.0235808163373781</c:v>
                </c:pt>
                <c:pt idx="40">
                  <c:v>2.1015810883994179</c:v>
                </c:pt>
                <c:pt idx="41">
                  <c:v>1.6798210190204887</c:v>
                </c:pt>
                <c:pt idx="42">
                  <c:v>1.9630068079427465</c:v>
                </c:pt>
                <c:pt idx="43">
                  <c:v>1.9804181246527497</c:v>
                </c:pt>
                <c:pt idx="44">
                  <c:v>2.1360471985147456</c:v>
                </c:pt>
                <c:pt idx="45">
                  <c:v>2.316677631817976</c:v>
                </c:pt>
                <c:pt idx="46">
                  <c:v>2.0582343165386208</c:v>
                </c:pt>
                <c:pt idx="47">
                  <c:v>1.9516312834881866</c:v>
                </c:pt>
                <c:pt idx="48">
                  <c:v>0.810961118852771</c:v>
                </c:pt>
                <c:pt idx="49">
                  <c:v>1.931959650405024</c:v>
                </c:pt>
                <c:pt idx="50">
                  <c:v>2.0034177000000097</c:v>
                </c:pt>
                <c:pt idx="51">
                  <c:v>2.0741298161424337</c:v>
                </c:pt>
                <c:pt idx="52">
                  <c:v>1.1548815620296304</c:v>
                </c:pt>
                <c:pt idx="53">
                  <c:v>0.65744738688733317</c:v>
                </c:pt>
                <c:pt idx="54">
                  <c:v>0.86832457223939841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85-45E8-82D6-0972B2BC9016}"/>
            </c:ext>
          </c:extLst>
        </c:ser>
        <c:ser>
          <c:idx val="1"/>
          <c:order val="1"/>
          <c:tx>
            <c:strRef>
              <c:f>'F20.5'!$I$8</c:f>
              <c:strCache>
                <c:ptCount val="1"/>
                <c:pt idx="0">
                  <c:v>Japan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'F20.5'!$A$9:$A$63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'F20.5'!$I$9:$I$63</c:f>
              <c:numCache>
                <c:formatCode>General</c:formatCode>
                <c:ptCount val="55"/>
                <c:pt idx="0">
                  <c:v>7.98078602155603</c:v>
                </c:pt>
                <c:pt idx="1">
                  <c:v>4.4950345160915006</c:v>
                </c:pt>
                <c:pt idx="2">
                  <c:v>5.2042956958764597</c:v>
                </c:pt>
                <c:pt idx="3">
                  <c:v>5.7983238893716704</c:v>
                </c:pt>
                <c:pt idx="4">
                  <c:v>5.2817546203500543</c:v>
                </c:pt>
                <c:pt idx="5">
                  <c:v>5.3423400186311643</c:v>
                </c:pt>
                <c:pt idx="6">
                  <c:v>5.494634005160326</c:v>
                </c:pt>
                <c:pt idx="7">
                  <c:v>5.8282553043257579</c:v>
                </c:pt>
                <c:pt idx="8">
                  <c:v>4.9266090867346568</c:v>
                </c:pt>
                <c:pt idx="9">
                  <c:v>6.8739331932137659</c:v>
                </c:pt>
                <c:pt idx="10">
                  <c:v>5.4035435540145338</c:v>
                </c:pt>
                <c:pt idx="11">
                  <c:v>5.6042908271774827</c:v>
                </c:pt>
                <c:pt idx="12">
                  <c:v>12.705396219450327</c:v>
                </c:pt>
                <c:pt idx="13">
                  <c:v>20.810050297478689</c:v>
                </c:pt>
                <c:pt idx="14">
                  <c:v>7.177414288237971</c:v>
                </c:pt>
                <c:pt idx="15">
                  <c:v>8.0079781194540622</c:v>
                </c:pt>
                <c:pt idx="16">
                  <c:v>6.7489849960353343</c:v>
                </c:pt>
                <c:pt idx="17">
                  <c:v>4.603736614257059</c:v>
                </c:pt>
                <c:pt idx="18">
                  <c:v>2.7517076719127287</c:v>
                </c:pt>
                <c:pt idx="19">
                  <c:v>5.4379400968758818</c:v>
                </c:pt>
                <c:pt idx="20">
                  <c:v>3.1964788300569813</c:v>
                </c:pt>
                <c:pt idx="21">
                  <c:v>1.5573942926100814</c:v>
                </c:pt>
                <c:pt idx="22">
                  <c:v>0.91428303947549416</c:v>
                </c:pt>
                <c:pt idx="23">
                  <c:v>1.743512949619741</c:v>
                </c:pt>
                <c:pt idx="24">
                  <c:v>1.0052410021599734</c:v>
                </c:pt>
                <c:pt idx="25">
                  <c:v>1.7767390965264251</c:v>
                </c:pt>
                <c:pt idx="26">
                  <c:v>-0.10648296803850155</c:v>
                </c:pt>
                <c:pt idx="27">
                  <c:v>0.33235872114873999</c:v>
                </c:pt>
                <c:pt idx="28">
                  <c:v>2.226585864657693</c:v>
                </c:pt>
                <c:pt idx="29">
                  <c:v>2.2645968318180554</c:v>
                </c:pt>
                <c:pt idx="30">
                  <c:v>2.6057347743408066</c:v>
                </c:pt>
                <c:pt idx="31">
                  <c:v>1.5881739490693381</c:v>
                </c:pt>
                <c:pt idx="32">
                  <c:v>0.4374038328751384</c:v>
                </c:pt>
                <c:pt idx="33">
                  <c:v>0.11504055034516902</c:v>
                </c:pt>
                <c:pt idx="34">
                  <c:v>-0.72531445851742316</c:v>
                </c:pt>
                <c:pt idx="35">
                  <c:v>-0.55689869660182634</c:v>
                </c:pt>
                <c:pt idx="36">
                  <c:v>0.59505894507618784</c:v>
                </c:pt>
                <c:pt idx="37">
                  <c:v>-5.4467496299070994E-2</c:v>
                </c:pt>
                <c:pt idx="38">
                  <c:v>-1.2736997478709711</c:v>
                </c:pt>
                <c:pt idx="39">
                  <c:v>-1.2475980904393058</c:v>
                </c:pt>
                <c:pt idx="40">
                  <c:v>-1.1978675805319083</c:v>
                </c:pt>
                <c:pt idx="41">
                  <c:v>-1.5502730028284173</c:v>
                </c:pt>
                <c:pt idx="42">
                  <c:v>-1.7147559827828895</c:v>
                </c:pt>
                <c:pt idx="43">
                  <c:v>-1.3524658479363461</c:v>
                </c:pt>
                <c:pt idx="44">
                  <c:v>-1.251151856034094</c:v>
                </c:pt>
                <c:pt idx="45">
                  <c:v>-1.1214321918663894</c:v>
                </c:pt>
                <c:pt idx="46">
                  <c:v>-0.93074034999965916</c:v>
                </c:pt>
                <c:pt idx="47">
                  <c:v>-1.2652014313389692</c:v>
                </c:pt>
                <c:pt idx="48">
                  <c:v>-0.50028346305703852</c:v>
                </c:pt>
                <c:pt idx="49">
                  <c:v>-2.1605895597018976</c:v>
                </c:pt>
                <c:pt idx="50">
                  <c:v>-1.8534396000000064</c:v>
                </c:pt>
                <c:pt idx="51">
                  <c:v>-0.93015781325332947</c:v>
                </c:pt>
                <c:pt idx="52">
                  <c:v>-0.55977837094810523</c:v>
                </c:pt>
                <c:pt idx="53">
                  <c:v>1.6537392242423454</c:v>
                </c:pt>
                <c:pt idx="54">
                  <c:v>1.9844979718769196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85-45E8-82D6-0972B2BC9016}"/>
            </c:ext>
          </c:extLst>
        </c:ser>
        <c:ser>
          <c:idx val="2"/>
          <c:order val="2"/>
          <c:tx>
            <c:strRef>
              <c:f>'F20.5'!$K$8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numRef>
              <c:f>'F20.5'!$A$9:$A$63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'F20.5'!$K$9:$K$63</c:f>
              <c:numCache>
                <c:formatCode>General</c:formatCode>
                <c:ptCount val="55"/>
                <c:pt idx="0">
                  <c:v>0</c:v>
                </c:pt>
                <c:pt idx="1">
                  <c:v>-0.11496490796862702</c:v>
                </c:pt>
                <c:pt idx="2">
                  <c:v>-2.621610654005508</c:v>
                </c:pt>
                <c:pt idx="3">
                  <c:v>-0.36203848843832986</c:v>
                </c:pt>
                <c:pt idx="4">
                  <c:v>0.86978080688314208</c:v>
                </c:pt>
                <c:pt idx="5">
                  <c:v>-1.5620708292358785</c:v>
                </c:pt>
                <c:pt idx="6">
                  <c:v>0.81349727197041943</c:v>
                </c:pt>
                <c:pt idx="7">
                  <c:v>1.3635757624295337</c:v>
                </c:pt>
                <c:pt idx="8">
                  <c:v>-3.7925287205679439</c:v>
                </c:pt>
                <c:pt idx="9">
                  <c:v>-2.6145704528070581</c:v>
                </c:pt>
                <c:pt idx="10">
                  <c:v>0.6659374009715151</c:v>
                </c:pt>
                <c:pt idx="11">
                  <c:v>7.4185616418205313E-2</c:v>
                </c:pt>
                <c:pt idx="12">
                  <c:v>0.20846502009801782</c:v>
                </c:pt>
                <c:pt idx="13">
                  <c:v>0.27773567376121377</c:v>
                </c:pt>
                <c:pt idx="14">
                  <c:v>-1.1311751558602481</c:v>
                </c:pt>
                <c:pt idx="15">
                  <c:v>-0.10628622958326162</c:v>
                </c:pt>
                <c:pt idx="16">
                  <c:v>1.0937717769590449</c:v>
                </c:pt>
                <c:pt idx="17">
                  <c:v>1.3648885434125191</c:v>
                </c:pt>
                <c:pt idx="18">
                  <c:v>3.5929433209547028</c:v>
                </c:pt>
                <c:pt idx="19">
                  <c:v>3.7774535485580714</c:v>
                </c:pt>
                <c:pt idx="20">
                  <c:v>2.298712566590595</c:v>
                </c:pt>
                <c:pt idx="21">
                  <c:v>-6.2963454518310868E-2</c:v>
                </c:pt>
                <c:pt idx="22">
                  <c:v>1.0961175048213505</c:v>
                </c:pt>
                <c:pt idx="23">
                  <c:v>4.9922810151559673</c:v>
                </c:pt>
                <c:pt idx="24">
                  <c:v>10.196496188115333</c:v>
                </c:pt>
                <c:pt idx="25">
                  <c:v>4.6798837104625761</c:v>
                </c:pt>
                <c:pt idx="26">
                  <c:v>5.0524612229738892</c:v>
                </c:pt>
                <c:pt idx="27">
                  <c:v>12.095698573971944</c:v>
                </c:pt>
                <c:pt idx="28">
                  <c:v>8.6234385517172996</c:v>
                </c:pt>
                <c:pt idx="29">
                  <c:v>5.7250212087864583</c:v>
                </c:pt>
                <c:pt idx="30">
                  <c:v>6.6836714496264316</c:v>
                </c:pt>
                <c:pt idx="31">
                  <c:v>8.1982646376520023</c:v>
                </c:pt>
                <c:pt idx="32">
                  <c:v>15.202237669692749</c:v>
                </c:pt>
                <c:pt idx="33">
                  <c:v>20.600835227335651</c:v>
                </c:pt>
                <c:pt idx="34">
                  <c:v>13.670439082997831</c:v>
                </c:pt>
                <c:pt idx="35">
                  <c:v>6.5010370262425132</c:v>
                </c:pt>
                <c:pt idx="36">
                  <c:v>1.6221455640161653</c:v>
                </c:pt>
                <c:pt idx="37">
                  <c:v>-0.89254229332139801</c:v>
                </c:pt>
                <c:pt idx="38">
                  <c:v>-1.2683750249871508</c:v>
                </c:pt>
                <c:pt idx="39">
                  <c:v>2.061394131159048</c:v>
                </c:pt>
                <c:pt idx="40">
                  <c:v>2.0431337389781561</c:v>
                </c:pt>
                <c:pt idx="41">
                  <c:v>0.60485111621417786</c:v>
                </c:pt>
                <c:pt idx="42">
                  <c:v>2.6054360005585977</c:v>
                </c:pt>
                <c:pt idx="43">
                  <c:v>6.9543748126242377</c:v>
                </c:pt>
                <c:pt idx="44">
                  <c:v>3.902612950146136</c:v>
                </c:pt>
                <c:pt idx="45">
                  <c:v>3.9279245090484665</c:v>
                </c:pt>
                <c:pt idx="46">
                  <c:v>7.8050183179517063</c:v>
                </c:pt>
                <c:pt idx="47">
                  <c:v>7.8273789755717473</c:v>
                </c:pt>
                <c:pt idx="48">
                  <c:v>-0.13387524258135386</c:v>
                </c:pt>
                <c:pt idx="49">
                  <c:v>6.9444340920805407</c:v>
                </c:pt>
                <c:pt idx="50">
                  <c:v>8.152161018660081</c:v>
                </c:pt>
                <c:pt idx="51">
                  <c:v>2.392471738762552</c:v>
                </c:pt>
                <c:pt idx="52">
                  <c:v>2.2252369942155923</c:v>
                </c:pt>
                <c:pt idx="53">
                  <c:v>0.82836855900872319</c:v>
                </c:pt>
                <c:pt idx="54">
                  <c:v>-0.43495803147907003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85-45E8-82D6-0972B2BC9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31800"/>
        <c:axId val="7434152"/>
      </c:lineChart>
      <c:catAx>
        <c:axId val="7431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>
                <a:latin typeface="Adobe Garamond Pro" panose="02020502060506020403" charset="0"/>
              </a:defRPr>
            </a:pPr>
            <a:endParaRPr lang="nl-BE"/>
          </a:p>
        </c:txPr>
        <c:crossAx val="7434152"/>
        <c:crosses val="autoZero"/>
        <c:auto val="1"/>
        <c:lblAlgn val="ctr"/>
        <c:lblOffset val="100"/>
        <c:tickLblSkip val="4"/>
        <c:noMultiLvlLbl val="0"/>
      </c:catAx>
      <c:valAx>
        <c:axId val="7434152"/>
        <c:scaling>
          <c:orientation val="minMax"/>
          <c:min val="-5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dobe Garamond Pro" panose="02020502060506020403" charset="0"/>
              </a:defRPr>
            </a:pPr>
            <a:endParaRPr lang="nl-BE"/>
          </a:p>
        </c:txPr>
        <c:crossAx val="7431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776900354957897"/>
          <c:y val="0.16251832444402861"/>
          <c:w val="1.3194677294310016E-2"/>
          <c:h val="1.476325009835964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0.86927</cdr:x>
      <cdr:y>0.55943</cdr:y>
    </cdr:from>
    <cdr:to>
      <cdr:x>0.99455</cdr:x>
      <cdr:y>0.63585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97738" y="2044168"/>
          <a:ext cx="1123805" cy="279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Ins="0" rtlCol="0"/>
        <a:lstStyle xmlns:a="http://schemas.openxmlformats.org/drawingml/2006/main"/>
        <a:p xmlns:a="http://schemas.openxmlformats.org/drawingml/2006/main">
          <a:r>
            <a:rPr lang="nl-BE" sz="1400" i="0" dirty="0" smtClean="0">
              <a:solidFill>
                <a:schemeClr val="tx1"/>
              </a:solidFill>
              <a:latin typeface="Adobe Garamond Pro" panose="02020502060506020403" charset="0"/>
            </a:rPr>
            <a:t>nominale groei</a:t>
          </a:r>
          <a:endParaRPr lang="nl-BE" sz="1400" i="0" dirty="0">
            <a:solidFill>
              <a:schemeClr val="tx1"/>
            </a:solidFill>
            <a:latin typeface="Adobe Garamond Pro" panose="02020502060506020403" charset="0"/>
          </a:endParaRPr>
        </a:p>
      </cdr:txBody>
    </cdr:sp>
  </cdr:relSizeAnchor>
  <cdr:relSizeAnchor xmlns:cdr="http://schemas.openxmlformats.org/drawingml/2006/chartDrawing">
    <cdr:from>
      <cdr:x>0.87161</cdr:x>
      <cdr:y>0.70462</cdr:y>
    </cdr:from>
    <cdr:to>
      <cdr:x>0.99066</cdr:x>
      <cdr:y>0.7753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818678" y="2574658"/>
          <a:ext cx="1067963" cy="258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BE" sz="1400" i="0" dirty="0" smtClean="0">
              <a:solidFill>
                <a:schemeClr val="tx2"/>
              </a:solidFill>
              <a:latin typeface="Adobe Garamond Pro" panose="02020502060506020403" charset="0"/>
            </a:rPr>
            <a:t>reële groei  </a:t>
          </a:r>
          <a:endParaRPr lang="nl-BE" sz="1400" i="0" dirty="0">
            <a:solidFill>
              <a:schemeClr val="tx2"/>
            </a:solidFill>
            <a:latin typeface="Adobe Garamond Pro" panose="02020502060506020403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0.89344</cdr:x>
      <cdr:y>0.61877</cdr:y>
    </cdr:from>
    <cdr:to>
      <cdr:x>0.9903</cdr:x>
      <cdr:y>0.70471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68763" y="2261568"/>
          <a:ext cx="809698" cy="314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BE" sz="1600" dirty="0" smtClean="0">
              <a:latin typeface="Adobe Garamond Pro" panose="02020502060506020403" charset="0"/>
            </a:rPr>
            <a:t>Japan</a:t>
          </a:r>
          <a:endParaRPr lang="nl-BE" sz="1600" dirty="0">
            <a:latin typeface="Adobe Garamond Pro" panose="02020502060506020403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69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  <a:defRPr sz="1200" b="1">
                <a:latin typeface="Perpetua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  <a:defRPr sz="1200" b="1">
                <a:latin typeface="Perpetua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  <a:defRPr sz="1200" b="1">
                <a:latin typeface="Perpetua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75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 sz="1200" b="1" smtClean="0">
                <a:latin typeface="Perpetua" panose="00000500000000000000" pitchFamily="18" charset="0"/>
              </a:defRPr>
            </a:lvl1pPr>
          </a:lstStyle>
          <a:p>
            <a:pPr>
              <a:defRPr/>
            </a:pPr>
            <a:fld id="{00C14BD6-A161-4008-BDE6-E4C77180D8C3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83249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14BD6-A161-4008-BDE6-E4C77180D8C3}" type="slidenum">
              <a:rPr lang="en-US" altLang="nl-BE" smtClean="0"/>
              <a:pPr>
                <a:defRPr/>
              </a:pPr>
              <a:t>12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63493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14BD6-A161-4008-BDE6-E4C77180D8C3}" type="slidenum">
              <a:rPr lang="en-US" altLang="nl-BE" smtClean="0"/>
              <a:pPr>
                <a:defRPr/>
              </a:pPr>
              <a:t>26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25183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4"/>
          <p:cNvSpPr txBox="1">
            <a:spLocks noGrp="1"/>
          </p:cNvSpPr>
          <p:nvPr userDrawn="1"/>
        </p:nvSpPr>
        <p:spPr bwMode="auto">
          <a:xfrm>
            <a:off x="6729324" y="5391926"/>
            <a:ext cx="2000250" cy="309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901700" eaLnBrk="0" hangingPunct="0">
              <a:tabLst>
                <a:tab pos="4483100" algn="ctr"/>
                <a:tab pos="8877300" algn="r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1700" eaLnBrk="0" hangingPunct="0">
              <a:tabLst>
                <a:tab pos="4483100" algn="ctr"/>
                <a:tab pos="8877300" algn="r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1700" eaLnBrk="0" hangingPunct="0">
              <a:tabLst>
                <a:tab pos="4483100" algn="ctr"/>
                <a:tab pos="8877300" algn="r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1700" eaLnBrk="0" hangingPunct="0">
              <a:tabLst>
                <a:tab pos="4483100" algn="ctr"/>
                <a:tab pos="8877300" algn="r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1700" eaLnBrk="0" hangingPunct="0">
              <a:tabLst>
                <a:tab pos="4483100" algn="ctr"/>
                <a:tab pos="8877300" algn="r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3100" algn="ctr"/>
                <a:tab pos="8877300" algn="r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3100" algn="ctr"/>
                <a:tab pos="8877300" algn="r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3100" algn="ctr"/>
                <a:tab pos="8877300" algn="r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tabLst>
                <a:tab pos="4483100" algn="ctr"/>
                <a:tab pos="8877300" algn="r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en-US" sz="800" b="1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© S. COSAERT,  A. DECOSTER &amp; T. PROOST</a:t>
            </a:r>
            <a:br>
              <a:rPr lang="en-US" sz="800" b="1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</a:br>
            <a:r>
              <a:rPr lang="en-US" sz="800" b="1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	 UNIVERSITAIRE</a:t>
            </a:r>
            <a:r>
              <a:rPr lang="nl-BE" sz="800" b="1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 PERS LEUVEN</a:t>
            </a:r>
            <a:endParaRPr lang="en-US" sz="800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4212" y="2408296"/>
            <a:ext cx="8135937" cy="460799"/>
          </a:xfrm>
        </p:spPr>
        <p:txBody>
          <a:bodyPr anchor="b" anchorCtr="0"/>
          <a:lstStyle>
            <a:lvl1pPr algn="l">
              <a:defRPr sz="3600" b="0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 smtClean="0"/>
              <a:t>Hoofdstuk X</a:t>
            </a:r>
            <a:endParaRPr lang="en-US" dirty="0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4212" y="2984245"/>
            <a:ext cx="8135937" cy="960512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3600" b="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 smtClean="0"/>
              <a:t>Hoofdstuktitel invoegen</a:t>
            </a:r>
            <a:endParaRPr lang="en-US" dirty="0"/>
          </a:p>
        </p:txBody>
      </p:sp>
      <p:sp>
        <p:nvSpPr>
          <p:cNvPr id="405508" name="Tekstvak 405507"/>
          <p:cNvSpPr txBox="1"/>
          <p:nvPr userDrawn="1"/>
        </p:nvSpPr>
        <p:spPr>
          <a:xfrm>
            <a:off x="684212" y="572056"/>
            <a:ext cx="229987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BE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Economie,</a:t>
            </a:r>
            <a:r>
              <a:rPr lang="nl-BE" sz="1800" baseline="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een inleiding</a:t>
            </a:r>
            <a:endParaRPr lang="nl-BE" sz="18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Line 5"/>
          <p:cNvSpPr>
            <a:spLocks noChangeShapeType="1"/>
          </p:cNvSpPr>
          <p:nvPr userDrawn="1"/>
        </p:nvSpPr>
        <p:spPr bwMode="auto">
          <a:xfrm>
            <a:off x="0" y="941388"/>
            <a:ext cx="2865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 sz="2400"/>
          </a:p>
        </p:txBody>
      </p:sp>
    </p:spTree>
    <p:extLst>
      <p:ext uri="{BB962C8B-B14F-4D97-AF65-F5344CB8AC3E}">
        <p14:creationId xmlns:p14="http://schemas.microsoft.com/office/powerpoint/2010/main" val="42748232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Opsomming tekens (titel 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1"/>
            <a:ext cx="8496299" cy="476250"/>
          </a:xfrm>
        </p:spPr>
        <p:txBody>
          <a:bodyPr anchor="ctr" anchorCtr="0"/>
          <a:lstStyle>
            <a:lvl1pPr>
              <a:defRPr sz="2800" b="0">
                <a:latin typeface="Calibri" panose="020F050202020403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1" y="765175"/>
            <a:ext cx="8496300" cy="5472113"/>
          </a:xfrm>
        </p:spPr>
        <p:txBody>
          <a:bodyPr/>
          <a:lstStyle>
            <a:lvl1pPr>
              <a:buSzPct val="80000"/>
              <a:defRPr sz="2500">
                <a:latin typeface="Calibri" panose="020F0502020204030204" pitchFamily="34" charset="0"/>
              </a:defRPr>
            </a:lvl1pPr>
            <a:lvl2pPr>
              <a:buSzPct val="90000"/>
              <a:defRPr sz="2200"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buSzPct val="75000"/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0" y="478449"/>
            <a:ext cx="2865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80016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Opsomming tekens (titel 2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-1"/>
            <a:ext cx="8496301" cy="950400"/>
          </a:xfrm>
        </p:spPr>
        <p:txBody>
          <a:bodyPr anchor="ctr" anchorCtr="0"/>
          <a:lstStyle>
            <a:lvl1pPr>
              <a:defRPr sz="2800" b="0">
                <a:latin typeface="Calibri" panose="020F050202020403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1" y="1233488"/>
            <a:ext cx="8496300" cy="5003800"/>
          </a:xfrm>
        </p:spPr>
        <p:txBody>
          <a:bodyPr/>
          <a:lstStyle>
            <a:lvl1pPr>
              <a:buSzPct val="80000"/>
              <a:defRPr sz="2500">
                <a:latin typeface="Calibri" panose="020F0502020204030204" pitchFamily="34" charset="0"/>
              </a:defRPr>
            </a:lvl1pPr>
            <a:lvl2pPr>
              <a:buSzPct val="90000"/>
              <a:defRPr sz="2200"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buSzPct val="75000"/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23" name="Line 5"/>
          <p:cNvSpPr>
            <a:spLocks noChangeShapeType="1"/>
          </p:cNvSpPr>
          <p:nvPr userDrawn="1"/>
        </p:nvSpPr>
        <p:spPr bwMode="auto">
          <a:xfrm>
            <a:off x="0" y="944563"/>
            <a:ext cx="2865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 sz="2400"/>
          </a:p>
        </p:txBody>
      </p:sp>
    </p:spTree>
    <p:extLst>
      <p:ext uri="{BB962C8B-B14F-4D97-AF65-F5344CB8AC3E}">
        <p14:creationId xmlns:p14="http://schemas.microsoft.com/office/powerpoint/2010/main" val="35959311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Opsomming nummering (titel 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1"/>
            <a:ext cx="8496300" cy="476250"/>
          </a:xfrm>
        </p:spPr>
        <p:txBody>
          <a:bodyPr anchor="ctr" anchorCtr="0"/>
          <a:lstStyle>
            <a:lvl1pPr algn="l">
              <a:defRPr sz="28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1" y="765175"/>
            <a:ext cx="8496300" cy="5472113"/>
          </a:xfrm>
        </p:spPr>
        <p:txBody>
          <a:bodyPr/>
          <a:lstStyle>
            <a:lvl1pPr marL="457189" indent="-457189">
              <a:buFont typeface="+mj-lt"/>
              <a:buAutoNum type="arabicPeriod"/>
              <a:defRPr lang="nl-NL" sz="2500" dirty="0" smtClean="0"/>
            </a:lvl1pPr>
            <a:lvl2pPr marL="914377" indent="-457189">
              <a:buSzPct val="80000"/>
              <a:buFont typeface="+mj-lt"/>
              <a:buAutoNum type="arabicPeriod"/>
              <a:defRPr lang="nl-NL" sz="2200" dirty="0" smtClean="0"/>
            </a:lvl2pPr>
            <a:lvl3pPr marL="1371566" indent="-457189">
              <a:buFont typeface="+mj-lt"/>
              <a:buAutoNum type="arabicPeriod"/>
              <a:defRPr lang="nl-NL" sz="2000" dirty="0" smtClean="0"/>
            </a:lvl3pPr>
            <a:lvl4pPr marL="1714457" indent="-342891">
              <a:buClrTx/>
              <a:buFont typeface="+mj-lt"/>
              <a:buAutoNum type="arabicPeriod"/>
              <a:defRPr lang="nl-NL" sz="1800" dirty="0" smtClean="0"/>
            </a:lvl4pPr>
            <a:lvl5pPr marL="2171646" indent="-342891">
              <a:spcBef>
                <a:spcPts val="0"/>
              </a:spcBef>
              <a:buClrTx/>
              <a:buFont typeface="+mj-lt"/>
              <a:buAutoNum type="arabicPeriod"/>
              <a:defRPr lang="nl-BE" sz="1600" dirty="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24" name="Line 5"/>
          <p:cNvSpPr>
            <a:spLocks noChangeShapeType="1"/>
          </p:cNvSpPr>
          <p:nvPr userDrawn="1"/>
        </p:nvSpPr>
        <p:spPr bwMode="auto">
          <a:xfrm>
            <a:off x="0" y="476336"/>
            <a:ext cx="2865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 sz="2400"/>
          </a:p>
        </p:txBody>
      </p:sp>
    </p:spTree>
    <p:extLst>
      <p:ext uri="{BB962C8B-B14F-4D97-AF65-F5344CB8AC3E}">
        <p14:creationId xmlns:p14="http://schemas.microsoft.com/office/powerpoint/2010/main" val="27954053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Opsomming nummering (titel 2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1"/>
            <a:ext cx="8496300" cy="950400"/>
          </a:xfrm>
        </p:spPr>
        <p:txBody>
          <a:bodyPr anchor="ctr" anchorCtr="0"/>
          <a:lstStyle>
            <a:lvl1pPr algn="l">
              <a:defRPr sz="28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1" y="1233488"/>
            <a:ext cx="8496300" cy="5003800"/>
          </a:xfrm>
        </p:spPr>
        <p:txBody>
          <a:bodyPr/>
          <a:lstStyle>
            <a:lvl1pPr marL="457189" indent="-457189">
              <a:buFont typeface="+mj-lt"/>
              <a:buAutoNum type="arabicPeriod"/>
              <a:defRPr lang="nl-NL" sz="2500" dirty="0" smtClean="0"/>
            </a:lvl1pPr>
            <a:lvl2pPr marL="914377" indent="-457189">
              <a:buSzPct val="80000"/>
              <a:buFont typeface="+mj-lt"/>
              <a:buAutoNum type="arabicPeriod"/>
              <a:defRPr lang="nl-NL" sz="2200" dirty="0" smtClean="0"/>
            </a:lvl2pPr>
            <a:lvl3pPr marL="1371566" indent="-457189">
              <a:buFont typeface="+mj-lt"/>
              <a:buAutoNum type="arabicPeriod"/>
              <a:defRPr lang="nl-NL" sz="2000" dirty="0" smtClean="0"/>
            </a:lvl3pPr>
            <a:lvl4pPr marL="1714457" indent="-342891">
              <a:buClrTx/>
              <a:buFont typeface="+mj-lt"/>
              <a:buAutoNum type="arabicPeriod"/>
              <a:defRPr lang="nl-NL" sz="1800" dirty="0" smtClean="0"/>
            </a:lvl4pPr>
            <a:lvl5pPr marL="2171646" indent="-342891">
              <a:spcBef>
                <a:spcPts val="0"/>
              </a:spcBef>
              <a:buClrTx/>
              <a:buFont typeface="+mj-lt"/>
              <a:buAutoNum type="arabicPeriod"/>
              <a:defRPr lang="nl-BE" sz="1600" dirty="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24" name="Line 5"/>
          <p:cNvSpPr>
            <a:spLocks noChangeShapeType="1"/>
          </p:cNvSpPr>
          <p:nvPr userDrawn="1"/>
        </p:nvSpPr>
        <p:spPr bwMode="auto">
          <a:xfrm>
            <a:off x="0" y="944563"/>
            <a:ext cx="2865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 sz="2400"/>
          </a:p>
        </p:txBody>
      </p:sp>
    </p:spTree>
    <p:extLst>
      <p:ext uri="{BB962C8B-B14F-4D97-AF65-F5344CB8AC3E}">
        <p14:creationId xmlns:p14="http://schemas.microsoft.com/office/powerpoint/2010/main" val="30266979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1" y="762000"/>
            <a:ext cx="8496300" cy="5475288"/>
          </a:xfrm>
        </p:spPr>
        <p:txBody>
          <a:bodyPr/>
          <a:lstStyle>
            <a:lvl1pPr marL="457189" indent="-457189">
              <a:buFont typeface="+mj-lt"/>
              <a:buAutoNum type="arabicPeriod"/>
              <a:defRPr lang="nl-NL" sz="2500" dirty="0" smtClean="0"/>
            </a:lvl1pPr>
            <a:lvl2pPr marL="914388" indent="-457200">
              <a:buSzPct val="80000"/>
              <a:buFont typeface="+mj-lt"/>
              <a:buAutoNum type="arabicPeriod"/>
              <a:defRPr lang="nl-NL" sz="2200" dirty="0" smtClean="0"/>
            </a:lvl2pPr>
            <a:lvl3pPr marL="1371566" indent="-457189">
              <a:buFont typeface="+mj-lt"/>
              <a:buAutoNum type="arabicPeriod"/>
              <a:defRPr lang="nl-NL" sz="2000" dirty="0" smtClean="0"/>
            </a:lvl3pPr>
            <a:lvl4pPr marL="1714457" indent="-342891">
              <a:buClrTx/>
              <a:buFont typeface="+mj-lt"/>
              <a:buAutoNum type="arabicPeriod"/>
              <a:defRPr lang="nl-NL" sz="1800" dirty="0" smtClean="0"/>
            </a:lvl4pPr>
            <a:lvl5pPr marL="2171646" indent="-342891">
              <a:spcBef>
                <a:spcPts val="0"/>
              </a:spcBef>
              <a:buClrTx/>
              <a:buFont typeface="+mj-lt"/>
              <a:buAutoNum type="arabicPeriod"/>
              <a:defRPr lang="nl-BE" sz="1600" dirty="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24" name="Line 5"/>
          <p:cNvSpPr>
            <a:spLocks noChangeShapeType="1"/>
          </p:cNvSpPr>
          <p:nvPr userDrawn="1"/>
        </p:nvSpPr>
        <p:spPr bwMode="auto">
          <a:xfrm>
            <a:off x="0" y="476251"/>
            <a:ext cx="2865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 sz="240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851" y="1"/>
            <a:ext cx="8496299" cy="476250"/>
          </a:xfrm>
        </p:spPr>
        <p:txBody>
          <a:bodyPr anchor="ctr" anchorCtr="0"/>
          <a:lstStyle>
            <a:lvl1pPr>
              <a:defRPr sz="2800" b="0">
                <a:latin typeface="Calibri" panose="020F050202020403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56756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iguur (titel 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1"/>
            <a:ext cx="8496300" cy="476250"/>
          </a:xfrm>
        </p:spPr>
        <p:txBody>
          <a:bodyPr anchor="ctr" anchorCtr="0"/>
          <a:lstStyle>
            <a:lvl1pPr>
              <a:defRPr lang="nl-BE" dirty="0"/>
            </a:lvl1pPr>
          </a:lstStyle>
          <a:p>
            <a:r>
              <a:rPr lang="nl-BE" dirty="0" smtClean="0"/>
              <a:t>Titel van de figuur</a:t>
            </a:r>
            <a:endParaRPr lang="nl-BE" dirty="0"/>
          </a:p>
        </p:txBody>
      </p:sp>
      <p:sp>
        <p:nvSpPr>
          <p:cNvPr id="24" name="Line 5"/>
          <p:cNvSpPr>
            <a:spLocks noChangeShapeType="1"/>
          </p:cNvSpPr>
          <p:nvPr userDrawn="1"/>
        </p:nvSpPr>
        <p:spPr bwMode="auto">
          <a:xfrm>
            <a:off x="0" y="476251"/>
            <a:ext cx="2865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 sz="2400"/>
          </a:p>
        </p:txBody>
      </p:sp>
      <p:sp>
        <p:nvSpPr>
          <p:cNvPr id="30" name="Tijdelijke aanduiding voor inhoud 29"/>
          <p:cNvSpPr>
            <a:spLocks noGrp="1"/>
          </p:cNvSpPr>
          <p:nvPr>
            <p:ph sz="quarter" idx="10" hasCustomPrompt="1"/>
          </p:nvPr>
        </p:nvSpPr>
        <p:spPr>
          <a:xfrm>
            <a:off x="323850" y="765175"/>
            <a:ext cx="8496300" cy="547211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dirty="0" smtClean="0"/>
              <a:t>Voeg hier je afbeelding in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555024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Figuur (titel 2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1"/>
            <a:ext cx="8496300" cy="950400"/>
          </a:xfrm>
        </p:spPr>
        <p:txBody>
          <a:bodyPr anchor="ctr" anchorCtr="0"/>
          <a:lstStyle>
            <a:lvl1pPr>
              <a:defRPr lang="nl-BE" dirty="0"/>
            </a:lvl1pPr>
          </a:lstStyle>
          <a:p>
            <a:r>
              <a:rPr lang="nl-BE" dirty="0" smtClean="0"/>
              <a:t>Titel van de figuur</a:t>
            </a:r>
            <a:endParaRPr lang="nl-BE" dirty="0"/>
          </a:p>
        </p:txBody>
      </p:sp>
      <p:sp>
        <p:nvSpPr>
          <p:cNvPr id="24" name="Line 5"/>
          <p:cNvSpPr>
            <a:spLocks noChangeShapeType="1"/>
          </p:cNvSpPr>
          <p:nvPr userDrawn="1"/>
        </p:nvSpPr>
        <p:spPr bwMode="auto">
          <a:xfrm>
            <a:off x="0" y="944563"/>
            <a:ext cx="2865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 sz="2400"/>
          </a:p>
        </p:txBody>
      </p:sp>
      <p:sp>
        <p:nvSpPr>
          <p:cNvPr id="30" name="Tijdelijke aanduiding voor inhoud 29"/>
          <p:cNvSpPr>
            <a:spLocks noGrp="1"/>
          </p:cNvSpPr>
          <p:nvPr>
            <p:ph sz="quarter" idx="10" hasCustomPrompt="1"/>
          </p:nvPr>
        </p:nvSpPr>
        <p:spPr>
          <a:xfrm>
            <a:off x="323850" y="1233488"/>
            <a:ext cx="8496300" cy="50038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dirty="0" smtClean="0"/>
              <a:t>Voeg hier je afbeelding in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956035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7218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0">
              <a:srgbClr val="FFFF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1" y="1"/>
            <a:ext cx="8496299" cy="4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 smtClean="0"/>
              <a:t>Klik om de stijl te bewerken</a:t>
            </a:r>
            <a:endParaRPr lang="en-US" altLang="nl-BE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765174"/>
            <a:ext cx="8496300" cy="547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 smtClean="0"/>
              <a:t>Klik om de modelstijlen te bewerken</a:t>
            </a:r>
          </a:p>
          <a:p>
            <a:pPr lvl="1"/>
            <a:r>
              <a:rPr lang="nl-NL" altLang="nl-BE" dirty="0" smtClean="0"/>
              <a:t>Tweede niveau</a:t>
            </a:r>
          </a:p>
          <a:p>
            <a:pPr lvl="2"/>
            <a:r>
              <a:rPr lang="nl-NL" altLang="nl-BE" dirty="0" smtClean="0"/>
              <a:t>Derde niveau</a:t>
            </a:r>
          </a:p>
          <a:p>
            <a:pPr lvl="3"/>
            <a:r>
              <a:rPr lang="nl-NL" altLang="nl-BE" dirty="0" smtClean="0"/>
              <a:t>Vierde niveau</a:t>
            </a:r>
          </a:p>
          <a:p>
            <a:pPr lvl="4"/>
            <a:r>
              <a:rPr lang="nl-NL" altLang="nl-BE" dirty="0" smtClean="0"/>
              <a:t>Vijfde niveau</a:t>
            </a:r>
          </a:p>
          <a:p>
            <a:pPr lvl="4"/>
            <a:endParaRPr lang="nl-NL" altLang="nl-BE" dirty="0" smtClean="0"/>
          </a:p>
          <a:p>
            <a:pPr lvl="0"/>
            <a:r>
              <a:rPr lang="en-US" altLang="nl-BE" dirty="0" err="1" smtClean="0"/>
              <a:t>Klik</a:t>
            </a:r>
            <a:r>
              <a:rPr lang="en-US" altLang="nl-BE" dirty="0" smtClean="0"/>
              <a:t> om de </a:t>
            </a:r>
            <a:r>
              <a:rPr lang="en-US" altLang="nl-BE" dirty="0" err="1" smtClean="0"/>
              <a:t>modelstijlen</a:t>
            </a:r>
            <a:r>
              <a:rPr lang="en-US" altLang="nl-BE" dirty="0" smtClean="0"/>
              <a:t> </a:t>
            </a:r>
            <a:r>
              <a:rPr lang="en-US" altLang="nl-BE" dirty="0" err="1" smtClean="0"/>
              <a:t>te</a:t>
            </a:r>
            <a:r>
              <a:rPr lang="en-US" altLang="nl-BE" dirty="0" smtClean="0"/>
              <a:t> </a:t>
            </a:r>
            <a:r>
              <a:rPr lang="en-US" altLang="nl-BE" dirty="0" err="1" smtClean="0"/>
              <a:t>bewerken</a:t>
            </a:r>
            <a:r>
              <a:rPr lang="en-US" altLang="nl-BE" dirty="0" smtClean="0"/>
              <a:t> 2</a:t>
            </a:r>
          </a:p>
          <a:p>
            <a:pPr lvl="1"/>
            <a:r>
              <a:rPr lang="en-US" altLang="nl-BE" dirty="0" err="1" smtClean="0"/>
              <a:t>Tweede</a:t>
            </a:r>
            <a:r>
              <a:rPr lang="en-US" altLang="nl-BE" dirty="0" smtClean="0"/>
              <a:t> </a:t>
            </a:r>
            <a:r>
              <a:rPr lang="en-US" altLang="nl-BE" dirty="0" err="1" smtClean="0"/>
              <a:t>niveau</a:t>
            </a:r>
            <a:endParaRPr lang="en-US" altLang="nl-BE" dirty="0" smtClean="0"/>
          </a:p>
          <a:p>
            <a:pPr lvl="2"/>
            <a:r>
              <a:rPr lang="en-US" altLang="nl-BE" dirty="0" err="1" smtClean="0"/>
              <a:t>Derde</a:t>
            </a:r>
            <a:r>
              <a:rPr lang="en-US" altLang="nl-BE" dirty="0" smtClean="0"/>
              <a:t> </a:t>
            </a:r>
            <a:r>
              <a:rPr lang="en-US" altLang="nl-BE" dirty="0" err="1" smtClean="0"/>
              <a:t>niveau</a:t>
            </a:r>
            <a:endParaRPr lang="en-US" altLang="nl-BE" dirty="0" smtClean="0"/>
          </a:p>
          <a:p>
            <a:pPr lvl="3"/>
            <a:r>
              <a:rPr lang="en-US" altLang="nl-BE" dirty="0" err="1" smtClean="0"/>
              <a:t>Vierde</a:t>
            </a:r>
            <a:r>
              <a:rPr lang="en-US" altLang="nl-BE" dirty="0" smtClean="0"/>
              <a:t> </a:t>
            </a:r>
            <a:r>
              <a:rPr lang="en-US" altLang="nl-BE" dirty="0" err="1" smtClean="0"/>
              <a:t>niveau</a:t>
            </a:r>
            <a:endParaRPr lang="en-US" altLang="nl-BE" dirty="0" smtClean="0"/>
          </a:p>
          <a:p>
            <a:pPr lvl="4"/>
            <a:r>
              <a:rPr lang="en-US" altLang="nl-BE" dirty="0" err="1" smtClean="0"/>
              <a:t>Vijfde</a:t>
            </a:r>
            <a:r>
              <a:rPr lang="en-US" altLang="nl-BE" dirty="0" smtClean="0"/>
              <a:t> </a:t>
            </a:r>
            <a:r>
              <a:rPr lang="en-US" altLang="nl-BE" dirty="0" err="1" smtClean="0"/>
              <a:t>niveau</a:t>
            </a:r>
            <a:endParaRPr lang="en-US" altLang="nl-BE" dirty="0" smtClean="0"/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0" y="6523038"/>
            <a:ext cx="9144000" cy="3349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162000" tIns="118800" rIns="162000" bIns="11880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25000"/>
              </a:spcAft>
            </a:pPr>
            <a:endParaRPr lang="nl-BE" altLang="nl-BE" sz="2400"/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endParaRPr lang="nl-BE" sz="2400"/>
          </a:p>
        </p:txBody>
      </p:sp>
      <p:cxnSp>
        <p:nvCxnSpPr>
          <p:cNvPr id="15" name="Straight Connector 12"/>
          <p:cNvCxnSpPr>
            <a:cxnSpLocks noChangeShapeType="1"/>
          </p:cNvCxnSpPr>
          <p:nvPr userDrawn="1"/>
        </p:nvCxnSpPr>
        <p:spPr bwMode="auto">
          <a:xfrm rot="5400000">
            <a:off x="8091402" y="6684965"/>
            <a:ext cx="34766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kstvak 16"/>
          <p:cNvSpPr txBox="1"/>
          <p:nvPr userDrawn="1"/>
        </p:nvSpPr>
        <p:spPr>
          <a:xfrm>
            <a:off x="345599" y="6567412"/>
            <a:ext cx="1991163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BE" sz="10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Economie</a:t>
            </a:r>
            <a:r>
              <a:rPr lang="nl-BE" sz="1000" baseline="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, een inleiding 2017</a:t>
            </a:r>
            <a:endParaRPr lang="nl-BE" sz="10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Tijdelijke aanduiding voor tekst 24"/>
          <p:cNvSpPr txBox="1">
            <a:spLocks/>
          </p:cNvSpPr>
          <p:nvPr userDrawn="1"/>
        </p:nvSpPr>
        <p:spPr>
          <a:xfrm>
            <a:off x="2322363" y="6521451"/>
            <a:ext cx="4172038" cy="336550"/>
          </a:xfrm>
          <a:prstGeom prst="rect">
            <a:avLst/>
          </a:prstGeom>
        </p:spPr>
        <p:txBody>
          <a:bodyPr lIns="0" anchor="ctr" anchorCtr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200" baseline="0">
                <a:solidFill>
                  <a:srgbClr val="FFFFFF"/>
                </a:solidFill>
                <a:latin typeface="Calibri Light" panose="020F0302020204030204" pitchFamily="34" charset="0"/>
                <a:ea typeface="Geneva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Monotype Sorts" pitchFamily="2" charset="2"/>
              <a:defRPr sz="1800" i="1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Monotype Sorts" pitchFamily="2" charset="2"/>
              <a:defRPr sz="1600" i="1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defRPr sz="14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defRPr sz="14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defRPr sz="14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defRPr sz="1400" i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NL" sz="1200" kern="0" dirty="0" smtClean="0"/>
              <a:t>20 – </a:t>
            </a:r>
            <a:r>
              <a:rPr lang="nl-BE" dirty="0" smtClean="0"/>
              <a:t>Het bbp als maatstaf van de economische activiteit</a:t>
            </a:r>
            <a:endParaRPr lang="nl-BE" dirty="0"/>
          </a:p>
        </p:txBody>
      </p:sp>
      <p:sp>
        <p:nvSpPr>
          <p:cNvPr id="19" name="Tekstvak 18"/>
          <p:cNvSpPr txBox="1"/>
          <p:nvPr userDrawn="1"/>
        </p:nvSpPr>
        <p:spPr>
          <a:xfrm>
            <a:off x="6508802" y="6528651"/>
            <a:ext cx="1745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André Decoster &amp; Erwin </a:t>
            </a:r>
            <a:r>
              <a:rPr lang="nl-NL" sz="800" kern="0" dirty="0" err="1" smtClean="0">
                <a:solidFill>
                  <a:srgbClr val="FFFFFF"/>
                </a:solidFill>
                <a:latin typeface="Calibri Light" panose="020F0302020204030204" pitchFamily="34" charset="0"/>
              </a:rPr>
              <a:t>Ooghe</a:t>
            </a:r>
            <a:r>
              <a:rPr lang="nl-NL" sz="800" kern="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 (red.)</a:t>
            </a:r>
          </a:p>
          <a:p>
            <a:pPr marL="0" marR="0" lvl="0" indent="0" algn="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0" cap="none" baseline="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Universitaire Pers Leuven</a:t>
            </a:r>
            <a:endParaRPr lang="nl-BE" sz="800" kern="0" cap="none" baseline="0" dirty="0" smtClean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Rectangle 5"/>
          <p:cNvSpPr txBox="1">
            <a:spLocks noChangeArrowheads="1"/>
          </p:cNvSpPr>
          <p:nvPr userDrawn="1"/>
        </p:nvSpPr>
        <p:spPr bwMode="auto">
          <a:xfrm>
            <a:off x="8276403" y="6527179"/>
            <a:ext cx="867599" cy="333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5B6048DC-D26C-4950-B2F8-F829E9741432}" type="slidenum">
              <a:rPr lang="en-US" altLang="nl-BE" sz="1200" smtClean="0">
                <a:solidFill>
                  <a:srgbClr val="FFFFFF"/>
                </a:solidFill>
                <a:latin typeface="Calibri Light" panose="020F0302020204030204" pitchFamily="34" charset="0"/>
              </a:rPr>
              <a:pPr algn="ctr">
                <a:defRPr/>
              </a:pPr>
              <a:t>‹#›</a:t>
            </a:fld>
            <a:r>
              <a:rPr lang="en-US" altLang="nl-BE" sz="12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/34</a:t>
            </a:r>
            <a:endParaRPr lang="en-US" altLang="nl-BE" sz="12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2" r:id="rId2"/>
    <p:sldLayoutId id="2147483849" r:id="rId3"/>
    <p:sldLayoutId id="2147483834" r:id="rId4"/>
    <p:sldLayoutId id="2147483850" r:id="rId5"/>
    <p:sldLayoutId id="2147483852" r:id="rId6"/>
    <p:sldLayoutId id="2147483836" r:id="rId7"/>
    <p:sldLayoutId id="2147483851" r:id="rId8"/>
    <p:sldLayoutId id="2147483835" r:id="rId9"/>
  </p:sldLayoutIdLst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 baseline="0">
          <a:solidFill>
            <a:schemeClr val="tx2"/>
          </a:solidFill>
          <a:latin typeface="Calibri" panose="020F0502020204030204" pitchFamily="34" charset="0"/>
          <a:ea typeface="Geneva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CA700"/>
          </a:solidFill>
          <a:latin typeface="Calibri" charset="0"/>
          <a:ea typeface="Geneva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CA700"/>
          </a:solidFill>
          <a:latin typeface="Calibri" charset="0"/>
          <a:ea typeface="Geneva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CA700"/>
          </a:solidFill>
          <a:latin typeface="Calibri" charset="0"/>
          <a:ea typeface="Geneva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CA700"/>
          </a:solidFill>
          <a:latin typeface="Calibri" charset="0"/>
          <a:ea typeface="Geneva" charset="-128"/>
          <a:cs typeface="Calibri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C3300"/>
          </a:solidFill>
          <a:latin typeface="Garamond" pitchFamily="18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C3300"/>
          </a:solidFill>
          <a:latin typeface="Garamond" pitchFamily="18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C3300"/>
          </a:solidFill>
          <a:latin typeface="Garamond" pitchFamily="18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C3300"/>
          </a:solidFill>
          <a:latin typeface="Garamond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500">
          <a:solidFill>
            <a:schemeClr val="tx1"/>
          </a:solidFill>
          <a:latin typeface="Calibri" panose="020F0502020204030204" pitchFamily="34" charset="0"/>
          <a:ea typeface="Geneva" charset="-128"/>
          <a:cs typeface="Calibri" panose="020F0502020204030204" pitchFamily="34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panose="020B0604020202020204" pitchFamily="34" charset="0"/>
        <a:buChar char="•"/>
        <a:defRPr sz="2200">
          <a:solidFill>
            <a:schemeClr val="tx1"/>
          </a:solidFill>
          <a:latin typeface="Calibri" panose="020F0502020204030204" pitchFamily="34" charset="0"/>
          <a:ea typeface="Geneva" charset="-128"/>
          <a:cs typeface="Calibri" panose="020F0502020204030204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  <a:ea typeface="Geneva" charset="-128"/>
          <a:cs typeface="Calibri" panose="020F0502020204030204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Monotype Sorts" pitchFamily="2" charset="2"/>
        <a:defRPr sz="1800" i="1">
          <a:solidFill>
            <a:schemeClr val="tx1"/>
          </a:solidFill>
          <a:latin typeface="Calibri" panose="020F0502020204030204" pitchFamily="34" charset="0"/>
          <a:ea typeface="Geneva" charset="-128"/>
          <a:cs typeface="Calibri" panose="020F0502020204030204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Monotype Sorts" pitchFamily="2" charset="2"/>
        <a:defRPr sz="1600" i="1">
          <a:solidFill>
            <a:schemeClr val="tx1"/>
          </a:solidFill>
          <a:latin typeface="Calibri" panose="020F0502020204030204" pitchFamily="34" charset="0"/>
          <a:ea typeface="Geneva" charset="-128"/>
          <a:cs typeface="Calibri" panose="020F0502020204030204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defRPr sz="1400" i="1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defRPr sz="1400" i="1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defRPr sz="1400" i="1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defRPr sz="1400" i="1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orient="horz" pos="482" userDrawn="1">
          <p15:clr>
            <a:srgbClr val="F26B43"/>
          </p15:clr>
        </p15:guide>
        <p15:guide id="3" orient="horz" pos="77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pos="5556" userDrawn="1">
          <p15:clr>
            <a:srgbClr val="F26B43"/>
          </p15:clr>
        </p15:guide>
        <p15:guide id="8" orient="horz" pos="5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Hoofdstuk 20</a:t>
            </a:r>
            <a:endParaRPr lang="nl-BE" dirty="0"/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Het bbp als maatstaf van de</a:t>
            </a:r>
          </a:p>
          <a:p>
            <a:r>
              <a:rPr lang="nl-BE" dirty="0"/>
              <a:t>economische activiteit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2.1 </a:t>
            </a:r>
            <a:r>
              <a:rPr lang="nl-BE" dirty="0"/>
              <a:t>De bbp-deflator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Laspeyres</a:t>
            </a:r>
            <a:r>
              <a:rPr lang="nl-BE" dirty="0" smtClean="0"/>
              <a:t>-index met hoeveelheden uit basisjaar als gewichten: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Consumptieprijsindex (CPI)</a:t>
            </a:r>
          </a:p>
          <a:p>
            <a:pPr lvl="1"/>
            <a:r>
              <a:rPr lang="nl-BE" dirty="0" smtClean="0"/>
              <a:t>Maandelijkse veranderingen in kosten van levensonderhoud door kostprijs van vastgelegde korf goederen en diensten te meten</a:t>
            </a:r>
            <a:endParaRPr lang="nl-B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06854"/>
              </p:ext>
            </p:extLst>
          </p:nvPr>
        </p:nvGraphicFramePr>
        <p:xfrm>
          <a:off x="3174330" y="1135064"/>
          <a:ext cx="1800225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Equation" r:id="rId3" imgW="1028520" imgH="838080" progId="Equation.DSMT4">
                  <p:embed/>
                </p:oleObj>
              </mc:Choice>
              <mc:Fallback>
                <p:oleObj name="Equation" r:id="rId3" imgW="1028520" imgH="8380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4330" y="1135064"/>
                        <a:ext cx="1800225" cy="1449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2024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None/>
            </a:pPr>
            <a:r>
              <a:rPr lang="nl-NL" sz="1800" dirty="0">
                <a:solidFill>
                  <a:schemeClr val="bg1"/>
                </a:solidFill>
              </a:rPr>
              <a:t>2.1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BE" dirty="0">
                <a:solidFill>
                  <a:schemeClr val="bg1"/>
                </a:solidFill>
              </a:rPr>
              <a:t>De bbp-deflator</a:t>
            </a:r>
            <a:endParaRPr lang="nl-NL" dirty="0">
              <a:solidFill>
                <a:schemeClr val="bg1"/>
              </a:solidFill>
            </a:endParaRPr>
          </a:p>
          <a:p>
            <a:pPr marL="457188" lvl="1" indent="0">
              <a:buNone/>
            </a:pPr>
            <a:r>
              <a:rPr lang="nl-BE" sz="1800" dirty="0">
                <a:solidFill>
                  <a:schemeClr val="tx2"/>
                </a:solidFill>
              </a:rPr>
              <a:t>2.2</a:t>
            </a:r>
            <a:r>
              <a:rPr lang="nl-BE" dirty="0">
                <a:solidFill>
                  <a:schemeClr val="bg1"/>
                </a:solidFill>
              </a:rPr>
              <a:t>	</a:t>
            </a:r>
            <a:r>
              <a:rPr lang="nl-BE" dirty="0"/>
              <a:t>De hoeveelheidsindex van het </a:t>
            </a:r>
            <a:r>
              <a:rPr lang="nl-BE" dirty="0" smtClean="0"/>
              <a:t>bbp</a:t>
            </a:r>
            <a:endParaRPr lang="nl-BE" dirty="0"/>
          </a:p>
        </p:txBody>
      </p:sp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2. </a:t>
            </a:r>
            <a:r>
              <a:rPr lang="nl-BE" dirty="0"/>
              <a:t>De link tussen nominaal en reëel bbp: de bbp-deflator</a:t>
            </a:r>
            <a:endParaRPr lang="nl-BE" altLang="nl-BE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538525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3385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dirty="0" smtClean="0"/>
              <a:t>2.2 </a:t>
            </a:r>
            <a:r>
              <a:rPr lang="nl-BE" dirty="0"/>
              <a:t>De hoeveelheidsindex van het bbp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Onderscheid tussen </a:t>
            </a:r>
            <a:r>
              <a:rPr lang="nl-BE" dirty="0" err="1" smtClean="0"/>
              <a:t>Paasche</a:t>
            </a:r>
            <a:r>
              <a:rPr lang="nl-BE" dirty="0" smtClean="0"/>
              <a:t>- en </a:t>
            </a:r>
            <a:r>
              <a:rPr lang="nl-BE" dirty="0" err="1" smtClean="0"/>
              <a:t>Laspeyres</a:t>
            </a:r>
            <a:r>
              <a:rPr lang="nl-BE" dirty="0" smtClean="0"/>
              <a:t>-indices laat toe hoeveelheidsindex van bbp te interpreteren</a:t>
            </a:r>
          </a:p>
          <a:p>
            <a:r>
              <a:rPr lang="nl-BE" dirty="0" smtClean="0"/>
              <a:t>Nominaal bbp in indexvorm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pPr lvl="1"/>
            <a:r>
              <a:rPr lang="nl-BE" dirty="0" smtClean="0"/>
              <a:t>Product van </a:t>
            </a:r>
            <a:r>
              <a:rPr lang="nl-BE" dirty="0" err="1" smtClean="0"/>
              <a:t>Paasche</a:t>
            </a:r>
            <a:r>
              <a:rPr lang="nl-BE" dirty="0" smtClean="0"/>
              <a:t>-prijsindex </a:t>
            </a:r>
            <a:r>
              <a:rPr lang="nl-BE" i="1" dirty="0" smtClean="0"/>
              <a:t>P</a:t>
            </a:r>
            <a:r>
              <a:rPr lang="nl-BE" i="1" baseline="-25000" dirty="0" smtClean="0"/>
              <a:t>t </a:t>
            </a:r>
            <a:r>
              <a:rPr lang="nl-BE" dirty="0" smtClean="0"/>
              <a:t>en hoeveelheidsindex </a:t>
            </a:r>
            <a:r>
              <a:rPr lang="nl-BE" i="1" dirty="0" err="1" smtClean="0"/>
              <a:t>Q</a:t>
            </a:r>
            <a:r>
              <a:rPr lang="nl-BE" i="1" baseline="-25000" dirty="0" err="1" smtClean="0"/>
              <a:t>t</a:t>
            </a:r>
            <a:endParaRPr lang="nl-BE" i="1" baseline="-25000" dirty="0" smtClean="0"/>
          </a:p>
          <a:p>
            <a:pPr lvl="1"/>
            <a:endParaRPr lang="nl-BE" i="1" baseline="-25000" dirty="0"/>
          </a:p>
          <a:p>
            <a:pPr lvl="1"/>
            <a:endParaRPr lang="nl-BE" i="1" baseline="-25000" dirty="0" smtClean="0"/>
          </a:p>
          <a:p>
            <a:pPr lvl="1"/>
            <a:endParaRPr lang="nl-BE" i="1" baseline="-25000" dirty="0"/>
          </a:p>
          <a:p>
            <a:pPr lvl="1"/>
            <a:endParaRPr lang="nl-BE" i="1" baseline="-25000" dirty="0" smtClean="0"/>
          </a:p>
          <a:p>
            <a:pPr lvl="1"/>
            <a:endParaRPr lang="nl-BE" i="1" baseline="-25000" dirty="0"/>
          </a:p>
          <a:p>
            <a:pPr lvl="1"/>
            <a:endParaRPr lang="nl-BE" i="1" baseline="-25000" dirty="0" smtClean="0"/>
          </a:p>
          <a:p>
            <a:pPr lvl="1"/>
            <a:r>
              <a:rPr lang="nl-BE" dirty="0"/>
              <a:t>Hoeveelheidsindex is dus zelf een </a:t>
            </a:r>
            <a:r>
              <a:rPr lang="nl-BE" dirty="0" err="1" smtClean="0"/>
              <a:t>Laspeyres</a:t>
            </a:r>
            <a:r>
              <a:rPr lang="nl-BE" dirty="0" smtClean="0"/>
              <a:t>-index</a:t>
            </a:r>
            <a:endParaRPr lang="nl-BE" i="1" baseline="-25000" dirty="0"/>
          </a:p>
          <a:p>
            <a:endParaRPr lang="nl-B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536123"/>
              </p:ext>
            </p:extLst>
          </p:nvPr>
        </p:nvGraphicFramePr>
        <p:xfrm>
          <a:off x="3337176" y="2235534"/>
          <a:ext cx="177800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7" name="Equation" r:id="rId4" imgW="1015920" imgH="660240" progId="Equation.DSMT4">
                  <p:embed/>
                </p:oleObj>
              </mc:Choice>
              <mc:Fallback>
                <p:oleObj name="Equation" r:id="rId4" imgW="1015920" imgH="6602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7176" y="2235534"/>
                        <a:ext cx="1778000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221860"/>
              </p:ext>
            </p:extLst>
          </p:nvPr>
        </p:nvGraphicFramePr>
        <p:xfrm>
          <a:off x="2847975" y="3858711"/>
          <a:ext cx="2755900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8" name="Equation" r:id="rId6" imgW="1574640" imgH="888840" progId="Equation.DSMT4">
                  <p:embed/>
                </p:oleObj>
              </mc:Choice>
              <mc:Fallback>
                <p:oleObj name="Equation" r:id="rId6" imgW="1574640" imgH="8888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47975" y="3858711"/>
                        <a:ext cx="2755900" cy="153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5928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3. </a:t>
            </a:r>
            <a:r>
              <a:rPr lang="nl-BE" dirty="0"/>
              <a:t>Van niveau naar groei</a:t>
            </a:r>
            <a:endParaRPr lang="nl-BE" altLang="nl-BE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rgbClr val="D95776"/>
                </a:solidFill>
              </a:rPr>
              <a:t>3.1</a:t>
            </a:r>
            <a:r>
              <a:rPr lang="nl-BE" dirty="0">
                <a:solidFill>
                  <a:srgbClr val="000000"/>
                </a:solidFill>
              </a:rPr>
              <a:t>	Absolute en relatieve toename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3.2</a:t>
            </a:r>
            <a:r>
              <a:rPr lang="nl-BE" dirty="0">
                <a:solidFill>
                  <a:schemeClr val="bg1"/>
                </a:solidFill>
              </a:rPr>
              <a:t>	Groeivoet en indexcijfers met basis 100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3.3</a:t>
            </a:r>
            <a:r>
              <a:rPr lang="nl-BE" dirty="0">
                <a:solidFill>
                  <a:schemeClr val="bg1"/>
                </a:solidFill>
              </a:rPr>
              <a:t>	</a:t>
            </a:r>
            <a:r>
              <a:rPr lang="nl-BE" dirty="0" smtClean="0">
                <a:solidFill>
                  <a:schemeClr val="bg1"/>
                </a:solidFill>
              </a:rPr>
              <a:t>Waarom </a:t>
            </a:r>
            <a:r>
              <a:rPr lang="nl-BE" dirty="0">
                <a:solidFill>
                  <a:schemeClr val="bg1"/>
                </a:solidFill>
              </a:rPr>
              <a:t>logaritmes zo handig zijn bij groei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151554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8679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3.1 </a:t>
            </a:r>
            <a:r>
              <a:rPr lang="nl-BE" dirty="0"/>
              <a:t>Absolute en relatieve toename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 praktijk wordt zelden naar niveau van bbp verwezen</a:t>
            </a:r>
          </a:p>
          <a:p>
            <a:r>
              <a:rPr lang="nl-BE" dirty="0" smtClean="0"/>
              <a:t>Evolutie van bbp</a:t>
            </a:r>
          </a:p>
          <a:p>
            <a:pPr lvl="1"/>
            <a:r>
              <a:rPr lang="nl-BE" dirty="0" smtClean="0"/>
              <a:t>Absolute verschillen</a:t>
            </a:r>
          </a:p>
          <a:p>
            <a:pPr marL="457188" lvl="1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Relatieve verschillen, in verhouding tot bepaald beginniveau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marL="914377" lvl="2" indent="0">
              <a:buNone/>
            </a:pPr>
            <a:r>
              <a:rPr lang="nl-BE" dirty="0" smtClean="0"/>
              <a:t>= jaarlijks groeicijfer</a:t>
            </a:r>
          </a:p>
          <a:p>
            <a:pPr lvl="2"/>
            <a:r>
              <a:rPr lang="nl-BE" dirty="0" smtClean="0"/>
              <a:t>In procent of </a:t>
            </a:r>
            <a:r>
              <a:rPr lang="nl-BE" dirty="0" err="1" smtClean="0"/>
              <a:t>peruun</a:t>
            </a:r>
            <a:endParaRPr lang="nl-BE" dirty="0" smtClean="0"/>
          </a:p>
          <a:p>
            <a:r>
              <a:rPr lang="nl-BE" dirty="0" smtClean="0"/>
              <a:t>Reële groei</a:t>
            </a:r>
          </a:p>
          <a:p>
            <a:r>
              <a:rPr lang="nl-BE" dirty="0" smtClean="0"/>
              <a:t>Nominale groei</a:t>
            </a:r>
            <a:endParaRPr lang="nl-BE" dirty="0"/>
          </a:p>
          <a:p>
            <a:pPr lvl="2"/>
            <a:endParaRPr lang="nl-BE" dirty="0" smtClean="0"/>
          </a:p>
          <a:p>
            <a:pPr lvl="2"/>
            <a:endParaRPr lang="nl-B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119964"/>
              </p:ext>
            </p:extLst>
          </p:nvPr>
        </p:nvGraphicFramePr>
        <p:xfrm>
          <a:off x="3307348" y="2118979"/>
          <a:ext cx="16446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9" name="Equation" r:id="rId3" imgW="939600" imgH="228600" progId="Equation.DSMT4">
                  <p:embed/>
                </p:oleObj>
              </mc:Choice>
              <mc:Fallback>
                <p:oleObj name="Equation" r:id="rId3" imgW="93960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7348" y="2118979"/>
                        <a:ext cx="1644650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864795"/>
              </p:ext>
            </p:extLst>
          </p:nvPr>
        </p:nvGraphicFramePr>
        <p:xfrm>
          <a:off x="3198478" y="2858086"/>
          <a:ext cx="1622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0" name="Equation" r:id="rId5" imgW="927000" imgH="431640" progId="Equation.DSMT4">
                  <p:embed/>
                </p:oleObj>
              </mc:Choice>
              <mc:Fallback>
                <p:oleObj name="Equation" r:id="rId5" imgW="92700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8478" y="2858086"/>
                        <a:ext cx="1622425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445253"/>
              </p:ext>
            </p:extLst>
          </p:nvPr>
        </p:nvGraphicFramePr>
        <p:xfrm>
          <a:off x="3312861" y="5152190"/>
          <a:ext cx="16668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1" name="Equation" r:id="rId7" imgW="952200" imgH="431640" progId="Equation.DSMT4">
                  <p:embed/>
                </p:oleObj>
              </mc:Choice>
              <mc:Fallback>
                <p:oleObj name="Equation" r:id="rId7" imgW="95220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12861" y="5152190"/>
                        <a:ext cx="1666875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8995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6346" y="1"/>
            <a:ext cx="8533804" cy="950400"/>
          </a:xfrm>
        </p:spPr>
        <p:txBody>
          <a:bodyPr/>
          <a:lstStyle/>
          <a:p>
            <a:r>
              <a:rPr lang="nl-BE" sz="2400" dirty="0"/>
              <a:t>Tabel 20.3: niveau, toename en groei van het </a:t>
            </a:r>
            <a:r>
              <a:rPr lang="nl-BE" sz="2400" dirty="0" smtClean="0"/>
              <a:t>reëel </a:t>
            </a:r>
            <a:r>
              <a:rPr lang="nl-BE" sz="2400" dirty="0"/>
              <a:t>wereld-bbp (miljard $) en het </a:t>
            </a:r>
            <a:r>
              <a:rPr lang="nl-BE" sz="2400" dirty="0" smtClean="0"/>
              <a:t>reëel Belgisch </a:t>
            </a:r>
            <a:r>
              <a:rPr lang="nl-BE" sz="2400" dirty="0"/>
              <a:t>bbp (miljard €) van 2007 tot 2018.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704851" y="1273176"/>
            <a:ext cx="49371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04851" y="2328863"/>
            <a:ext cx="7734300" cy="0"/>
          </a:xfrm>
          <a:custGeom>
            <a:avLst/>
            <a:gdLst>
              <a:gd name="T0" fmla="*/ 0 w 4872"/>
              <a:gd name="T1" fmla="*/ 311 w 4872"/>
              <a:gd name="T2" fmla="*/ 953 w 4872"/>
              <a:gd name="T3" fmla="*/ 1595 w 4872"/>
              <a:gd name="T4" fmla="*/ 1968 w 4872"/>
              <a:gd name="T5" fmla="*/ 2574 w 4872"/>
              <a:gd name="T6" fmla="*/ 3216 w 4872"/>
              <a:gd name="T7" fmla="*/ 3894 w 4872"/>
              <a:gd name="T8" fmla="*/ 4266 w 4872"/>
              <a:gd name="T9" fmla="*/ 4872 w 487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4872">
                <a:moveTo>
                  <a:pt x="0" y="0"/>
                </a:moveTo>
                <a:lnTo>
                  <a:pt x="311" y="0"/>
                </a:lnTo>
                <a:lnTo>
                  <a:pt x="953" y="0"/>
                </a:lnTo>
                <a:lnTo>
                  <a:pt x="1595" y="0"/>
                </a:lnTo>
                <a:lnTo>
                  <a:pt x="1968" y="0"/>
                </a:lnTo>
                <a:lnTo>
                  <a:pt x="2574" y="0"/>
                </a:lnTo>
                <a:lnTo>
                  <a:pt x="3216" y="0"/>
                </a:lnTo>
                <a:lnTo>
                  <a:pt x="3894" y="0"/>
                </a:lnTo>
                <a:lnTo>
                  <a:pt x="4266" y="0"/>
                </a:lnTo>
                <a:lnTo>
                  <a:pt x="4872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704851" y="5584826"/>
            <a:ext cx="7734300" cy="0"/>
          </a:xfrm>
          <a:custGeom>
            <a:avLst/>
            <a:gdLst>
              <a:gd name="T0" fmla="*/ 0 w 4872"/>
              <a:gd name="T1" fmla="*/ 311 w 4872"/>
              <a:gd name="T2" fmla="*/ 953 w 4872"/>
              <a:gd name="T3" fmla="*/ 1595 w 4872"/>
              <a:gd name="T4" fmla="*/ 1968 w 4872"/>
              <a:gd name="T5" fmla="*/ 2574 w 4872"/>
              <a:gd name="T6" fmla="*/ 3216 w 4872"/>
              <a:gd name="T7" fmla="*/ 3894 w 4872"/>
              <a:gd name="T8" fmla="*/ 4266 w 4872"/>
              <a:gd name="T9" fmla="*/ 4872 w 487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4872">
                <a:moveTo>
                  <a:pt x="0" y="0"/>
                </a:moveTo>
                <a:lnTo>
                  <a:pt x="311" y="0"/>
                </a:lnTo>
                <a:lnTo>
                  <a:pt x="953" y="0"/>
                </a:lnTo>
                <a:lnTo>
                  <a:pt x="1595" y="0"/>
                </a:lnTo>
                <a:lnTo>
                  <a:pt x="1968" y="0"/>
                </a:lnTo>
                <a:lnTo>
                  <a:pt x="2574" y="0"/>
                </a:lnTo>
                <a:lnTo>
                  <a:pt x="3216" y="0"/>
                </a:lnTo>
                <a:lnTo>
                  <a:pt x="3894" y="0"/>
                </a:lnTo>
                <a:lnTo>
                  <a:pt x="4266" y="0"/>
                </a:lnTo>
                <a:lnTo>
                  <a:pt x="4872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791076" y="1273176"/>
            <a:ext cx="3648075" cy="0"/>
          </a:xfrm>
          <a:custGeom>
            <a:avLst/>
            <a:gdLst>
              <a:gd name="T0" fmla="*/ 0 w 2298"/>
              <a:gd name="T1" fmla="*/ 642 w 2298"/>
              <a:gd name="T2" fmla="*/ 1320 w 2298"/>
              <a:gd name="T3" fmla="*/ 1692 w 2298"/>
              <a:gd name="T4" fmla="*/ 2298 w 229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298">
                <a:moveTo>
                  <a:pt x="0" y="0"/>
                </a:moveTo>
                <a:lnTo>
                  <a:pt x="642" y="0"/>
                </a:lnTo>
                <a:lnTo>
                  <a:pt x="1320" y="0"/>
                </a:lnTo>
                <a:lnTo>
                  <a:pt x="1692" y="0"/>
                </a:lnTo>
                <a:lnTo>
                  <a:pt x="2298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1198563" y="1273176"/>
            <a:ext cx="3592513" cy="0"/>
          </a:xfrm>
          <a:custGeom>
            <a:avLst/>
            <a:gdLst>
              <a:gd name="T0" fmla="*/ 0 w 2263"/>
              <a:gd name="T1" fmla="*/ 642 w 2263"/>
              <a:gd name="T2" fmla="*/ 1284 w 2263"/>
              <a:gd name="T3" fmla="*/ 1657 w 2263"/>
              <a:gd name="T4" fmla="*/ 2263 w 226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263">
                <a:moveTo>
                  <a:pt x="0" y="0"/>
                </a:moveTo>
                <a:lnTo>
                  <a:pt x="642" y="0"/>
                </a:lnTo>
                <a:lnTo>
                  <a:pt x="1284" y="0"/>
                </a:lnTo>
                <a:lnTo>
                  <a:pt x="1657" y="0"/>
                </a:lnTo>
                <a:lnTo>
                  <a:pt x="2263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497013" y="1654176"/>
            <a:ext cx="4205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>
                <a:solidFill>
                  <a:srgbClr val="E9636E"/>
                </a:solidFill>
                <a:latin typeface="Adobe Garamond Pro" pitchFamily="18" charset="0"/>
              </a:rPr>
              <a:t>niveau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449513" y="1654176"/>
            <a:ext cx="55143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toename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130676" y="1654176"/>
            <a:ext cx="3542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index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087938" y="1654176"/>
            <a:ext cx="4205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>
                <a:solidFill>
                  <a:srgbClr val="E9636E"/>
                </a:solidFill>
                <a:latin typeface="Adobe Garamond Pro" pitchFamily="18" charset="0"/>
              </a:rPr>
              <a:t>niveau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72188" y="1654176"/>
            <a:ext cx="55143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toename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7778751" y="1654176"/>
            <a:ext cx="3542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3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index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5" name="Rectangle 17"/>
          <p:cNvSpPr>
            <a:spLocks noChangeArrowheads="1"/>
          </p:cNvSpPr>
          <p:nvPr/>
        </p:nvSpPr>
        <p:spPr bwMode="auto">
          <a:xfrm>
            <a:off x="1073455" y="1343717"/>
            <a:ext cx="34649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>
                <a:solidFill>
                  <a:srgbClr val="E9636E"/>
                </a:solidFill>
                <a:latin typeface="Adobe Garamond Pro" pitchFamily="18" charset="0"/>
              </a:rPr>
              <a:t>reëel wereld-bbp in kettingprijzen, </a:t>
            </a:r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referentiejaar 2010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6" name="Rectangle 17"/>
          <p:cNvSpPr>
            <a:spLocks noChangeArrowheads="1"/>
          </p:cNvSpPr>
          <p:nvPr/>
        </p:nvSpPr>
        <p:spPr bwMode="auto">
          <a:xfrm>
            <a:off x="4921251" y="1343716"/>
            <a:ext cx="342177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>
                <a:solidFill>
                  <a:srgbClr val="E9636E"/>
                </a:solidFill>
                <a:latin typeface="Adobe Garamond Pro" pitchFamily="18" charset="0"/>
              </a:rPr>
              <a:t>reëel bbp België in kettingprijzen, referentiejaar 2010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0" name="Rectangle 13"/>
          <p:cNvSpPr>
            <a:spLocks noChangeArrowheads="1"/>
          </p:cNvSpPr>
          <p:nvPr/>
        </p:nvSpPr>
        <p:spPr bwMode="auto">
          <a:xfrm>
            <a:off x="800350" y="1862534"/>
            <a:ext cx="2324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jaar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2" name="Rectangle 13"/>
          <p:cNvSpPr>
            <a:spLocks noChangeArrowheads="1"/>
          </p:cNvSpPr>
          <p:nvPr/>
        </p:nvSpPr>
        <p:spPr bwMode="auto">
          <a:xfrm>
            <a:off x="1612718" y="2082987"/>
            <a:ext cx="1891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(1)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3" name="Rectangle 13"/>
          <p:cNvSpPr>
            <a:spLocks noChangeArrowheads="1"/>
          </p:cNvSpPr>
          <p:nvPr/>
        </p:nvSpPr>
        <p:spPr bwMode="auto">
          <a:xfrm>
            <a:off x="3987635" y="1863303"/>
            <a:ext cx="666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>
                <a:solidFill>
                  <a:srgbClr val="E9636E"/>
                </a:solidFill>
                <a:latin typeface="Adobe Garamond Pro" pitchFamily="18" charset="0"/>
              </a:rPr>
              <a:t>2007=100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4" name="Rectangle 13"/>
          <p:cNvSpPr>
            <a:spLocks noChangeArrowheads="1"/>
          </p:cNvSpPr>
          <p:nvPr/>
        </p:nvSpPr>
        <p:spPr bwMode="auto">
          <a:xfrm>
            <a:off x="3397629" y="1869266"/>
            <a:ext cx="31418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>
                <a:solidFill>
                  <a:srgbClr val="E9636E"/>
                </a:solidFill>
                <a:latin typeface="Adobe Garamond Pro" pitchFamily="18" charset="0"/>
              </a:rPr>
              <a:t>in %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5" name="Rectangle 13"/>
          <p:cNvSpPr>
            <a:spLocks noChangeArrowheads="1"/>
          </p:cNvSpPr>
          <p:nvPr/>
        </p:nvSpPr>
        <p:spPr bwMode="auto">
          <a:xfrm>
            <a:off x="2358888" y="1864127"/>
            <a:ext cx="762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>
                <a:solidFill>
                  <a:srgbClr val="E9636E"/>
                </a:solidFill>
                <a:latin typeface="Adobe Garamond Pro" pitchFamily="18" charset="0"/>
              </a:rPr>
              <a:t>in miljard $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6" name="Rectangle 13"/>
          <p:cNvSpPr>
            <a:spLocks noChangeArrowheads="1"/>
          </p:cNvSpPr>
          <p:nvPr/>
        </p:nvSpPr>
        <p:spPr bwMode="auto">
          <a:xfrm>
            <a:off x="1339384" y="1869267"/>
            <a:ext cx="762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>
                <a:solidFill>
                  <a:srgbClr val="E9636E"/>
                </a:solidFill>
                <a:latin typeface="Adobe Garamond Pro" pitchFamily="18" charset="0"/>
              </a:rPr>
              <a:t>in miljard $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7" name="Rectangle 13"/>
          <p:cNvSpPr>
            <a:spLocks noChangeArrowheads="1"/>
          </p:cNvSpPr>
          <p:nvPr/>
        </p:nvSpPr>
        <p:spPr bwMode="auto">
          <a:xfrm>
            <a:off x="4945763" y="1869680"/>
            <a:ext cx="762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>
                <a:solidFill>
                  <a:srgbClr val="E9636E"/>
                </a:solidFill>
                <a:latin typeface="Adobe Garamond Pro" pitchFamily="18" charset="0"/>
              </a:rPr>
              <a:t>in miljard $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8" name="Rectangle 13"/>
          <p:cNvSpPr>
            <a:spLocks noChangeArrowheads="1"/>
          </p:cNvSpPr>
          <p:nvPr/>
        </p:nvSpPr>
        <p:spPr bwMode="auto">
          <a:xfrm>
            <a:off x="5993245" y="1863764"/>
            <a:ext cx="762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>
                <a:solidFill>
                  <a:srgbClr val="E9636E"/>
                </a:solidFill>
                <a:latin typeface="Adobe Garamond Pro" pitchFamily="18" charset="0"/>
              </a:rPr>
              <a:t>in miljard $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9" name="Rectangle 13"/>
          <p:cNvSpPr>
            <a:spLocks noChangeArrowheads="1"/>
          </p:cNvSpPr>
          <p:nvPr/>
        </p:nvSpPr>
        <p:spPr bwMode="auto">
          <a:xfrm>
            <a:off x="7044290" y="1863302"/>
            <a:ext cx="31418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>
                <a:solidFill>
                  <a:srgbClr val="E9636E"/>
                </a:solidFill>
                <a:latin typeface="Adobe Garamond Pro" pitchFamily="18" charset="0"/>
              </a:rPr>
              <a:t>in %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0" name="Rectangle 13"/>
          <p:cNvSpPr>
            <a:spLocks noChangeArrowheads="1"/>
          </p:cNvSpPr>
          <p:nvPr/>
        </p:nvSpPr>
        <p:spPr bwMode="auto">
          <a:xfrm>
            <a:off x="7639852" y="1882932"/>
            <a:ext cx="6668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>
                <a:solidFill>
                  <a:srgbClr val="E9636E"/>
                </a:solidFill>
                <a:latin typeface="Adobe Garamond Pro" pitchFamily="18" charset="0"/>
              </a:rPr>
              <a:t>2007=100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1" name="Rectangle 13"/>
          <p:cNvSpPr>
            <a:spLocks noChangeArrowheads="1"/>
          </p:cNvSpPr>
          <p:nvPr/>
        </p:nvSpPr>
        <p:spPr bwMode="auto">
          <a:xfrm>
            <a:off x="7091363" y="2096536"/>
            <a:ext cx="1891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(7)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4226483" y="2082987"/>
            <a:ext cx="1891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(4)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3" name="Rectangle 13"/>
          <p:cNvSpPr>
            <a:spLocks noChangeArrowheads="1"/>
          </p:cNvSpPr>
          <p:nvPr/>
        </p:nvSpPr>
        <p:spPr bwMode="auto">
          <a:xfrm>
            <a:off x="3430036" y="2092009"/>
            <a:ext cx="1891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(3)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4" name="Rectangle 13"/>
          <p:cNvSpPr>
            <a:spLocks noChangeArrowheads="1"/>
          </p:cNvSpPr>
          <p:nvPr/>
        </p:nvSpPr>
        <p:spPr bwMode="auto">
          <a:xfrm>
            <a:off x="2630652" y="2098635"/>
            <a:ext cx="1891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(2)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" name="Rectangle 13"/>
          <p:cNvSpPr>
            <a:spLocks noChangeArrowheads="1"/>
          </p:cNvSpPr>
          <p:nvPr/>
        </p:nvSpPr>
        <p:spPr bwMode="auto">
          <a:xfrm>
            <a:off x="6266578" y="2096239"/>
            <a:ext cx="1891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(6)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6" name="Rectangle 13"/>
          <p:cNvSpPr>
            <a:spLocks noChangeArrowheads="1"/>
          </p:cNvSpPr>
          <p:nvPr/>
        </p:nvSpPr>
        <p:spPr bwMode="auto">
          <a:xfrm>
            <a:off x="5205845" y="2091595"/>
            <a:ext cx="1891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(5)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7" name="Rectangle 13"/>
          <p:cNvSpPr>
            <a:spLocks noChangeArrowheads="1"/>
          </p:cNvSpPr>
          <p:nvPr/>
        </p:nvSpPr>
        <p:spPr bwMode="auto">
          <a:xfrm>
            <a:off x="7878699" y="2096238"/>
            <a:ext cx="1891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(8)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9" name="Rectangle 13"/>
          <p:cNvSpPr>
            <a:spLocks noChangeArrowheads="1"/>
          </p:cNvSpPr>
          <p:nvPr/>
        </p:nvSpPr>
        <p:spPr bwMode="auto">
          <a:xfrm>
            <a:off x="7794170" y="5334015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110,8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1" name="Rectangle 13"/>
          <p:cNvSpPr>
            <a:spLocks noChangeArrowheads="1"/>
          </p:cNvSpPr>
          <p:nvPr/>
        </p:nvSpPr>
        <p:spPr bwMode="auto">
          <a:xfrm>
            <a:off x="768905" y="4541821"/>
            <a:ext cx="3334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2015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8" name="Rectangle 13"/>
          <p:cNvSpPr>
            <a:spLocks noChangeArrowheads="1"/>
          </p:cNvSpPr>
          <p:nvPr/>
        </p:nvSpPr>
        <p:spPr bwMode="auto">
          <a:xfrm>
            <a:off x="766616" y="4259841"/>
            <a:ext cx="3334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2014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9" name="Rectangle 13"/>
          <p:cNvSpPr>
            <a:spLocks noChangeArrowheads="1"/>
          </p:cNvSpPr>
          <p:nvPr/>
        </p:nvSpPr>
        <p:spPr bwMode="auto">
          <a:xfrm>
            <a:off x="749855" y="3997958"/>
            <a:ext cx="3334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2013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0" name="Rectangle 13"/>
          <p:cNvSpPr>
            <a:spLocks noChangeArrowheads="1"/>
          </p:cNvSpPr>
          <p:nvPr/>
        </p:nvSpPr>
        <p:spPr bwMode="auto">
          <a:xfrm>
            <a:off x="777007" y="3724792"/>
            <a:ext cx="3334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2012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1" name="Rectangle 13"/>
          <p:cNvSpPr>
            <a:spLocks noChangeArrowheads="1"/>
          </p:cNvSpPr>
          <p:nvPr/>
        </p:nvSpPr>
        <p:spPr bwMode="auto">
          <a:xfrm>
            <a:off x="766616" y="3458354"/>
            <a:ext cx="3334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2011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2" name="Rectangle 13"/>
          <p:cNvSpPr>
            <a:spLocks noChangeArrowheads="1"/>
          </p:cNvSpPr>
          <p:nvPr/>
        </p:nvSpPr>
        <p:spPr bwMode="auto">
          <a:xfrm>
            <a:off x="766616" y="3176013"/>
            <a:ext cx="3334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2010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3" name="Rectangle 13"/>
          <p:cNvSpPr>
            <a:spLocks noChangeArrowheads="1"/>
          </p:cNvSpPr>
          <p:nvPr/>
        </p:nvSpPr>
        <p:spPr bwMode="auto">
          <a:xfrm>
            <a:off x="781028" y="2916568"/>
            <a:ext cx="3334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2009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4" name="Rectangle 13"/>
          <p:cNvSpPr>
            <a:spLocks noChangeArrowheads="1"/>
          </p:cNvSpPr>
          <p:nvPr/>
        </p:nvSpPr>
        <p:spPr bwMode="auto">
          <a:xfrm>
            <a:off x="777009" y="2385998"/>
            <a:ext cx="3334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2007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5" name="Rectangle 13"/>
          <p:cNvSpPr>
            <a:spLocks noChangeArrowheads="1"/>
          </p:cNvSpPr>
          <p:nvPr/>
        </p:nvSpPr>
        <p:spPr bwMode="auto">
          <a:xfrm>
            <a:off x="777010" y="2656551"/>
            <a:ext cx="3334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2008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6" name="Rectangle 13"/>
          <p:cNvSpPr>
            <a:spLocks noChangeArrowheads="1"/>
          </p:cNvSpPr>
          <p:nvPr/>
        </p:nvSpPr>
        <p:spPr bwMode="auto">
          <a:xfrm>
            <a:off x="2464769" y="2646160"/>
            <a:ext cx="5001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1 158,5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7" name="Rectangle 13"/>
          <p:cNvSpPr>
            <a:spLocks noChangeArrowheads="1"/>
          </p:cNvSpPr>
          <p:nvPr/>
        </p:nvSpPr>
        <p:spPr bwMode="auto">
          <a:xfrm>
            <a:off x="1408012" y="5337953"/>
            <a:ext cx="5834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82 709,6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8" name="Rectangle 13"/>
          <p:cNvSpPr>
            <a:spLocks noChangeArrowheads="1"/>
          </p:cNvSpPr>
          <p:nvPr/>
        </p:nvSpPr>
        <p:spPr bwMode="auto">
          <a:xfrm>
            <a:off x="1415548" y="5075512"/>
            <a:ext cx="5834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79 835,5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9" name="Rectangle 13"/>
          <p:cNvSpPr>
            <a:spLocks noChangeArrowheads="1"/>
          </p:cNvSpPr>
          <p:nvPr/>
        </p:nvSpPr>
        <p:spPr bwMode="auto">
          <a:xfrm>
            <a:off x="1408017" y="4811626"/>
            <a:ext cx="5834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77 210,4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0" name="Rectangle 13"/>
          <p:cNvSpPr>
            <a:spLocks noChangeArrowheads="1"/>
          </p:cNvSpPr>
          <p:nvPr/>
        </p:nvSpPr>
        <p:spPr bwMode="auto">
          <a:xfrm>
            <a:off x="1415547" y="4535372"/>
            <a:ext cx="5834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74 888,8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1" name="Rectangle 13"/>
          <p:cNvSpPr>
            <a:spLocks noChangeArrowheads="1"/>
          </p:cNvSpPr>
          <p:nvPr/>
        </p:nvSpPr>
        <p:spPr bwMode="auto">
          <a:xfrm>
            <a:off x="1408013" y="4273660"/>
            <a:ext cx="5834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72 970,1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2" name="Rectangle 13"/>
          <p:cNvSpPr>
            <a:spLocks noChangeArrowheads="1"/>
          </p:cNvSpPr>
          <p:nvPr/>
        </p:nvSpPr>
        <p:spPr bwMode="auto">
          <a:xfrm>
            <a:off x="1408017" y="4003660"/>
            <a:ext cx="5834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71 058,9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3" name="Rectangle 13"/>
          <p:cNvSpPr>
            <a:spLocks noChangeArrowheads="1"/>
          </p:cNvSpPr>
          <p:nvPr/>
        </p:nvSpPr>
        <p:spPr bwMode="auto">
          <a:xfrm>
            <a:off x="1408014" y="3721806"/>
            <a:ext cx="5834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69 340,7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4" name="Rectangle 13"/>
          <p:cNvSpPr>
            <a:spLocks noChangeArrowheads="1"/>
          </p:cNvSpPr>
          <p:nvPr/>
        </p:nvSpPr>
        <p:spPr bwMode="auto">
          <a:xfrm>
            <a:off x="1415548" y="3462323"/>
            <a:ext cx="5834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67 685,6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5" name="Rectangle 13"/>
          <p:cNvSpPr>
            <a:spLocks noChangeArrowheads="1"/>
          </p:cNvSpPr>
          <p:nvPr/>
        </p:nvSpPr>
        <p:spPr bwMode="auto">
          <a:xfrm>
            <a:off x="1408015" y="3187540"/>
            <a:ext cx="5834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65 651,4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6" name="Rectangle 13"/>
          <p:cNvSpPr>
            <a:spLocks noChangeArrowheads="1"/>
          </p:cNvSpPr>
          <p:nvPr/>
        </p:nvSpPr>
        <p:spPr bwMode="auto">
          <a:xfrm>
            <a:off x="1408016" y="2924160"/>
            <a:ext cx="5834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62 901,5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7" name="Rectangle 13"/>
          <p:cNvSpPr>
            <a:spLocks noChangeArrowheads="1"/>
          </p:cNvSpPr>
          <p:nvPr/>
        </p:nvSpPr>
        <p:spPr bwMode="auto">
          <a:xfrm>
            <a:off x="1408017" y="2646160"/>
            <a:ext cx="5834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63 989,6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8" name="Rectangle 13"/>
          <p:cNvSpPr>
            <a:spLocks noChangeArrowheads="1"/>
          </p:cNvSpPr>
          <p:nvPr/>
        </p:nvSpPr>
        <p:spPr bwMode="auto">
          <a:xfrm>
            <a:off x="1415548" y="2383112"/>
            <a:ext cx="5834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62 831,1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9" name="Rectangle 13"/>
          <p:cNvSpPr>
            <a:spLocks noChangeArrowheads="1"/>
          </p:cNvSpPr>
          <p:nvPr/>
        </p:nvSpPr>
        <p:spPr bwMode="auto">
          <a:xfrm>
            <a:off x="777006" y="5335975"/>
            <a:ext cx="3334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2018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0" name="Rectangle 13"/>
          <p:cNvSpPr>
            <a:spLocks noChangeArrowheads="1"/>
          </p:cNvSpPr>
          <p:nvPr/>
        </p:nvSpPr>
        <p:spPr bwMode="auto">
          <a:xfrm>
            <a:off x="777010" y="5069593"/>
            <a:ext cx="3334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2017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1" name="Rectangle 13"/>
          <p:cNvSpPr>
            <a:spLocks noChangeArrowheads="1"/>
          </p:cNvSpPr>
          <p:nvPr/>
        </p:nvSpPr>
        <p:spPr bwMode="auto">
          <a:xfrm>
            <a:off x="766285" y="4811626"/>
            <a:ext cx="3334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2016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2" name="Rectangle 13"/>
          <p:cNvSpPr>
            <a:spLocks noChangeArrowheads="1"/>
          </p:cNvSpPr>
          <p:nvPr/>
        </p:nvSpPr>
        <p:spPr bwMode="auto">
          <a:xfrm>
            <a:off x="4088808" y="3201972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104,5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3" name="Rectangle 13"/>
          <p:cNvSpPr>
            <a:spLocks noChangeArrowheads="1"/>
          </p:cNvSpPr>
          <p:nvPr/>
        </p:nvSpPr>
        <p:spPr bwMode="auto">
          <a:xfrm>
            <a:off x="4099474" y="2931231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100,1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4" name="Rectangle 13"/>
          <p:cNvSpPr>
            <a:spLocks noChangeArrowheads="1"/>
          </p:cNvSpPr>
          <p:nvPr/>
        </p:nvSpPr>
        <p:spPr bwMode="auto">
          <a:xfrm>
            <a:off x="4091328" y="2654242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101,8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5" name="Rectangle 13"/>
          <p:cNvSpPr>
            <a:spLocks noChangeArrowheads="1"/>
          </p:cNvSpPr>
          <p:nvPr/>
        </p:nvSpPr>
        <p:spPr bwMode="auto">
          <a:xfrm>
            <a:off x="4100854" y="2375001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100,0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6" name="Rectangle 13"/>
          <p:cNvSpPr>
            <a:spLocks noChangeArrowheads="1"/>
          </p:cNvSpPr>
          <p:nvPr/>
        </p:nvSpPr>
        <p:spPr bwMode="auto">
          <a:xfrm>
            <a:off x="2464514" y="5334750"/>
            <a:ext cx="5001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2 874,1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7" name="Rectangle 13"/>
          <p:cNvSpPr>
            <a:spLocks noChangeArrowheads="1"/>
          </p:cNvSpPr>
          <p:nvPr/>
        </p:nvSpPr>
        <p:spPr bwMode="auto">
          <a:xfrm>
            <a:off x="2459904" y="5069594"/>
            <a:ext cx="5001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2 625,2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8" name="Rectangle 13"/>
          <p:cNvSpPr>
            <a:spLocks noChangeArrowheads="1"/>
          </p:cNvSpPr>
          <p:nvPr/>
        </p:nvSpPr>
        <p:spPr bwMode="auto">
          <a:xfrm>
            <a:off x="2470181" y="4801235"/>
            <a:ext cx="5001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2 321,6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9" name="Rectangle 13"/>
          <p:cNvSpPr>
            <a:spLocks noChangeArrowheads="1"/>
          </p:cNvSpPr>
          <p:nvPr/>
        </p:nvSpPr>
        <p:spPr bwMode="auto">
          <a:xfrm>
            <a:off x="2469199" y="4532298"/>
            <a:ext cx="5001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1 918,7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0" name="Rectangle 13"/>
          <p:cNvSpPr>
            <a:spLocks noChangeArrowheads="1"/>
          </p:cNvSpPr>
          <p:nvPr/>
        </p:nvSpPr>
        <p:spPr bwMode="auto">
          <a:xfrm>
            <a:off x="2459903" y="4256607"/>
            <a:ext cx="5001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1 911,2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1" name="Rectangle 13"/>
          <p:cNvSpPr>
            <a:spLocks noChangeArrowheads="1"/>
          </p:cNvSpPr>
          <p:nvPr/>
        </p:nvSpPr>
        <p:spPr bwMode="auto">
          <a:xfrm>
            <a:off x="2464769" y="4001206"/>
            <a:ext cx="5001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1 718,2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2" name="Rectangle 13"/>
          <p:cNvSpPr>
            <a:spLocks noChangeArrowheads="1"/>
          </p:cNvSpPr>
          <p:nvPr/>
        </p:nvSpPr>
        <p:spPr bwMode="auto">
          <a:xfrm>
            <a:off x="2463005" y="3724793"/>
            <a:ext cx="5001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1 655,1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3" name="Rectangle 13"/>
          <p:cNvSpPr>
            <a:spLocks noChangeArrowheads="1"/>
          </p:cNvSpPr>
          <p:nvPr/>
        </p:nvSpPr>
        <p:spPr bwMode="auto">
          <a:xfrm>
            <a:off x="2459904" y="3462323"/>
            <a:ext cx="5001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2 034,2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4" name="Rectangle 13"/>
          <p:cNvSpPr>
            <a:spLocks noChangeArrowheads="1"/>
          </p:cNvSpPr>
          <p:nvPr/>
        </p:nvSpPr>
        <p:spPr bwMode="auto">
          <a:xfrm>
            <a:off x="2457377" y="3181190"/>
            <a:ext cx="5001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2 750,0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5" name="Rectangle 13"/>
          <p:cNvSpPr>
            <a:spLocks noChangeArrowheads="1"/>
          </p:cNvSpPr>
          <p:nvPr/>
        </p:nvSpPr>
        <p:spPr bwMode="auto">
          <a:xfrm>
            <a:off x="2412559" y="2920090"/>
            <a:ext cx="5530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-1 088,2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6" name="Rectangle 13"/>
          <p:cNvSpPr>
            <a:spLocks noChangeArrowheads="1"/>
          </p:cNvSpPr>
          <p:nvPr/>
        </p:nvSpPr>
        <p:spPr bwMode="auto">
          <a:xfrm>
            <a:off x="7087664" y="5095859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1,4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7" name="Rectangle 13"/>
          <p:cNvSpPr>
            <a:spLocks noChangeArrowheads="1"/>
          </p:cNvSpPr>
          <p:nvPr/>
        </p:nvSpPr>
        <p:spPr bwMode="auto">
          <a:xfrm>
            <a:off x="7072865" y="3208321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2,7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8" name="Rectangle 13"/>
          <p:cNvSpPr>
            <a:spLocks noChangeArrowheads="1"/>
          </p:cNvSpPr>
          <p:nvPr/>
        </p:nvSpPr>
        <p:spPr bwMode="auto">
          <a:xfrm>
            <a:off x="7022305" y="2941622"/>
            <a:ext cx="2612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-2,3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9" name="Rectangle 13"/>
          <p:cNvSpPr>
            <a:spLocks noChangeArrowheads="1"/>
          </p:cNvSpPr>
          <p:nvPr/>
        </p:nvSpPr>
        <p:spPr bwMode="auto">
          <a:xfrm>
            <a:off x="7066500" y="2682876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0,7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0" name="Rectangle 13"/>
          <p:cNvSpPr>
            <a:spLocks noChangeArrowheads="1"/>
          </p:cNvSpPr>
          <p:nvPr/>
        </p:nvSpPr>
        <p:spPr bwMode="auto">
          <a:xfrm>
            <a:off x="3435412" y="5335572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3,6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435412" y="5081536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3,4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2" name="Rectangle 13"/>
          <p:cNvSpPr>
            <a:spLocks noChangeArrowheads="1"/>
          </p:cNvSpPr>
          <p:nvPr/>
        </p:nvSpPr>
        <p:spPr bwMode="auto">
          <a:xfrm>
            <a:off x="3435412" y="4804338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3,1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3" name="Rectangle 13"/>
          <p:cNvSpPr>
            <a:spLocks noChangeArrowheads="1"/>
          </p:cNvSpPr>
          <p:nvPr/>
        </p:nvSpPr>
        <p:spPr bwMode="auto">
          <a:xfrm>
            <a:off x="3435412" y="4543441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2,6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4" name="Rectangle 13"/>
          <p:cNvSpPr>
            <a:spLocks noChangeArrowheads="1"/>
          </p:cNvSpPr>
          <p:nvPr/>
        </p:nvSpPr>
        <p:spPr bwMode="auto">
          <a:xfrm>
            <a:off x="3441003" y="4290204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2,7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5" name="Rectangle 13"/>
          <p:cNvSpPr>
            <a:spLocks noChangeArrowheads="1"/>
          </p:cNvSpPr>
          <p:nvPr/>
        </p:nvSpPr>
        <p:spPr bwMode="auto">
          <a:xfrm>
            <a:off x="3425887" y="4011698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2,5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6" name="Rectangle 13"/>
          <p:cNvSpPr>
            <a:spLocks noChangeArrowheads="1"/>
          </p:cNvSpPr>
          <p:nvPr/>
        </p:nvSpPr>
        <p:spPr bwMode="auto">
          <a:xfrm>
            <a:off x="3416348" y="3724426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2,4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7" name="Rectangle 13"/>
          <p:cNvSpPr>
            <a:spLocks noChangeArrowheads="1"/>
          </p:cNvSpPr>
          <p:nvPr/>
        </p:nvSpPr>
        <p:spPr bwMode="auto">
          <a:xfrm>
            <a:off x="3416362" y="3458353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3,1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8" name="Rectangle 13"/>
          <p:cNvSpPr>
            <a:spLocks noChangeArrowheads="1"/>
          </p:cNvSpPr>
          <p:nvPr/>
        </p:nvSpPr>
        <p:spPr bwMode="auto">
          <a:xfrm>
            <a:off x="3427494" y="3208322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4,4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9" name="Rectangle 13"/>
          <p:cNvSpPr>
            <a:spLocks noChangeArrowheads="1"/>
          </p:cNvSpPr>
          <p:nvPr/>
        </p:nvSpPr>
        <p:spPr bwMode="auto">
          <a:xfrm>
            <a:off x="3381014" y="2926542"/>
            <a:ext cx="2612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-1,7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0" name="Rectangle 13"/>
          <p:cNvSpPr>
            <a:spLocks noChangeArrowheads="1"/>
          </p:cNvSpPr>
          <p:nvPr/>
        </p:nvSpPr>
        <p:spPr bwMode="auto">
          <a:xfrm>
            <a:off x="3413633" y="2635484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1,8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1" name="Rectangle 13"/>
          <p:cNvSpPr>
            <a:spLocks noChangeArrowheads="1"/>
          </p:cNvSpPr>
          <p:nvPr/>
        </p:nvSpPr>
        <p:spPr bwMode="auto">
          <a:xfrm>
            <a:off x="7078139" y="4815521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1,2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2" name="Rectangle 13"/>
          <p:cNvSpPr>
            <a:spLocks noChangeArrowheads="1"/>
          </p:cNvSpPr>
          <p:nvPr/>
        </p:nvSpPr>
        <p:spPr bwMode="auto">
          <a:xfrm>
            <a:off x="7078139" y="4543441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1,5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3" name="Rectangle 13"/>
          <p:cNvSpPr>
            <a:spLocks noChangeArrowheads="1"/>
          </p:cNvSpPr>
          <p:nvPr/>
        </p:nvSpPr>
        <p:spPr bwMode="auto">
          <a:xfrm>
            <a:off x="7088953" y="4259841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1,7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4" name="Rectangle 13"/>
          <p:cNvSpPr>
            <a:spLocks noChangeArrowheads="1"/>
          </p:cNvSpPr>
          <p:nvPr/>
        </p:nvSpPr>
        <p:spPr bwMode="auto">
          <a:xfrm>
            <a:off x="7036245" y="4002173"/>
            <a:ext cx="2612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-0,1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5" name="Rectangle 13"/>
          <p:cNvSpPr>
            <a:spLocks noChangeArrowheads="1"/>
          </p:cNvSpPr>
          <p:nvPr/>
        </p:nvSpPr>
        <p:spPr bwMode="auto">
          <a:xfrm>
            <a:off x="7074014" y="3721806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0,1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6" name="Rectangle 13"/>
          <p:cNvSpPr>
            <a:spLocks noChangeArrowheads="1"/>
          </p:cNvSpPr>
          <p:nvPr/>
        </p:nvSpPr>
        <p:spPr bwMode="auto">
          <a:xfrm>
            <a:off x="7078450" y="3460721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1,8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7" name="Rectangle 13"/>
          <p:cNvSpPr>
            <a:spLocks noChangeArrowheads="1"/>
          </p:cNvSpPr>
          <p:nvPr/>
        </p:nvSpPr>
        <p:spPr bwMode="auto">
          <a:xfrm>
            <a:off x="7084799" y="5344275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solidFill>
                  <a:srgbClr val="E9636E"/>
                </a:solidFill>
                <a:latin typeface="Adobe Garamond Pro" pitchFamily="18" charset="0"/>
              </a:rPr>
              <a:t>1,6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8" name="Rectangle 13"/>
          <p:cNvSpPr>
            <a:spLocks noChangeArrowheads="1"/>
          </p:cNvSpPr>
          <p:nvPr/>
        </p:nvSpPr>
        <p:spPr bwMode="auto">
          <a:xfrm>
            <a:off x="5107627" y="4539442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383,7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69" name="Rectangle 13"/>
          <p:cNvSpPr>
            <a:spLocks noChangeArrowheads="1"/>
          </p:cNvSpPr>
          <p:nvPr/>
        </p:nvSpPr>
        <p:spPr bwMode="auto">
          <a:xfrm>
            <a:off x="5112870" y="4267834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378,1</a:t>
            </a:r>
          </a:p>
        </p:txBody>
      </p:sp>
      <p:sp>
        <p:nvSpPr>
          <p:cNvPr id="170" name="Rectangle 13"/>
          <p:cNvSpPr>
            <a:spLocks noChangeArrowheads="1"/>
          </p:cNvSpPr>
          <p:nvPr/>
        </p:nvSpPr>
        <p:spPr bwMode="auto">
          <a:xfrm>
            <a:off x="5099618" y="3988509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371,9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1" name="Rectangle 13"/>
          <p:cNvSpPr>
            <a:spLocks noChangeArrowheads="1"/>
          </p:cNvSpPr>
          <p:nvPr/>
        </p:nvSpPr>
        <p:spPr bwMode="auto">
          <a:xfrm>
            <a:off x="5110251" y="3726013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372,2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2" name="Rectangle 13"/>
          <p:cNvSpPr>
            <a:spLocks noChangeArrowheads="1"/>
          </p:cNvSpPr>
          <p:nvPr/>
        </p:nvSpPr>
        <p:spPr bwMode="auto">
          <a:xfrm>
            <a:off x="5109204" y="3451689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371,7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3" name="Rectangle 13"/>
          <p:cNvSpPr>
            <a:spLocks noChangeArrowheads="1"/>
          </p:cNvSpPr>
          <p:nvPr/>
        </p:nvSpPr>
        <p:spPr bwMode="auto">
          <a:xfrm>
            <a:off x="5109204" y="3176907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365,1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4" name="Rectangle 13"/>
          <p:cNvSpPr>
            <a:spLocks noChangeArrowheads="1"/>
          </p:cNvSpPr>
          <p:nvPr/>
        </p:nvSpPr>
        <p:spPr bwMode="auto">
          <a:xfrm>
            <a:off x="5109204" y="2916569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355,5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5" name="Rectangle 13"/>
          <p:cNvSpPr>
            <a:spLocks noChangeArrowheads="1"/>
          </p:cNvSpPr>
          <p:nvPr/>
        </p:nvSpPr>
        <p:spPr bwMode="auto">
          <a:xfrm>
            <a:off x="5109204" y="2635484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363,8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6" name="Rectangle 13"/>
          <p:cNvSpPr>
            <a:spLocks noChangeArrowheads="1"/>
          </p:cNvSpPr>
          <p:nvPr/>
        </p:nvSpPr>
        <p:spPr bwMode="auto">
          <a:xfrm>
            <a:off x="5098571" y="2372478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361,1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7" name="Rectangle 13"/>
          <p:cNvSpPr>
            <a:spLocks noChangeArrowheads="1"/>
          </p:cNvSpPr>
          <p:nvPr/>
        </p:nvSpPr>
        <p:spPr bwMode="auto">
          <a:xfrm>
            <a:off x="4133508" y="5343510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131,6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8" name="Rectangle 13"/>
          <p:cNvSpPr>
            <a:spLocks noChangeArrowheads="1"/>
          </p:cNvSpPr>
          <p:nvPr/>
        </p:nvSpPr>
        <p:spPr bwMode="auto">
          <a:xfrm>
            <a:off x="4133508" y="5095860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127,1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9" name="Rectangle 13"/>
          <p:cNvSpPr>
            <a:spLocks noChangeArrowheads="1"/>
          </p:cNvSpPr>
          <p:nvPr/>
        </p:nvSpPr>
        <p:spPr bwMode="auto">
          <a:xfrm>
            <a:off x="4120256" y="4813342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122,9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0" name="Rectangle 13"/>
          <p:cNvSpPr>
            <a:spLocks noChangeArrowheads="1"/>
          </p:cNvSpPr>
          <p:nvPr/>
        </p:nvSpPr>
        <p:spPr bwMode="auto">
          <a:xfrm>
            <a:off x="4110731" y="4542446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119,2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1" name="Rectangle 13"/>
          <p:cNvSpPr>
            <a:spLocks noChangeArrowheads="1"/>
          </p:cNvSpPr>
          <p:nvPr/>
        </p:nvSpPr>
        <p:spPr bwMode="auto">
          <a:xfrm>
            <a:off x="4110731" y="4256606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116,1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2" name="Rectangle 13"/>
          <p:cNvSpPr>
            <a:spLocks noChangeArrowheads="1"/>
          </p:cNvSpPr>
          <p:nvPr/>
        </p:nvSpPr>
        <p:spPr bwMode="auto">
          <a:xfrm>
            <a:off x="4098761" y="3988508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113,1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3" name="Rectangle 13"/>
          <p:cNvSpPr>
            <a:spLocks noChangeArrowheads="1"/>
          </p:cNvSpPr>
          <p:nvPr/>
        </p:nvSpPr>
        <p:spPr bwMode="auto">
          <a:xfrm>
            <a:off x="4098761" y="3747279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110,4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4" name="Rectangle 13"/>
          <p:cNvSpPr>
            <a:spLocks noChangeArrowheads="1"/>
          </p:cNvSpPr>
          <p:nvPr/>
        </p:nvSpPr>
        <p:spPr bwMode="auto">
          <a:xfrm>
            <a:off x="4081804" y="3479785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107,7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5" name="Rectangle 13"/>
          <p:cNvSpPr>
            <a:spLocks noChangeArrowheads="1"/>
          </p:cNvSpPr>
          <p:nvPr/>
        </p:nvSpPr>
        <p:spPr bwMode="auto">
          <a:xfrm>
            <a:off x="7794398" y="2656551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100,7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6" name="Rectangle 13"/>
          <p:cNvSpPr>
            <a:spLocks noChangeArrowheads="1"/>
          </p:cNvSpPr>
          <p:nvPr/>
        </p:nvSpPr>
        <p:spPr bwMode="auto">
          <a:xfrm>
            <a:off x="7795905" y="2372477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100,0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7" name="Rectangle 13"/>
          <p:cNvSpPr>
            <a:spLocks noChangeArrowheads="1"/>
          </p:cNvSpPr>
          <p:nvPr/>
        </p:nvSpPr>
        <p:spPr bwMode="auto">
          <a:xfrm>
            <a:off x="6251396" y="5326451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6,3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8" name="Rectangle 13"/>
          <p:cNvSpPr>
            <a:spLocks noChangeArrowheads="1"/>
          </p:cNvSpPr>
          <p:nvPr/>
        </p:nvSpPr>
        <p:spPr bwMode="auto">
          <a:xfrm>
            <a:off x="6260187" y="5075078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5,4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9" name="Rectangle 13"/>
          <p:cNvSpPr>
            <a:spLocks noChangeArrowheads="1"/>
          </p:cNvSpPr>
          <p:nvPr/>
        </p:nvSpPr>
        <p:spPr bwMode="auto">
          <a:xfrm>
            <a:off x="6255190" y="4805997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4,6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90" name="Rectangle 13"/>
          <p:cNvSpPr>
            <a:spLocks noChangeArrowheads="1"/>
          </p:cNvSpPr>
          <p:nvPr/>
        </p:nvSpPr>
        <p:spPr bwMode="auto">
          <a:xfrm>
            <a:off x="6251593" y="4536915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5,7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91" name="Rectangle 13"/>
          <p:cNvSpPr>
            <a:spLocks noChangeArrowheads="1"/>
          </p:cNvSpPr>
          <p:nvPr/>
        </p:nvSpPr>
        <p:spPr bwMode="auto">
          <a:xfrm>
            <a:off x="6259190" y="4270953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6,1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92" name="Rectangle 13"/>
          <p:cNvSpPr>
            <a:spLocks noChangeArrowheads="1"/>
          </p:cNvSpPr>
          <p:nvPr/>
        </p:nvSpPr>
        <p:spPr bwMode="auto">
          <a:xfrm>
            <a:off x="6203323" y="3997959"/>
            <a:ext cx="2612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-0,2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93" name="Rectangle 13"/>
          <p:cNvSpPr>
            <a:spLocks noChangeArrowheads="1"/>
          </p:cNvSpPr>
          <p:nvPr/>
        </p:nvSpPr>
        <p:spPr bwMode="auto">
          <a:xfrm>
            <a:off x="6251593" y="3732197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0,5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94" name="Rectangle 13"/>
          <p:cNvSpPr>
            <a:spLocks noChangeArrowheads="1"/>
          </p:cNvSpPr>
          <p:nvPr/>
        </p:nvSpPr>
        <p:spPr bwMode="auto">
          <a:xfrm>
            <a:off x="6259821" y="3461717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6,6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95" name="Rectangle 13"/>
          <p:cNvSpPr>
            <a:spLocks noChangeArrowheads="1"/>
          </p:cNvSpPr>
          <p:nvPr/>
        </p:nvSpPr>
        <p:spPr bwMode="auto">
          <a:xfrm>
            <a:off x="6252881" y="3185553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9,6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96" name="Rectangle 13"/>
          <p:cNvSpPr>
            <a:spLocks noChangeArrowheads="1"/>
          </p:cNvSpPr>
          <p:nvPr/>
        </p:nvSpPr>
        <p:spPr bwMode="auto">
          <a:xfrm>
            <a:off x="6207958" y="2920089"/>
            <a:ext cx="2612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-8,3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97" name="Rectangle 13"/>
          <p:cNvSpPr>
            <a:spLocks noChangeArrowheads="1"/>
          </p:cNvSpPr>
          <p:nvPr/>
        </p:nvSpPr>
        <p:spPr bwMode="auto">
          <a:xfrm>
            <a:off x="6240036" y="2635483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98" name="Rectangle 13"/>
          <p:cNvSpPr>
            <a:spLocks noChangeArrowheads="1"/>
          </p:cNvSpPr>
          <p:nvPr/>
        </p:nvSpPr>
        <p:spPr bwMode="auto">
          <a:xfrm>
            <a:off x="5112869" y="5347826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400,0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99" name="Rectangle 13"/>
          <p:cNvSpPr>
            <a:spLocks noChangeArrowheads="1"/>
          </p:cNvSpPr>
          <p:nvPr/>
        </p:nvSpPr>
        <p:spPr bwMode="auto">
          <a:xfrm>
            <a:off x="5112870" y="5074593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393,7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00" name="Rectangle 13"/>
          <p:cNvSpPr>
            <a:spLocks noChangeArrowheads="1"/>
          </p:cNvSpPr>
          <p:nvPr/>
        </p:nvSpPr>
        <p:spPr bwMode="auto">
          <a:xfrm>
            <a:off x="5108720" y="4797987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388,3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01" name="Rectangle 13"/>
          <p:cNvSpPr>
            <a:spLocks noChangeArrowheads="1"/>
          </p:cNvSpPr>
          <p:nvPr/>
        </p:nvSpPr>
        <p:spPr bwMode="auto">
          <a:xfrm>
            <a:off x="7794398" y="4543441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106,3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02" name="Rectangle 13"/>
          <p:cNvSpPr>
            <a:spLocks noChangeArrowheads="1"/>
          </p:cNvSpPr>
          <p:nvPr/>
        </p:nvSpPr>
        <p:spPr bwMode="auto">
          <a:xfrm>
            <a:off x="7787381" y="4256605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104,7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03" name="Rectangle 13"/>
          <p:cNvSpPr>
            <a:spLocks noChangeArrowheads="1"/>
          </p:cNvSpPr>
          <p:nvPr/>
        </p:nvSpPr>
        <p:spPr bwMode="auto">
          <a:xfrm>
            <a:off x="7795249" y="4003660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103,0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04" name="Rectangle 13"/>
          <p:cNvSpPr>
            <a:spLocks noChangeArrowheads="1"/>
          </p:cNvSpPr>
          <p:nvPr/>
        </p:nvSpPr>
        <p:spPr bwMode="auto">
          <a:xfrm>
            <a:off x="7794173" y="3721252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103,1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05" name="Rectangle 13"/>
          <p:cNvSpPr>
            <a:spLocks noChangeArrowheads="1"/>
          </p:cNvSpPr>
          <p:nvPr/>
        </p:nvSpPr>
        <p:spPr bwMode="auto">
          <a:xfrm>
            <a:off x="7787381" y="3446477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102,9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06" name="Rectangle 13"/>
          <p:cNvSpPr>
            <a:spLocks noChangeArrowheads="1"/>
          </p:cNvSpPr>
          <p:nvPr/>
        </p:nvSpPr>
        <p:spPr bwMode="auto">
          <a:xfrm>
            <a:off x="7789410" y="3187540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101,1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07" name="Rectangle 13"/>
          <p:cNvSpPr>
            <a:spLocks noChangeArrowheads="1"/>
          </p:cNvSpPr>
          <p:nvPr/>
        </p:nvSpPr>
        <p:spPr bwMode="auto">
          <a:xfrm>
            <a:off x="7794171" y="5074592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109,0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08" name="Rectangle 13"/>
          <p:cNvSpPr>
            <a:spLocks noChangeArrowheads="1"/>
          </p:cNvSpPr>
          <p:nvPr/>
        </p:nvSpPr>
        <p:spPr bwMode="auto">
          <a:xfrm>
            <a:off x="7794172" y="4821151"/>
            <a:ext cx="3751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107,5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04851" y="5777948"/>
            <a:ext cx="6875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solidFill>
                  <a:schemeClr val="tx2"/>
                </a:solidFill>
              </a:rPr>
              <a:t>Bron: voor wereld: World Development Indicators (geraadpleegd op 21-2-2017) en </a:t>
            </a:r>
            <a:r>
              <a:rPr lang="nl-BE" sz="1000" dirty="0" smtClean="0">
                <a:solidFill>
                  <a:schemeClr val="tx2"/>
                </a:solidFill>
              </a:rPr>
              <a:t>IMF </a:t>
            </a:r>
            <a:r>
              <a:rPr lang="nl-BE" sz="1000" dirty="0">
                <a:solidFill>
                  <a:schemeClr val="tx2"/>
                </a:solidFill>
              </a:rPr>
              <a:t>World </a:t>
            </a:r>
            <a:r>
              <a:rPr lang="nl-BE" sz="1000" dirty="0" err="1">
                <a:solidFill>
                  <a:schemeClr val="tx2"/>
                </a:solidFill>
              </a:rPr>
              <a:t>Economic</a:t>
            </a:r>
            <a:r>
              <a:rPr lang="nl-BE" sz="1000" dirty="0">
                <a:solidFill>
                  <a:schemeClr val="tx2"/>
                </a:solidFill>
              </a:rPr>
              <a:t> </a:t>
            </a:r>
            <a:r>
              <a:rPr lang="nl-BE" sz="1000" dirty="0" smtClean="0">
                <a:solidFill>
                  <a:schemeClr val="tx2"/>
                </a:solidFill>
              </a:rPr>
              <a:t>Outlook (januari </a:t>
            </a:r>
            <a:r>
              <a:rPr lang="nl-BE" sz="1000" dirty="0">
                <a:solidFill>
                  <a:schemeClr val="tx2"/>
                </a:solidFill>
              </a:rPr>
              <a:t>2017); </a:t>
            </a:r>
            <a:r>
              <a:rPr lang="nl-BE" sz="1000" dirty="0" smtClean="0">
                <a:solidFill>
                  <a:schemeClr val="tx2"/>
                </a:solidFill>
              </a:rPr>
              <a:t/>
            </a:r>
            <a:br>
              <a:rPr lang="nl-BE" sz="1000" dirty="0" smtClean="0">
                <a:solidFill>
                  <a:schemeClr val="tx2"/>
                </a:solidFill>
              </a:rPr>
            </a:br>
            <a:r>
              <a:rPr lang="nl-BE" sz="1000" dirty="0" smtClean="0">
                <a:solidFill>
                  <a:schemeClr val="tx2"/>
                </a:solidFill>
              </a:rPr>
              <a:t>voor België: AMECO database – </a:t>
            </a:r>
            <a:r>
              <a:rPr lang="nl-BE" sz="1000" dirty="0">
                <a:solidFill>
                  <a:schemeClr val="tx2"/>
                </a:solidFill>
              </a:rPr>
              <a:t>Europese Commissie (update 7-2-2017).</a:t>
            </a:r>
          </a:p>
          <a:p>
            <a:r>
              <a:rPr lang="nl-BE" sz="1000" dirty="0">
                <a:solidFill>
                  <a:schemeClr val="tx2"/>
                </a:solidFill>
              </a:rPr>
              <a:t>Noot: 2016-2018 zijn prognoses.</a:t>
            </a:r>
            <a:endParaRPr lang="nl-BE" sz="10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209" name="Rectangle 13"/>
          <p:cNvSpPr>
            <a:spLocks noChangeArrowheads="1"/>
          </p:cNvSpPr>
          <p:nvPr/>
        </p:nvSpPr>
        <p:spPr bwMode="auto">
          <a:xfrm>
            <a:off x="7858566" y="2913225"/>
            <a:ext cx="29174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98,7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09042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3. </a:t>
            </a:r>
            <a:r>
              <a:rPr lang="nl-BE" dirty="0"/>
              <a:t>Van niveau naar groei</a:t>
            </a:r>
            <a:endParaRPr lang="nl-BE" altLang="nl-BE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3.1</a:t>
            </a:r>
            <a:r>
              <a:rPr lang="nl-BE" dirty="0">
                <a:solidFill>
                  <a:schemeClr val="bg1"/>
                </a:solidFill>
              </a:rPr>
              <a:t>	Absolute en relatieve toename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tx2"/>
                </a:solidFill>
              </a:rPr>
              <a:t>3.2</a:t>
            </a:r>
            <a:r>
              <a:rPr lang="nl-BE" dirty="0">
                <a:solidFill>
                  <a:schemeClr val="bg1"/>
                </a:solidFill>
              </a:rPr>
              <a:t>	</a:t>
            </a:r>
            <a:r>
              <a:rPr lang="nl-BE" dirty="0"/>
              <a:t>Groeivoet en indexcijfers met basis 100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3.3</a:t>
            </a:r>
            <a:r>
              <a:rPr lang="nl-BE" dirty="0">
                <a:solidFill>
                  <a:schemeClr val="bg1"/>
                </a:solidFill>
              </a:rPr>
              <a:t>	</a:t>
            </a:r>
            <a:r>
              <a:rPr lang="nl-BE" dirty="0" smtClean="0">
                <a:solidFill>
                  <a:schemeClr val="bg1"/>
                </a:solidFill>
              </a:rPr>
              <a:t>Waarom </a:t>
            </a:r>
            <a:r>
              <a:rPr lang="nl-BE" dirty="0">
                <a:solidFill>
                  <a:schemeClr val="bg1"/>
                </a:solidFill>
              </a:rPr>
              <a:t>logaritmes zo handig zijn bij groei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256388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7604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3.2 </a:t>
            </a:r>
            <a:r>
              <a:rPr lang="nl-BE" dirty="0"/>
              <a:t>Groeivoet en indexcijfers met basis 100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Groeivoeten kunnen ook anders geschreven worden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Verhouding                    is  indexcijfer met basis 100</a:t>
            </a:r>
          </a:p>
          <a:p>
            <a:endParaRPr lang="nl-BE" dirty="0"/>
          </a:p>
          <a:p>
            <a:pPr lvl="1"/>
            <a:r>
              <a:rPr lang="nl-BE" dirty="0" smtClean="0"/>
              <a:t>Handig om groei over langere periode samen te vatten in een cijfer</a:t>
            </a:r>
          </a:p>
          <a:p>
            <a:pPr lvl="1"/>
            <a:r>
              <a:rPr lang="nl-BE" dirty="0"/>
              <a:t>(</a:t>
            </a:r>
            <a:r>
              <a:rPr lang="nl-BE" dirty="0" smtClean="0"/>
              <a:t>Procent)punten  </a:t>
            </a:r>
          </a:p>
          <a:p>
            <a:pPr lvl="1"/>
            <a:r>
              <a:rPr lang="nl-BE" dirty="0" smtClean="0"/>
              <a:t>Toename in procentpunt is enkel gelijk aan %-groei als we van basisjaar met index = 100 vertrekken</a:t>
            </a:r>
            <a:endParaRPr lang="nl-B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294600"/>
              </p:ext>
            </p:extLst>
          </p:nvPr>
        </p:nvGraphicFramePr>
        <p:xfrm>
          <a:off x="2355516" y="1223879"/>
          <a:ext cx="3644900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3" name="Equation" r:id="rId3" imgW="2082600" imgH="1422360" progId="Equation.DSMT4">
                  <p:embed/>
                </p:oleObj>
              </mc:Choice>
              <mc:Fallback>
                <p:oleObj name="Equation" r:id="rId3" imgW="2082600" imgH="1422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5516" y="1223879"/>
                        <a:ext cx="3644900" cy="246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89002"/>
              </p:ext>
            </p:extLst>
          </p:nvPr>
        </p:nvGraphicFramePr>
        <p:xfrm>
          <a:off x="2346409" y="3819776"/>
          <a:ext cx="111125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4" name="Equation" r:id="rId5" imgW="634680" imgH="431640" progId="Equation.DSMT4">
                  <p:embed/>
                </p:oleObj>
              </mc:Choice>
              <mc:Fallback>
                <p:oleObj name="Equation" r:id="rId5" imgW="63468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6409" y="3819776"/>
                        <a:ext cx="1111250" cy="74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63195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3. </a:t>
            </a:r>
            <a:r>
              <a:rPr lang="nl-BE" dirty="0"/>
              <a:t>Van niveau naar groei</a:t>
            </a:r>
            <a:endParaRPr lang="nl-BE" altLang="nl-BE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3.1</a:t>
            </a:r>
            <a:r>
              <a:rPr lang="nl-BE" dirty="0">
                <a:solidFill>
                  <a:schemeClr val="bg1"/>
                </a:solidFill>
              </a:rPr>
              <a:t>	Absolute en relatieve toename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bg1"/>
                </a:solidFill>
              </a:rPr>
              <a:t>3.2</a:t>
            </a:r>
            <a:r>
              <a:rPr lang="nl-BE" dirty="0">
                <a:solidFill>
                  <a:schemeClr val="bg1"/>
                </a:solidFill>
              </a:rPr>
              <a:t>	Groeivoet en indexcijfers met basis 100</a:t>
            </a:r>
          </a:p>
          <a:p>
            <a:pPr marL="457188" lvl="1" indent="0">
              <a:buClr>
                <a:srgbClr val="D95776"/>
              </a:buClr>
              <a:buNone/>
            </a:pPr>
            <a:r>
              <a:rPr lang="nl-BE" sz="1800" dirty="0">
                <a:solidFill>
                  <a:schemeClr val="tx2"/>
                </a:solidFill>
              </a:rPr>
              <a:t>3.3</a:t>
            </a:r>
            <a:r>
              <a:rPr lang="nl-BE" dirty="0">
                <a:solidFill>
                  <a:schemeClr val="bg1"/>
                </a:solidFill>
              </a:rPr>
              <a:t>	</a:t>
            </a:r>
            <a:r>
              <a:rPr lang="nl-BE" dirty="0" smtClean="0"/>
              <a:t>Waarom </a:t>
            </a:r>
            <a:r>
              <a:rPr lang="nl-BE" dirty="0"/>
              <a:t>logaritmes zo handig zijn bij groei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926202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04206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3.3 </a:t>
            </a:r>
            <a:r>
              <a:rPr lang="nl-BE" dirty="0"/>
              <a:t>Waarom logaritmes zo handig zijn bij groei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Groeiproces in continue vorm</a:t>
            </a:r>
          </a:p>
          <a:p>
            <a:endParaRPr lang="nl-BE" dirty="0"/>
          </a:p>
          <a:p>
            <a:pPr lvl="1"/>
            <a:r>
              <a:rPr lang="nl-BE" i="1" dirty="0" smtClean="0"/>
              <a:t>g</a:t>
            </a:r>
            <a:r>
              <a:rPr lang="nl-BE" dirty="0" smtClean="0"/>
              <a:t> is ogenblikkelijke groeivoet die geldt op elk moment (‘</a:t>
            </a:r>
            <a:r>
              <a:rPr lang="nl-BE" i="1" dirty="0" err="1" smtClean="0"/>
              <a:t>instantaneous</a:t>
            </a:r>
            <a:r>
              <a:rPr lang="nl-BE" i="1" dirty="0" smtClean="0"/>
              <a:t> </a:t>
            </a:r>
            <a:r>
              <a:rPr lang="nl-BE" i="1" dirty="0" err="1" smtClean="0"/>
              <a:t>growth</a:t>
            </a:r>
            <a:r>
              <a:rPr lang="nl-BE" dirty="0" smtClean="0"/>
              <a:t>’)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Relatieve verandering</a:t>
            </a:r>
          </a:p>
          <a:p>
            <a:pPr lvl="1"/>
            <a:endParaRPr lang="nl-BE" dirty="0"/>
          </a:p>
          <a:p>
            <a:pPr marL="457188" lvl="1" indent="0">
              <a:buNone/>
            </a:pPr>
            <a:endParaRPr lang="nl-BE" dirty="0"/>
          </a:p>
          <a:p>
            <a:pPr lvl="1"/>
            <a:r>
              <a:rPr lang="nl-BE" dirty="0" err="1" smtClean="0"/>
              <a:t>Logaritmeren</a:t>
            </a:r>
            <a:r>
              <a:rPr lang="nl-BE" dirty="0" smtClean="0"/>
              <a:t> </a:t>
            </a:r>
          </a:p>
          <a:p>
            <a:pPr lvl="1"/>
            <a:endParaRPr lang="nl-BE" dirty="0"/>
          </a:p>
          <a:p>
            <a:pPr lvl="2"/>
            <a:r>
              <a:rPr lang="nl-BE" i="1" dirty="0" smtClean="0"/>
              <a:t>g</a:t>
            </a:r>
            <a:r>
              <a:rPr lang="nl-BE" dirty="0" smtClean="0"/>
              <a:t> verschijnt als </a:t>
            </a:r>
            <a:r>
              <a:rPr lang="nl-BE" dirty="0" err="1" smtClean="0"/>
              <a:t>rico</a:t>
            </a:r>
            <a:r>
              <a:rPr lang="nl-BE" dirty="0" smtClean="0"/>
              <a:t> van rechte die                uitdrukt ten opzichte van tijdsverloop </a:t>
            </a:r>
          </a:p>
          <a:p>
            <a:pPr lvl="2"/>
            <a:r>
              <a:rPr lang="nl-BE" dirty="0" err="1"/>
              <a:t>i</a:t>
            </a:r>
            <a:r>
              <a:rPr lang="nl-BE" dirty="0" err="1" smtClean="0"/>
              <a:t>ntercept</a:t>
            </a:r>
            <a:r>
              <a:rPr lang="nl-BE" dirty="0" smtClean="0"/>
              <a:t> is logaritme van startwaarde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904578"/>
              </p:ext>
            </p:extLst>
          </p:nvPr>
        </p:nvGraphicFramePr>
        <p:xfrm>
          <a:off x="3527759" y="1209675"/>
          <a:ext cx="14446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0" name="Equation" r:id="rId3" imgW="825480" imgH="241200" progId="Equation.DSMT4">
                  <p:embed/>
                </p:oleObj>
              </mc:Choice>
              <mc:Fallback>
                <p:oleObj name="Equation" r:id="rId3" imgW="825480" imgH="241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7759" y="1209675"/>
                        <a:ext cx="1444625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555491"/>
              </p:ext>
            </p:extLst>
          </p:nvPr>
        </p:nvGraphicFramePr>
        <p:xfrm>
          <a:off x="3283035" y="2505910"/>
          <a:ext cx="29114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1" name="Equation" r:id="rId5" imgW="1663560" imgH="393480" progId="Equation.DSMT4">
                  <p:embed/>
                </p:oleObj>
              </mc:Choice>
              <mc:Fallback>
                <p:oleObj name="Equation" r:id="rId5" imgW="166356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3035" y="2505910"/>
                        <a:ext cx="2911475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653340"/>
              </p:ext>
            </p:extLst>
          </p:nvPr>
        </p:nvGraphicFramePr>
        <p:xfrm>
          <a:off x="4082298" y="3484813"/>
          <a:ext cx="12001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2" name="Equation" r:id="rId7" imgW="685800" imgH="596880" progId="Equation.DSMT4">
                  <p:embed/>
                </p:oleObj>
              </mc:Choice>
              <mc:Fallback>
                <p:oleObj name="Equation" r:id="rId7" imgW="685800" imgH="596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82298" y="3484813"/>
                        <a:ext cx="1200150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216140"/>
              </p:ext>
            </p:extLst>
          </p:nvPr>
        </p:nvGraphicFramePr>
        <p:xfrm>
          <a:off x="2920749" y="4666331"/>
          <a:ext cx="35560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3" name="Equation" r:id="rId9" imgW="2031840" imgH="279360" progId="Equation.DSMT4">
                  <p:embed/>
                </p:oleObj>
              </mc:Choice>
              <mc:Fallback>
                <p:oleObj name="Equation" r:id="rId9" imgW="2031840" imgH="2793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20749" y="4666331"/>
                        <a:ext cx="3556000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603730"/>
              </p:ext>
            </p:extLst>
          </p:nvPr>
        </p:nvGraphicFramePr>
        <p:xfrm>
          <a:off x="5052093" y="5139907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4" name="Equation" r:id="rId11" imgW="457200" imgH="203040" progId="Equation.DSMT4">
                  <p:embed/>
                </p:oleObj>
              </mc:Choice>
              <mc:Fallback>
                <p:oleObj name="Equation" r:id="rId11" imgW="457200" imgH="203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52093" y="5139907"/>
                        <a:ext cx="8001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002726"/>
              </p:ext>
            </p:extLst>
          </p:nvPr>
        </p:nvGraphicFramePr>
        <p:xfrm>
          <a:off x="5506870" y="5721434"/>
          <a:ext cx="3333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5"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06870" y="5721434"/>
                        <a:ext cx="333375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1421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323851" y="0"/>
            <a:ext cx="8496300" cy="485775"/>
          </a:xfrm>
        </p:spPr>
        <p:txBody>
          <a:bodyPr/>
          <a:lstStyle/>
          <a:p>
            <a:r>
              <a:rPr lang="nl-BE" altLang="nl-BE" dirty="0" smtClean="0"/>
              <a:t>Inhoud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Nominaal en </a:t>
            </a:r>
            <a:r>
              <a:rPr lang="nl-BE" dirty="0" smtClean="0"/>
              <a:t>reëel </a:t>
            </a:r>
            <a:r>
              <a:rPr lang="nl-BE" dirty="0"/>
              <a:t>bbp</a:t>
            </a:r>
            <a:endParaRPr lang="nl-NL" dirty="0" smtClean="0"/>
          </a:p>
          <a:p>
            <a:r>
              <a:rPr lang="nl-BE" dirty="0"/>
              <a:t>De link tussen nominaal en </a:t>
            </a:r>
            <a:r>
              <a:rPr lang="nl-BE" dirty="0" smtClean="0"/>
              <a:t>reëel </a:t>
            </a:r>
            <a:r>
              <a:rPr lang="nl-BE" dirty="0"/>
              <a:t>bbp: de </a:t>
            </a:r>
            <a:r>
              <a:rPr lang="nl-BE" dirty="0" smtClean="0"/>
              <a:t>bbp-deflator</a:t>
            </a:r>
          </a:p>
          <a:p>
            <a:pPr marL="457188" lvl="1" indent="0">
              <a:buNone/>
            </a:pPr>
            <a:r>
              <a:rPr lang="nl-NL" sz="1800" dirty="0" smtClean="0">
                <a:solidFill>
                  <a:schemeClr val="tx2"/>
                </a:solidFill>
              </a:rPr>
              <a:t>2.1</a:t>
            </a:r>
            <a:r>
              <a:rPr lang="nl-NL" dirty="0" smtClean="0"/>
              <a:t>	</a:t>
            </a:r>
            <a:r>
              <a:rPr lang="nl-BE" dirty="0"/>
              <a:t>De </a:t>
            </a:r>
            <a:r>
              <a:rPr lang="nl-BE" dirty="0" smtClean="0"/>
              <a:t>bbp-deflator</a:t>
            </a:r>
            <a:endParaRPr lang="nl-NL" dirty="0" smtClean="0"/>
          </a:p>
          <a:p>
            <a:pPr marL="457188" lvl="1" indent="0">
              <a:buNone/>
            </a:pPr>
            <a:r>
              <a:rPr lang="nl-BE" sz="1800" dirty="0" smtClean="0">
                <a:solidFill>
                  <a:schemeClr val="tx2"/>
                </a:solidFill>
              </a:rPr>
              <a:t>2.2</a:t>
            </a:r>
            <a:r>
              <a:rPr lang="nl-BE" dirty="0" smtClean="0"/>
              <a:t>	</a:t>
            </a:r>
            <a:r>
              <a:rPr lang="nl-BE" dirty="0"/>
              <a:t>De hoeveelheidsindex van het bbp</a:t>
            </a:r>
            <a:endParaRPr lang="nl-BE" dirty="0" smtClean="0"/>
          </a:p>
          <a:p>
            <a:r>
              <a:rPr lang="nl-BE" dirty="0"/>
              <a:t>Van niveau naar groei</a:t>
            </a:r>
            <a:endParaRPr lang="nl-BE" dirty="0" smtClean="0"/>
          </a:p>
          <a:p>
            <a:pPr marL="457188" lvl="1" indent="0">
              <a:buNone/>
            </a:pPr>
            <a:r>
              <a:rPr lang="nl-BE" sz="1800" dirty="0" smtClean="0">
                <a:solidFill>
                  <a:schemeClr val="tx2"/>
                </a:solidFill>
              </a:rPr>
              <a:t>3.1</a:t>
            </a:r>
            <a:r>
              <a:rPr lang="nl-BE" dirty="0" smtClean="0"/>
              <a:t>	</a:t>
            </a:r>
            <a:r>
              <a:rPr lang="nl-BE" dirty="0"/>
              <a:t>Absolute en relatieve toename</a:t>
            </a:r>
            <a:endParaRPr lang="nl-BE" dirty="0" smtClean="0"/>
          </a:p>
          <a:p>
            <a:pPr marL="457188" lvl="1" indent="0">
              <a:buNone/>
            </a:pPr>
            <a:r>
              <a:rPr lang="nl-BE" sz="1800" dirty="0" smtClean="0">
                <a:solidFill>
                  <a:schemeClr val="tx2"/>
                </a:solidFill>
              </a:rPr>
              <a:t>3.2</a:t>
            </a:r>
            <a:r>
              <a:rPr lang="nl-BE" dirty="0" smtClean="0"/>
              <a:t>	</a:t>
            </a:r>
            <a:r>
              <a:rPr lang="nl-BE" dirty="0"/>
              <a:t>Groeivoet en indexcijfers met basis </a:t>
            </a:r>
            <a:r>
              <a:rPr lang="nl-BE" dirty="0" smtClean="0"/>
              <a:t>100</a:t>
            </a:r>
          </a:p>
          <a:p>
            <a:pPr marL="457188" lvl="1" indent="0">
              <a:buNone/>
            </a:pPr>
            <a:r>
              <a:rPr lang="nl-BE" sz="1800" dirty="0" smtClean="0">
                <a:solidFill>
                  <a:schemeClr val="tx2"/>
                </a:solidFill>
              </a:rPr>
              <a:t>3.3</a:t>
            </a:r>
            <a:r>
              <a:rPr lang="nl-BE" dirty="0"/>
              <a:t>	</a:t>
            </a:r>
            <a:r>
              <a:rPr lang="nl-BE" dirty="0" smtClean="0"/>
              <a:t>Waarom </a:t>
            </a:r>
            <a:r>
              <a:rPr lang="nl-BE" dirty="0"/>
              <a:t>logaritmes zo handig zijn bij </a:t>
            </a:r>
            <a:r>
              <a:rPr lang="nl-BE" dirty="0" smtClean="0"/>
              <a:t>groei</a:t>
            </a:r>
          </a:p>
          <a:p>
            <a:pPr>
              <a:buFont typeface="+mj-lt"/>
              <a:buAutoNum type="arabicPeriod" startAt="4"/>
            </a:pPr>
            <a:r>
              <a:rPr lang="nl-BE" dirty="0"/>
              <a:t>Groeicijfers als bril op wereld en geschiedenis</a:t>
            </a:r>
          </a:p>
          <a:p>
            <a:pPr>
              <a:buAutoNum type="arabicPeriod" startAt="4"/>
            </a:pPr>
            <a:r>
              <a:rPr lang="nl-BE" dirty="0"/>
              <a:t>De outputkloof en conjunctuur</a:t>
            </a:r>
          </a:p>
          <a:p>
            <a:pPr>
              <a:buAutoNum type="arabicPeriod" startAt="4"/>
            </a:pPr>
            <a:r>
              <a:rPr lang="nl-BE" dirty="0"/>
              <a:t>Inflatie en nominale groei</a:t>
            </a:r>
          </a:p>
          <a:p>
            <a:pPr>
              <a:buAutoNum type="arabicPeriod" startAt="4"/>
            </a:pPr>
            <a:r>
              <a:rPr lang="nl-BE" dirty="0"/>
              <a:t>Groei van het bbp en </a:t>
            </a:r>
            <a:r>
              <a:rPr lang="nl-BE" dirty="0" smtClean="0"/>
              <a:t>welvaart</a:t>
            </a:r>
            <a:endParaRPr lang="nl-BE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3.3 </a:t>
            </a:r>
            <a:r>
              <a:rPr lang="nl-BE" dirty="0"/>
              <a:t>Waarom logaritmes zo handig zijn bij groei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Bbp per capita in België van 1948 tot 2015</a:t>
            </a:r>
          </a:p>
          <a:p>
            <a:pPr lvl="1"/>
            <a:r>
              <a:rPr lang="nl-BE" dirty="0" smtClean="0"/>
              <a:t>Regressie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Rico rechte is geschatte gemiddelde jaarlijkse groeivoet: 1,53% (=trendgroei)</a:t>
            </a:r>
          </a:p>
          <a:p>
            <a:r>
              <a:rPr lang="nl-BE" dirty="0" smtClean="0"/>
              <a:t>Continue groei op lange termijn kan enkel verklaard worden vanuit toenames in productiviteit</a:t>
            </a:r>
          </a:p>
          <a:p>
            <a:pPr lvl="1"/>
            <a:endParaRPr lang="nl-BE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203441"/>
              </p:ext>
            </p:extLst>
          </p:nvPr>
        </p:nvGraphicFramePr>
        <p:xfrm>
          <a:off x="2930943" y="1531770"/>
          <a:ext cx="30226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Equation" r:id="rId3" imgW="1726920" imgH="203040" progId="Equation.DSMT4">
                  <p:embed/>
                </p:oleObj>
              </mc:Choice>
              <mc:Fallback>
                <p:oleObj name="Equation" r:id="rId3" imgW="172692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0943" y="1531770"/>
                        <a:ext cx="3022600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2443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Figuur </a:t>
            </a:r>
            <a:r>
              <a:rPr lang="nl-BE" dirty="0" smtClean="0"/>
              <a:t>20.1a: </a:t>
            </a:r>
            <a:r>
              <a:rPr lang="nl-BE" dirty="0"/>
              <a:t>het bbp per capita in </a:t>
            </a:r>
            <a:r>
              <a:rPr lang="nl-BE" dirty="0" smtClean="0"/>
              <a:t>België </a:t>
            </a:r>
            <a:r>
              <a:rPr lang="nl-BE" dirty="0"/>
              <a:t>van 1846 tot 2018</a:t>
            </a:r>
          </a:p>
        </p:txBody>
      </p:sp>
      <p:graphicFrame>
        <p:nvGraphicFramePr>
          <p:cNvPr id="3" name="Chart 10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234272"/>
              </p:ext>
            </p:extLst>
          </p:nvPr>
        </p:nvGraphicFramePr>
        <p:xfrm>
          <a:off x="272716" y="1153760"/>
          <a:ext cx="8442084" cy="500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24627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Figuur </a:t>
            </a:r>
            <a:r>
              <a:rPr lang="nl-BE" dirty="0" smtClean="0"/>
              <a:t>20.1b: </a:t>
            </a:r>
            <a:r>
              <a:rPr lang="nl-BE" dirty="0"/>
              <a:t>het bbp per capita in Belgie van 1846 tot 2018</a:t>
            </a:r>
          </a:p>
        </p:txBody>
      </p:sp>
      <p:graphicFrame>
        <p:nvGraphicFramePr>
          <p:cNvPr id="4" name="Chart 10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10394"/>
              </p:ext>
            </p:extLst>
          </p:nvPr>
        </p:nvGraphicFramePr>
        <p:xfrm>
          <a:off x="1200587" y="1140707"/>
          <a:ext cx="6927136" cy="470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1006092" y="5937321"/>
            <a:ext cx="7075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Bron</a:t>
            </a:r>
            <a:r>
              <a:rPr lang="en-US" sz="1000" dirty="0"/>
              <a:t>: Maddison, A. (2003). </a:t>
            </a:r>
            <a:r>
              <a:rPr lang="en-US" sz="1000" i="1" dirty="0" smtClean="0"/>
              <a:t>The </a:t>
            </a:r>
            <a:r>
              <a:rPr lang="en-US" sz="1000" i="1" dirty="0"/>
              <a:t>World Economy: Historical Statistics </a:t>
            </a:r>
            <a:r>
              <a:rPr lang="en-US" sz="1000" dirty="0"/>
              <a:t>(1846-1959); </a:t>
            </a:r>
            <a:r>
              <a:rPr lang="en-US" sz="1000" dirty="0" smtClean="0"/>
              <a:t>AMECO online </a:t>
            </a:r>
            <a:r>
              <a:rPr lang="en-US" sz="1000" dirty="0"/>
              <a:t>– </a:t>
            </a:r>
            <a:r>
              <a:rPr lang="en-US" sz="1000" dirty="0" err="1" smtClean="0"/>
              <a:t>Europese</a:t>
            </a:r>
            <a:r>
              <a:rPr lang="en-US" sz="1000" dirty="0" smtClean="0"/>
              <a:t> </a:t>
            </a:r>
            <a:r>
              <a:rPr lang="nl-BE" sz="1000" dirty="0" smtClean="0"/>
              <a:t>Commissie </a:t>
            </a:r>
            <a:r>
              <a:rPr lang="nl-BE" sz="1000" dirty="0"/>
              <a:t>(1960-2018).</a:t>
            </a:r>
          </a:p>
          <a:p>
            <a:r>
              <a:rPr lang="nl-BE" sz="1000" dirty="0"/>
              <a:t>Noot: de cijfers voor 2016, 2017 en 2018 zijn prognoses.</a:t>
            </a:r>
            <a:endParaRPr lang="nl-BE" sz="10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725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 </a:t>
            </a:r>
            <a:r>
              <a:rPr lang="nl-BE" dirty="0"/>
              <a:t>Groeicijfers als bril op wereld en geschiedenis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Groeicijfers kunnen sterk verschillen</a:t>
            </a:r>
          </a:p>
          <a:p>
            <a:pPr lvl="1"/>
            <a:r>
              <a:rPr lang="nl-BE" dirty="0" smtClean="0"/>
              <a:t>Vb. verwoestende wereldoorlogen</a:t>
            </a:r>
          </a:p>
          <a:p>
            <a:pPr lvl="2"/>
            <a:r>
              <a:rPr lang="nl-BE" dirty="0" smtClean="0"/>
              <a:t>Onderbenutte productiemogelijkheden: fabrieken en tewerkstelling</a:t>
            </a:r>
          </a:p>
          <a:p>
            <a:pPr lvl="2"/>
            <a:r>
              <a:rPr lang="nl-BE" dirty="0" smtClean="0"/>
              <a:t>Jaarlijkse groeivoet interbellum: 0,17%</a:t>
            </a:r>
            <a:endParaRPr lang="nl-BE" dirty="0" smtClean="0"/>
          </a:p>
          <a:p>
            <a:pPr lvl="1"/>
            <a:r>
              <a:rPr lang="nl-BE" dirty="0" smtClean="0"/>
              <a:t>Vb. inhaalbeweging tot halverwege jaren 1970</a:t>
            </a:r>
            <a:endParaRPr lang="nl-BE" dirty="0" smtClean="0"/>
          </a:p>
          <a:p>
            <a:pPr lvl="2"/>
            <a:r>
              <a:rPr lang="nl-BE" dirty="0" smtClean="0"/>
              <a:t>Gouden jaren 1960-1974: groeivoet 4,1%</a:t>
            </a:r>
          </a:p>
          <a:p>
            <a:pPr lvl="1"/>
            <a:r>
              <a:rPr lang="nl-BE" dirty="0" smtClean="0"/>
              <a:t>Vb. eerste oliecrisis 1973</a:t>
            </a:r>
          </a:p>
          <a:p>
            <a:pPr lvl="1"/>
            <a:r>
              <a:rPr lang="nl-BE" dirty="0" smtClean="0"/>
              <a:t>Vb. zware recessie in 2009</a:t>
            </a:r>
          </a:p>
          <a:p>
            <a:r>
              <a:rPr lang="nl-BE" dirty="0" smtClean="0"/>
              <a:t>Van groot belang</a:t>
            </a:r>
          </a:p>
          <a:p>
            <a:pPr lvl="1"/>
            <a:r>
              <a:rPr lang="nl-BE" dirty="0" smtClean="0"/>
              <a:t>Niet-lineair karakter van exponentieel groeiproces</a:t>
            </a:r>
          </a:p>
          <a:p>
            <a:pPr lvl="1"/>
            <a:r>
              <a:rPr lang="nl-BE" dirty="0" smtClean="0"/>
              <a:t>Perioden nodig om grootheid te verdubbelen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Bv. groeivoet van 3,5% van bbp/capita leidt tot welvaartsverdubbeling in 20 jaar</a:t>
            </a:r>
            <a:endParaRPr lang="nl-B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769729"/>
              </p:ext>
            </p:extLst>
          </p:nvPr>
        </p:nvGraphicFramePr>
        <p:xfrm>
          <a:off x="4012115" y="4952745"/>
          <a:ext cx="7334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Equation" r:id="rId3" imgW="419040" imgH="419040" progId="Equation.DSMT4">
                  <p:embed/>
                </p:oleObj>
              </mc:Choice>
              <mc:Fallback>
                <p:oleObj name="Equation" r:id="rId3" imgW="419040" imgH="419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2115" y="4952745"/>
                        <a:ext cx="733425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8744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 </a:t>
            </a:r>
            <a:r>
              <a:rPr lang="nl-BE" dirty="0"/>
              <a:t>Groeicijfers als bril op wereld en geschiedenis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Vb. </a:t>
            </a:r>
            <a:r>
              <a:rPr lang="nl-BE" dirty="0" smtClean="0"/>
              <a:t>China: ‘double digit’-groei</a:t>
            </a:r>
          </a:p>
          <a:p>
            <a:pPr lvl="1"/>
            <a:r>
              <a:rPr lang="nl-BE" dirty="0" smtClean="0"/>
              <a:t>2001-2007: gemiddelde jaarlijkse groeivoet 9%, met uitschieters boven 10%</a:t>
            </a:r>
          </a:p>
          <a:p>
            <a:pPr lvl="1"/>
            <a:r>
              <a:rPr lang="nl-BE" dirty="0" smtClean="0"/>
              <a:t>Leidt tot welvaartsverdubbeling in 7 jaar</a:t>
            </a:r>
          </a:p>
          <a:p>
            <a:r>
              <a:rPr lang="nl-BE" dirty="0" smtClean="0"/>
              <a:t>Synchroniciteit tussen Belgische en mondiale conjunctuurverloop</a:t>
            </a:r>
          </a:p>
          <a:p>
            <a:r>
              <a:rPr lang="nl-BE" dirty="0" smtClean="0"/>
              <a:t>Recessie</a:t>
            </a:r>
          </a:p>
          <a:p>
            <a:pPr lvl="1"/>
            <a:r>
              <a:rPr lang="nl-BE" dirty="0" smtClean="0"/>
              <a:t>Minstens twee kwartalen negatieve groei</a:t>
            </a:r>
          </a:p>
          <a:p>
            <a:pPr lvl="1"/>
            <a:r>
              <a:rPr lang="nl-BE" dirty="0" smtClean="0"/>
              <a:t>België in 1975, 1981, 1993 en 2009</a:t>
            </a:r>
          </a:p>
          <a:p>
            <a:r>
              <a:rPr lang="nl-BE" dirty="0" smtClean="0"/>
              <a:t>Verschil tussen groei in ‘gouden jaren’ en periode na 1973</a:t>
            </a:r>
          </a:p>
          <a:p>
            <a:r>
              <a:rPr lang="nl-BE" dirty="0" smtClean="0"/>
              <a:t>Macro-economisch beleid kan verschil maken</a:t>
            </a:r>
          </a:p>
          <a:p>
            <a:pPr lvl="1"/>
            <a:r>
              <a:rPr lang="nl-BE" dirty="0" smtClean="0"/>
              <a:t>Vb. eind 2011: strikte toepassing Europese begrotingsregels leidde tot ‘</a:t>
            </a:r>
            <a:r>
              <a:rPr lang="nl-BE" dirty="0" err="1" smtClean="0"/>
              <a:t>self-inflicted</a:t>
            </a:r>
            <a:r>
              <a:rPr lang="nl-BE" dirty="0" smtClean="0"/>
              <a:t> </a:t>
            </a:r>
            <a:r>
              <a:rPr lang="nl-BE" dirty="0" err="1" smtClean="0"/>
              <a:t>recession</a:t>
            </a:r>
            <a:r>
              <a:rPr lang="nl-BE" dirty="0" smtClean="0"/>
              <a:t>’ in 2012 en 2013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5812834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Tabel 20.4: groei van het bbp per capita voor subperiodes 1846-2018</a:t>
            </a:r>
            <a:endParaRPr lang="nl-NL" dirty="0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635000" y="1566863"/>
            <a:ext cx="7874000" cy="0"/>
          </a:xfrm>
          <a:custGeom>
            <a:avLst/>
            <a:gdLst>
              <a:gd name="T0" fmla="*/ 0 w 4960"/>
              <a:gd name="T1" fmla="*/ 609 w 4960"/>
              <a:gd name="T2" fmla="*/ 1154 w 4960"/>
              <a:gd name="T3" fmla="*/ 1696 w 4960"/>
              <a:gd name="T4" fmla="*/ 2240 w 4960"/>
              <a:gd name="T5" fmla="*/ 2785 w 4960"/>
              <a:gd name="T6" fmla="*/ 3329 w 4960"/>
              <a:gd name="T7" fmla="*/ 3871 w 4960"/>
              <a:gd name="T8" fmla="*/ 4415 w 4960"/>
              <a:gd name="T9" fmla="*/ 4960 w 49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4960">
                <a:moveTo>
                  <a:pt x="0" y="0"/>
                </a:moveTo>
                <a:lnTo>
                  <a:pt x="609" y="0"/>
                </a:lnTo>
                <a:lnTo>
                  <a:pt x="1154" y="0"/>
                </a:lnTo>
                <a:lnTo>
                  <a:pt x="1696" y="0"/>
                </a:lnTo>
                <a:lnTo>
                  <a:pt x="2240" y="0"/>
                </a:lnTo>
                <a:lnTo>
                  <a:pt x="2785" y="0"/>
                </a:lnTo>
                <a:lnTo>
                  <a:pt x="3329" y="0"/>
                </a:lnTo>
                <a:lnTo>
                  <a:pt x="3871" y="0"/>
                </a:lnTo>
                <a:lnTo>
                  <a:pt x="4415" y="0"/>
                </a:lnTo>
                <a:lnTo>
                  <a:pt x="4960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35000" y="2109788"/>
            <a:ext cx="7874000" cy="0"/>
          </a:xfrm>
          <a:custGeom>
            <a:avLst/>
            <a:gdLst>
              <a:gd name="T0" fmla="*/ 0 w 4960"/>
              <a:gd name="T1" fmla="*/ 609 w 4960"/>
              <a:gd name="T2" fmla="*/ 1154 w 4960"/>
              <a:gd name="T3" fmla="*/ 1696 w 4960"/>
              <a:gd name="T4" fmla="*/ 2240 w 4960"/>
              <a:gd name="T5" fmla="*/ 2785 w 4960"/>
              <a:gd name="T6" fmla="*/ 3329 w 4960"/>
              <a:gd name="T7" fmla="*/ 3871 w 4960"/>
              <a:gd name="T8" fmla="*/ 4415 w 4960"/>
              <a:gd name="T9" fmla="*/ 4960 w 49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4960">
                <a:moveTo>
                  <a:pt x="0" y="0"/>
                </a:moveTo>
                <a:lnTo>
                  <a:pt x="609" y="0"/>
                </a:lnTo>
                <a:lnTo>
                  <a:pt x="1154" y="0"/>
                </a:lnTo>
                <a:lnTo>
                  <a:pt x="1696" y="0"/>
                </a:lnTo>
                <a:lnTo>
                  <a:pt x="2240" y="0"/>
                </a:lnTo>
                <a:lnTo>
                  <a:pt x="2785" y="0"/>
                </a:lnTo>
                <a:lnTo>
                  <a:pt x="3329" y="0"/>
                </a:lnTo>
                <a:lnTo>
                  <a:pt x="3871" y="0"/>
                </a:lnTo>
                <a:lnTo>
                  <a:pt x="4415" y="0"/>
                </a:lnTo>
                <a:lnTo>
                  <a:pt x="4960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635000" y="5162551"/>
            <a:ext cx="7874000" cy="0"/>
          </a:xfrm>
          <a:custGeom>
            <a:avLst/>
            <a:gdLst>
              <a:gd name="T0" fmla="*/ 0 w 4960"/>
              <a:gd name="T1" fmla="*/ 609 w 4960"/>
              <a:gd name="T2" fmla="*/ 1154 w 4960"/>
              <a:gd name="T3" fmla="*/ 1696 w 4960"/>
              <a:gd name="T4" fmla="*/ 2240 w 4960"/>
              <a:gd name="T5" fmla="*/ 2785 w 4960"/>
              <a:gd name="T6" fmla="*/ 3329 w 4960"/>
              <a:gd name="T7" fmla="*/ 3871 w 4960"/>
              <a:gd name="T8" fmla="*/ 4415 w 4960"/>
              <a:gd name="T9" fmla="*/ 4960 w 49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4960">
                <a:moveTo>
                  <a:pt x="0" y="0"/>
                </a:moveTo>
                <a:lnTo>
                  <a:pt x="609" y="0"/>
                </a:lnTo>
                <a:lnTo>
                  <a:pt x="1154" y="0"/>
                </a:lnTo>
                <a:lnTo>
                  <a:pt x="1696" y="0"/>
                </a:lnTo>
                <a:lnTo>
                  <a:pt x="2240" y="0"/>
                </a:lnTo>
                <a:lnTo>
                  <a:pt x="2785" y="0"/>
                </a:lnTo>
                <a:lnTo>
                  <a:pt x="3329" y="0"/>
                </a:lnTo>
                <a:lnTo>
                  <a:pt x="3871" y="0"/>
                </a:lnTo>
                <a:lnTo>
                  <a:pt x="4415" y="0"/>
                </a:lnTo>
                <a:lnTo>
                  <a:pt x="4960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830388" y="1839913"/>
            <a:ext cx="420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>
                <a:solidFill>
                  <a:srgbClr val="E9636E"/>
                </a:solidFill>
                <a:latin typeface="Adobe Garamond Pro" pitchFamily="18" charset="0"/>
              </a:rPr>
              <a:t>België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03513" y="1624013"/>
            <a:ext cx="3995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>
                <a:solidFill>
                  <a:srgbClr val="E9636E"/>
                </a:solidFill>
                <a:latin typeface="Adobe Garamond Pro" pitchFamily="18" charset="0"/>
              </a:rPr>
              <a:t>West-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650573" y="1840093"/>
            <a:ext cx="5006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E9636E"/>
                </a:solidFill>
                <a:latin typeface="Adobe Garamond Pro" pitchFamily="18" charset="0"/>
              </a:rPr>
              <a:t>Europa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3676771" y="1854225"/>
            <a:ext cx="2099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E9636E"/>
                </a:solidFill>
                <a:latin typeface="Adobe Garamond Pro" pitchFamily="18" charset="0"/>
              </a:rPr>
              <a:t>VS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7828560" y="1854033"/>
            <a:ext cx="4939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E9636E"/>
                </a:solidFill>
                <a:latin typeface="Adobe Garamond Pro" pitchFamily="18" charset="0"/>
              </a:rPr>
              <a:t>Wereld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945356" y="1845998"/>
            <a:ext cx="5652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E9636E"/>
                </a:solidFill>
                <a:latin typeface="Adobe Garamond Pro" pitchFamily="18" charset="0"/>
              </a:rPr>
              <a:t>Rusland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6100228" y="1854033"/>
            <a:ext cx="5139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E9636E"/>
                </a:solidFill>
                <a:latin typeface="Adobe Garamond Pro" pitchFamily="18" charset="0"/>
              </a:rPr>
              <a:t>Brazilië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5306334" y="1843642"/>
            <a:ext cx="3633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E9636E"/>
                </a:solidFill>
                <a:latin typeface="Adobe Garamond Pro" pitchFamily="18" charset="0"/>
              </a:rPr>
              <a:t>India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4417760" y="1839913"/>
            <a:ext cx="4312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400" dirty="0" smtClean="0">
                <a:solidFill>
                  <a:srgbClr val="E9636E"/>
                </a:solidFill>
                <a:latin typeface="Adobe Garamond Pro" pitchFamily="18" charset="0"/>
              </a:rPr>
              <a:t>China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703117" y="3547053"/>
            <a:ext cx="7197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1950-1960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719137" y="3263612"/>
            <a:ext cx="7197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1950-1973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719137" y="2996391"/>
            <a:ext cx="7197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1929-1939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703118" y="2710569"/>
            <a:ext cx="7197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1875-1914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713508" y="2445529"/>
            <a:ext cx="7197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1850-1875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713508" y="4651360"/>
            <a:ext cx="3334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2009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713507" y="4365538"/>
            <a:ext cx="7197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2001-2000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703118" y="4090106"/>
            <a:ext cx="7197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1975-2000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707881" y="3812294"/>
            <a:ext cx="7197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1961-1974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713508" y="4916400"/>
            <a:ext cx="7197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2008-2018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1957225" y="2725145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0,8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6262261" y="2446250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>
                <a:latin typeface="Adobe Garamond Pro" pitchFamily="18" charset="0"/>
              </a:rPr>
              <a:t>0</a:t>
            </a:r>
            <a:r>
              <a:rPr lang="nl-BE" altLang="nl-BE" sz="1300" dirty="0" smtClean="0">
                <a:latin typeface="Adobe Garamond Pro" pitchFamily="18" charset="0"/>
              </a:rPr>
              <a:t>,3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3676771" y="2445529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1,4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3674369" y="2159706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1957225" y="2159706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713509" y="2159706"/>
            <a:ext cx="7197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1846-2018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1957225" y="2440261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2819898" y="2997111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1,4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1957225" y="3007503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0,2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6273808" y="2725145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0,2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3676771" y="2710569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2819898" y="2710569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2819898" y="3263612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4,0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1957225" y="3264333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3,4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7123802" y="2997315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4,9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6263417" y="2997110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5357342" y="2997315"/>
            <a:ext cx="2612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-0,8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3621469" y="2997111"/>
            <a:ext cx="2612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-0,5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1957225" y="3547053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2,2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7992137" y="3263611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2,9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7123802" y="3260869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3,3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4" name="Rectangle 9"/>
          <p:cNvSpPr>
            <a:spLocks noChangeArrowheads="1"/>
          </p:cNvSpPr>
          <p:nvPr/>
        </p:nvSpPr>
        <p:spPr bwMode="auto">
          <a:xfrm>
            <a:off x="6263417" y="3263612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5" name="Rectangle 9"/>
          <p:cNvSpPr>
            <a:spLocks noChangeArrowheads="1"/>
          </p:cNvSpPr>
          <p:nvPr/>
        </p:nvSpPr>
        <p:spPr bwMode="auto">
          <a:xfrm>
            <a:off x="5404574" y="3263813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1,4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4539560" y="3267060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2,8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3676771" y="3267060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2,5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8" name="Rectangle 9"/>
          <p:cNvSpPr>
            <a:spLocks noChangeArrowheads="1"/>
          </p:cNvSpPr>
          <p:nvPr/>
        </p:nvSpPr>
        <p:spPr bwMode="auto">
          <a:xfrm>
            <a:off x="1957225" y="3820103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4,1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9" name="Rectangle 9"/>
          <p:cNvSpPr>
            <a:spLocks noChangeArrowheads="1"/>
          </p:cNvSpPr>
          <p:nvPr/>
        </p:nvSpPr>
        <p:spPr bwMode="auto">
          <a:xfrm>
            <a:off x="7994367" y="3543428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2,8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7124602" y="3536662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3,3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6263417" y="3543428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3,4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5404574" y="3547774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4539560" y="3528853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4,0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678375" y="3539244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2817485" y="3547053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4,3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8004758" y="3809550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2,9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77" name="Rectangle 9"/>
          <p:cNvSpPr>
            <a:spLocks noChangeArrowheads="1"/>
          </p:cNvSpPr>
          <p:nvPr/>
        </p:nvSpPr>
        <p:spPr bwMode="auto">
          <a:xfrm>
            <a:off x="7123802" y="3820824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3,2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78" name="Rectangle 9"/>
          <p:cNvSpPr>
            <a:spLocks noChangeArrowheads="1"/>
          </p:cNvSpPr>
          <p:nvPr/>
        </p:nvSpPr>
        <p:spPr bwMode="auto">
          <a:xfrm>
            <a:off x="6264468" y="3809712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4,0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79" name="Rectangle 9"/>
          <p:cNvSpPr>
            <a:spLocks noChangeArrowheads="1"/>
          </p:cNvSpPr>
          <p:nvPr/>
        </p:nvSpPr>
        <p:spPr bwMode="auto">
          <a:xfrm>
            <a:off x="5399851" y="3812294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0,8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4537433" y="3813015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3,2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1" name="Rectangle 9"/>
          <p:cNvSpPr>
            <a:spLocks noChangeArrowheads="1"/>
          </p:cNvSpPr>
          <p:nvPr/>
        </p:nvSpPr>
        <p:spPr bwMode="auto">
          <a:xfrm>
            <a:off x="3674369" y="3809551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2,9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2" name="Rectangle 9"/>
          <p:cNvSpPr>
            <a:spLocks noChangeArrowheads="1"/>
          </p:cNvSpPr>
          <p:nvPr/>
        </p:nvSpPr>
        <p:spPr bwMode="auto">
          <a:xfrm>
            <a:off x="2819898" y="3816478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3" name="Rectangle 9"/>
          <p:cNvSpPr>
            <a:spLocks noChangeArrowheads="1"/>
          </p:cNvSpPr>
          <p:nvPr/>
        </p:nvSpPr>
        <p:spPr bwMode="auto">
          <a:xfrm>
            <a:off x="7994367" y="4097915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7071702" y="4097915"/>
            <a:ext cx="2612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-1,3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6263417" y="4097915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5399851" y="4096874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7" name="Rectangle 9"/>
          <p:cNvSpPr>
            <a:spLocks noChangeArrowheads="1"/>
          </p:cNvSpPr>
          <p:nvPr/>
        </p:nvSpPr>
        <p:spPr bwMode="auto">
          <a:xfrm>
            <a:off x="4537433" y="4097915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5,6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8" name="Rectangle 9"/>
          <p:cNvSpPr>
            <a:spLocks noChangeArrowheads="1"/>
          </p:cNvSpPr>
          <p:nvPr/>
        </p:nvSpPr>
        <p:spPr bwMode="auto">
          <a:xfrm>
            <a:off x="3679911" y="4097915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2,3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9" name="Rectangle 9"/>
          <p:cNvSpPr>
            <a:spLocks noChangeArrowheads="1"/>
          </p:cNvSpPr>
          <p:nvPr/>
        </p:nvSpPr>
        <p:spPr bwMode="auto">
          <a:xfrm>
            <a:off x="2815072" y="4092690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0" name="Rectangle 9"/>
          <p:cNvSpPr>
            <a:spLocks noChangeArrowheads="1"/>
          </p:cNvSpPr>
          <p:nvPr/>
        </p:nvSpPr>
        <p:spPr bwMode="auto">
          <a:xfrm>
            <a:off x="1957225" y="4097915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2,1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1" name="Rectangle 9"/>
          <p:cNvSpPr>
            <a:spLocks noChangeArrowheads="1"/>
          </p:cNvSpPr>
          <p:nvPr/>
        </p:nvSpPr>
        <p:spPr bwMode="auto">
          <a:xfrm>
            <a:off x="7991954" y="4365538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3,3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7124602" y="4375728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7,9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3" name="Rectangle 9"/>
          <p:cNvSpPr>
            <a:spLocks noChangeArrowheads="1"/>
          </p:cNvSpPr>
          <p:nvPr/>
        </p:nvSpPr>
        <p:spPr bwMode="auto">
          <a:xfrm>
            <a:off x="6265519" y="4362594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2,5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4" name="Rectangle 9"/>
          <p:cNvSpPr>
            <a:spLocks noChangeArrowheads="1"/>
          </p:cNvSpPr>
          <p:nvPr/>
        </p:nvSpPr>
        <p:spPr bwMode="auto">
          <a:xfrm>
            <a:off x="5399851" y="4359330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6,2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5" name="Rectangle 9"/>
          <p:cNvSpPr>
            <a:spLocks noChangeArrowheads="1"/>
          </p:cNvSpPr>
          <p:nvPr/>
        </p:nvSpPr>
        <p:spPr bwMode="auto">
          <a:xfrm>
            <a:off x="4544074" y="4365537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9,0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6" name="Rectangle 9"/>
          <p:cNvSpPr>
            <a:spLocks noChangeArrowheads="1"/>
          </p:cNvSpPr>
          <p:nvPr/>
        </p:nvSpPr>
        <p:spPr bwMode="auto">
          <a:xfrm>
            <a:off x="3679426" y="4373186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7" name="Rectangle 9"/>
          <p:cNvSpPr>
            <a:spLocks noChangeArrowheads="1"/>
          </p:cNvSpPr>
          <p:nvPr/>
        </p:nvSpPr>
        <p:spPr bwMode="auto">
          <a:xfrm>
            <a:off x="2815072" y="4376132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1951348" y="4375929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1,6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9" name="Rectangle 9"/>
          <p:cNvSpPr>
            <a:spLocks noChangeArrowheads="1"/>
          </p:cNvSpPr>
          <p:nvPr/>
        </p:nvSpPr>
        <p:spPr bwMode="auto">
          <a:xfrm>
            <a:off x="1951348" y="4909775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0,3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0" name="Rectangle 9"/>
          <p:cNvSpPr>
            <a:spLocks noChangeArrowheads="1"/>
          </p:cNvSpPr>
          <p:nvPr/>
        </p:nvSpPr>
        <p:spPr bwMode="auto">
          <a:xfrm>
            <a:off x="7950390" y="4640967"/>
            <a:ext cx="2612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-1,9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7074748" y="4640969"/>
            <a:ext cx="2612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-6,2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2" name="Rectangle 9"/>
          <p:cNvSpPr>
            <a:spLocks noChangeArrowheads="1"/>
          </p:cNvSpPr>
          <p:nvPr/>
        </p:nvSpPr>
        <p:spPr bwMode="auto">
          <a:xfrm>
            <a:off x="6211568" y="4648778"/>
            <a:ext cx="2612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-1,3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3" name="Rectangle 9"/>
          <p:cNvSpPr>
            <a:spLocks noChangeArrowheads="1"/>
          </p:cNvSpPr>
          <p:nvPr/>
        </p:nvSpPr>
        <p:spPr bwMode="auto">
          <a:xfrm>
            <a:off x="5398697" y="4641690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6,9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4" name="Rectangle 9"/>
          <p:cNvSpPr>
            <a:spLocks noChangeArrowheads="1"/>
          </p:cNvSpPr>
          <p:nvPr/>
        </p:nvSpPr>
        <p:spPr bwMode="auto">
          <a:xfrm>
            <a:off x="4539560" y="4648778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8,7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5" name="Rectangle 9"/>
          <p:cNvSpPr>
            <a:spLocks noChangeArrowheads="1"/>
          </p:cNvSpPr>
          <p:nvPr/>
        </p:nvSpPr>
        <p:spPr bwMode="auto">
          <a:xfrm>
            <a:off x="3623871" y="4640968"/>
            <a:ext cx="2612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-4,3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6" name="Rectangle 9"/>
          <p:cNvSpPr>
            <a:spLocks noChangeArrowheads="1"/>
          </p:cNvSpPr>
          <p:nvPr/>
        </p:nvSpPr>
        <p:spPr bwMode="auto">
          <a:xfrm>
            <a:off x="2767840" y="4640969"/>
            <a:ext cx="2612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-4,6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7" name="Rectangle 9"/>
          <p:cNvSpPr>
            <a:spLocks noChangeArrowheads="1"/>
          </p:cNvSpPr>
          <p:nvPr/>
        </p:nvSpPr>
        <p:spPr bwMode="auto">
          <a:xfrm>
            <a:off x="1899602" y="4648778"/>
            <a:ext cx="2612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-3,0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8" name="Rectangle 9"/>
          <p:cNvSpPr>
            <a:spLocks noChangeArrowheads="1"/>
          </p:cNvSpPr>
          <p:nvPr/>
        </p:nvSpPr>
        <p:spPr bwMode="auto">
          <a:xfrm>
            <a:off x="7124602" y="4909772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0,5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9" name="Rectangle 9"/>
          <p:cNvSpPr>
            <a:spLocks noChangeArrowheads="1"/>
          </p:cNvSpPr>
          <p:nvPr/>
        </p:nvSpPr>
        <p:spPr bwMode="auto">
          <a:xfrm>
            <a:off x="6280424" y="4926791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0,2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0" name="Rectangle 9"/>
          <p:cNvSpPr>
            <a:spLocks noChangeArrowheads="1"/>
          </p:cNvSpPr>
          <p:nvPr/>
        </p:nvSpPr>
        <p:spPr bwMode="auto">
          <a:xfrm>
            <a:off x="5414965" y="4916400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5,8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4540827" y="4909773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7,3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2" name="Rectangle 9"/>
          <p:cNvSpPr>
            <a:spLocks noChangeArrowheads="1"/>
          </p:cNvSpPr>
          <p:nvPr/>
        </p:nvSpPr>
        <p:spPr bwMode="auto">
          <a:xfrm>
            <a:off x="3679911" y="4909774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0,8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3" name="Rectangle 9"/>
          <p:cNvSpPr>
            <a:spLocks noChangeArrowheads="1"/>
          </p:cNvSpPr>
          <p:nvPr/>
        </p:nvSpPr>
        <p:spPr bwMode="auto">
          <a:xfrm>
            <a:off x="2817485" y="4916400"/>
            <a:ext cx="20839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300" dirty="0" smtClean="0">
                <a:latin typeface="Adobe Garamond Pro" pitchFamily="18" charset="0"/>
              </a:rPr>
              <a:t>0,4</a:t>
            </a:r>
            <a:endParaRPr kumimoji="0" lang="nl-BE" altLang="nl-BE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35000" y="5420139"/>
            <a:ext cx="69172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2"/>
                </a:solidFill>
              </a:rPr>
              <a:t>Bron</a:t>
            </a:r>
            <a:r>
              <a:rPr lang="en-US" sz="1000" dirty="0">
                <a:solidFill>
                  <a:schemeClr val="tx2"/>
                </a:solidFill>
              </a:rPr>
              <a:t>: </a:t>
            </a:r>
            <a:r>
              <a:rPr lang="en-US" sz="1000" dirty="0" smtClean="0">
                <a:solidFill>
                  <a:schemeClr val="tx2"/>
                </a:solidFill>
              </a:rPr>
              <a:t>The </a:t>
            </a:r>
            <a:r>
              <a:rPr lang="en-US" sz="1000" dirty="0">
                <a:solidFill>
                  <a:schemeClr val="tx2"/>
                </a:solidFill>
              </a:rPr>
              <a:t>Maddison-project (2013); </a:t>
            </a:r>
            <a:r>
              <a:rPr lang="en-US" sz="1000" dirty="0" smtClean="0">
                <a:solidFill>
                  <a:schemeClr val="tx2"/>
                </a:solidFill>
              </a:rPr>
              <a:t>AMECO </a:t>
            </a:r>
            <a:r>
              <a:rPr lang="en-US" sz="1000" dirty="0">
                <a:solidFill>
                  <a:schemeClr val="tx2"/>
                </a:solidFill>
              </a:rPr>
              <a:t>database – </a:t>
            </a:r>
            <a:r>
              <a:rPr lang="en-US" sz="1000" dirty="0" err="1">
                <a:solidFill>
                  <a:schemeClr val="tx2"/>
                </a:solidFill>
              </a:rPr>
              <a:t>Europese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Commissie</a:t>
            </a:r>
            <a:r>
              <a:rPr lang="en-US" sz="1000" dirty="0">
                <a:solidFill>
                  <a:schemeClr val="tx2"/>
                </a:solidFill>
              </a:rPr>
              <a:t> (update 7-02-2017); World </a:t>
            </a:r>
            <a:r>
              <a:rPr lang="en-US" sz="1000" dirty="0" smtClean="0">
                <a:solidFill>
                  <a:schemeClr val="tx2"/>
                </a:solidFill>
              </a:rPr>
              <a:t>Development </a:t>
            </a:r>
            <a:r>
              <a:rPr lang="nl-BE" sz="1000" dirty="0" smtClean="0">
                <a:solidFill>
                  <a:schemeClr val="tx2"/>
                </a:solidFill>
              </a:rPr>
              <a:t>Indicators </a:t>
            </a:r>
            <a:br>
              <a:rPr lang="nl-BE" sz="1000" dirty="0" smtClean="0">
                <a:solidFill>
                  <a:schemeClr val="tx2"/>
                </a:solidFill>
              </a:rPr>
            </a:br>
            <a:r>
              <a:rPr lang="nl-BE" sz="1000" dirty="0" smtClean="0">
                <a:solidFill>
                  <a:schemeClr val="tx2"/>
                </a:solidFill>
              </a:rPr>
              <a:t>(</a:t>
            </a:r>
            <a:r>
              <a:rPr lang="nl-BE" sz="1000" dirty="0">
                <a:solidFill>
                  <a:schemeClr val="tx2"/>
                </a:solidFill>
              </a:rPr>
              <a:t>geraadpleegd op 23-02-2017); eigen berekeningen.</a:t>
            </a:r>
          </a:p>
          <a:p>
            <a:r>
              <a:rPr lang="nl-BE" sz="1000" dirty="0">
                <a:solidFill>
                  <a:schemeClr val="tx2"/>
                </a:solidFill>
              </a:rPr>
              <a:t>Noot: de cijfers voor 2016-2018 zijn prognoses. Van de lege cellen in de tabel ontbreken de nodige gegevens.</a:t>
            </a:r>
            <a:endParaRPr lang="nl-BE" sz="10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290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1600" dirty="0"/>
              <a:t>Figuur 20.2: reële groei in België en de wereld 1967-2018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668463" y="2719388"/>
            <a:ext cx="5753100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68463" y="2301876"/>
            <a:ext cx="5753100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668463" y="1889126"/>
            <a:ext cx="5753100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668463" y="1471613"/>
            <a:ext cx="5753100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668463" y="3133726"/>
            <a:ext cx="5753100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668463" y="3551238"/>
            <a:ext cx="5753100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668463" y="3963988"/>
            <a:ext cx="5753100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668463" y="4800601"/>
            <a:ext cx="5753100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668463" y="5213351"/>
            <a:ext cx="5753100" cy="0"/>
          </a:xfrm>
          <a:prstGeom prst="line">
            <a:avLst/>
          </a:prstGeom>
          <a:noFill/>
          <a:ln w="9525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403976" y="2055813"/>
            <a:ext cx="982663" cy="2325688"/>
          </a:xfrm>
          <a:custGeom>
            <a:avLst/>
            <a:gdLst>
              <a:gd name="T0" fmla="*/ 480 w 619"/>
              <a:gd name="T1" fmla="*/ 635 h 1465"/>
              <a:gd name="T2" fmla="*/ 412 w 619"/>
              <a:gd name="T3" fmla="*/ 604 h 1465"/>
              <a:gd name="T4" fmla="*/ 344 w 619"/>
              <a:gd name="T5" fmla="*/ 545 h 1465"/>
              <a:gd name="T6" fmla="*/ 272 w 619"/>
              <a:gd name="T7" fmla="*/ 567 h 1465"/>
              <a:gd name="T8" fmla="*/ 204 w 619"/>
              <a:gd name="T9" fmla="*/ 527 h 1465"/>
              <a:gd name="T10" fmla="*/ 136 w 619"/>
              <a:gd name="T11" fmla="*/ 338 h 1465"/>
              <a:gd name="T12" fmla="*/ 68 w 619"/>
              <a:gd name="T13" fmla="*/ 0 h 1465"/>
              <a:gd name="T14" fmla="*/ 0 w 619"/>
              <a:gd name="T15" fmla="*/ 1465 h 1465"/>
              <a:gd name="T16" fmla="*/ 619 w 619"/>
              <a:gd name="T17" fmla="*/ 1465 h 1465"/>
              <a:gd name="T18" fmla="*/ 619 w 619"/>
              <a:gd name="T19" fmla="*/ 505 h 1465"/>
              <a:gd name="T20" fmla="*/ 551 w 619"/>
              <a:gd name="T21" fmla="*/ 539 h 1465"/>
              <a:gd name="T22" fmla="*/ 480 w 619"/>
              <a:gd name="T23" fmla="*/ 635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9" h="1465">
                <a:moveTo>
                  <a:pt x="480" y="635"/>
                </a:moveTo>
                <a:lnTo>
                  <a:pt x="412" y="604"/>
                </a:lnTo>
                <a:lnTo>
                  <a:pt x="344" y="545"/>
                </a:lnTo>
                <a:lnTo>
                  <a:pt x="272" y="567"/>
                </a:lnTo>
                <a:lnTo>
                  <a:pt x="204" y="527"/>
                </a:lnTo>
                <a:lnTo>
                  <a:pt x="136" y="338"/>
                </a:lnTo>
                <a:lnTo>
                  <a:pt x="68" y="0"/>
                </a:lnTo>
                <a:lnTo>
                  <a:pt x="0" y="1465"/>
                </a:lnTo>
                <a:lnTo>
                  <a:pt x="619" y="1465"/>
                </a:lnTo>
                <a:lnTo>
                  <a:pt x="619" y="505"/>
                </a:lnTo>
                <a:lnTo>
                  <a:pt x="551" y="539"/>
                </a:lnTo>
                <a:lnTo>
                  <a:pt x="480" y="635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1795463" y="1619251"/>
            <a:ext cx="4603750" cy="2762250"/>
          </a:xfrm>
          <a:custGeom>
            <a:avLst/>
            <a:gdLst>
              <a:gd name="T0" fmla="*/ 2900 w 2900"/>
              <a:gd name="T1" fmla="*/ 1740 h 1740"/>
              <a:gd name="T2" fmla="*/ 2832 w 2900"/>
              <a:gd name="T3" fmla="*/ 926 h 1740"/>
              <a:gd name="T4" fmla="*/ 2763 w 2900"/>
              <a:gd name="T5" fmla="*/ 219 h 1740"/>
              <a:gd name="T6" fmla="*/ 2692 w 2900"/>
              <a:gd name="T7" fmla="*/ 266 h 1740"/>
              <a:gd name="T8" fmla="*/ 2624 w 2900"/>
              <a:gd name="T9" fmla="*/ 439 h 1740"/>
              <a:gd name="T10" fmla="*/ 2556 w 2900"/>
              <a:gd name="T11" fmla="*/ 281 h 1740"/>
              <a:gd name="T12" fmla="*/ 2488 w 2900"/>
              <a:gd name="T13" fmla="*/ 588 h 1740"/>
              <a:gd name="T14" fmla="*/ 2417 w 2900"/>
              <a:gd name="T15" fmla="*/ 941 h 1740"/>
              <a:gd name="T16" fmla="*/ 2348 w 2900"/>
              <a:gd name="T17" fmla="*/ 1068 h 1740"/>
              <a:gd name="T18" fmla="*/ 2280 w 2900"/>
              <a:gd name="T19" fmla="*/ 446 h 1740"/>
              <a:gd name="T20" fmla="*/ 2209 w 2900"/>
              <a:gd name="T21" fmla="*/ 765 h 1740"/>
              <a:gd name="T22" fmla="*/ 2141 w 2900"/>
              <a:gd name="T23" fmla="*/ 1065 h 1740"/>
              <a:gd name="T24" fmla="*/ 2073 w 2900"/>
              <a:gd name="T25" fmla="*/ 641 h 1740"/>
              <a:gd name="T26" fmla="*/ 2001 w 2900"/>
              <a:gd name="T27" fmla="*/ 700 h 1740"/>
              <a:gd name="T28" fmla="*/ 1933 w 2900"/>
              <a:gd name="T29" fmla="*/ 842 h 1740"/>
              <a:gd name="T30" fmla="*/ 1865 w 2900"/>
              <a:gd name="T31" fmla="*/ 867 h 1740"/>
              <a:gd name="T32" fmla="*/ 1797 w 2900"/>
              <a:gd name="T33" fmla="*/ 1180 h 1740"/>
              <a:gd name="T34" fmla="*/ 1726 w 2900"/>
              <a:gd name="T35" fmla="*/ 1124 h 1740"/>
              <a:gd name="T36" fmla="*/ 1658 w 2900"/>
              <a:gd name="T37" fmla="*/ 1040 h 1740"/>
              <a:gd name="T38" fmla="*/ 1589 w 2900"/>
              <a:gd name="T39" fmla="*/ 820 h 1740"/>
              <a:gd name="T40" fmla="*/ 1518 w 2900"/>
              <a:gd name="T41" fmla="*/ 703 h 1740"/>
              <a:gd name="T42" fmla="*/ 1450 w 2900"/>
              <a:gd name="T43" fmla="*/ 464 h 1740"/>
              <a:gd name="T44" fmla="*/ 1382 w 2900"/>
              <a:gd name="T45" fmla="*/ 703 h 1740"/>
              <a:gd name="T46" fmla="*/ 1314 w 2900"/>
              <a:gd name="T47" fmla="*/ 758 h 1740"/>
              <a:gd name="T48" fmla="*/ 1243 w 2900"/>
              <a:gd name="T49" fmla="*/ 715 h 1740"/>
              <a:gd name="T50" fmla="*/ 1174 w 2900"/>
              <a:gd name="T51" fmla="*/ 486 h 1740"/>
              <a:gd name="T52" fmla="*/ 1106 w 2900"/>
              <a:gd name="T53" fmla="*/ 1012 h 1740"/>
              <a:gd name="T54" fmla="*/ 1035 w 2900"/>
              <a:gd name="T55" fmla="*/ 1558 h 1740"/>
              <a:gd name="T56" fmla="*/ 967 w 2900"/>
              <a:gd name="T57" fmla="*/ 1232 h 1740"/>
              <a:gd name="T58" fmla="*/ 899 w 2900"/>
              <a:gd name="T59" fmla="*/ 1173 h 1740"/>
              <a:gd name="T60" fmla="*/ 827 w 2900"/>
              <a:gd name="T61" fmla="*/ 635 h 1740"/>
              <a:gd name="T62" fmla="*/ 759 w 2900"/>
              <a:gd name="T63" fmla="*/ 638 h 1740"/>
              <a:gd name="T64" fmla="*/ 691 w 2900"/>
              <a:gd name="T65" fmla="*/ 665 h 1740"/>
              <a:gd name="T66" fmla="*/ 623 w 2900"/>
              <a:gd name="T67" fmla="*/ 325 h 1740"/>
              <a:gd name="T68" fmla="*/ 552 w 2900"/>
              <a:gd name="T69" fmla="*/ 1496 h 1740"/>
              <a:gd name="T70" fmla="*/ 484 w 2900"/>
              <a:gd name="T71" fmla="*/ 1204 h 1740"/>
              <a:gd name="T72" fmla="*/ 415 w 2900"/>
              <a:gd name="T73" fmla="*/ 0 h 1740"/>
              <a:gd name="T74" fmla="*/ 344 w 2900"/>
              <a:gd name="T75" fmla="*/ 210 h 1740"/>
              <a:gd name="T76" fmla="*/ 276 w 2900"/>
              <a:gd name="T77" fmla="*/ 597 h 1740"/>
              <a:gd name="T78" fmla="*/ 208 w 2900"/>
              <a:gd name="T79" fmla="*/ 563 h 1740"/>
              <a:gd name="T80" fmla="*/ 137 w 2900"/>
              <a:gd name="T81" fmla="*/ 99 h 1740"/>
              <a:gd name="T82" fmla="*/ 69 w 2900"/>
              <a:gd name="T83" fmla="*/ 83 h 1740"/>
              <a:gd name="T84" fmla="*/ 0 w 2900"/>
              <a:gd name="T85" fmla="*/ 560 h 1740"/>
              <a:gd name="T86" fmla="*/ 0 w 2900"/>
              <a:gd name="T87" fmla="*/ 1740 h 1740"/>
              <a:gd name="T88" fmla="*/ 2900 w 2900"/>
              <a:gd name="T89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00" h="1740">
                <a:moveTo>
                  <a:pt x="2900" y="1740"/>
                </a:moveTo>
                <a:lnTo>
                  <a:pt x="2832" y="926"/>
                </a:lnTo>
                <a:lnTo>
                  <a:pt x="2763" y="219"/>
                </a:lnTo>
                <a:lnTo>
                  <a:pt x="2692" y="266"/>
                </a:lnTo>
                <a:lnTo>
                  <a:pt x="2624" y="439"/>
                </a:lnTo>
                <a:lnTo>
                  <a:pt x="2556" y="281"/>
                </a:lnTo>
                <a:lnTo>
                  <a:pt x="2488" y="588"/>
                </a:lnTo>
                <a:lnTo>
                  <a:pt x="2417" y="941"/>
                </a:lnTo>
                <a:lnTo>
                  <a:pt x="2348" y="1068"/>
                </a:lnTo>
                <a:lnTo>
                  <a:pt x="2280" y="446"/>
                </a:lnTo>
                <a:lnTo>
                  <a:pt x="2209" y="765"/>
                </a:lnTo>
                <a:lnTo>
                  <a:pt x="2141" y="1065"/>
                </a:lnTo>
                <a:lnTo>
                  <a:pt x="2073" y="641"/>
                </a:lnTo>
                <a:lnTo>
                  <a:pt x="2001" y="700"/>
                </a:lnTo>
                <a:lnTo>
                  <a:pt x="1933" y="842"/>
                </a:lnTo>
                <a:lnTo>
                  <a:pt x="1865" y="867"/>
                </a:lnTo>
                <a:lnTo>
                  <a:pt x="1797" y="1180"/>
                </a:lnTo>
                <a:lnTo>
                  <a:pt x="1726" y="1124"/>
                </a:lnTo>
                <a:lnTo>
                  <a:pt x="1658" y="1040"/>
                </a:lnTo>
                <a:lnTo>
                  <a:pt x="1589" y="820"/>
                </a:lnTo>
                <a:lnTo>
                  <a:pt x="1518" y="703"/>
                </a:lnTo>
                <a:lnTo>
                  <a:pt x="1450" y="464"/>
                </a:lnTo>
                <a:lnTo>
                  <a:pt x="1382" y="703"/>
                </a:lnTo>
                <a:lnTo>
                  <a:pt x="1314" y="758"/>
                </a:lnTo>
                <a:lnTo>
                  <a:pt x="1243" y="715"/>
                </a:lnTo>
                <a:lnTo>
                  <a:pt x="1174" y="486"/>
                </a:lnTo>
                <a:lnTo>
                  <a:pt x="1106" y="1012"/>
                </a:lnTo>
                <a:lnTo>
                  <a:pt x="1035" y="1558"/>
                </a:lnTo>
                <a:lnTo>
                  <a:pt x="967" y="1232"/>
                </a:lnTo>
                <a:lnTo>
                  <a:pt x="899" y="1173"/>
                </a:lnTo>
                <a:lnTo>
                  <a:pt x="827" y="635"/>
                </a:lnTo>
                <a:lnTo>
                  <a:pt x="759" y="638"/>
                </a:lnTo>
                <a:lnTo>
                  <a:pt x="691" y="665"/>
                </a:lnTo>
                <a:lnTo>
                  <a:pt x="623" y="325"/>
                </a:lnTo>
                <a:lnTo>
                  <a:pt x="552" y="1496"/>
                </a:lnTo>
                <a:lnTo>
                  <a:pt x="484" y="1204"/>
                </a:lnTo>
                <a:lnTo>
                  <a:pt x="415" y="0"/>
                </a:lnTo>
                <a:lnTo>
                  <a:pt x="344" y="210"/>
                </a:lnTo>
                <a:lnTo>
                  <a:pt x="276" y="597"/>
                </a:lnTo>
                <a:lnTo>
                  <a:pt x="208" y="563"/>
                </a:lnTo>
                <a:lnTo>
                  <a:pt x="137" y="99"/>
                </a:lnTo>
                <a:lnTo>
                  <a:pt x="69" y="83"/>
                </a:lnTo>
                <a:lnTo>
                  <a:pt x="0" y="560"/>
                </a:lnTo>
                <a:lnTo>
                  <a:pt x="0" y="1740"/>
                </a:lnTo>
                <a:lnTo>
                  <a:pt x="2900" y="174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4603751" y="4381501"/>
            <a:ext cx="69850" cy="412750"/>
          </a:xfrm>
          <a:custGeom>
            <a:avLst/>
            <a:gdLst>
              <a:gd name="T0" fmla="*/ 28 w 44"/>
              <a:gd name="T1" fmla="*/ 260 h 260"/>
              <a:gd name="T2" fmla="*/ 44 w 44"/>
              <a:gd name="T3" fmla="*/ 0 h 260"/>
              <a:gd name="T4" fmla="*/ 0 w 44"/>
              <a:gd name="T5" fmla="*/ 0 h 260"/>
              <a:gd name="T6" fmla="*/ 28 w 44"/>
              <a:gd name="T7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260">
                <a:moveTo>
                  <a:pt x="28" y="260"/>
                </a:moveTo>
                <a:lnTo>
                  <a:pt x="44" y="0"/>
                </a:lnTo>
                <a:lnTo>
                  <a:pt x="0" y="0"/>
                </a:lnTo>
                <a:lnTo>
                  <a:pt x="28" y="260"/>
                </a:lnTo>
                <a:close/>
              </a:path>
            </a:pathLst>
          </a:custGeom>
          <a:solidFill>
            <a:srgbClr val="F3D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3325813" y="4381501"/>
            <a:ext cx="39688" cy="119063"/>
          </a:xfrm>
          <a:custGeom>
            <a:avLst/>
            <a:gdLst>
              <a:gd name="T0" fmla="*/ 3 w 25"/>
              <a:gd name="T1" fmla="*/ 75 h 75"/>
              <a:gd name="T2" fmla="*/ 25 w 25"/>
              <a:gd name="T3" fmla="*/ 0 h 75"/>
              <a:gd name="T4" fmla="*/ 0 w 25"/>
              <a:gd name="T5" fmla="*/ 0 h 75"/>
              <a:gd name="T6" fmla="*/ 3 w 25"/>
              <a:gd name="T7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75">
                <a:moveTo>
                  <a:pt x="3" y="75"/>
                </a:moveTo>
                <a:lnTo>
                  <a:pt x="25" y="0"/>
                </a:lnTo>
                <a:lnTo>
                  <a:pt x="0" y="0"/>
                </a:lnTo>
                <a:lnTo>
                  <a:pt x="3" y="75"/>
                </a:lnTo>
                <a:close/>
              </a:path>
            </a:pathLst>
          </a:custGeom>
          <a:solidFill>
            <a:srgbClr val="F3D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6315076" y="4381501"/>
            <a:ext cx="138113" cy="979488"/>
          </a:xfrm>
          <a:custGeom>
            <a:avLst/>
            <a:gdLst>
              <a:gd name="T0" fmla="*/ 53 w 87"/>
              <a:gd name="T1" fmla="*/ 617 h 617"/>
              <a:gd name="T2" fmla="*/ 87 w 87"/>
              <a:gd name="T3" fmla="*/ 0 h 617"/>
              <a:gd name="T4" fmla="*/ 0 w 87"/>
              <a:gd name="T5" fmla="*/ 0 h 617"/>
              <a:gd name="T6" fmla="*/ 53 w 87"/>
              <a:gd name="T7" fmla="*/ 61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617">
                <a:moveTo>
                  <a:pt x="53" y="617"/>
                </a:moveTo>
                <a:lnTo>
                  <a:pt x="87" y="0"/>
                </a:lnTo>
                <a:lnTo>
                  <a:pt x="0" y="0"/>
                </a:lnTo>
                <a:lnTo>
                  <a:pt x="53" y="617"/>
                </a:lnTo>
                <a:close/>
              </a:path>
            </a:pathLst>
          </a:custGeom>
          <a:solidFill>
            <a:srgbClr val="F3D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6802438" y="4381501"/>
            <a:ext cx="39688" cy="30163"/>
          </a:xfrm>
          <a:custGeom>
            <a:avLst/>
            <a:gdLst>
              <a:gd name="T0" fmla="*/ 21 w 25"/>
              <a:gd name="T1" fmla="*/ 19 h 19"/>
              <a:gd name="T2" fmla="*/ 25 w 25"/>
              <a:gd name="T3" fmla="*/ 0 h 19"/>
              <a:gd name="T4" fmla="*/ 0 w 25"/>
              <a:gd name="T5" fmla="*/ 0 h 19"/>
              <a:gd name="T6" fmla="*/ 21 w 25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19">
                <a:moveTo>
                  <a:pt x="21" y="19"/>
                </a:moveTo>
                <a:lnTo>
                  <a:pt x="25" y="0"/>
                </a:lnTo>
                <a:lnTo>
                  <a:pt x="0" y="0"/>
                </a:lnTo>
                <a:lnTo>
                  <a:pt x="21" y="19"/>
                </a:lnTo>
                <a:close/>
              </a:path>
            </a:pathLst>
          </a:custGeom>
          <a:solidFill>
            <a:srgbClr val="F3D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2646363" y="4381501"/>
            <a:ext cx="44450" cy="565150"/>
          </a:xfrm>
          <a:custGeom>
            <a:avLst/>
            <a:gdLst>
              <a:gd name="T0" fmla="*/ 16 w 28"/>
              <a:gd name="T1" fmla="*/ 356 h 356"/>
              <a:gd name="T2" fmla="*/ 28 w 28"/>
              <a:gd name="T3" fmla="*/ 0 h 356"/>
              <a:gd name="T4" fmla="*/ 0 w 28"/>
              <a:gd name="T5" fmla="*/ 0 h 356"/>
              <a:gd name="T6" fmla="*/ 16 w 28"/>
              <a:gd name="T7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356">
                <a:moveTo>
                  <a:pt x="16" y="356"/>
                </a:moveTo>
                <a:lnTo>
                  <a:pt x="28" y="0"/>
                </a:lnTo>
                <a:lnTo>
                  <a:pt x="0" y="0"/>
                </a:lnTo>
                <a:lnTo>
                  <a:pt x="16" y="356"/>
                </a:lnTo>
                <a:close/>
              </a:path>
            </a:pathLst>
          </a:custGeom>
          <a:solidFill>
            <a:srgbClr val="F3D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6842126" y="3678238"/>
            <a:ext cx="544513" cy="703263"/>
          </a:xfrm>
          <a:custGeom>
            <a:avLst/>
            <a:gdLst>
              <a:gd name="T0" fmla="*/ 204 w 343"/>
              <a:gd name="T1" fmla="*/ 112 h 443"/>
              <a:gd name="T2" fmla="*/ 136 w 343"/>
              <a:gd name="T3" fmla="*/ 41 h 443"/>
              <a:gd name="T4" fmla="*/ 68 w 343"/>
              <a:gd name="T5" fmla="*/ 0 h 443"/>
              <a:gd name="T6" fmla="*/ 0 w 343"/>
              <a:gd name="T7" fmla="*/ 443 h 443"/>
              <a:gd name="T8" fmla="*/ 343 w 343"/>
              <a:gd name="T9" fmla="*/ 443 h 443"/>
              <a:gd name="T10" fmla="*/ 343 w 343"/>
              <a:gd name="T11" fmla="*/ 41 h 443"/>
              <a:gd name="T12" fmla="*/ 275 w 343"/>
              <a:gd name="T13" fmla="*/ 90 h 443"/>
              <a:gd name="T14" fmla="*/ 204 w 343"/>
              <a:gd name="T15" fmla="*/ 112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3" h="443">
                <a:moveTo>
                  <a:pt x="204" y="112"/>
                </a:moveTo>
                <a:lnTo>
                  <a:pt x="136" y="41"/>
                </a:lnTo>
                <a:lnTo>
                  <a:pt x="68" y="0"/>
                </a:lnTo>
                <a:lnTo>
                  <a:pt x="0" y="443"/>
                </a:lnTo>
                <a:lnTo>
                  <a:pt x="343" y="443"/>
                </a:lnTo>
                <a:lnTo>
                  <a:pt x="343" y="41"/>
                </a:lnTo>
                <a:lnTo>
                  <a:pt x="275" y="90"/>
                </a:lnTo>
                <a:lnTo>
                  <a:pt x="204" y="112"/>
                </a:lnTo>
                <a:close/>
              </a:path>
            </a:pathLst>
          </a:custGeom>
          <a:solidFill>
            <a:srgbClr val="F3D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1795463" y="1554163"/>
            <a:ext cx="850900" cy="2827338"/>
          </a:xfrm>
          <a:custGeom>
            <a:avLst/>
            <a:gdLst>
              <a:gd name="T0" fmla="*/ 415 w 536"/>
              <a:gd name="T1" fmla="*/ 133 h 1781"/>
              <a:gd name="T2" fmla="*/ 344 w 536"/>
              <a:gd name="T3" fmla="*/ 369 h 1781"/>
              <a:gd name="T4" fmla="*/ 276 w 536"/>
              <a:gd name="T5" fmla="*/ 772 h 1781"/>
              <a:gd name="T6" fmla="*/ 208 w 536"/>
              <a:gd name="T7" fmla="*/ 115 h 1781"/>
              <a:gd name="T8" fmla="*/ 137 w 536"/>
              <a:gd name="T9" fmla="*/ 0 h 1781"/>
              <a:gd name="T10" fmla="*/ 69 w 536"/>
              <a:gd name="T11" fmla="*/ 660 h 1781"/>
              <a:gd name="T12" fmla="*/ 0 w 536"/>
              <a:gd name="T13" fmla="*/ 741 h 1781"/>
              <a:gd name="T14" fmla="*/ 0 w 536"/>
              <a:gd name="T15" fmla="*/ 1781 h 1781"/>
              <a:gd name="T16" fmla="*/ 536 w 536"/>
              <a:gd name="T17" fmla="*/ 1781 h 1781"/>
              <a:gd name="T18" fmla="*/ 484 w 536"/>
              <a:gd name="T19" fmla="*/ 651 h 1781"/>
              <a:gd name="T20" fmla="*/ 415 w 536"/>
              <a:gd name="T21" fmla="*/ 133 h 1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6" h="1781">
                <a:moveTo>
                  <a:pt x="415" y="133"/>
                </a:moveTo>
                <a:lnTo>
                  <a:pt x="344" y="369"/>
                </a:lnTo>
                <a:lnTo>
                  <a:pt x="276" y="772"/>
                </a:lnTo>
                <a:lnTo>
                  <a:pt x="208" y="115"/>
                </a:lnTo>
                <a:lnTo>
                  <a:pt x="137" y="0"/>
                </a:lnTo>
                <a:lnTo>
                  <a:pt x="69" y="660"/>
                </a:lnTo>
                <a:lnTo>
                  <a:pt x="0" y="741"/>
                </a:lnTo>
                <a:lnTo>
                  <a:pt x="0" y="1781"/>
                </a:lnTo>
                <a:lnTo>
                  <a:pt x="536" y="1781"/>
                </a:lnTo>
                <a:lnTo>
                  <a:pt x="484" y="651"/>
                </a:lnTo>
                <a:lnTo>
                  <a:pt x="415" y="133"/>
                </a:lnTo>
                <a:close/>
              </a:path>
            </a:pathLst>
          </a:custGeom>
          <a:solidFill>
            <a:srgbClr val="F3D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6453188" y="3230563"/>
            <a:ext cx="349250" cy="1150938"/>
          </a:xfrm>
          <a:custGeom>
            <a:avLst/>
            <a:gdLst>
              <a:gd name="T0" fmla="*/ 105 w 220"/>
              <a:gd name="T1" fmla="*/ 242 h 725"/>
              <a:gd name="T2" fmla="*/ 37 w 220"/>
              <a:gd name="T3" fmla="*/ 0 h 725"/>
              <a:gd name="T4" fmla="*/ 0 w 220"/>
              <a:gd name="T5" fmla="*/ 725 h 725"/>
              <a:gd name="T6" fmla="*/ 220 w 220"/>
              <a:gd name="T7" fmla="*/ 725 h 725"/>
              <a:gd name="T8" fmla="*/ 173 w 220"/>
              <a:gd name="T9" fmla="*/ 688 h 725"/>
              <a:gd name="T10" fmla="*/ 105 w 220"/>
              <a:gd name="T11" fmla="*/ 242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" h="725">
                <a:moveTo>
                  <a:pt x="105" y="242"/>
                </a:moveTo>
                <a:lnTo>
                  <a:pt x="37" y="0"/>
                </a:lnTo>
                <a:lnTo>
                  <a:pt x="0" y="725"/>
                </a:lnTo>
                <a:lnTo>
                  <a:pt x="220" y="725"/>
                </a:lnTo>
                <a:lnTo>
                  <a:pt x="173" y="688"/>
                </a:lnTo>
                <a:lnTo>
                  <a:pt x="105" y="242"/>
                </a:lnTo>
                <a:close/>
              </a:path>
            </a:pathLst>
          </a:custGeom>
          <a:solidFill>
            <a:srgbClr val="F3D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4673601" y="2798763"/>
            <a:ext cx="1641475" cy="1582738"/>
          </a:xfrm>
          <a:custGeom>
            <a:avLst/>
            <a:gdLst>
              <a:gd name="T0" fmla="*/ 950 w 1034"/>
              <a:gd name="T1" fmla="*/ 84 h 997"/>
              <a:gd name="T2" fmla="*/ 879 w 1034"/>
              <a:gd name="T3" fmla="*/ 325 h 997"/>
              <a:gd name="T4" fmla="*/ 811 w 1034"/>
              <a:gd name="T5" fmla="*/ 434 h 997"/>
              <a:gd name="T6" fmla="*/ 743 w 1034"/>
              <a:gd name="T7" fmla="*/ 19 h 997"/>
              <a:gd name="T8" fmla="*/ 675 w 1034"/>
              <a:gd name="T9" fmla="*/ 790 h 997"/>
              <a:gd name="T10" fmla="*/ 604 w 1034"/>
              <a:gd name="T11" fmla="*/ 517 h 997"/>
              <a:gd name="T12" fmla="*/ 535 w 1034"/>
              <a:gd name="T13" fmla="*/ 780 h 997"/>
              <a:gd name="T14" fmla="*/ 467 w 1034"/>
              <a:gd name="T15" fmla="*/ 19 h 997"/>
              <a:gd name="T16" fmla="*/ 396 w 1034"/>
              <a:gd name="T17" fmla="*/ 40 h 997"/>
              <a:gd name="T18" fmla="*/ 328 w 1034"/>
              <a:gd name="T19" fmla="*/ 468 h 997"/>
              <a:gd name="T20" fmla="*/ 260 w 1034"/>
              <a:gd name="T21" fmla="*/ 0 h 997"/>
              <a:gd name="T22" fmla="*/ 188 w 1034"/>
              <a:gd name="T23" fmla="*/ 570 h 997"/>
              <a:gd name="T24" fmla="*/ 120 w 1034"/>
              <a:gd name="T25" fmla="*/ 356 h 997"/>
              <a:gd name="T26" fmla="*/ 52 w 1034"/>
              <a:gd name="T27" fmla="*/ 130 h 997"/>
              <a:gd name="T28" fmla="*/ 0 w 1034"/>
              <a:gd name="T29" fmla="*/ 997 h 997"/>
              <a:gd name="T30" fmla="*/ 1034 w 1034"/>
              <a:gd name="T31" fmla="*/ 997 h 997"/>
              <a:gd name="T32" fmla="*/ 1019 w 1034"/>
              <a:gd name="T33" fmla="*/ 796 h 997"/>
              <a:gd name="T34" fmla="*/ 950 w 1034"/>
              <a:gd name="T35" fmla="*/ 84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4" h="997">
                <a:moveTo>
                  <a:pt x="950" y="84"/>
                </a:moveTo>
                <a:lnTo>
                  <a:pt x="879" y="325"/>
                </a:lnTo>
                <a:lnTo>
                  <a:pt x="811" y="434"/>
                </a:lnTo>
                <a:lnTo>
                  <a:pt x="743" y="19"/>
                </a:lnTo>
                <a:lnTo>
                  <a:pt x="675" y="790"/>
                </a:lnTo>
                <a:lnTo>
                  <a:pt x="604" y="517"/>
                </a:lnTo>
                <a:lnTo>
                  <a:pt x="535" y="780"/>
                </a:lnTo>
                <a:lnTo>
                  <a:pt x="467" y="19"/>
                </a:lnTo>
                <a:lnTo>
                  <a:pt x="396" y="40"/>
                </a:lnTo>
                <a:lnTo>
                  <a:pt x="328" y="468"/>
                </a:lnTo>
                <a:lnTo>
                  <a:pt x="260" y="0"/>
                </a:lnTo>
                <a:lnTo>
                  <a:pt x="188" y="570"/>
                </a:lnTo>
                <a:lnTo>
                  <a:pt x="120" y="356"/>
                </a:lnTo>
                <a:lnTo>
                  <a:pt x="52" y="130"/>
                </a:lnTo>
                <a:lnTo>
                  <a:pt x="0" y="997"/>
                </a:lnTo>
                <a:lnTo>
                  <a:pt x="1034" y="997"/>
                </a:lnTo>
                <a:lnTo>
                  <a:pt x="1019" y="796"/>
                </a:lnTo>
                <a:lnTo>
                  <a:pt x="950" y="84"/>
                </a:lnTo>
                <a:close/>
              </a:path>
            </a:pathLst>
          </a:custGeom>
          <a:solidFill>
            <a:srgbClr val="F3D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2690813" y="1966913"/>
            <a:ext cx="635000" cy="2414588"/>
          </a:xfrm>
          <a:custGeom>
            <a:avLst/>
            <a:gdLst>
              <a:gd name="T0" fmla="*/ 263 w 400"/>
              <a:gd name="T1" fmla="*/ 892 h 1521"/>
              <a:gd name="T2" fmla="*/ 195 w 400"/>
              <a:gd name="T3" fmla="*/ 756 h 1521"/>
              <a:gd name="T4" fmla="*/ 127 w 400"/>
              <a:gd name="T5" fmla="*/ 1354 h 1521"/>
              <a:gd name="T6" fmla="*/ 59 w 400"/>
              <a:gd name="T7" fmla="*/ 0 h 1521"/>
              <a:gd name="T8" fmla="*/ 0 w 400"/>
              <a:gd name="T9" fmla="*/ 1521 h 1521"/>
              <a:gd name="T10" fmla="*/ 400 w 400"/>
              <a:gd name="T11" fmla="*/ 1521 h 1521"/>
              <a:gd name="T12" fmla="*/ 335 w 400"/>
              <a:gd name="T13" fmla="*/ 326 h 1521"/>
              <a:gd name="T14" fmla="*/ 263 w 400"/>
              <a:gd name="T15" fmla="*/ 892 h 1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0" h="1521">
                <a:moveTo>
                  <a:pt x="263" y="892"/>
                </a:moveTo>
                <a:lnTo>
                  <a:pt x="195" y="756"/>
                </a:lnTo>
                <a:lnTo>
                  <a:pt x="127" y="1354"/>
                </a:lnTo>
                <a:lnTo>
                  <a:pt x="59" y="0"/>
                </a:lnTo>
                <a:lnTo>
                  <a:pt x="0" y="1521"/>
                </a:lnTo>
                <a:lnTo>
                  <a:pt x="400" y="1521"/>
                </a:lnTo>
                <a:lnTo>
                  <a:pt x="335" y="326"/>
                </a:lnTo>
                <a:lnTo>
                  <a:pt x="263" y="892"/>
                </a:lnTo>
                <a:close/>
              </a:path>
            </a:pathLst>
          </a:custGeom>
          <a:solidFill>
            <a:srgbClr val="F3D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3365501" y="2365376"/>
            <a:ext cx="1238250" cy="2016125"/>
          </a:xfrm>
          <a:custGeom>
            <a:avLst/>
            <a:gdLst>
              <a:gd name="T0" fmla="*/ 669 w 780"/>
              <a:gd name="T1" fmla="*/ 778 h 1270"/>
              <a:gd name="T2" fmla="*/ 600 w 780"/>
              <a:gd name="T3" fmla="*/ 428 h 1270"/>
              <a:gd name="T4" fmla="*/ 529 w 780"/>
              <a:gd name="T5" fmla="*/ 338 h 1270"/>
              <a:gd name="T6" fmla="*/ 461 w 780"/>
              <a:gd name="T7" fmla="*/ 0 h 1270"/>
              <a:gd name="T8" fmla="*/ 393 w 780"/>
              <a:gd name="T9" fmla="*/ 651 h 1270"/>
              <a:gd name="T10" fmla="*/ 325 w 780"/>
              <a:gd name="T11" fmla="*/ 781 h 1270"/>
              <a:gd name="T12" fmla="*/ 254 w 780"/>
              <a:gd name="T13" fmla="*/ 827 h 1270"/>
              <a:gd name="T14" fmla="*/ 185 w 780"/>
              <a:gd name="T15" fmla="*/ 607 h 1270"/>
              <a:gd name="T16" fmla="*/ 117 w 780"/>
              <a:gd name="T17" fmla="*/ 1187 h 1270"/>
              <a:gd name="T18" fmla="*/ 46 w 780"/>
              <a:gd name="T19" fmla="*/ 1109 h 1270"/>
              <a:gd name="T20" fmla="*/ 0 w 780"/>
              <a:gd name="T21" fmla="*/ 1270 h 1270"/>
              <a:gd name="T22" fmla="*/ 780 w 780"/>
              <a:gd name="T23" fmla="*/ 1270 h 1270"/>
              <a:gd name="T24" fmla="*/ 737 w 780"/>
              <a:gd name="T25" fmla="*/ 858 h 1270"/>
              <a:gd name="T26" fmla="*/ 669 w 780"/>
              <a:gd name="T27" fmla="*/ 778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0" h="1270">
                <a:moveTo>
                  <a:pt x="669" y="778"/>
                </a:moveTo>
                <a:lnTo>
                  <a:pt x="600" y="428"/>
                </a:lnTo>
                <a:lnTo>
                  <a:pt x="529" y="338"/>
                </a:lnTo>
                <a:lnTo>
                  <a:pt x="461" y="0"/>
                </a:lnTo>
                <a:lnTo>
                  <a:pt x="393" y="651"/>
                </a:lnTo>
                <a:lnTo>
                  <a:pt x="325" y="781"/>
                </a:lnTo>
                <a:lnTo>
                  <a:pt x="254" y="827"/>
                </a:lnTo>
                <a:lnTo>
                  <a:pt x="185" y="607"/>
                </a:lnTo>
                <a:lnTo>
                  <a:pt x="117" y="1187"/>
                </a:lnTo>
                <a:lnTo>
                  <a:pt x="46" y="1109"/>
                </a:lnTo>
                <a:lnTo>
                  <a:pt x="0" y="1270"/>
                </a:lnTo>
                <a:lnTo>
                  <a:pt x="780" y="1270"/>
                </a:lnTo>
                <a:lnTo>
                  <a:pt x="737" y="858"/>
                </a:lnTo>
                <a:lnTo>
                  <a:pt x="669" y="778"/>
                </a:lnTo>
                <a:close/>
              </a:path>
            </a:pathLst>
          </a:custGeom>
          <a:solidFill>
            <a:srgbClr val="F3D0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1795463" y="2508251"/>
            <a:ext cx="0" cy="0"/>
          </a:xfrm>
          <a:prstGeom prst="line">
            <a:avLst/>
          </a:prstGeom>
          <a:noFill/>
          <a:ln w="19050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1795463" y="2730501"/>
            <a:ext cx="0" cy="0"/>
          </a:xfrm>
          <a:prstGeom prst="line">
            <a:avLst/>
          </a:prstGeom>
          <a:noFill/>
          <a:ln w="19050">
            <a:solidFill>
              <a:srgbClr val="B1B1B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1495426" y="530701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1965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2041526" y="530701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1970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2587626" y="530701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1975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696" name="Rectangle 33"/>
          <p:cNvSpPr>
            <a:spLocks noChangeArrowheads="1"/>
          </p:cNvSpPr>
          <p:nvPr/>
        </p:nvSpPr>
        <p:spPr bwMode="auto">
          <a:xfrm>
            <a:off x="3138488" y="530701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1980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697" name="Rectangle 34"/>
          <p:cNvSpPr>
            <a:spLocks noChangeArrowheads="1"/>
          </p:cNvSpPr>
          <p:nvPr/>
        </p:nvSpPr>
        <p:spPr bwMode="auto">
          <a:xfrm>
            <a:off x="3684588" y="530701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1985</a:t>
            </a:r>
            <a:endParaRPr kumimoji="0" lang="nl-BE" altLang="nl-B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699" name="Rectangle 35"/>
          <p:cNvSpPr>
            <a:spLocks noChangeArrowheads="1"/>
          </p:cNvSpPr>
          <p:nvPr/>
        </p:nvSpPr>
        <p:spPr bwMode="auto">
          <a:xfrm>
            <a:off x="4235451" y="530701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1990</a:t>
            </a:r>
            <a:endParaRPr kumimoji="0" lang="nl-BE" altLang="nl-B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00" name="Rectangle 36"/>
          <p:cNvSpPr>
            <a:spLocks noChangeArrowheads="1"/>
          </p:cNvSpPr>
          <p:nvPr/>
        </p:nvSpPr>
        <p:spPr bwMode="auto">
          <a:xfrm>
            <a:off x="4781551" y="530701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1995</a:t>
            </a:r>
            <a:endParaRPr kumimoji="0" lang="nl-BE" altLang="nl-B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01" name="Rectangle 37"/>
          <p:cNvSpPr>
            <a:spLocks noChangeArrowheads="1"/>
          </p:cNvSpPr>
          <p:nvPr/>
        </p:nvSpPr>
        <p:spPr bwMode="auto">
          <a:xfrm>
            <a:off x="5332413" y="530701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2000</a:t>
            </a:r>
            <a:endParaRPr kumimoji="0" lang="nl-BE" altLang="nl-B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02" name="Rectangle 38"/>
          <p:cNvSpPr>
            <a:spLocks noChangeArrowheads="1"/>
          </p:cNvSpPr>
          <p:nvPr/>
        </p:nvSpPr>
        <p:spPr bwMode="auto">
          <a:xfrm>
            <a:off x="5876926" y="530701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2005</a:t>
            </a:r>
            <a:endParaRPr kumimoji="0" lang="nl-BE" altLang="nl-B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03" name="Rectangle 39"/>
          <p:cNvSpPr>
            <a:spLocks noChangeArrowheads="1"/>
          </p:cNvSpPr>
          <p:nvPr/>
        </p:nvSpPr>
        <p:spPr bwMode="auto">
          <a:xfrm>
            <a:off x="6427788" y="530701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2010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04" name="Rectangle 40"/>
          <p:cNvSpPr>
            <a:spLocks noChangeArrowheads="1"/>
          </p:cNvSpPr>
          <p:nvPr/>
        </p:nvSpPr>
        <p:spPr bwMode="auto">
          <a:xfrm>
            <a:off x="6973888" y="530701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2015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05" name="Line 41"/>
          <p:cNvSpPr>
            <a:spLocks noChangeShapeType="1"/>
          </p:cNvSpPr>
          <p:nvPr/>
        </p:nvSpPr>
        <p:spPr bwMode="auto">
          <a:xfrm>
            <a:off x="1668463" y="4381501"/>
            <a:ext cx="5753100" cy="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9706" name="Line 42"/>
          <p:cNvSpPr>
            <a:spLocks noChangeShapeType="1"/>
          </p:cNvSpPr>
          <p:nvPr/>
        </p:nvSpPr>
        <p:spPr bwMode="auto">
          <a:xfrm>
            <a:off x="1668463" y="4332288"/>
            <a:ext cx="0" cy="4445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9707" name="Line 43"/>
          <p:cNvSpPr>
            <a:spLocks noChangeShapeType="1"/>
          </p:cNvSpPr>
          <p:nvPr/>
        </p:nvSpPr>
        <p:spPr bwMode="auto">
          <a:xfrm>
            <a:off x="2224088" y="4332288"/>
            <a:ext cx="0" cy="4445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9708" name="Line 44"/>
          <p:cNvSpPr>
            <a:spLocks noChangeShapeType="1"/>
          </p:cNvSpPr>
          <p:nvPr/>
        </p:nvSpPr>
        <p:spPr bwMode="auto">
          <a:xfrm>
            <a:off x="2774951" y="4332288"/>
            <a:ext cx="0" cy="4445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9709" name="Line 45"/>
          <p:cNvSpPr>
            <a:spLocks noChangeShapeType="1"/>
          </p:cNvSpPr>
          <p:nvPr/>
        </p:nvSpPr>
        <p:spPr bwMode="auto">
          <a:xfrm>
            <a:off x="3325813" y="4332288"/>
            <a:ext cx="0" cy="4445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9710" name="Line 46"/>
          <p:cNvSpPr>
            <a:spLocks noChangeShapeType="1"/>
          </p:cNvSpPr>
          <p:nvPr/>
        </p:nvSpPr>
        <p:spPr bwMode="auto">
          <a:xfrm>
            <a:off x="3881438" y="4332288"/>
            <a:ext cx="0" cy="4445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9711" name="Line 47"/>
          <p:cNvSpPr>
            <a:spLocks noChangeShapeType="1"/>
          </p:cNvSpPr>
          <p:nvPr/>
        </p:nvSpPr>
        <p:spPr bwMode="auto">
          <a:xfrm>
            <a:off x="4432301" y="4332288"/>
            <a:ext cx="0" cy="4445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9712" name="Line 48"/>
          <p:cNvSpPr>
            <a:spLocks noChangeShapeType="1"/>
          </p:cNvSpPr>
          <p:nvPr/>
        </p:nvSpPr>
        <p:spPr bwMode="auto">
          <a:xfrm>
            <a:off x="4983163" y="4332288"/>
            <a:ext cx="0" cy="4445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9713" name="Line 49"/>
          <p:cNvSpPr>
            <a:spLocks noChangeShapeType="1"/>
          </p:cNvSpPr>
          <p:nvPr/>
        </p:nvSpPr>
        <p:spPr bwMode="auto">
          <a:xfrm>
            <a:off x="5534026" y="4332288"/>
            <a:ext cx="0" cy="4445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9714" name="Line 50"/>
          <p:cNvSpPr>
            <a:spLocks noChangeShapeType="1"/>
          </p:cNvSpPr>
          <p:nvPr/>
        </p:nvSpPr>
        <p:spPr bwMode="auto">
          <a:xfrm>
            <a:off x="6089651" y="4332288"/>
            <a:ext cx="0" cy="4445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9715" name="Line 51"/>
          <p:cNvSpPr>
            <a:spLocks noChangeShapeType="1"/>
          </p:cNvSpPr>
          <p:nvPr/>
        </p:nvSpPr>
        <p:spPr bwMode="auto">
          <a:xfrm>
            <a:off x="6640513" y="4332288"/>
            <a:ext cx="0" cy="4445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9716" name="Line 52"/>
          <p:cNvSpPr>
            <a:spLocks noChangeShapeType="1"/>
          </p:cNvSpPr>
          <p:nvPr/>
        </p:nvSpPr>
        <p:spPr bwMode="auto">
          <a:xfrm>
            <a:off x="7189788" y="4332288"/>
            <a:ext cx="0" cy="44450"/>
          </a:xfrm>
          <a:prstGeom prst="line">
            <a:avLst/>
          </a:prstGeom>
          <a:noFill/>
          <a:ln w="9525">
            <a:solidFill>
              <a:srgbClr val="58585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9717" name="Rectangle 53"/>
          <p:cNvSpPr>
            <a:spLocks noChangeArrowheads="1"/>
          </p:cNvSpPr>
          <p:nvPr/>
        </p:nvSpPr>
        <p:spPr bwMode="auto">
          <a:xfrm>
            <a:off x="1398588" y="5089526"/>
            <a:ext cx="1683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-2</a:t>
            </a:r>
            <a:endParaRPr kumimoji="0" lang="nl-BE" altLang="nl-B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18" name="Rectangle 54"/>
          <p:cNvSpPr>
            <a:spLocks noChangeArrowheads="1"/>
          </p:cNvSpPr>
          <p:nvPr/>
        </p:nvSpPr>
        <p:spPr bwMode="auto">
          <a:xfrm>
            <a:off x="1398588" y="4676776"/>
            <a:ext cx="1683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-1</a:t>
            </a:r>
            <a:endParaRPr kumimoji="0" lang="nl-BE" altLang="nl-B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19" name="Rectangle 55"/>
          <p:cNvSpPr>
            <a:spLocks noChangeArrowheads="1"/>
          </p:cNvSpPr>
          <p:nvPr/>
        </p:nvSpPr>
        <p:spPr bwMode="auto">
          <a:xfrm>
            <a:off x="1452563" y="4259263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0</a:t>
            </a:r>
            <a:endParaRPr kumimoji="0" lang="nl-BE" altLang="nl-B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20" name="Rectangle 56"/>
          <p:cNvSpPr>
            <a:spLocks noChangeArrowheads="1"/>
          </p:cNvSpPr>
          <p:nvPr/>
        </p:nvSpPr>
        <p:spPr bwMode="auto">
          <a:xfrm>
            <a:off x="1452563" y="3846513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1</a:t>
            </a:r>
            <a:endParaRPr kumimoji="0" lang="nl-BE" altLang="nl-B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21" name="Rectangle 57"/>
          <p:cNvSpPr>
            <a:spLocks noChangeArrowheads="1"/>
          </p:cNvSpPr>
          <p:nvPr/>
        </p:nvSpPr>
        <p:spPr bwMode="auto">
          <a:xfrm>
            <a:off x="1452563" y="342900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2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22" name="Rectangle 58"/>
          <p:cNvSpPr>
            <a:spLocks noChangeArrowheads="1"/>
          </p:cNvSpPr>
          <p:nvPr/>
        </p:nvSpPr>
        <p:spPr bwMode="auto">
          <a:xfrm>
            <a:off x="1452563" y="300990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3</a:t>
            </a:r>
            <a:endParaRPr kumimoji="0" lang="nl-BE" altLang="nl-B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23" name="Rectangle 59"/>
          <p:cNvSpPr>
            <a:spLocks noChangeArrowheads="1"/>
          </p:cNvSpPr>
          <p:nvPr/>
        </p:nvSpPr>
        <p:spPr bwMode="auto">
          <a:xfrm>
            <a:off x="1452563" y="2597151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4</a:t>
            </a:r>
            <a:endParaRPr kumimoji="0" lang="nl-BE" altLang="nl-B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24" name="Rectangle 60"/>
          <p:cNvSpPr>
            <a:spLocks noChangeArrowheads="1"/>
          </p:cNvSpPr>
          <p:nvPr/>
        </p:nvSpPr>
        <p:spPr bwMode="auto">
          <a:xfrm>
            <a:off x="1452563" y="2179638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5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25" name="Rectangle 61"/>
          <p:cNvSpPr>
            <a:spLocks noChangeArrowheads="1"/>
          </p:cNvSpPr>
          <p:nvPr/>
        </p:nvSpPr>
        <p:spPr bwMode="auto">
          <a:xfrm>
            <a:off x="1452563" y="17621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6</a:t>
            </a:r>
            <a:endParaRPr kumimoji="0" lang="nl-BE" altLang="nl-B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26" name="Rectangle 62"/>
          <p:cNvSpPr>
            <a:spLocks noChangeArrowheads="1"/>
          </p:cNvSpPr>
          <p:nvPr/>
        </p:nvSpPr>
        <p:spPr bwMode="auto">
          <a:xfrm>
            <a:off x="1452563" y="13430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obe Garamond Pro" pitchFamily="18" charset="0"/>
                <a:cs typeface="Arial" pitchFamily="34" charset="0"/>
              </a:rPr>
              <a:t>7</a:t>
            </a:r>
            <a:endParaRPr kumimoji="0" lang="nl-BE" altLang="nl-B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727" name="Rectangle 63"/>
          <p:cNvSpPr>
            <a:spLocks noChangeArrowheads="1"/>
          </p:cNvSpPr>
          <p:nvPr/>
        </p:nvSpPr>
        <p:spPr bwMode="auto">
          <a:xfrm>
            <a:off x="7475538" y="2749551"/>
            <a:ext cx="5177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600" dirty="0">
                <a:solidFill>
                  <a:srgbClr val="000000"/>
                </a:solidFill>
                <a:latin typeface="Adobe Garamond Pro" pitchFamily="18" charset="0"/>
              </a:rPr>
              <a:t>wereld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731" name="Rectangle 67"/>
          <p:cNvSpPr>
            <a:spLocks noChangeArrowheads="1"/>
          </p:cNvSpPr>
          <p:nvPr/>
        </p:nvSpPr>
        <p:spPr bwMode="auto">
          <a:xfrm>
            <a:off x="7489826" y="3600451"/>
            <a:ext cx="4812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600" dirty="0">
                <a:solidFill>
                  <a:srgbClr val="CD636D"/>
                </a:solidFill>
                <a:latin typeface="Adobe Garamond Pro" pitchFamily="18" charset="0"/>
              </a:rPr>
              <a:t>België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733" name="Rectangle 69"/>
          <p:cNvSpPr>
            <a:spLocks noChangeArrowheads="1"/>
          </p:cNvSpPr>
          <p:nvPr/>
        </p:nvSpPr>
        <p:spPr bwMode="auto">
          <a:xfrm>
            <a:off x="1230313" y="1019176"/>
            <a:ext cx="12651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600" i="1" dirty="0">
                <a:solidFill>
                  <a:srgbClr val="000000"/>
                </a:solidFill>
                <a:latin typeface="Adobe Garamond Pro" pitchFamily="18" charset="0"/>
              </a:rPr>
              <a:t>groei bbp (in %)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736" name="Freeform 72"/>
          <p:cNvSpPr>
            <a:spLocks/>
          </p:cNvSpPr>
          <p:nvPr/>
        </p:nvSpPr>
        <p:spPr bwMode="auto">
          <a:xfrm>
            <a:off x="1795463" y="1554163"/>
            <a:ext cx="5591175" cy="3806825"/>
          </a:xfrm>
          <a:custGeom>
            <a:avLst/>
            <a:gdLst>
              <a:gd name="T0" fmla="*/ 0 w 3522"/>
              <a:gd name="T1" fmla="*/ 741 h 2398"/>
              <a:gd name="T2" fmla="*/ 69 w 3522"/>
              <a:gd name="T3" fmla="*/ 660 h 2398"/>
              <a:gd name="T4" fmla="*/ 137 w 3522"/>
              <a:gd name="T5" fmla="*/ 0 h 2398"/>
              <a:gd name="T6" fmla="*/ 208 w 3522"/>
              <a:gd name="T7" fmla="*/ 115 h 2398"/>
              <a:gd name="T8" fmla="*/ 276 w 3522"/>
              <a:gd name="T9" fmla="*/ 772 h 2398"/>
              <a:gd name="T10" fmla="*/ 344 w 3522"/>
              <a:gd name="T11" fmla="*/ 369 h 2398"/>
              <a:gd name="T12" fmla="*/ 415 w 3522"/>
              <a:gd name="T13" fmla="*/ 133 h 2398"/>
              <a:gd name="T14" fmla="*/ 484 w 3522"/>
              <a:gd name="T15" fmla="*/ 651 h 2398"/>
              <a:gd name="T16" fmla="*/ 552 w 3522"/>
              <a:gd name="T17" fmla="*/ 2137 h 2398"/>
              <a:gd name="T18" fmla="*/ 623 w 3522"/>
              <a:gd name="T19" fmla="*/ 260 h 2398"/>
              <a:gd name="T20" fmla="*/ 691 w 3522"/>
              <a:gd name="T21" fmla="*/ 1614 h 2398"/>
              <a:gd name="T22" fmla="*/ 759 w 3522"/>
              <a:gd name="T23" fmla="*/ 1016 h 2398"/>
              <a:gd name="T24" fmla="*/ 827 w 3522"/>
              <a:gd name="T25" fmla="*/ 1152 h 2398"/>
              <a:gd name="T26" fmla="*/ 899 w 3522"/>
              <a:gd name="T27" fmla="*/ 586 h 2398"/>
              <a:gd name="T28" fmla="*/ 967 w 3522"/>
              <a:gd name="T29" fmla="*/ 1856 h 2398"/>
              <a:gd name="T30" fmla="*/ 1035 w 3522"/>
              <a:gd name="T31" fmla="*/ 1620 h 2398"/>
              <a:gd name="T32" fmla="*/ 1106 w 3522"/>
              <a:gd name="T33" fmla="*/ 1698 h 2398"/>
              <a:gd name="T34" fmla="*/ 1174 w 3522"/>
              <a:gd name="T35" fmla="*/ 1118 h 2398"/>
              <a:gd name="T36" fmla="*/ 1243 w 3522"/>
              <a:gd name="T37" fmla="*/ 1338 h 2398"/>
              <a:gd name="T38" fmla="*/ 1314 w 3522"/>
              <a:gd name="T39" fmla="*/ 1292 h 2398"/>
              <a:gd name="T40" fmla="*/ 1382 w 3522"/>
              <a:gd name="T41" fmla="*/ 1162 h 2398"/>
              <a:gd name="T42" fmla="*/ 1450 w 3522"/>
              <a:gd name="T43" fmla="*/ 511 h 2398"/>
              <a:gd name="T44" fmla="*/ 1518 w 3522"/>
              <a:gd name="T45" fmla="*/ 849 h 2398"/>
              <a:gd name="T46" fmla="*/ 1589 w 3522"/>
              <a:gd name="T47" fmla="*/ 939 h 2398"/>
              <a:gd name="T48" fmla="*/ 1658 w 3522"/>
              <a:gd name="T49" fmla="*/ 1289 h 2398"/>
              <a:gd name="T50" fmla="*/ 1726 w 3522"/>
              <a:gd name="T51" fmla="*/ 1369 h 2398"/>
              <a:gd name="T52" fmla="*/ 1797 w 3522"/>
              <a:gd name="T53" fmla="*/ 2041 h 2398"/>
              <a:gd name="T54" fmla="*/ 1865 w 3522"/>
              <a:gd name="T55" fmla="*/ 914 h 2398"/>
              <a:gd name="T56" fmla="*/ 1933 w 3522"/>
              <a:gd name="T57" fmla="*/ 1140 h 2398"/>
              <a:gd name="T58" fmla="*/ 2001 w 3522"/>
              <a:gd name="T59" fmla="*/ 1354 h 2398"/>
              <a:gd name="T60" fmla="*/ 2073 w 3522"/>
              <a:gd name="T61" fmla="*/ 784 h 2398"/>
              <a:gd name="T62" fmla="*/ 2141 w 3522"/>
              <a:gd name="T63" fmla="*/ 1252 h 2398"/>
              <a:gd name="T64" fmla="*/ 2209 w 3522"/>
              <a:gd name="T65" fmla="*/ 824 h 2398"/>
              <a:gd name="T66" fmla="*/ 2280 w 3522"/>
              <a:gd name="T67" fmla="*/ 803 h 2398"/>
              <a:gd name="T68" fmla="*/ 2348 w 3522"/>
              <a:gd name="T69" fmla="*/ 1564 h 2398"/>
              <a:gd name="T70" fmla="*/ 2417 w 3522"/>
              <a:gd name="T71" fmla="*/ 1301 h 2398"/>
              <a:gd name="T72" fmla="*/ 2488 w 3522"/>
              <a:gd name="T73" fmla="*/ 1574 h 2398"/>
              <a:gd name="T74" fmla="*/ 2556 w 3522"/>
              <a:gd name="T75" fmla="*/ 803 h 2398"/>
              <a:gd name="T76" fmla="*/ 2624 w 3522"/>
              <a:gd name="T77" fmla="*/ 1218 h 2398"/>
              <a:gd name="T78" fmla="*/ 2692 w 3522"/>
              <a:gd name="T79" fmla="*/ 1109 h 2398"/>
              <a:gd name="T80" fmla="*/ 2763 w 3522"/>
              <a:gd name="T81" fmla="*/ 868 h 2398"/>
              <a:gd name="T82" fmla="*/ 2832 w 3522"/>
              <a:gd name="T83" fmla="*/ 1580 h 2398"/>
              <a:gd name="T84" fmla="*/ 2900 w 3522"/>
              <a:gd name="T85" fmla="*/ 2398 h 2398"/>
              <a:gd name="T86" fmla="*/ 2971 w 3522"/>
              <a:gd name="T87" fmla="*/ 1056 h 2398"/>
              <a:gd name="T88" fmla="*/ 3039 w 3522"/>
              <a:gd name="T89" fmla="*/ 1298 h 2398"/>
              <a:gd name="T90" fmla="*/ 3107 w 3522"/>
              <a:gd name="T91" fmla="*/ 1744 h 2398"/>
              <a:gd name="T92" fmla="*/ 3175 w 3522"/>
              <a:gd name="T93" fmla="*/ 1800 h 2398"/>
              <a:gd name="T94" fmla="*/ 3247 w 3522"/>
              <a:gd name="T95" fmla="*/ 1338 h 2398"/>
              <a:gd name="T96" fmla="*/ 3315 w 3522"/>
              <a:gd name="T97" fmla="*/ 1379 h 2398"/>
              <a:gd name="T98" fmla="*/ 3383 w 3522"/>
              <a:gd name="T99" fmla="*/ 1450 h 2398"/>
              <a:gd name="T100" fmla="*/ 3454 w 3522"/>
              <a:gd name="T101" fmla="*/ 1428 h 2398"/>
              <a:gd name="T102" fmla="*/ 3522 w 3522"/>
              <a:gd name="T103" fmla="*/ 1379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22" h="2398">
                <a:moveTo>
                  <a:pt x="0" y="741"/>
                </a:moveTo>
                <a:lnTo>
                  <a:pt x="69" y="660"/>
                </a:lnTo>
                <a:lnTo>
                  <a:pt x="137" y="0"/>
                </a:lnTo>
                <a:lnTo>
                  <a:pt x="208" y="115"/>
                </a:lnTo>
                <a:lnTo>
                  <a:pt x="276" y="772"/>
                </a:lnTo>
                <a:lnTo>
                  <a:pt x="344" y="369"/>
                </a:lnTo>
                <a:lnTo>
                  <a:pt x="415" y="133"/>
                </a:lnTo>
                <a:lnTo>
                  <a:pt x="484" y="651"/>
                </a:lnTo>
                <a:lnTo>
                  <a:pt x="552" y="2137"/>
                </a:lnTo>
                <a:lnTo>
                  <a:pt x="623" y="260"/>
                </a:lnTo>
                <a:lnTo>
                  <a:pt x="691" y="1614"/>
                </a:lnTo>
                <a:lnTo>
                  <a:pt x="759" y="1016"/>
                </a:lnTo>
                <a:lnTo>
                  <a:pt x="827" y="1152"/>
                </a:lnTo>
                <a:lnTo>
                  <a:pt x="899" y="586"/>
                </a:lnTo>
                <a:lnTo>
                  <a:pt x="967" y="1856"/>
                </a:lnTo>
                <a:lnTo>
                  <a:pt x="1035" y="1620"/>
                </a:lnTo>
                <a:lnTo>
                  <a:pt x="1106" y="1698"/>
                </a:lnTo>
                <a:lnTo>
                  <a:pt x="1174" y="1118"/>
                </a:lnTo>
                <a:lnTo>
                  <a:pt x="1243" y="1338"/>
                </a:lnTo>
                <a:lnTo>
                  <a:pt x="1314" y="1292"/>
                </a:lnTo>
                <a:lnTo>
                  <a:pt x="1382" y="1162"/>
                </a:lnTo>
                <a:lnTo>
                  <a:pt x="1450" y="511"/>
                </a:lnTo>
                <a:lnTo>
                  <a:pt x="1518" y="849"/>
                </a:lnTo>
                <a:lnTo>
                  <a:pt x="1589" y="939"/>
                </a:lnTo>
                <a:lnTo>
                  <a:pt x="1658" y="1289"/>
                </a:lnTo>
                <a:lnTo>
                  <a:pt x="1726" y="1369"/>
                </a:lnTo>
                <a:lnTo>
                  <a:pt x="1797" y="2041"/>
                </a:lnTo>
                <a:lnTo>
                  <a:pt x="1865" y="914"/>
                </a:lnTo>
                <a:lnTo>
                  <a:pt x="1933" y="1140"/>
                </a:lnTo>
                <a:lnTo>
                  <a:pt x="2001" y="1354"/>
                </a:lnTo>
                <a:lnTo>
                  <a:pt x="2073" y="784"/>
                </a:lnTo>
                <a:lnTo>
                  <a:pt x="2141" y="1252"/>
                </a:lnTo>
                <a:lnTo>
                  <a:pt x="2209" y="824"/>
                </a:lnTo>
                <a:lnTo>
                  <a:pt x="2280" y="803"/>
                </a:lnTo>
                <a:lnTo>
                  <a:pt x="2348" y="1564"/>
                </a:lnTo>
                <a:lnTo>
                  <a:pt x="2417" y="1301"/>
                </a:lnTo>
                <a:lnTo>
                  <a:pt x="2488" y="1574"/>
                </a:lnTo>
                <a:lnTo>
                  <a:pt x="2556" y="803"/>
                </a:lnTo>
                <a:lnTo>
                  <a:pt x="2624" y="1218"/>
                </a:lnTo>
                <a:lnTo>
                  <a:pt x="2692" y="1109"/>
                </a:lnTo>
                <a:lnTo>
                  <a:pt x="2763" y="868"/>
                </a:lnTo>
                <a:lnTo>
                  <a:pt x="2832" y="1580"/>
                </a:lnTo>
                <a:lnTo>
                  <a:pt x="2900" y="2398"/>
                </a:lnTo>
                <a:lnTo>
                  <a:pt x="2971" y="1056"/>
                </a:lnTo>
                <a:lnTo>
                  <a:pt x="3039" y="1298"/>
                </a:lnTo>
                <a:lnTo>
                  <a:pt x="3107" y="1744"/>
                </a:lnTo>
                <a:lnTo>
                  <a:pt x="3175" y="1800"/>
                </a:lnTo>
                <a:lnTo>
                  <a:pt x="3247" y="1338"/>
                </a:lnTo>
                <a:lnTo>
                  <a:pt x="3315" y="1379"/>
                </a:lnTo>
                <a:lnTo>
                  <a:pt x="3383" y="1450"/>
                </a:lnTo>
                <a:lnTo>
                  <a:pt x="3454" y="1428"/>
                </a:lnTo>
                <a:lnTo>
                  <a:pt x="3522" y="1379"/>
                </a:lnTo>
              </a:path>
            </a:pathLst>
          </a:custGeom>
          <a:noFill/>
          <a:ln w="30163">
            <a:solidFill>
              <a:srgbClr val="CD636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9737" name="Freeform 73"/>
          <p:cNvSpPr>
            <a:spLocks/>
          </p:cNvSpPr>
          <p:nvPr/>
        </p:nvSpPr>
        <p:spPr bwMode="auto">
          <a:xfrm>
            <a:off x="1795463" y="1619251"/>
            <a:ext cx="5591175" cy="2801938"/>
          </a:xfrm>
          <a:custGeom>
            <a:avLst/>
            <a:gdLst>
              <a:gd name="T0" fmla="*/ 0 w 3522"/>
              <a:gd name="T1" fmla="*/ 560 h 1765"/>
              <a:gd name="T2" fmla="*/ 69 w 3522"/>
              <a:gd name="T3" fmla="*/ 83 h 1765"/>
              <a:gd name="T4" fmla="*/ 137 w 3522"/>
              <a:gd name="T5" fmla="*/ 99 h 1765"/>
              <a:gd name="T6" fmla="*/ 208 w 3522"/>
              <a:gd name="T7" fmla="*/ 563 h 1765"/>
              <a:gd name="T8" fmla="*/ 276 w 3522"/>
              <a:gd name="T9" fmla="*/ 597 h 1765"/>
              <a:gd name="T10" fmla="*/ 344 w 3522"/>
              <a:gd name="T11" fmla="*/ 210 h 1765"/>
              <a:gd name="T12" fmla="*/ 415 w 3522"/>
              <a:gd name="T13" fmla="*/ 0 h 1765"/>
              <a:gd name="T14" fmla="*/ 484 w 3522"/>
              <a:gd name="T15" fmla="*/ 1204 h 1765"/>
              <a:gd name="T16" fmla="*/ 552 w 3522"/>
              <a:gd name="T17" fmla="*/ 1496 h 1765"/>
              <a:gd name="T18" fmla="*/ 623 w 3522"/>
              <a:gd name="T19" fmla="*/ 325 h 1765"/>
              <a:gd name="T20" fmla="*/ 691 w 3522"/>
              <a:gd name="T21" fmla="*/ 665 h 1765"/>
              <a:gd name="T22" fmla="*/ 759 w 3522"/>
              <a:gd name="T23" fmla="*/ 638 h 1765"/>
              <a:gd name="T24" fmla="*/ 827 w 3522"/>
              <a:gd name="T25" fmla="*/ 635 h 1765"/>
              <a:gd name="T26" fmla="*/ 899 w 3522"/>
              <a:gd name="T27" fmla="*/ 1173 h 1765"/>
              <a:gd name="T28" fmla="*/ 967 w 3522"/>
              <a:gd name="T29" fmla="*/ 1232 h 1765"/>
              <a:gd name="T30" fmla="*/ 1035 w 3522"/>
              <a:gd name="T31" fmla="*/ 1558 h 1765"/>
              <a:gd name="T32" fmla="*/ 1106 w 3522"/>
              <a:gd name="T33" fmla="*/ 1012 h 1765"/>
              <a:gd name="T34" fmla="*/ 1174 w 3522"/>
              <a:gd name="T35" fmla="*/ 486 h 1765"/>
              <a:gd name="T36" fmla="*/ 1243 w 3522"/>
              <a:gd name="T37" fmla="*/ 715 h 1765"/>
              <a:gd name="T38" fmla="*/ 1314 w 3522"/>
              <a:gd name="T39" fmla="*/ 758 h 1765"/>
              <a:gd name="T40" fmla="*/ 1382 w 3522"/>
              <a:gd name="T41" fmla="*/ 703 h 1765"/>
              <a:gd name="T42" fmla="*/ 1450 w 3522"/>
              <a:gd name="T43" fmla="*/ 464 h 1765"/>
              <a:gd name="T44" fmla="*/ 1518 w 3522"/>
              <a:gd name="T45" fmla="*/ 703 h 1765"/>
              <a:gd name="T46" fmla="*/ 1589 w 3522"/>
              <a:gd name="T47" fmla="*/ 820 h 1765"/>
              <a:gd name="T48" fmla="*/ 1658 w 3522"/>
              <a:gd name="T49" fmla="*/ 1040 h 1765"/>
              <a:gd name="T50" fmla="*/ 1726 w 3522"/>
              <a:gd name="T51" fmla="*/ 1124 h 1765"/>
              <a:gd name="T52" fmla="*/ 1797 w 3522"/>
              <a:gd name="T53" fmla="*/ 1180 h 1765"/>
              <a:gd name="T54" fmla="*/ 1865 w 3522"/>
              <a:gd name="T55" fmla="*/ 867 h 1765"/>
              <a:gd name="T56" fmla="*/ 1933 w 3522"/>
              <a:gd name="T57" fmla="*/ 842 h 1765"/>
              <a:gd name="T58" fmla="*/ 2001 w 3522"/>
              <a:gd name="T59" fmla="*/ 700 h 1765"/>
              <a:gd name="T60" fmla="*/ 2073 w 3522"/>
              <a:gd name="T61" fmla="*/ 641 h 1765"/>
              <a:gd name="T62" fmla="*/ 2141 w 3522"/>
              <a:gd name="T63" fmla="*/ 1065 h 1765"/>
              <a:gd name="T64" fmla="*/ 2209 w 3522"/>
              <a:gd name="T65" fmla="*/ 765 h 1765"/>
              <a:gd name="T66" fmla="*/ 2280 w 3522"/>
              <a:gd name="T67" fmla="*/ 446 h 1765"/>
              <a:gd name="T68" fmla="*/ 2348 w 3522"/>
              <a:gd name="T69" fmla="*/ 1068 h 1765"/>
              <a:gd name="T70" fmla="*/ 2417 w 3522"/>
              <a:gd name="T71" fmla="*/ 941 h 1765"/>
              <a:gd name="T72" fmla="*/ 2488 w 3522"/>
              <a:gd name="T73" fmla="*/ 588 h 1765"/>
              <a:gd name="T74" fmla="*/ 2556 w 3522"/>
              <a:gd name="T75" fmla="*/ 281 h 1765"/>
              <a:gd name="T76" fmla="*/ 2624 w 3522"/>
              <a:gd name="T77" fmla="*/ 439 h 1765"/>
              <a:gd name="T78" fmla="*/ 2692 w 3522"/>
              <a:gd name="T79" fmla="*/ 266 h 1765"/>
              <a:gd name="T80" fmla="*/ 2763 w 3522"/>
              <a:gd name="T81" fmla="*/ 219 h 1765"/>
              <a:gd name="T82" fmla="*/ 2832 w 3522"/>
              <a:gd name="T83" fmla="*/ 926 h 1765"/>
              <a:gd name="T84" fmla="*/ 2900 w 3522"/>
              <a:gd name="T85" fmla="*/ 1765 h 1765"/>
              <a:gd name="T86" fmla="*/ 2971 w 3522"/>
              <a:gd name="T87" fmla="*/ 275 h 1765"/>
              <a:gd name="T88" fmla="*/ 3039 w 3522"/>
              <a:gd name="T89" fmla="*/ 613 h 1765"/>
              <a:gd name="T90" fmla="*/ 3107 w 3522"/>
              <a:gd name="T91" fmla="*/ 802 h 1765"/>
              <a:gd name="T92" fmla="*/ 3175 w 3522"/>
              <a:gd name="T93" fmla="*/ 842 h 1765"/>
              <a:gd name="T94" fmla="*/ 3247 w 3522"/>
              <a:gd name="T95" fmla="*/ 820 h 1765"/>
              <a:gd name="T96" fmla="*/ 3315 w 3522"/>
              <a:gd name="T97" fmla="*/ 879 h 1765"/>
              <a:gd name="T98" fmla="*/ 3383 w 3522"/>
              <a:gd name="T99" fmla="*/ 910 h 1765"/>
              <a:gd name="T100" fmla="*/ 3454 w 3522"/>
              <a:gd name="T101" fmla="*/ 814 h 1765"/>
              <a:gd name="T102" fmla="*/ 3522 w 3522"/>
              <a:gd name="T103" fmla="*/ 780 h 1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22" h="1765">
                <a:moveTo>
                  <a:pt x="0" y="560"/>
                </a:moveTo>
                <a:lnTo>
                  <a:pt x="69" y="83"/>
                </a:lnTo>
                <a:lnTo>
                  <a:pt x="137" y="99"/>
                </a:lnTo>
                <a:lnTo>
                  <a:pt x="208" y="563"/>
                </a:lnTo>
                <a:lnTo>
                  <a:pt x="276" y="597"/>
                </a:lnTo>
                <a:lnTo>
                  <a:pt x="344" y="210"/>
                </a:lnTo>
                <a:lnTo>
                  <a:pt x="415" y="0"/>
                </a:lnTo>
                <a:lnTo>
                  <a:pt x="484" y="1204"/>
                </a:lnTo>
                <a:lnTo>
                  <a:pt x="552" y="1496"/>
                </a:lnTo>
                <a:lnTo>
                  <a:pt x="623" y="325"/>
                </a:lnTo>
                <a:lnTo>
                  <a:pt x="691" y="665"/>
                </a:lnTo>
                <a:lnTo>
                  <a:pt x="759" y="638"/>
                </a:lnTo>
                <a:lnTo>
                  <a:pt x="827" y="635"/>
                </a:lnTo>
                <a:lnTo>
                  <a:pt x="899" y="1173"/>
                </a:lnTo>
                <a:lnTo>
                  <a:pt x="967" y="1232"/>
                </a:lnTo>
                <a:lnTo>
                  <a:pt x="1035" y="1558"/>
                </a:lnTo>
                <a:lnTo>
                  <a:pt x="1106" y="1012"/>
                </a:lnTo>
                <a:lnTo>
                  <a:pt x="1174" y="486"/>
                </a:lnTo>
                <a:lnTo>
                  <a:pt x="1243" y="715"/>
                </a:lnTo>
                <a:lnTo>
                  <a:pt x="1314" y="758"/>
                </a:lnTo>
                <a:lnTo>
                  <a:pt x="1382" y="703"/>
                </a:lnTo>
                <a:lnTo>
                  <a:pt x="1450" y="464"/>
                </a:lnTo>
                <a:lnTo>
                  <a:pt x="1518" y="703"/>
                </a:lnTo>
                <a:lnTo>
                  <a:pt x="1589" y="820"/>
                </a:lnTo>
                <a:lnTo>
                  <a:pt x="1658" y="1040"/>
                </a:lnTo>
                <a:lnTo>
                  <a:pt x="1726" y="1124"/>
                </a:lnTo>
                <a:lnTo>
                  <a:pt x="1797" y="1180"/>
                </a:lnTo>
                <a:lnTo>
                  <a:pt x="1865" y="867"/>
                </a:lnTo>
                <a:lnTo>
                  <a:pt x="1933" y="842"/>
                </a:lnTo>
                <a:lnTo>
                  <a:pt x="2001" y="700"/>
                </a:lnTo>
                <a:lnTo>
                  <a:pt x="2073" y="641"/>
                </a:lnTo>
                <a:lnTo>
                  <a:pt x="2141" y="1065"/>
                </a:lnTo>
                <a:lnTo>
                  <a:pt x="2209" y="765"/>
                </a:lnTo>
                <a:lnTo>
                  <a:pt x="2280" y="446"/>
                </a:lnTo>
                <a:lnTo>
                  <a:pt x="2348" y="1068"/>
                </a:lnTo>
                <a:lnTo>
                  <a:pt x="2417" y="941"/>
                </a:lnTo>
                <a:lnTo>
                  <a:pt x="2488" y="588"/>
                </a:lnTo>
                <a:lnTo>
                  <a:pt x="2556" y="281"/>
                </a:lnTo>
                <a:lnTo>
                  <a:pt x="2624" y="439"/>
                </a:lnTo>
                <a:lnTo>
                  <a:pt x="2692" y="266"/>
                </a:lnTo>
                <a:lnTo>
                  <a:pt x="2763" y="219"/>
                </a:lnTo>
                <a:lnTo>
                  <a:pt x="2832" y="926"/>
                </a:lnTo>
                <a:lnTo>
                  <a:pt x="2900" y="1765"/>
                </a:lnTo>
                <a:lnTo>
                  <a:pt x="2971" y="275"/>
                </a:lnTo>
                <a:lnTo>
                  <a:pt x="3039" y="613"/>
                </a:lnTo>
                <a:lnTo>
                  <a:pt x="3107" y="802"/>
                </a:lnTo>
                <a:lnTo>
                  <a:pt x="3175" y="842"/>
                </a:lnTo>
                <a:lnTo>
                  <a:pt x="3247" y="820"/>
                </a:lnTo>
                <a:lnTo>
                  <a:pt x="3315" y="879"/>
                </a:lnTo>
                <a:lnTo>
                  <a:pt x="3383" y="910"/>
                </a:lnTo>
                <a:lnTo>
                  <a:pt x="3454" y="814"/>
                </a:lnTo>
                <a:lnTo>
                  <a:pt x="3522" y="780"/>
                </a:lnTo>
              </a:path>
            </a:pathLst>
          </a:custGeom>
          <a:noFill/>
          <a:ln w="30163">
            <a:solidFill>
              <a:srgbClr val="22222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sz="1600"/>
          </a:p>
        </p:txBody>
      </p:sp>
      <p:sp>
        <p:nvSpPr>
          <p:cNvPr id="29738" name="Tekstvak 29737"/>
          <p:cNvSpPr txBox="1"/>
          <p:nvPr/>
        </p:nvSpPr>
        <p:spPr>
          <a:xfrm>
            <a:off x="678947" y="5804452"/>
            <a:ext cx="781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2"/>
                </a:solidFill>
              </a:rPr>
              <a:t>Bron</a:t>
            </a:r>
            <a:r>
              <a:rPr lang="en-US" sz="1000" dirty="0">
                <a:solidFill>
                  <a:schemeClr val="tx2"/>
                </a:solidFill>
              </a:rPr>
              <a:t>: </a:t>
            </a:r>
            <a:r>
              <a:rPr lang="en-US" sz="1000" dirty="0" smtClean="0">
                <a:solidFill>
                  <a:schemeClr val="tx2"/>
                </a:solidFill>
              </a:rPr>
              <a:t>AMECO </a:t>
            </a:r>
            <a:r>
              <a:rPr lang="en-US" sz="1000" dirty="0">
                <a:solidFill>
                  <a:schemeClr val="tx2"/>
                </a:solidFill>
              </a:rPr>
              <a:t>database – </a:t>
            </a:r>
            <a:r>
              <a:rPr lang="en-US" sz="1000" dirty="0" err="1">
                <a:solidFill>
                  <a:schemeClr val="tx2"/>
                </a:solidFill>
              </a:rPr>
              <a:t>Europese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Commissie</a:t>
            </a:r>
            <a:r>
              <a:rPr lang="en-US" sz="1000" dirty="0">
                <a:solidFill>
                  <a:schemeClr val="tx2"/>
                </a:solidFill>
              </a:rPr>
              <a:t> (update 9-11-2016), World Development Indicators </a:t>
            </a:r>
            <a:r>
              <a:rPr lang="en-US" sz="1000" dirty="0" err="1">
                <a:solidFill>
                  <a:schemeClr val="tx2"/>
                </a:solidFill>
              </a:rPr>
              <a:t>en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smtClean="0">
                <a:solidFill>
                  <a:schemeClr val="tx2"/>
                </a:solidFill>
              </a:rPr>
              <a:t>IMF World </a:t>
            </a:r>
            <a:r>
              <a:rPr lang="nl-BE" sz="1000" dirty="0" err="1" smtClean="0">
                <a:solidFill>
                  <a:schemeClr val="tx2"/>
                </a:solidFill>
              </a:rPr>
              <a:t>Economic</a:t>
            </a:r>
            <a:r>
              <a:rPr lang="nl-BE" sz="1000" dirty="0" smtClean="0">
                <a:solidFill>
                  <a:schemeClr val="tx2"/>
                </a:solidFill>
              </a:rPr>
              <a:t> </a:t>
            </a:r>
            <a:r>
              <a:rPr lang="nl-BE" sz="1000" dirty="0">
                <a:solidFill>
                  <a:schemeClr val="tx2"/>
                </a:solidFill>
              </a:rPr>
              <a:t>Outlook (januari 2017).</a:t>
            </a:r>
          </a:p>
          <a:p>
            <a:r>
              <a:rPr lang="nl-BE" sz="1000" dirty="0">
                <a:solidFill>
                  <a:schemeClr val="tx2"/>
                </a:solidFill>
              </a:rPr>
              <a:t>Noot: de cijfers voor 2016, 2017 en 2018 zijn prognoses.</a:t>
            </a:r>
            <a:endParaRPr lang="nl-BE" sz="10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4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5. </a:t>
            </a:r>
            <a:r>
              <a:rPr lang="nl-BE" dirty="0"/>
              <a:t>De outputkloof en conjunctuur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Outputkloof (= feitelijk – potentieel bbp)</a:t>
            </a:r>
          </a:p>
          <a:p>
            <a:pPr lvl="1"/>
            <a:r>
              <a:rPr lang="nl-BE" dirty="0"/>
              <a:t>&lt; </a:t>
            </a:r>
            <a:r>
              <a:rPr lang="nl-BE" dirty="0" smtClean="0"/>
              <a:t>0: </a:t>
            </a:r>
            <a:r>
              <a:rPr lang="nl-BE" dirty="0"/>
              <a:t>groei is trager dan </a:t>
            </a:r>
            <a:r>
              <a:rPr lang="nl-BE" dirty="0" err="1"/>
              <a:t>langetermijngemiddelde</a:t>
            </a:r>
            <a:r>
              <a:rPr lang="nl-BE" dirty="0"/>
              <a:t> (hoogconjunctuur)</a:t>
            </a:r>
          </a:p>
          <a:p>
            <a:pPr lvl="1"/>
            <a:r>
              <a:rPr lang="nl-BE" dirty="0"/>
              <a:t>&gt; 0: groei is sneller dan </a:t>
            </a:r>
            <a:r>
              <a:rPr lang="nl-BE" dirty="0" err="1"/>
              <a:t>langetermijngemiddelde</a:t>
            </a:r>
            <a:r>
              <a:rPr lang="nl-BE" dirty="0"/>
              <a:t> (laagconjunctuur)</a:t>
            </a:r>
          </a:p>
          <a:p>
            <a:r>
              <a:rPr lang="nl-BE" dirty="0" smtClean="0"/>
              <a:t>Potentieel bbp berekenen via</a:t>
            </a:r>
          </a:p>
          <a:p>
            <a:pPr lvl="1"/>
            <a:r>
              <a:rPr lang="nl-BE" dirty="0" smtClean="0"/>
              <a:t>Regressie om </a:t>
            </a:r>
            <a:r>
              <a:rPr lang="nl-BE" dirty="0" err="1" smtClean="0"/>
              <a:t>langetermijngroeivoet</a:t>
            </a:r>
            <a:r>
              <a:rPr lang="nl-BE" dirty="0" smtClean="0"/>
              <a:t> te berekenen</a:t>
            </a:r>
          </a:p>
          <a:p>
            <a:pPr lvl="1"/>
            <a:r>
              <a:rPr lang="nl-BE" dirty="0" smtClean="0"/>
              <a:t>Productiefunctie</a:t>
            </a:r>
          </a:p>
          <a:p>
            <a:r>
              <a:rPr lang="nl-BE" dirty="0" smtClean="0"/>
              <a:t>Definitie recessie </a:t>
            </a:r>
            <a:r>
              <a:rPr lang="nl-BE" dirty="0" err="1" smtClean="0"/>
              <a:t>obv</a:t>
            </a:r>
            <a:r>
              <a:rPr lang="nl-BE" dirty="0" smtClean="0"/>
              <a:t>. outputkloof ≠ negatieve reële groei</a:t>
            </a:r>
          </a:p>
          <a:p>
            <a:pPr lvl="1"/>
            <a:r>
              <a:rPr lang="nl-BE" dirty="0" smtClean="0"/>
              <a:t>Feitelijke groei kan boven/onder trendgroei liggen, terwijl outputkloof negatief/positief is</a:t>
            </a:r>
          </a:p>
          <a:p>
            <a:r>
              <a:rPr lang="nl-BE" dirty="0" smtClean="0"/>
              <a:t>Curve van potentieel bbp is geen rechte</a:t>
            </a:r>
          </a:p>
          <a:p>
            <a:pPr lvl="1"/>
            <a:r>
              <a:rPr lang="nl-BE" dirty="0" smtClean="0"/>
              <a:t>Structurele factoren</a:t>
            </a:r>
          </a:p>
          <a:p>
            <a:pPr lvl="1"/>
            <a:r>
              <a:rPr lang="nl-BE" dirty="0" smtClean="0"/>
              <a:t>Schommelt minder</a:t>
            </a:r>
          </a:p>
          <a:p>
            <a:r>
              <a:rPr lang="nl-BE" dirty="0" smtClean="0"/>
              <a:t>Recessie 2009: ook </a:t>
            </a:r>
            <a:r>
              <a:rPr lang="nl-BE" dirty="0" err="1" smtClean="0"/>
              <a:t>langetermijngroei</a:t>
            </a:r>
            <a:r>
              <a:rPr lang="nl-BE" dirty="0" smtClean="0"/>
              <a:t> aangetast?</a:t>
            </a:r>
            <a:endParaRPr lang="nl-BE" dirty="0"/>
          </a:p>
          <a:p>
            <a:pPr lvl="1"/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151554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4051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Figuur 20.3: de outputkloof als afwijking van het trend-bbp in België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982185"/>
              </p:ext>
            </p:extLst>
          </p:nvPr>
        </p:nvGraphicFramePr>
        <p:xfrm>
          <a:off x="111684" y="1661275"/>
          <a:ext cx="6959212" cy="3967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183281" y="6043331"/>
            <a:ext cx="37032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chemeClr val="tx2"/>
                </a:solidFill>
              </a:rPr>
              <a:t>Bron: </a:t>
            </a:r>
            <a:r>
              <a:rPr lang="it-IT" sz="1000" dirty="0" smtClean="0">
                <a:solidFill>
                  <a:schemeClr val="tx2"/>
                </a:solidFill>
              </a:rPr>
              <a:t>Ameco </a:t>
            </a:r>
            <a:r>
              <a:rPr lang="it-IT" sz="1000" dirty="0">
                <a:solidFill>
                  <a:schemeClr val="tx2"/>
                </a:solidFill>
              </a:rPr>
              <a:t>database – Europese Commissie (update 27-02-2013).</a:t>
            </a:r>
            <a:endParaRPr lang="nl-BE" sz="10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0191"/>
            <a:ext cx="1745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i="1" dirty="0">
                <a:latin typeface="Adobe Garamond Pro" panose="02020502060506020403" charset="0"/>
              </a:rPr>
              <a:t>l</a:t>
            </a:r>
            <a:r>
              <a:rPr lang="nl-BE" sz="1600" i="1" dirty="0" smtClean="0">
                <a:latin typeface="Adobe Garamond Pro" panose="02020502060506020403" charset="0"/>
              </a:rPr>
              <a:t>ogaritme van bbp</a:t>
            </a:r>
            <a:endParaRPr lang="nl-BE" sz="1600" i="1" dirty="0">
              <a:latin typeface="Adobe Garamond Pro" panose="02020502060506020403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9713" y="1361130"/>
            <a:ext cx="1710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i="1" dirty="0">
                <a:latin typeface="Adobe Garamond Pro" panose="02020502060506020403" charset="0"/>
              </a:rPr>
              <a:t>o</a:t>
            </a:r>
            <a:r>
              <a:rPr lang="nl-BE" sz="1600" i="1" dirty="0" smtClean="0">
                <a:latin typeface="Adobe Garamond Pro" panose="02020502060506020403" charset="0"/>
              </a:rPr>
              <a:t>utputkloof (in %)</a:t>
            </a:r>
            <a:endParaRPr lang="nl-BE" sz="1600" i="1" dirty="0">
              <a:latin typeface="Adobe Garamond Pro" panose="0202050206050602040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3915" y="3287652"/>
            <a:ext cx="1612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bg1"/>
                </a:solidFill>
                <a:latin typeface="Adobe Garamond Pro" panose="02020502060506020403" charset="0"/>
              </a:rPr>
              <a:t>outputkloof in % van het potentieel bbp (</a:t>
            </a:r>
            <a:r>
              <a:rPr lang="nl-BE" sz="1400" dirty="0" err="1" smtClean="0">
                <a:solidFill>
                  <a:schemeClr val="bg1"/>
                </a:solidFill>
                <a:latin typeface="Adobe Garamond Pro" panose="02020502060506020403" charset="0"/>
              </a:rPr>
              <a:t>rechteras</a:t>
            </a:r>
            <a:r>
              <a:rPr lang="nl-BE" sz="1400" dirty="0" smtClean="0">
                <a:solidFill>
                  <a:schemeClr val="bg1"/>
                </a:solidFill>
                <a:latin typeface="Adobe Garamond Pro" panose="02020502060506020403" charset="0"/>
              </a:rPr>
              <a:t>) België</a:t>
            </a:r>
            <a:endParaRPr lang="nl-BE" sz="1400" dirty="0">
              <a:solidFill>
                <a:schemeClr val="bg1"/>
              </a:solidFill>
              <a:latin typeface="Adobe Garamond Pro" panose="02020502060506020403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5053" y="1647315"/>
            <a:ext cx="2003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tx2"/>
                </a:solidFill>
                <a:latin typeface="Adobe Garamond Pro" panose="02020502060506020403" charset="0"/>
              </a:rPr>
              <a:t>log trend-bbp (</a:t>
            </a:r>
            <a:r>
              <a:rPr lang="nl-BE" sz="1400" dirty="0" err="1" smtClean="0">
                <a:solidFill>
                  <a:schemeClr val="tx2"/>
                </a:solidFill>
                <a:latin typeface="Adobe Garamond Pro" panose="02020502060506020403" charset="0"/>
              </a:rPr>
              <a:t>linkeras</a:t>
            </a:r>
            <a:r>
              <a:rPr lang="nl-BE" sz="1400" dirty="0" smtClean="0">
                <a:solidFill>
                  <a:schemeClr val="tx2"/>
                </a:solidFill>
                <a:latin typeface="Adobe Garamond Pro" panose="02020502060506020403" charset="0"/>
              </a:rPr>
              <a:t>)</a:t>
            </a:r>
            <a:endParaRPr lang="nl-BE" sz="1400" dirty="0">
              <a:solidFill>
                <a:schemeClr val="tx2"/>
              </a:solidFill>
              <a:latin typeface="Adobe Garamond Pro" panose="02020502060506020403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869" y="1925357"/>
            <a:ext cx="2003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latin typeface="Adobe Garamond Pro" panose="02020502060506020403" charset="0"/>
              </a:rPr>
              <a:t>log feitelijk bbp (</a:t>
            </a:r>
            <a:r>
              <a:rPr lang="nl-BE" sz="1400" dirty="0" err="1" smtClean="0">
                <a:latin typeface="Adobe Garamond Pro" panose="02020502060506020403" charset="0"/>
              </a:rPr>
              <a:t>linkeras</a:t>
            </a:r>
            <a:r>
              <a:rPr lang="nl-BE" sz="1400" dirty="0" smtClean="0">
                <a:latin typeface="Adobe Garamond Pro" panose="02020502060506020403" charset="0"/>
              </a:rPr>
              <a:t>)</a:t>
            </a:r>
            <a:endParaRPr lang="nl-BE" sz="1400" dirty="0">
              <a:latin typeface="Adobe Garamond Pro" panose="020205020605060204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074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6. Inflatie </a:t>
            </a:r>
            <a:r>
              <a:rPr lang="nl-BE" dirty="0"/>
              <a:t>en nominale groei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Relatie tussen nominale groei, reële groei en inflatie</a:t>
            </a:r>
          </a:p>
          <a:p>
            <a:endParaRPr lang="nl-BE" dirty="0"/>
          </a:p>
          <a:p>
            <a:r>
              <a:rPr lang="nl-BE" dirty="0" smtClean="0"/>
              <a:t>Groeicijfers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pPr lvl="1"/>
            <a:r>
              <a:rPr lang="nl-BE" dirty="0" smtClean="0"/>
              <a:t>Van groot praktisch belang</a:t>
            </a:r>
          </a:p>
          <a:p>
            <a:pPr lvl="1"/>
            <a:r>
              <a:rPr lang="nl-BE" dirty="0" smtClean="0"/>
              <a:t>Wel benaderingsfout</a:t>
            </a:r>
          </a:p>
          <a:p>
            <a:pPr lvl="2"/>
            <a:r>
              <a:rPr lang="nl-BE" dirty="0" smtClean="0"/>
              <a:t>Vb. nominale groei 3,5% en inflatie 2%</a:t>
            </a:r>
          </a:p>
          <a:p>
            <a:pPr lvl="3"/>
            <a:r>
              <a:rPr lang="nl-BE" sz="2000" i="0" dirty="0" smtClean="0"/>
              <a:t>=&gt; Reële groei 1,5% en benaderingsfout van 0,03 procentpunt</a:t>
            </a:r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71503"/>
              </p:ext>
            </p:extLst>
          </p:nvPr>
        </p:nvGraphicFramePr>
        <p:xfrm>
          <a:off x="3622592" y="1334836"/>
          <a:ext cx="1111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1" name="Equation" r:id="rId3" imgW="634680" imgH="228600" progId="Equation.DSMT4">
                  <p:embed/>
                </p:oleObj>
              </mc:Choice>
              <mc:Fallback>
                <p:oleObj name="Equation" r:id="rId3" imgW="63468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2592" y="1334836"/>
                        <a:ext cx="111125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157446"/>
              </p:ext>
            </p:extLst>
          </p:nvPr>
        </p:nvGraphicFramePr>
        <p:xfrm>
          <a:off x="3435100" y="2059238"/>
          <a:ext cx="17113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2" name="Equation" r:id="rId5" imgW="977760" imgH="431640" progId="Equation.DSMT4">
                  <p:embed/>
                </p:oleObj>
              </mc:Choice>
              <mc:Fallback>
                <p:oleObj name="Equation" r:id="rId5" imgW="97776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35100" y="2059238"/>
                        <a:ext cx="1711325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287125"/>
              </p:ext>
            </p:extLst>
          </p:nvPr>
        </p:nvGraphicFramePr>
        <p:xfrm>
          <a:off x="3038642" y="3041483"/>
          <a:ext cx="26003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3" name="Equation" r:id="rId7" imgW="1485720" imgH="241200" progId="Equation.DSMT4">
                  <p:embed/>
                </p:oleObj>
              </mc:Choice>
              <mc:Fallback>
                <p:oleObj name="Equation" r:id="rId7" imgW="148572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38642" y="3041483"/>
                        <a:ext cx="26003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124855"/>
              </p:ext>
            </p:extLst>
          </p:nvPr>
        </p:nvGraphicFramePr>
        <p:xfrm>
          <a:off x="2916238" y="3714750"/>
          <a:ext cx="2844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4" name="Equation" r:id="rId9" imgW="1625400" imgH="241200" progId="Equation.DSMT4">
                  <p:embed/>
                </p:oleObj>
              </mc:Choice>
              <mc:Fallback>
                <p:oleObj name="Equation" r:id="rId9" imgW="1625400" imgH="241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16238" y="3714750"/>
                        <a:ext cx="28448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844518"/>
              </p:ext>
            </p:extLst>
          </p:nvPr>
        </p:nvGraphicFramePr>
        <p:xfrm>
          <a:off x="3604627" y="4300454"/>
          <a:ext cx="13557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5" name="Equation" r:id="rId11" imgW="774360" imgH="241200" progId="Equation.DSMT4">
                  <p:embed/>
                </p:oleObj>
              </mc:Choice>
              <mc:Fallback>
                <p:oleObj name="Equation" r:id="rId11" imgW="774360" imgH="2412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04627" y="4300454"/>
                        <a:ext cx="13557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3600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1. </a:t>
            </a:r>
            <a:r>
              <a:rPr lang="nl-BE" dirty="0"/>
              <a:t>Nominaal en </a:t>
            </a:r>
            <a:r>
              <a:rPr lang="nl-BE" dirty="0" smtClean="0"/>
              <a:t>reëel </a:t>
            </a:r>
            <a:r>
              <a:rPr lang="nl-BE" dirty="0"/>
              <a:t>bbp</a:t>
            </a:r>
            <a:endParaRPr lang="nl-BE" altLang="nl-BE" dirty="0" smtClean="0"/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 smtClean="0"/>
              <a:t>Veranderingen in bbp </a:t>
            </a:r>
          </a:p>
          <a:p>
            <a:pPr lvl="1"/>
            <a:r>
              <a:rPr lang="nl-BE" altLang="nl-BE" dirty="0" smtClean="0"/>
              <a:t>Hoeveelheden: bepalen welvaart</a:t>
            </a:r>
          </a:p>
          <a:p>
            <a:pPr lvl="1"/>
            <a:r>
              <a:rPr lang="nl-BE" altLang="nl-BE" dirty="0" smtClean="0"/>
              <a:t>Prijzen: best buiten beschouwing laten</a:t>
            </a:r>
          </a:p>
          <a:p>
            <a:r>
              <a:rPr lang="nl-BE" altLang="nl-BE" dirty="0" smtClean="0"/>
              <a:t>Vb. economie met appelen en peren</a:t>
            </a:r>
          </a:p>
          <a:p>
            <a:pPr lvl="1"/>
            <a:r>
              <a:rPr lang="nl-BE" altLang="nl-BE" dirty="0" smtClean="0"/>
              <a:t>Bbp tegen lopende prijzen of nominaal bbp</a:t>
            </a:r>
          </a:p>
          <a:p>
            <a:pPr lvl="2"/>
            <a:r>
              <a:rPr lang="nl-BE" altLang="nl-BE" dirty="0" smtClean="0"/>
              <a:t>Prijs- en hoeveelheidsveranderingen</a:t>
            </a:r>
          </a:p>
          <a:p>
            <a:pPr lvl="2"/>
            <a:r>
              <a:rPr lang="nl-BE" altLang="nl-BE" dirty="0" smtClean="0"/>
              <a:t>Geldende prijzen in ‘lopende jaar’ 2017</a:t>
            </a:r>
          </a:p>
          <a:p>
            <a:pPr marL="914377" lvl="2" indent="0">
              <a:buNone/>
            </a:pPr>
            <a:endParaRPr lang="nl-BE" altLang="nl-BE" dirty="0" smtClean="0"/>
          </a:p>
          <a:p>
            <a:pPr lvl="2"/>
            <a:r>
              <a:rPr lang="nl-BE" altLang="nl-BE" dirty="0" smtClean="0"/>
              <a:t>Algemeen </a:t>
            </a:r>
          </a:p>
          <a:p>
            <a:pPr lvl="1"/>
            <a:endParaRPr lang="nl-BE" altLang="nl-BE" dirty="0"/>
          </a:p>
          <a:p>
            <a:pPr lvl="1"/>
            <a:r>
              <a:rPr lang="nl-BE" altLang="nl-BE" dirty="0" smtClean="0"/>
              <a:t>Reëel bbp</a:t>
            </a:r>
          </a:p>
          <a:p>
            <a:pPr lvl="2"/>
            <a:r>
              <a:rPr lang="nl-BE" altLang="nl-BE" dirty="0" smtClean="0"/>
              <a:t>Hoeveelheidsveranderingen </a:t>
            </a:r>
            <a:endParaRPr lang="nl-BE" altLang="nl-BE" dirty="0"/>
          </a:p>
          <a:p>
            <a:pPr lvl="2"/>
            <a:r>
              <a:rPr lang="nl-BE" altLang="nl-BE" dirty="0" smtClean="0"/>
              <a:t>Prijzen </a:t>
            </a:r>
            <a:r>
              <a:rPr lang="nl-BE" altLang="nl-BE" dirty="0"/>
              <a:t>in bepaald basisjaar 2017</a:t>
            </a:r>
          </a:p>
          <a:p>
            <a:pPr lvl="2"/>
            <a:endParaRPr lang="nl-BE" altLang="nl-BE" dirty="0"/>
          </a:p>
          <a:p>
            <a:pPr lvl="2"/>
            <a:endParaRPr lang="nl-BE" altLang="nl-BE" dirty="0"/>
          </a:p>
          <a:p>
            <a:pPr lvl="2"/>
            <a:endParaRPr lang="nl-BE" altLang="nl-B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86949"/>
              </p:ext>
            </p:extLst>
          </p:nvPr>
        </p:nvGraphicFramePr>
        <p:xfrm>
          <a:off x="2336882" y="3362909"/>
          <a:ext cx="5689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8" name="Equation" r:id="rId3" imgW="3251160" imgH="253800" progId="Equation.DSMT4">
                  <p:embed/>
                </p:oleObj>
              </mc:Choice>
              <mc:Fallback>
                <p:oleObj name="Equation" r:id="rId3" imgW="325116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6882" y="3362909"/>
                        <a:ext cx="568960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254098"/>
              </p:ext>
            </p:extLst>
          </p:nvPr>
        </p:nvGraphicFramePr>
        <p:xfrm>
          <a:off x="3303003" y="3891380"/>
          <a:ext cx="1333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9" name="Equation" r:id="rId5" imgW="761760" imgH="431640" progId="Equation.DSMT4">
                  <p:embed/>
                </p:oleObj>
              </mc:Choice>
              <mc:Fallback>
                <p:oleObj name="Equation" r:id="rId5" imgW="76176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3003" y="3891380"/>
                        <a:ext cx="13335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99752"/>
              </p:ext>
            </p:extLst>
          </p:nvPr>
        </p:nvGraphicFramePr>
        <p:xfrm>
          <a:off x="2803442" y="5562350"/>
          <a:ext cx="34893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0" name="Equation" r:id="rId7" imgW="1993680" imgH="482400" progId="Equation.DSMT4">
                  <p:embed/>
                </p:oleObj>
              </mc:Choice>
              <mc:Fallback>
                <p:oleObj name="Equation" r:id="rId7" imgW="1993680" imgH="4824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03442" y="5562350"/>
                        <a:ext cx="3489325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65382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Figuur 20.4: nominale groei, reële groei en </a:t>
            </a:r>
            <a:r>
              <a:rPr lang="nl-BE" dirty="0" smtClean="0"/>
              <a:t>inflatie </a:t>
            </a:r>
            <a:r>
              <a:rPr lang="nl-BE" dirty="0"/>
              <a:t>in België 1961-2018</a:t>
            </a:r>
          </a:p>
        </p:txBody>
      </p:sp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755545"/>
              </p:ext>
            </p:extLst>
          </p:nvPr>
        </p:nvGraphicFramePr>
        <p:xfrm>
          <a:off x="75874" y="1557592"/>
          <a:ext cx="8970403" cy="3653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808383" y="5446643"/>
            <a:ext cx="3624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chemeClr val="tx2"/>
                </a:solidFill>
              </a:rPr>
              <a:t>Bron: </a:t>
            </a:r>
            <a:r>
              <a:rPr lang="it-IT" sz="1000" dirty="0" smtClean="0">
                <a:solidFill>
                  <a:schemeClr val="tx2"/>
                </a:solidFill>
              </a:rPr>
              <a:t>Ameco </a:t>
            </a:r>
            <a:r>
              <a:rPr lang="it-IT" sz="1000" dirty="0">
                <a:solidFill>
                  <a:schemeClr val="tx2"/>
                </a:solidFill>
              </a:rPr>
              <a:t>database – Europese Commissie (update 9-11-2016).</a:t>
            </a:r>
          </a:p>
          <a:p>
            <a:r>
              <a:rPr lang="nl-BE" sz="1000" dirty="0">
                <a:solidFill>
                  <a:schemeClr val="tx2"/>
                </a:solidFill>
              </a:rPr>
              <a:t>Noot: de cijfers voor 2016, 2017 en 2018 zijn prognoses.</a:t>
            </a:r>
            <a:endParaRPr lang="nl-BE" sz="10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930" y="1235487"/>
            <a:ext cx="1012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 smtClean="0">
                <a:latin typeface="Adobe Garamond Pro" panose="02020502060506020403" charset="0"/>
              </a:rPr>
              <a:t>groei (%)</a:t>
            </a:r>
            <a:endParaRPr lang="nl-BE" sz="1400" i="1" dirty="0">
              <a:latin typeface="Adobe Garamond Pro" panose="02020502060506020403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905023" y="3868749"/>
            <a:ext cx="1123805" cy="279206"/>
          </a:xfrm>
          <a:prstGeom prst="rect">
            <a:avLst/>
          </a:prstGeom>
        </p:spPr>
        <p:txBody>
          <a:bodyPr wrap="none" r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charset="0"/>
              </a:rPr>
              <a:t>inflatie</a:t>
            </a:r>
            <a:endParaRPr lang="nl-BE" sz="1400" dirty="0">
              <a:solidFill>
                <a:schemeClr val="tx1">
                  <a:lumMod val="50000"/>
                  <a:lumOff val="50000"/>
                </a:schemeClr>
              </a:solidFill>
              <a:latin typeface="Adobe Garamond Pro" panose="020205020605060204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684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Figuur 20.5: </a:t>
            </a:r>
            <a:r>
              <a:rPr lang="nl-BE" dirty="0" smtClean="0"/>
              <a:t>inflatie </a:t>
            </a:r>
            <a:r>
              <a:rPr lang="nl-BE" dirty="0"/>
              <a:t>in België, Japan en China van </a:t>
            </a:r>
            <a:r>
              <a:rPr lang="nl-BE" dirty="0" smtClean="0"/>
              <a:t>1961-2015 (in %) </a:t>
            </a:r>
            <a:endParaRPr lang="fr-FR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367373"/>
              </p:ext>
            </p:extLst>
          </p:nvPr>
        </p:nvGraphicFramePr>
        <p:xfrm>
          <a:off x="146583" y="1549595"/>
          <a:ext cx="8359583" cy="3654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697409" y="5506127"/>
            <a:ext cx="7011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solidFill>
                  <a:schemeClr val="tx2"/>
                </a:solidFill>
              </a:rPr>
              <a:t>Bron: </a:t>
            </a:r>
            <a:r>
              <a:rPr lang="nl-BE" sz="1000" dirty="0" smtClean="0">
                <a:solidFill>
                  <a:schemeClr val="tx2"/>
                </a:solidFill>
              </a:rPr>
              <a:t>AMECO </a:t>
            </a:r>
            <a:r>
              <a:rPr lang="nl-BE" sz="1000" dirty="0">
                <a:solidFill>
                  <a:schemeClr val="tx2"/>
                </a:solidFill>
              </a:rPr>
              <a:t>database – Europese Commissie (update 9-11-2016) en World Development Indicators (</a:t>
            </a:r>
            <a:r>
              <a:rPr lang="nl-BE" sz="1000" dirty="0" smtClean="0">
                <a:solidFill>
                  <a:schemeClr val="tx2"/>
                </a:solidFill>
              </a:rPr>
              <a:t>geraadpleegd op </a:t>
            </a:r>
            <a:r>
              <a:rPr lang="nl-BE" sz="1000" dirty="0">
                <a:solidFill>
                  <a:schemeClr val="tx2"/>
                </a:solidFill>
              </a:rPr>
              <a:t>24-2-2017).</a:t>
            </a:r>
            <a:endParaRPr lang="nl-BE" sz="10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587425" y="4074664"/>
            <a:ext cx="809698" cy="3141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00" dirty="0" smtClean="0">
                <a:solidFill>
                  <a:schemeClr val="tx2"/>
                </a:solidFill>
                <a:latin typeface="Adobe Garamond Pro" panose="02020502060506020403" charset="0"/>
              </a:rPr>
              <a:t>België</a:t>
            </a:r>
            <a:endParaRPr lang="nl-BE" sz="1600" dirty="0">
              <a:solidFill>
                <a:schemeClr val="tx2"/>
              </a:solidFill>
              <a:latin typeface="Adobe Garamond Pro" panose="02020502060506020403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94406" y="4311989"/>
            <a:ext cx="809698" cy="3141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00" dirty="0" smtClean="0">
                <a:solidFill>
                  <a:schemeClr val="bg1"/>
                </a:solidFill>
                <a:latin typeface="Adobe Garamond Pro" panose="02020502060506020403" charset="0"/>
              </a:rPr>
              <a:t>China</a:t>
            </a:r>
            <a:endParaRPr lang="nl-BE" sz="1600" dirty="0">
              <a:solidFill>
                <a:schemeClr val="bg1"/>
              </a:solidFill>
              <a:latin typeface="Adobe Garamond Pro" panose="020205020605060204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361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7. </a:t>
            </a:r>
            <a:r>
              <a:rPr lang="nl-BE" dirty="0"/>
              <a:t>Groei van het bbp en welvaart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Bbp is meest gebruikte maatstaf om</a:t>
            </a:r>
          </a:p>
          <a:p>
            <a:pPr lvl="1"/>
            <a:r>
              <a:rPr lang="nl-BE" dirty="0" smtClean="0"/>
              <a:t>Welvaart tussen landen te vergelijken</a:t>
            </a:r>
          </a:p>
          <a:p>
            <a:pPr lvl="1"/>
            <a:r>
              <a:rPr lang="nl-BE" dirty="0" smtClean="0"/>
              <a:t>Welvaartsevolutie te bestuderen</a:t>
            </a:r>
          </a:p>
          <a:p>
            <a:r>
              <a:rPr lang="nl-BE" dirty="0" smtClean="0"/>
              <a:t>Correcties nodig: koopkrachtpariteiten (</a:t>
            </a:r>
            <a:r>
              <a:rPr lang="nl-BE" dirty="0" err="1" smtClean="0"/>
              <a:t>ppp</a:t>
            </a:r>
            <a:r>
              <a:rPr lang="nl-BE" dirty="0" smtClean="0"/>
              <a:t>)</a:t>
            </a:r>
          </a:p>
          <a:p>
            <a:r>
              <a:rPr lang="nl-BE" dirty="0" smtClean="0"/>
              <a:t>Bruto nationaal inkomen per capita in </a:t>
            </a:r>
            <a:r>
              <a:rPr lang="nl-BE" dirty="0" err="1" smtClean="0"/>
              <a:t>ppp</a:t>
            </a:r>
            <a:r>
              <a:rPr lang="nl-BE" dirty="0" smtClean="0"/>
              <a:t>-dollars</a:t>
            </a:r>
          </a:p>
          <a:p>
            <a:pPr lvl="1"/>
            <a:r>
              <a:rPr lang="nl-BE" dirty="0" smtClean="0"/>
              <a:t>Afschrijvingen</a:t>
            </a:r>
          </a:p>
          <a:p>
            <a:pPr lvl="1"/>
            <a:r>
              <a:rPr lang="nl-BE" dirty="0" smtClean="0"/>
              <a:t>Koopkrachtverschillen</a:t>
            </a:r>
          </a:p>
          <a:p>
            <a:pPr lvl="1"/>
            <a:r>
              <a:rPr lang="nl-BE" dirty="0" smtClean="0"/>
              <a:t>Internationale inkomenstransfers</a:t>
            </a:r>
          </a:p>
          <a:p>
            <a:pPr lvl="1"/>
            <a:r>
              <a:rPr lang="nl-BE" dirty="0" smtClean="0"/>
              <a:t>Omvang bevolking</a:t>
            </a:r>
          </a:p>
          <a:p>
            <a:r>
              <a:rPr lang="nl-BE" dirty="0" err="1" smtClean="0"/>
              <a:t>Bni</a:t>
            </a:r>
            <a:r>
              <a:rPr lang="nl-BE" dirty="0" smtClean="0"/>
              <a:t> is evenmin een ‘perfecte’ maatstaf</a:t>
            </a:r>
          </a:p>
          <a:p>
            <a:pPr lvl="1"/>
            <a:r>
              <a:rPr lang="nl-BE" dirty="0" smtClean="0"/>
              <a:t>Bepaalde goederen buiten beschouwing</a:t>
            </a:r>
          </a:p>
          <a:p>
            <a:pPr lvl="1"/>
            <a:r>
              <a:rPr lang="nl-BE" dirty="0" smtClean="0"/>
              <a:t>Zwartwerk </a:t>
            </a:r>
          </a:p>
          <a:p>
            <a:pPr lvl="1"/>
            <a:r>
              <a:rPr lang="nl-BE" dirty="0" smtClean="0"/>
              <a:t>Slechts een aspect</a:t>
            </a:r>
          </a:p>
          <a:p>
            <a:pPr lvl="1"/>
            <a:r>
              <a:rPr lang="nl-BE" dirty="0" smtClean="0"/>
              <a:t>Duurzaamheid?</a:t>
            </a:r>
          </a:p>
          <a:p>
            <a:pPr marL="457188" lvl="1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243780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7. </a:t>
            </a:r>
            <a:r>
              <a:rPr lang="nl-BE" dirty="0"/>
              <a:t>Groei van het bbp en welvaart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Alternatieve indicatoren in opmars</a:t>
            </a:r>
          </a:p>
          <a:p>
            <a:pPr lvl="1"/>
            <a:r>
              <a:rPr lang="nl-BE" dirty="0" smtClean="0"/>
              <a:t>Behalve arbeid en kapitaal ook ‘natuurlijk’ kapitaal</a:t>
            </a:r>
          </a:p>
          <a:p>
            <a:pPr lvl="1"/>
            <a:r>
              <a:rPr lang="nl-BE" dirty="0" smtClean="0"/>
              <a:t>Duurzaamheid</a:t>
            </a:r>
          </a:p>
          <a:p>
            <a:pPr lvl="1"/>
            <a:r>
              <a:rPr lang="nl-BE" dirty="0" smtClean="0"/>
              <a:t>Negatieve </a:t>
            </a:r>
            <a:r>
              <a:rPr lang="nl-BE" dirty="0" err="1" smtClean="0"/>
              <a:t>externaliteiten</a:t>
            </a:r>
            <a:endParaRPr lang="nl-BE" dirty="0" smtClean="0"/>
          </a:p>
          <a:p>
            <a:r>
              <a:rPr lang="nl-BE" dirty="0" smtClean="0"/>
              <a:t>Voorbeelden</a:t>
            </a:r>
          </a:p>
          <a:p>
            <a:pPr lvl="1"/>
            <a:r>
              <a:rPr lang="nl-BE" dirty="0" smtClean="0"/>
              <a:t>Index of </a:t>
            </a:r>
            <a:r>
              <a:rPr lang="nl-BE" dirty="0" err="1" smtClean="0"/>
              <a:t>Sustainable</a:t>
            </a:r>
            <a:r>
              <a:rPr lang="nl-BE" dirty="0" smtClean="0"/>
              <a:t> </a:t>
            </a:r>
            <a:r>
              <a:rPr lang="nl-BE" dirty="0" err="1" smtClean="0"/>
              <a:t>Economic</a:t>
            </a:r>
            <a:r>
              <a:rPr lang="nl-BE" dirty="0" smtClean="0"/>
              <a:t> Welfare (ISEW)</a:t>
            </a:r>
          </a:p>
          <a:p>
            <a:pPr lvl="1"/>
            <a:r>
              <a:rPr lang="nl-BE" dirty="0" smtClean="0"/>
              <a:t>‘Beyond GDP’-aanpak</a:t>
            </a:r>
          </a:p>
          <a:p>
            <a:pPr lvl="1"/>
            <a:r>
              <a:rPr lang="nl-BE" dirty="0" smtClean="0"/>
              <a:t>Rapport Federaal Planbureau</a:t>
            </a:r>
          </a:p>
          <a:p>
            <a:pPr lvl="1"/>
            <a:r>
              <a:rPr lang="nl-BE" dirty="0" smtClean="0"/>
              <a:t>Human Development Index (HDI)</a:t>
            </a:r>
          </a:p>
          <a:p>
            <a:pPr lvl="2"/>
            <a:r>
              <a:rPr lang="nl-BE" dirty="0" smtClean="0"/>
              <a:t>Bbp per capita in koopkrachtpariteit</a:t>
            </a:r>
          </a:p>
          <a:p>
            <a:pPr lvl="2"/>
            <a:r>
              <a:rPr lang="nl-BE" dirty="0" smtClean="0"/>
              <a:t>Levensverwachting bij geboorte</a:t>
            </a:r>
          </a:p>
          <a:p>
            <a:pPr lvl="2"/>
            <a:r>
              <a:rPr lang="nl-BE" dirty="0" smtClean="0"/>
              <a:t>Scholingsniveau </a:t>
            </a:r>
          </a:p>
          <a:p>
            <a:pPr lvl="2"/>
            <a:endParaRPr lang="nl-BE" dirty="0" smtClean="0"/>
          </a:p>
          <a:p>
            <a:pPr lvl="1"/>
            <a:endParaRPr lang="nl-BE" dirty="0" smtClean="0"/>
          </a:p>
          <a:p>
            <a:pPr marL="457188" lvl="1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655934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Tabel 20.5: bruto nationaal inkomen als welvaartsindicator vergeleken met de </a:t>
            </a:r>
            <a:r>
              <a:rPr lang="nl-BE" dirty="0" smtClean="0"/>
              <a:t>Human Development </a:t>
            </a:r>
            <a:r>
              <a:rPr lang="nl-BE" dirty="0"/>
              <a:t>Index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2559050" y="950913"/>
            <a:ext cx="3973513" cy="0"/>
          </a:xfrm>
          <a:custGeom>
            <a:avLst/>
            <a:gdLst>
              <a:gd name="T0" fmla="*/ 0 w 2503"/>
              <a:gd name="T1" fmla="*/ 771 w 2503"/>
              <a:gd name="T2" fmla="*/ 981 w 2503"/>
              <a:gd name="T3" fmla="*/ 1524 w 2503"/>
              <a:gd name="T4" fmla="*/ 1732 w 2503"/>
              <a:gd name="T5" fmla="*/ 2503 w 250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503">
                <a:moveTo>
                  <a:pt x="0" y="0"/>
                </a:moveTo>
                <a:lnTo>
                  <a:pt x="771" y="0"/>
                </a:lnTo>
                <a:lnTo>
                  <a:pt x="981" y="0"/>
                </a:lnTo>
                <a:lnTo>
                  <a:pt x="1524" y="0"/>
                </a:lnTo>
                <a:lnTo>
                  <a:pt x="1732" y="0"/>
                </a:lnTo>
                <a:lnTo>
                  <a:pt x="2503" y="0"/>
                </a:lnTo>
              </a:path>
            </a:pathLst>
          </a:cu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2559050" y="1303338"/>
            <a:ext cx="3973513" cy="0"/>
          </a:xfrm>
          <a:custGeom>
            <a:avLst/>
            <a:gdLst>
              <a:gd name="T0" fmla="*/ 0 w 2503"/>
              <a:gd name="T1" fmla="*/ 771 w 2503"/>
              <a:gd name="T2" fmla="*/ 981 w 2503"/>
              <a:gd name="T3" fmla="*/ 1524 w 2503"/>
              <a:gd name="T4" fmla="*/ 1732 w 2503"/>
              <a:gd name="T5" fmla="*/ 2503 w 250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503">
                <a:moveTo>
                  <a:pt x="0" y="0"/>
                </a:moveTo>
                <a:lnTo>
                  <a:pt x="771" y="0"/>
                </a:lnTo>
                <a:lnTo>
                  <a:pt x="981" y="0"/>
                </a:lnTo>
                <a:lnTo>
                  <a:pt x="1524" y="0"/>
                </a:lnTo>
                <a:lnTo>
                  <a:pt x="1732" y="0"/>
                </a:lnTo>
                <a:lnTo>
                  <a:pt x="2503" y="0"/>
                </a:lnTo>
              </a:path>
            </a:pathLst>
          </a:cu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2559050" y="6524625"/>
            <a:ext cx="3973513" cy="0"/>
          </a:xfrm>
          <a:custGeom>
            <a:avLst/>
            <a:gdLst>
              <a:gd name="T0" fmla="*/ 0 w 2503"/>
              <a:gd name="T1" fmla="*/ 771 w 2503"/>
              <a:gd name="T2" fmla="*/ 981 w 2503"/>
              <a:gd name="T3" fmla="*/ 1524 w 2503"/>
              <a:gd name="T4" fmla="*/ 1732 w 2503"/>
              <a:gd name="T5" fmla="*/ 2503 w 250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503">
                <a:moveTo>
                  <a:pt x="0" y="0"/>
                </a:moveTo>
                <a:lnTo>
                  <a:pt x="771" y="0"/>
                </a:lnTo>
                <a:lnTo>
                  <a:pt x="981" y="0"/>
                </a:lnTo>
                <a:lnTo>
                  <a:pt x="1524" y="0"/>
                </a:lnTo>
                <a:lnTo>
                  <a:pt x="1732" y="0"/>
                </a:lnTo>
                <a:lnTo>
                  <a:pt x="2503" y="0"/>
                </a:lnTo>
              </a:path>
            </a:pathLst>
          </a:custGeom>
          <a:noFill/>
          <a:ln w="47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716213" y="995363"/>
            <a:ext cx="1215076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solidFill>
                  <a:srgbClr val="E9636E"/>
                </a:solidFill>
                <a:latin typeface="Adobe Garamond Pro" pitchFamily="18" charset="0"/>
              </a:rPr>
              <a:t>bruto nationaal inkomen per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735" name="Line 47"/>
          <p:cNvSpPr>
            <a:spLocks noChangeShapeType="1"/>
          </p:cNvSpPr>
          <p:nvPr/>
        </p:nvSpPr>
        <p:spPr bwMode="auto">
          <a:xfrm>
            <a:off x="4119563" y="1400175"/>
            <a:ext cx="844550" cy="3468687"/>
          </a:xfrm>
          <a:prstGeom prst="line">
            <a:avLst/>
          </a:prstGeom>
          <a:noFill/>
          <a:ln w="4763" cap="flat">
            <a:solidFill>
              <a:srgbClr val="E9636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36" name="Freeform 48"/>
          <p:cNvSpPr>
            <a:spLocks/>
          </p:cNvSpPr>
          <p:nvPr/>
        </p:nvSpPr>
        <p:spPr bwMode="auto">
          <a:xfrm>
            <a:off x="4933950" y="4845050"/>
            <a:ext cx="52388" cy="76200"/>
          </a:xfrm>
          <a:custGeom>
            <a:avLst/>
            <a:gdLst>
              <a:gd name="T0" fmla="*/ 28 w 33"/>
              <a:gd name="T1" fmla="*/ 48 h 48"/>
              <a:gd name="T2" fmla="*/ 33 w 33"/>
              <a:gd name="T3" fmla="*/ 0 h 48"/>
              <a:gd name="T4" fmla="*/ 0 w 33"/>
              <a:gd name="T5" fmla="*/ 8 h 48"/>
              <a:gd name="T6" fmla="*/ 28 w 33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48">
                <a:moveTo>
                  <a:pt x="28" y="48"/>
                </a:moveTo>
                <a:lnTo>
                  <a:pt x="33" y="0"/>
                </a:lnTo>
                <a:lnTo>
                  <a:pt x="0" y="8"/>
                </a:lnTo>
                <a:lnTo>
                  <a:pt x="28" y="48"/>
                </a:lnTo>
                <a:close/>
              </a:path>
            </a:pathLst>
          </a:custGeom>
          <a:solidFill>
            <a:srgbClr val="E963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37" name="Freeform 49"/>
          <p:cNvSpPr>
            <a:spLocks/>
          </p:cNvSpPr>
          <p:nvPr/>
        </p:nvSpPr>
        <p:spPr bwMode="auto">
          <a:xfrm>
            <a:off x="4933950" y="4845050"/>
            <a:ext cx="52388" cy="76200"/>
          </a:xfrm>
          <a:custGeom>
            <a:avLst/>
            <a:gdLst>
              <a:gd name="T0" fmla="*/ 28 w 33"/>
              <a:gd name="T1" fmla="*/ 48 h 48"/>
              <a:gd name="T2" fmla="*/ 33 w 33"/>
              <a:gd name="T3" fmla="*/ 0 h 48"/>
              <a:gd name="T4" fmla="*/ 0 w 33"/>
              <a:gd name="T5" fmla="*/ 8 h 48"/>
              <a:gd name="T6" fmla="*/ 28 w 33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48">
                <a:moveTo>
                  <a:pt x="28" y="48"/>
                </a:moveTo>
                <a:lnTo>
                  <a:pt x="33" y="0"/>
                </a:lnTo>
                <a:lnTo>
                  <a:pt x="0" y="8"/>
                </a:lnTo>
                <a:lnTo>
                  <a:pt x="28" y="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38" name="Line 50"/>
          <p:cNvSpPr>
            <a:spLocks noChangeShapeType="1"/>
          </p:cNvSpPr>
          <p:nvPr/>
        </p:nvSpPr>
        <p:spPr bwMode="auto">
          <a:xfrm>
            <a:off x="4119563" y="1581150"/>
            <a:ext cx="846138" cy="3813175"/>
          </a:xfrm>
          <a:prstGeom prst="line">
            <a:avLst/>
          </a:prstGeom>
          <a:noFill/>
          <a:ln w="4763" cap="flat">
            <a:solidFill>
              <a:srgbClr val="E9636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39" name="Freeform 51"/>
          <p:cNvSpPr>
            <a:spLocks/>
          </p:cNvSpPr>
          <p:nvPr/>
        </p:nvSpPr>
        <p:spPr bwMode="auto">
          <a:xfrm>
            <a:off x="4933950" y="5370513"/>
            <a:ext cx="52388" cy="79375"/>
          </a:xfrm>
          <a:custGeom>
            <a:avLst/>
            <a:gdLst>
              <a:gd name="T0" fmla="*/ 28 w 33"/>
              <a:gd name="T1" fmla="*/ 50 h 50"/>
              <a:gd name="T2" fmla="*/ 33 w 33"/>
              <a:gd name="T3" fmla="*/ 0 h 50"/>
              <a:gd name="T4" fmla="*/ 0 w 33"/>
              <a:gd name="T5" fmla="*/ 7 h 50"/>
              <a:gd name="T6" fmla="*/ 28 w 33"/>
              <a:gd name="T7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50">
                <a:moveTo>
                  <a:pt x="28" y="50"/>
                </a:moveTo>
                <a:lnTo>
                  <a:pt x="33" y="0"/>
                </a:lnTo>
                <a:lnTo>
                  <a:pt x="0" y="7"/>
                </a:lnTo>
                <a:lnTo>
                  <a:pt x="28" y="50"/>
                </a:lnTo>
                <a:close/>
              </a:path>
            </a:pathLst>
          </a:custGeom>
          <a:solidFill>
            <a:srgbClr val="E963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40" name="Freeform 52"/>
          <p:cNvSpPr>
            <a:spLocks/>
          </p:cNvSpPr>
          <p:nvPr/>
        </p:nvSpPr>
        <p:spPr bwMode="auto">
          <a:xfrm>
            <a:off x="4933950" y="5370513"/>
            <a:ext cx="52388" cy="79375"/>
          </a:xfrm>
          <a:custGeom>
            <a:avLst/>
            <a:gdLst>
              <a:gd name="T0" fmla="*/ 28 w 33"/>
              <a:gd name="T1" fmla="*/ 50 h 50"/>
              <a:gd name="T2" fmla="*/ 33 w 33"/>
              <a:gd name="T3" fmla="*/ 0 h 50"/>
              <a:gd name="T4" fmla="*/ 0 w 33"/>
              <a:gd name="T5" fmla="*/ 7 h 50"/>
              <a:gd name="T6" fmla="*/ 28 w 33"/>
              <a:gd name="T7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50">
                <a:moveTo>
                  <a:pt x="28" y="50"/>
                </a:moveTo>
                <a:lnTo>
                  <a:pt x="33" y="0"/>
                </a:lnTo>
                <a:lnTo>
                  <a:pt x="0" y="7"/>
                </a:lnTo>
                <a:lnTo>
                  <a:pt x="28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41" name="Line 53"/>
          <p:cNvSpPr>
            <a:spLocks noChangeShapeType="1"/>
          </p:cNvSpPr>
          <p:nvPr/>
        </p:nvSpPr>
        <p:spPr bwMode="auto">
          <a:xfrm flipV="1">
            <a:off x="4116388" y="1528763"/>
            <a:ext cx="820738" cy="766762"/>
          </a:xfrm>
          <a:prstGeom prst="line">
            <a:avLst/>
          </a:prstGeom>
          <a:noFill/>
          <a:ln w="4763" cap="flat">
            <a:solidFill>
              <a:srgbClr val="5757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42" name="Freeform 54"/>
          <p:cNvSpPr>
            <a:spLocks/>
          </p:cNvSpPr>
          <p:nvPr/>
        </p:nvSpPr>
        <p:spPr bwMode="auto">
          <a:xfrm>
            <a:off x="4905375" y="1490663"/>
            <a:ext cx="73025" cy="69850"/>
          </a:xfrm>
          <a:custGeom>
            <a:avLst/>
            <a:gdLst>
              <a:gd name="T0" fmla="*/ 46 w 46"/>
              <a:gd name="T1" fmla="*/ 0 h 44"/>
              <a:gd name="T2" fmla="*/ 0 w 46"/>
              <a:gd name="T3" fmla="*/ 18 h 44"/>
              <a:gd name="T4" fmla="*/ 22 w 46"/>
              <a:gd name="T5" fmla="*/ 44 h 44"/>
              <a:gd name="T6" fmla="*/ 46 w 46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4">
                <a:moveTo>
                  <a:pt x="46" y="0"/>
                </a:moveTo>
                <a:lnTo>
                  <a:pt x="0" y="18"/>
                </a:lnTo>
                <a:lnTo>
                  <a:pt x="22" y="44"/>
                </a:lnTo>
                <a:lnTo>
                  <a:pt x="46" y="0"/>
                </a:ln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43" name="Freeform 55"/>
          <p:cNvSpPr>
            <a:spLocks/>
          </p:cNvSpPr>
          <p:nvPr/>
        </p:nvSpPr>
        <p:spPr bwMode="auto">
          <a:xfrm>
            <a:off x="4905375" y="1490663"/>
            <a:ext cx="73025" cy="69850"/>
          </a:xfrm>
          <a:custGeom>
            <a:avLst/>
            <a:gdLst>
              <a:gd name="T0" fmla="*/ 46 w 46"/>
              <a:gd name="T1" fmla="*/ 0 h 44"/>
              <a:gd name="T2" fmla="*/ 0 w 46"/>
              <a:gd name="T3" fmla="*/ 18 h 44"/>
              <a:gd name="T4" fmla="*/ 22 w 46"/>
              <a:gd name="T5" fmla="*/ 44 h 44"/>
              <a:gd name="T6" fmla="*/ 46 w 46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4">
                <a:moveTo>
                  <a:pt x="46" y="0"/>
                </a:moveTo>
                <a:lnTo>
                  <a:pt x="0" y="18"/>
                </a:lnTo>
                <a:lnTo>
                  <a:pt x="22" y="44"/>
                </a:lnTo>
                <a:lnTo>
                  <a:pt x="4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44" name="Line 56"/>
          <p:cNvSpPr>
            <a:spLocks noChangeShapeType="1"/>
          </p:cNvSpPr>
          <p:nvPr/>
        </p:nvSpPr>
        <p:spPr bwMode="auto">
          <a:xfrm>
            <a:off x="4119563" y="2478088"/>
            <a:ext cx="841375" cy="2724150"/>
          </a:xfrm>
          <a:prstGeom prst="line">
            <a:avLst/>
          </a:prstGeom>
          <a:noFill/>
          <a:ln w="4763" cap="flat">
            <a:solidFill>
              <a:srgbClr val="E9636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45" name="Freeform 57"/>
          <p:cNvSpPr>
            <a:spLocks/>
          </p:cNvSpPr>
          <p:nvPr/>
        </p:nvSpPr>
        <p:spPr bwMode="auto">
          <a:xfrm>
            <a:off x="4930775" y="5175250"/>
            <a:ext cx="50800" cy="79375"/>
          </a:xfrm>
          <a:custGeom>
            <a:avLst/>
            <a:gdLst>
              <a:gd name="T0" fmla="*/ 30 w 32"/>
              <a:gd name="T1" fmla="*/ 50 h 50"/>
              <a:gd name="T2" fmla="*/ 32 w 32"/>
              <a:gd name="T3" fmla="*/ 0 h 50"/>
              <a:gd name="T4" fmla="*/ 0 w 32"/>
              <a:gd name="T5" fmla="*/ 9 h 50"/>
              <a:gd name="T6" fmla="*/ 30 w 32"/>
              <a:gd name="T7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50">
                <a:moveTo>
                  <a:pt x="30" y="50"/>
                </a:moveTo>
                <a:lnTo>
                  <a:pt x="32" y="0"/>
                </a:lnTo>
                <a:lnTo>
                  <a:pt x="0" y="9"/>
                </a:lnTo>
                <a:lnTo>
                  <a:pt x="30" y="50"/>
                </a:lnTo>
                <a:close/>
              </a:path>
            </a:pathLst>
          </a:custGeom>
          <a:solidFill>
            <a:srgbClr val="E963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46" name="Freeform 58"/>
          <p:cNvSpPr>
            <a:spLocks/>
          </p:cNvSpPr>
          <p:nvPr/>
        </p:nvSpPr>
        <p:spPr bwMode="auto">
          <a:xfrm>
            <a:off x="4930775" y="5175250"/>
            <a:ext cx="50800" cy="79375"/>
          </a:xfrm>
          <a:custGeom>
            <a:avLst/>
            <a:gdLst>
              <a:gd name="T0" fmla="*/ 30 w 32"/>
              <a:gd name="T1" fmla="*/ 50 h 50"/>
              <a:gd name="T2" fmla="*/ 32 w 32"/>
              <a:gd name="T3" fmla="*/ 0 h 50"/>
              <a:gd name="T4" fmla="*/ 0 w 32"/>
              <a:gd name="T5" fmla="*/ 9 h 50"/>
              <a:gd name="T6" fmla="*/ 30 w 32"/>
              <a:gd name="T7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50">
                <a:moveTo>
                  <a:pt x="30" y="50"/>
                </a:moveTo>
                <a:lnTo>
                  <a:pt x="32" y="0"/>
                </a:lnTo>
                <a:lnTo>
                  <a:pt x="0" y="9"/>
                </a:lnTo>
                <a:lnTo>
                  <a:pt x="30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47" name="Line 59"/>
          <p:cNvSpPr>
            <a:spLocks noChangeShapeType="1"/>
          </p:cNvSpPr>
          <p:nvPr/>
        </p:nvSpPr>
        <p:spPr bwMode="auto">
          <a:xfrm>
            <a:off x="4119563" y="2655888"/>
            <a:ext cx="828675" cy="1390650"/>
          </a:xfrm>
          <a:prstGeom prst="line">
            <a:avLst/>
          </a:prstGeom>
          <a:noFill/>
          <a:ln w="4763" cap="flat">
            <a:solidFill>
              <a:srgbClr val="E9636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48" name="Freeform 60"/>
          <p:cNvSpPr>
            <a:spLocks/>
          </p:cNvSpPr>
          <p:nvPr/>
        </p:nvSpPr>
        <p:spPr bwMode="auto">
          <a:xfrm>
            <a:off x="4916488" y="4017963"/>
            <a:ext cx="61913" cy="76200"/>
          </a:xfrm>
          <a:custGeom>
            <a:avLst/>
            <a:gdLst>
              <a:gd name="T0" fmla="*/ 39 w 39"/>
              <a:gd name="T1" fmla="*/ 48 h 48"/>
              <a:gd name="T2" fmla="*/ 30 w 39"/>
              <a:gd name="T3" fmla="*/ 0 h 48"/>
              <a:gd name="T4" fmla="*/ 0 w 39"/>
              <a:gd name="T5" fmla="*/ 16 h 48"/>
              <a:gd name="T6" fmla="*/ 39 w 39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48">
                <a:moveTo>
                  <a:pt x="39" y="48"/>
                </a:moveTo>
                <a:lnTo>
                  <a:pt x="30" y="0"/>
                </a:lnTo>
                <a:lnTo>
                  <a:pt x="0" y="16"/>
                </a:lnTo>
                <a:lnTo>
                  <a:pt x="39" y="48"/>
                </a:lnTo>
                <a:close/>
              </a:path>
            </a:pathLst>
          </a:custGeom>
          <a:solidFill>
            <a:srgbClr val="E963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49" name="Freeform 61"/>
          <p:cNvSpPr>
            <a:spLocks/>
          </p:cNvSpPr>
          <p:nvPr/>
        </p:nvSpPr>
        <p:spPr bwMode="auto">
          <a:xfrm>
            <a:off x="4916488" y="4017963"/>
            <a:ext cx="61913" cy="76200"/>
          </a:xfrm>
          <a:custGeom>
            <a:avLst/>
            <a:gdLst>
              <a:gd name="T0" fmla="*/ 39 w 39"/>
              <a:gd name="T1" fmla="*/ 48 h 48"/>
              <a:gd name="T2" fmla="*/ 30 w 39"/>
              <a:gd name="T3" fmla="*/ 0 h 48"/>
              <a:gd name="T4" fmla="*/ 0 w 39"/>
              <a:gd name="T5" fmla="*/ 16 h 48"/>
              <a:gd name="T6" fmla="*/ 39 w 39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48">
                <a:moveTo>
                  <a:pt x="39" y="48"/>
                </a:moveTo>
                <a:lnTo>
                  <a:pt x="30" y="0"/>
                </a:lnTo>
                <a:lnTo>
                  <a:pt x="0" y="16"/>
                </a:lnTo>
                <a:lnTo>
                  <a:pt x="39" y="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50" name="Line 62"/>
          <p:cNvSpPr>
            <a:spLocks noChangeShapeType="1"/>
          </p:cNvSpPr>
          <p:nvPr/>
        </p:nvSpPr>
        <p:spPr bwMode="auto">
          <a:xfrm flipV="1">
            <a:off x="4119563" y="1878013"/>
            <a:ext cx="820738" cy="955675"/>
          </a:xfrm>
          <a:prstGeom prst="line">
            <a:avLst/>
          </a:prstGeom>
          <a:noFill/>
          <a:ln w="4763" cap="flat">
            <a:solidFill>
              <a:srgbClr val="5757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51" name="Freeform 63"/>
          <p:cNvSpPr>
            <a:spLocks/>
          </p:cNvSpPr>
          <p:nvPr/>
        </p:nvSpPr>
        <p:spPr bwMode="auto">
          <a:xfrm>
            <a:off x="4908550" y="1836738"/>
            <a:ext cx="69850" cy="73025"/>
          </a:xfrm>
          <a:custGeom>
            <a:avLst/>
            <a:gdLst>
              <a:gd name="T0" fmla="*/ 44 w 44"/>
              <a:gd name="T1" fmla="*/ 0 h 46"/>
              <a:gd name="T2" fmla="*/ 0 w 44"/>
              <a:gd name="T3" fmla="*/ 24 h 46"/>
              <a:gd name="T4" fmla="*/ 25 w 44"/>
              <a:gd name="T5" fmla="*/ 46 h 46"/>
              <a:gd name="T6" fmla="*/ 44 w 44"/>
              <a:gd name="T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46">
                <a:moveTo>
                  <a:pt x="44" y="0"/>
                </a:moveTo>
                <a:lnTo>
                  <a:pt x="0" y="24"/>
                </a:lnTo>
                <a:lnTo>
                  <a:pt x="25" y="46"/>
                </a:lnTo>
                <a:lnTo>
                  <a:pt x="44" y="0"/>
                </a:ln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52" name="Freeform 64"/>
          <p:cNvSpPr>
            <a:spLocks/>
          </p:cNvSpPr>
          <p:nvPr/>
        </p:nvSpPr>
        <p:spPr bwMode="auto">
          <a:xfrm>
            <a:off x="4908550" y="1836738"/>
            <a:ext cx="69850" cy="73025"/>
          </a:xfrm>
          <a:custGeom>
            <a:avLst/>
            <a:gdLst>
              <a:gd name="T0" fmla="*/ 44 w 44"/>
              <a:gd name="T1" fmla="*/ 0 h 46"/>
              <a:gd name="T2" fmla="*/ 0 w 44"/>
              <a:gd name="T3" fmla="*/ 24 h 46"/>
              <a:gd name="T4" fmla="*/ 25 w 44"/>
              <a:gd name="T5" fmla="*/ 46 h 46"/>
              <a:gd name="T6" fmla="*/ 44 w 44"/>
              <a:gd name="T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46">
                <a:moveTo>
                  <a:pt x="44" y="0"/>
                </a:moveTo>
                <a:lnTo>
                  <a:pt x="0" y="24"/>
                </a:lnTo>
                <a:lnTo>
                  <a:pt x="25" y="46"/>
                </a:lnTo>
                <a:lnTo>
                  <a:pt x="4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53" name="Line 65"/>
          <p:cNvSpPr>
            <a:spLocks noChangeShapeType="1"/>
          </p:cNvSpPr>
          <p:nvPr/>
        </p:nvSpPr>
        <p:spPr bwMode="auto">
          <a:xfrm flipV="1">
            <a:off x="4116388" y="2724150"/>
            <a:ext cx="812800" cy="468312"/>
          </a:xfrm>
          <a:prstGeom prst="line">
            <a:avLst/>
          </a:prstGeom>
          <a:noFill/>
          <a:ln w="4763" cap="flat">
            <a:solidFill>
              <a:srgbClr val="5757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54" name="Freeform 66"/>
          <p:cNvSpPr>
            <a:spLocks/>
          </p:cNvSpPr>
          <p:nvPr/>
        </p:nvSpPr>
        <p:spPr bwMode="auto">
          <a:xfrm>
            <a:off x="4899025" y="2697163"/>
            <a:ext cx="76200" cy="58737"/>
          </a:xfrm>
          <a:custGeom>
            <a:avLst/>
            <a:gdLst>
              <a:gd name="T0" fmla="*/ 48 w 48"/>
              <a:gd name="T1" fmla="*/ 0 h 37"/>
              <a:gd name="T2" fmla="*/ 0 w 48"/>
              <a:gd name="T3" fmla="*/ 7 h 37"/>
              <a:gd name="T4" fmla="*/ 17 w 48"/>
              <a:gd name="T5" fmla="*/ 37 h 37"/>
              <a:gd name="T6" fmla="*/ 48 w 48"/>
              <a:gd name="T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37">
                <a:moveTo>
                  <a:pt x="48" y="0"/>
                </a:moveTo>
                <a:lnTo>
                  <a:pt x="0" y="7"/>
                </a:lnTo>
                <a:lnTo>
                  <a:pt x="17" y="37"/>
                </a:lnTo>
                <a:lnTo>
                  <a:pt x="48" y="0"/>
                </a:ln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55" name="Freeform 67"/>
          <p:cNvSpPr>
            <a:spLocks/>
          </p:cNvSpPr>
          <p:nvPr/>
        </p:nvSpPr>
        <p:spPr bwMode="auto">
          <a:xfrm>
            <a:off x="4899025" y="2697163"/>
            <a:ext cx="76200" cy="58737"/>
          </a:xfrm>
          <a:custGeom>
            <a:avLst/>
            <a:gdLst>
              <a:gd name="T0" fmla="*/ 48 w 48"/>
              <a:gd name="T1" fmla="*/ 0 h 37"/>
              <a:gd name="T2" fmla="*/ 0 w 48"/>
              <a:gd name="T3" fmla="*/ 7 h 37"/>
              <a:gd name="T4" fmla="*/ 17 w 48"/>
              <a:gd name="T5" fmla="*/ 37 h 37"/>
              <a:gd name="T6" fmla="*/ 48 w 48"/>
              <a:gd name="T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37">
                <a:moveTo>
                  <a:pt x="48" y="0"/>
                </a:moveTo>
                <a:lnTo>
                  <a:pt x="0" y="7"/>
                </a:lnTo>
                <a:lnTo>
                  <a:pt x="17" y="37"/>
                </a:lnTo>
                <a:lnTo>
                  <a:pt x="4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56" name="Line 68"/>
          <p:cNvSpPr>
            <a:spLocks noChangeShapeType="1"/>
          </p:cNvSpPr>
          <p:nvPr/>
        </p:nvSpPr>
        <p:spPr bwMode="auto">
          <a:xfrm flipV="1">
            <a:off x="4119563" y="2247900"/>
            <a:ext cx="831850" cy="1484312"/>
          </a:xfrm>
          <a:prstGeom prst="line">
            <a:avLst/>
          </a:prstGeom>
          <a:noFill/>
          <a:ln w="4763" cap="flat">
            <a:solidFill>
              <a:srgbClr val="5757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57" name="Freeform 69"/>
          <p:cNvSpPr>
            <a:spLocks/>
          </p:cNvSpPr>
          <p:nvPr/>
        </p:nvSpPr>
        <p:spPr bwMode="auto">
          <a:xfrm>
            <a:off x="4916488" y="2201863"/>
            <a:ext cx="61913" cy="76200"/>
          </a:xfrm>
          <a:custGeom>
            <a:avLst/>
            <a:gdLst>
              <a:gd name="T0" fmla="*/ 39 w 39"/>
              <a:gd name="T1" fmla="*/ 0 h 48"/>
              <a:gd name="T2" fmla="*/ 0 w 39"/>
              <a:gd name="T3" fmla="*/ 31 h 48"/>
              <a:gd name="T4" fmla="*/ 30 w 39"/>
              <a:gd name="T5" fmla="*/ 48 h 48"/>
              <a:gd name="T6" fmla="*/ 39 w 39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48">
                <a:moveTo>
                  <a:pt x="39" y="0"/>
                </a:moveTo>
                <a:lnTo>
                  <a:pt x="0" y="31"/>
                </a:lnTo>
                <a:lnTo>
                  <a:pt x="30" y="48"/>
                </a:lnTo>
                <a:lnTo>
                  <a:pt x="39" y="0"/>
                </a:ln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58" name="Freeform 70"/>
          <p:cNvSpPr>
            <a:spLocks/>
          </p:cNvSpPr>
          <p:nvPr/>
        </p:nvSpPr>
        <p:spPr bwMode="auto">
          <a:xfrm>
            <a:off x="4916488" y="2201863"/>
            <a:ext cx="61913" cy="76200"/>
          </a:xfrm>
          <a:custGeom>
            <a:avLst/>
            <a:gdLst>
              <a:gd name="T0" fmla="*/ 39 w 39"/>
              <a:gd name="T1" fmla="*/ 0 h 48"/>
              <a:gd name="T2" fmla="*/ 0 w 39"/>
              <a:gd name="T3" fmla="*/ 31 h 48"/>
              <a:gd name="T4" fmla="*/ 30 w 39"/>
              <a:gd name="T5" fmla="*/ 48 h 48"/>
              <a:gd name="T6" fmla="*/ 39 w 39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48">
                <a:moveTo>
                  <a:pt x="39" y="0"/>
                </a:moveTo>
                <a:lnTo>
                  <a:pt x="0" y="31"/>
                </a:lnTo>
                <a:lnTo>
                  <a:pt x="30" y="48"/>
                </a:lnTo>
                <a:lnTo>
                  <a:pt x="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59" name="Line 71"/>
          <p:cNvSpPr>
            <a:spLocks noChangeShapeType="1"/>
          </p:cNvSpPr>
          <p:nvPr/>
        </p:nvSpPr>
        <p:spPr bwMode="auto">
          <a:xfrm flipV="1">
            <a:off x="4119563" y="2073275"/>
            <a:ext cx="835025" cy="1836737"/>
          </a:xfrm>
          <a:prstGeom prst="line">
            <a:avLst/>
          </a:prstGeom>
          <a:noFill/>
          <a:ln w="4763" cap="flat">
            <a:solidFill>
              <a:srgbClr val="5757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0" name="Freeform 72"/>
          <p:cNvSpPr>
            <a:spLocks/>
          </p:cNvSpPr>
          <p:nvPr/>
        </p:nvSpPr>
        <p:spPr bwMode="auto">
          <a:xfrm>
            <a:off x="4922838" y="2024063"/>
            <a:ext cx="55563" cy="74612"/>
          </a:xfrm>
          <a:custGeom>
            <a:avLst/>
            <a:gdLst>
              <a:gd name="T0" fmla="*/ 35 w 35"/>
              <a:gd name="T1" fmla="*/ 0 h 47"/>
              <a:gd name="T2" fmla="*/ 0 w 35"/>
              <a:gd name="T3" fmla="*/ 35 h 47"/>
              <a:gd name="T4" fmla="*/ 31 w 35"/>
              <a:gd name="T5" fmla="*/ 47 h 47"/>
              <a:gd name="T6" fmla="*/ 35 w 35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47">
                <a:moveTo>
                  <a:pt x="35" y="0"/>
                </a:moveTo>
                <a:lnTo>
                  <a:pt x="0" y="35"/>
                </a:lnTo>
                <a:lnTo>
                  <a:pt x="31" y="47"/>
                </a:lnTo>
                <a:lnTo>
                  <a:pt x="35" y="0"/>
                </a:ln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1" name="Freeform 73"/>
          <p:cNvSpPr>
            <a:spLocks/>
          </p:cNvSpPr>
          <p:nvPr/>
        </p:nvSpPr>
        <p:spPr bwMode="auto">
          <a:xfrm>
            <a:off x="4922838" y="2024063"/>
            <a:ext cx="55563" cy="74612"/>
          </a:xfrm>
          <a:custGeom>
            <a:avLst/>
            <a:gdLst>
              <a:gd name="T0" fmla="*/ 35 w 35"/>
              <a:gd name="T1" fmla="*/ 0 h 47"/>
              <a:gd name="T2" fmla="*/ 0 w 35"/>
              <a:gd name="T3" fmla="*/ 35 h 47"/>
              <a:gd name="T4" fmla="*/ 31 w 35"/>
              <a:gd name="T5" fmla="*/ 47 h 47"/>
              <a:gd name="T6" fmla="*/ 35 w 35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47">
                <a:moveTo>
                  <a:pt x="35" y="0"/>
                </a:moveTo>
                <a:lnTo>
                  <a:pt x="0" y="35"/>
                </a:lnTo>
                <a:lnTo>
                  <a:pt x="31" y="47"/>
                </a:lnTo>
                <a:lnTo>
                  <a:pt x="3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2" name="Line 74"/>
          <p:cNvSpPr>
            <a:spLocks noChangeShapeType="1"/>
          </p:cNvSpPr>
          <p:nvPr/>
        </p:nvSpPr>
        <p:spPr bwMode="auto">
          <a:xfrm flipV="1">
            <a:off x="4119563" y="2962275"/>
            <a:ext cx="828675" cy="1306512"/>
          </a:xfrm>
          <a:prstGeom prst="line">
            <a:avLst/>
          </a:prstGeom>
          <a:noFill/>
          <a:ln w="4763" cap="flat">
            <a:solidFill>
              <a:srgbClr val="5757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3" name="Freeform 75"/>
          <p:cNvSpPr>
            <a:spLocks/>
          </p:cNvSpPr>
          <p:nvPr/>
        </p:nvSpPr>
        <p:spPr bwMode="auto">
          <a:xfrm>
            <a:off x="4913313" y="2916238"/>
            <a:ext cx="65088" cy="74612"/>
          </a:xfrm>
          <a:custGeom>
            <a:avLst/>
            <a:gdLst>
              <a:gd name="T0" fmla="*/ 41 w 41"/>
              <a:gd name="T1" fmla="*/ 0 h 47"/>
              <a:gd name="T2" fmla="*/ 0 w 41"/>
              <a:gd name="T3" fmla="*/ 29 h 47"/>
              <a:gd name="T4" fmla="*/ 30 w 41"/>
              <a:gd name="T5" fmla="*/ 47 h 47"/>
              <a:gd name="T6" fmla="*/ 41 w 41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47">
                <a:moveTo>
                  <a:pt x="41" y="0"/>
                </a:moveTo>
                <a:lnTo>
                  <a:pt x="0" y="29"/>
                </a:lnTo>
                <a:lnTo>
                  <a:pt x="30" y="47"/>
                </a:lnTo>
                <a:lnTo>
                  <a:pt x="41" y="0"/>
                </a:ln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4" name="Freeform 76"/>
          <p:cNvSpPr>
            <a:spLocks/>
          </p:cNvSpPr>
          <p:nvPr/>
        </p:nvSpPr>
        <p:spPr bwMode="auto">
          <a:xfrm>
            <a:off x="4913313" y="2916238"/>
            <a:ext cx="65088" cy="74612"/>
          </a:xfrm>
          <a:custGeom>
            <a:avLst/>
            <a:gdLst>
              <a:gd name="T0" fmla="*/ 41 w 41"/>
              <a:gd name="T1" fmla="*/ 0 h 47"/>
              <a:gd name="T2" fmla="*/ 0 w 41"/>
              <a:gd name="T3" fmla="*/ 29 h 47"/>
              <a:gd name="T4" fmla="*/ 30 w 41"/>
              <a:gd name="T5" fmla="*/ 47 h 47"/>
              <a:gd name="T6" fmla="*/ 41 w 41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47">
                <a:moveTo>
                  <a:pt x="41" y="0"/>
                </a:moveTo>
                <a:lnTo>
                  <a:pt x="0" y="29"/>
                </a:lnTo>
                <a:lnTo>
                  <a:pt x="30" y="47"/>
                </a:lnTo>
                <a:lnTo>
                  <a:pt x="4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5" name="Line 77"/>
          <p:cNvSpPr>
            <a:spLocks noChangeShapeType="1"/>
          </p:cNvSpPr>
          <p:nvPr/>
        </p:nvSpPr>
        <p:spPr bwMode="auto">
          <a:xfrm flipV="1">
            <a:off x="4119563" y="2609850"/>
            <a:ext cx="838200" cy="2020887"/>
          </a:xfrm>
          <a:prstGeom prst="line">
            <a:avLst/>
          </a:prstGeom>
          <a:noFill/>
          <a:ln w="4763" cap="flat">
            <a:solidFill>
              <a:srgbClr val="5757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6" name="Freeform 78"/>
          <p:cNvSpPr>
            <a:spLocks/>
          </p:cNvSpPr>
          <p:nvPr/>
        </p:nvSpPr>
        <p:spPr bwMode="auto">
          <a:xfrm>
            <a:off x="4926013" y="2557463"/>
            <a:ext cx="52388" cy="77787"/>
          </a:xfrm>
          <a:custGeom>
            <a:avLst/>
            <a:gdLst>
              <a:gd name="T0" fmla="*/ 33 w 33"/>
              <a:gd name="T1" fmla="*/ 0 h 49"/>
              <a:gd name="T2" fmla="*/ 0 w 33"/>
              <a:gd name="T3" fmla="*/ 37 h 49"/>
              <a:gd name="T4" fmla="*/ 31 w 33"/>
              <a:gd name="T5" fmla="*/ 49 h 49"/>
              <a:gd name="T6" fmla="*/ 33 w 33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49">
                <a:moveTo>
                  <a:pt x="33" y="0"/>
                </a:moveTo>
                <a:lnTo>
                  <a:pt x="0" y="37"/>
                </a:lnTo>
                <a:lnTo>
                  <a:pt x="31" y="49"/>
                </a:lnTo>
                <a:lnTo>
                  <a:pt x="33" y="0"/>
                </a:ln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7" name="Freeform 79"/>
          <p:cNvSpPr>
            <a:spLocks/>
          </p:cNvSpPr>
          <p:nvPr/>
        </p:nvSpPr>
        <p:spPr bwMode="auto">
          <a:xfrm>
            <a:off x="4926013" y="2557463"/>
            <a:ext cx="52388" cy="77787"/>
          </a:xfrm>
          <a:custGeom>
            <a:avLst/>
            <a:gdLst>
              <a:gd name="T0" fmla="*/ 33 w 33"/>
              <a:gd name="T1" fmla="*/ 0 h 49"/>
              <a:gd name="T2" fmla="*/ 0 w 33"/>
              <a:gd name="T3" fmla="*/ 37 h 49"/>
              <a:gd name="T4" fmla="*/ 31 w 33"/>
              <a:gd name="T5" fmla="*/ 49 h 49"/>
              <a:gd name="T6" fmla="*/ 33 w 33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49">
                <a:moveTo>
                  <a:pt x="33" y="0"/>
                </a:moveTo>
                <a:lnTo>
                  <a:pt x="0" y="37"/>
                </a:lnTo>
                <a:lnTo>
                  <a:pt x="31" y="49"/>
                </a:lnTo>
                <a:lnTo>
                  <a:pt x="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8" name="Line 80"/>
          <p:cNvSpPr>
            <a:spLocks noChangeShapeType="1"/>
          </p:cNvSpPr>
          <p:nvPr/>
        </p:nvSpPr>
        <p:spPr bwMode="auto">
          <a:xfrm flipV="1">
            <a:off x="4119563" y="3151188"/>
            <a:ext cx="835025" cy="1836737"/>
          </a:xfrm>
          <a:prstGeom prst="line">
            <a:avLst/>
          </a:prstGeom>
          <a:noFill/>
          <a:ln w="4763" cap="flat">
            <a:solidFill>
              <a:srgbClr val="5757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69" name="Freeform 81"/>
          <p:cNvSpPr>
            <a:spLocks/>
          </p:cNvSpPr>
          <p:nvPr/>
        </p:nvSpPr>
        <p:spPr bwMode="auto">
          <a:xfrm>
            <a:off x="4922838" y="3101975"/>
            <a:ext cx="55563" cy="79375"/>
          </a:xfrm>
          <a:custGeom>
            <a:avLst/>
            <a:gdLst>
              <a:gd name="T0" fmla="*/ 35 w 35"/>
              <a:gd name="T1" fmla="*/ 0 h 50"/>
              <a:gd name="T2" fmla="*/ 0 w 35"/>
              <a:gd name="T3" fmla="*/ 35 h 50"/>
              <a:gd name="T4" fmla="*/ 31 w 35"/>
              <a:gd name="T5" fmla="*/ 50 h 50"/>
              <a:gd name="T6" fmla="*/ 35 w 35"/>
              <a:gd name="T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50">
                <a:moveTo>
                  <a:pt x="35" y="0"/>
                </a:moveTo>
                <a:lnTo>
                  <a:pt x="0" y="35"/>
                </a:lnTo>
                <a:lnTo>
                  <a:pt x="31" y="50"/>
                </a:lnTo>
                <a:lnTo>
                  <a:pt x="35" y="0"/>
                </a:ln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70" name="Freeform 82"/>
          <p:cNvSpPr>
            <a:spLocks/>
          </p:cNvSpPr>
          <p:nvPr/>
        </p:nvSpPr>
        <p:spPr bwMode="auto">
          <a:xfrm>
            <a:off x="4922838" y="3101975"/>
            <a:ext cx="55563" cy="79375"/>
          </a:xfrm>
          <a:custGeom>
            <a:avLst/>
            <a:gdLst>
              <a:gd name="T0" fmla="*/ 35 w 35"/>
              <a:gd name="T1" fmla="*/ 0 h 50"/>
              <a:gd name="T2" fmla="*/ 0 w 35"/>
              <a:gd name="T3" fmla="*/ 35 h 50"/>
              <a:gd name="T4" fmla="*/ 31 w 35"/>
              <a:gd name="T5" fmla="*/ 50 h 50"/>
              <a:gd name="T6" fmla="*/ 35 w 35"/>
              <a:gd name="T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50">
                <a:moveTo>
                  <a:pt x="35" y="0"/>
                </a:moveTo>
                <a:lnTo>
                  <a:pt x="0" y="35"/>
                </a:lnTo>
                <a:lnTo>
                  <a:pt x="31" y="50"/>
                </a:lnTo>
                <a:lnTo>
                  <a:pt x="3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71" name="Line 83"/>
          <p:cNvSpPr>
            <a:spLocks noChangeShapeType="1"/>
          </p:cNvSpPr>
          <p:nvPr/>
        </p:nvSpPr>
        <p:spPr bwMode="auto">
          <a:xfrm flipV="1">
            <a:off x="4116388" y="5907088"/>
            <a:ext cx="806450" cy="157162"/>
          </a:xfrm>
          <a:prstGeom prst="line">
            <a:avLst/>
          </a:prstGeom>
          <a:noFill/>
          <a:ln w="4763" cap="flat">
            <a:solidFill>
              <a:srgbClr val="5757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72" name="Freeform 84"/>
          <p:cNvSpPr>
            <a:spLocks/>
          </p:cNvSpPr>
          <p:nvPr/>
        </p:nvSpPr>
        <p:spPr bwMode="auto">
          <a:xfrm>
            <a:off x="4895850" y="5883275"/>
            <a:ext cx="79375" cy="52387"/>
          </a:xfrm>
          <a:custGeom>
            <a:avLst/>
            <a:gdLst>
              <a:gd name="T0" fmla="*/ 50 w 50"/>
              <a:gd name="T1" fmla="*/ 8 h 33"/>
              <a:gd name="T2" fmla="*/ 0 w 50"/>
              <a:gd name="T3" fmla="*/ 0 h 33"/>
              <a:gd name="T4" fmla="*/ 8 w 50"/>
              <a:gd name="T5" fmla="*/ 33 h 33"/>
              <a:gd name="T6" fmla="*/ 50 w 50"/>
              <a:gd name="T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33">
                <a:moveTo>
                  <a:pt x="50" y="8"/>
                </a:moveTo>
                <a:lnTo>
                  <a:pt x="0" y="0"/>
                </a:lnTo>
                <a:lnTo>
                  <a:pt x="8" y="33"/>
                </a:lnTo>
                <a:lnTo>
                  <a:pt x="50" y="8"/>
                </a:ln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73" name="Freeform 85"/>
          <p:cNvSpPr>
            <a:spLocks/>
          </p:cNvSpPr>
          <p:nvPr/>
        </p:nvSpPr>
        <p:spPr bwMode="auto">
          <a:xfrm>
            <a:off x="4895850" y="5883275"/>
            <a:ext cx="79375" cy="52387"/>
          </a:xfrm>
          <a:custGeom>
            <a:avLst/>
            <a:gdLst>
              <a:gd name="T0" fmla="*/ 50 w 50"/>
              <a:gd name="T1" fmla="*/ 8 h 33"/>
              <a:gd name="T2" fmla="*/ 0 w 50"/>
              <a:gd name="T3" fmla="*/ 0 h 33"/>
              <a:gd name="T4" fmla="*/ 8 w 50"/>
              <a:gd name="T5" fmla="*/ 33 h 33"/>
              <a:gd name="T6" fmla="*/ 50 w 50"/>
              <a:gd name="T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33">
                <a:moveTo>
                  <a:pt x="50" y="8"/>
                </a:moveTo>
                <a:lnTo>
                  <a:pt x="0" y="0"/>
                </a:lnTo>
                <a:lnTo>
                  <a:pt x="8" y="33"/>
                </a:lnTo>
                <a:lnTo>
                  <a:pt x="50" y="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74" name="Line 86"/>
          <p:cNvSpPr>
            <a:spLocks noChangeShapeType="1"/>
          </p:cNvSpPr>
          <p:nvPr/>
        </p:nvSpPr>
        <p:spPr bwMode="auto">
          <a:xfrm flipV="1">
            <a:off x="4116388" y="6273800"/>
            <a:ext cx="803275" cy="149225"/>
          </a:xfrm>
          <a:prstGeom prst="line">
            <a:avLst/>
          </a:prstGeom>
          <a:noFill/>
          <a:ln w="4763" cap="flat">
            <a:solidFill>
              <a:srgbClr val="5757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75" name="Freeform 87"/>
          <p:cNvSpPr>
            <a:spLocks/>
          </p:cNvSpPr>
          <p:nvPr/>
        </p:nvSpPr>
        <p:spPr bwMode="auto">
          <a:xfrm>
            <a:off x="4899025" y="6251575"/>
            <a:ext cx="76200" cy="55562"/>
          </a:xfrm>
          <a:custGeom>
            <a:avLst/>
            <a:gdLst>
              <a:gd name="T0" fmla="*/ 48 w 48"/>
              <a:gd name="T1" fmla="*/ 9 h 35"/>
              <a:gd name="T2" fmla="*/ 0 w 48"/>
              <a:gd name="T3" fmla="*/ 0 h 35"/>
              <a:gd name="T4" fmla="*/ 6 w 48"/>
              <a:gd name="T5" fmla="*/ 35 h 35"/>
              <a:gd name="T6" fmla="*/ 48 w 48"/>
              <a:gd name="T7" fmla="*/ 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35">
                <a:moveTo>
                  <a:pt x="48" y="9"/>
                </a:moveTo>
                <a:lnTo>
                  <a:pt x="0" y="0"/>
                </a:lnTo>
                <a:lnTo>
                  <a:pt x="6" y="35"/>
                </a:lnTo>
                <a:lnTo>
                  <a:pt x="48" y="9"/>
                </a:ln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0776" name="Freeform 88"/>
          <p:cNvSpPr>
            <a:spLocks/>
          </p:cNvSpPr>
          <p:nvPr/>
        </p:nvSpPr>
        <p:spPr bwMode="auto">
          <a:xfrm>
            <a:off x="4899025" y="6251575"/>
            <a:ext cx="76200" cy="55562"/>
          </a:xfrm>
          <a:custGeom>
            <a:avLst/>
            <a:gdLst>
              <a:gd name="T0" fmla="*/ 48 w 48"/>
              <a:gd name="T1" fmla="*/ 9 h 35"/>
              <a:gd name="T2" fmla="*/ 0 w 48"/>
              <a:gd name="T3" fmla="*/ 0 h 35"/>
              <a:gd name="T4" fmla="*/ 6 w 48"/>
              <a:gd name="T5" fmla="*/ 35 h 35"/>
              <a:gd name="T6" fmla="*/ 48 w 48"/>
              <a:gd name="T7" fmla="*/ 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35">
                <a:moveTo>
                  <a:pt x="48" y="9"/>
                </a:moveTo>
                <a:lnTo>
                  <a:pt x="0" y="0"/>
                </a:lnTo>
                <a:lnTo>
                  <a:pt x="6" y="35"/>
                </a:lnTo>
                <a:lnTo>
                  <a:pt x="48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9" name="Rectangle 10"/>
          <p:cNvSpPr>
            <a:spLocks noChangeArrowheads="1"/>
          </p:cNvSpPr>
          <p:nvPr/>
        </p:nvSpPr>
        <p:spPr bwMode="auto">
          <a:xfrm>
            <a:off x="2716213" y="1147763"/>
            <a:ext cx="1215076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solidFill>
                  <a:srgbClr val="E9636E"/>
                </a:solidFill>
                <a:latin typeface="Adobe Garamond Pro" pitchFamily="18" charset="0"/>
              </a:rPr>
              <a:t>capita in 2014 (2011-ppp-$)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1" name="Rectangle 10"/>
          <p:cNvSpPr>
            <a:spLocks noChangeArrowheads="1"/>
          </p:cNvSpPr>
          <p:nvPr/>
        </p:nvSpPr>
        <p:spPr bwMode="auto">
          <a:xfrm>
            <a:off x="5030788" y="1076653"/>
            <a:ext cx="1445909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solidFill>
                  <a:srgbClr val="E9636E"/>
                </a:solidFill>
                <a:latin typeface="Adobe Garamond Pro" pitchFamily="18" charset="0"/>
              </a:rPr>
              <a:t>Human Development Index 2014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2" name="Rectangle 10"/>
          <p:cNvSpPr>
            <a:spLocks noChangeArrowheads="1"/>
          </p:cNvSpPr>
          <p:nvPr/>
        </p:nvSpPr>
        <p:spPr bwMode="auto">
          <a:xfrm>
            <a:off x="3487210" y="1343239"/>
            <a:ext cx="243656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Qatar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3" name="Rectangle 10"/>
          <p:cNvSpPr>
            <a:spLocks noChangeArrowheads="1"/>
          </p:cNvSpPr>
          <p:nvPr/>
        </p:nvSpPr>
        <p:spPr bwMode="auto">
          <a:xfrm>
            <a:off x="3857212" y="6014732"/>
            <a:ext cx="163506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114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4" name="Rectangle 10"/>
          <p:cNvSpPr>
            <a:spLocks noChangeArrowheads="1"/>
          </p:cNvSpPr>
          <p:nvPr/>
        </p:nvSpPr>
        <p:spPr bwMode="auto">
          <a:xfrm>
            <a:off x="3965312" y="1709208"/>
            <a:ext cx="5450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3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5" name="Rectangle 10"/>
          <p:cNvSpPr>
            <a:spLocks noChangeArrowheads="1"/>
          </p:cNvSpPr>
          <p:nvPr/>
        </p:nvSpPr>
        <p:spPr bwMode="auto">
          <a:xfrm>
            <a:off x="5366702" y="1692174"/>
            <a:ext cx="503343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Zwitserland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6" name="Rectangle 10"/>
          <p:cNvSpPr>
            <a:spLocks noChangeArrowheads="1"/>
          </p:cNvSpPr>
          <p:nvPr/>
        </p:nvSpPr>
        <p:spPr bwMode="auto">
          <a:xfrm>
            <a:off x="3173602" y="1691960"/>
            <a:ext cx="562655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Liechtenstein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7" name="Rectangle 10"/>
          <p:cNvSpPr>
            <a:spLocks noChangeArrowheads="1"/>
          </p:cNvSpPr>
          <p:nvPr/>
        </p:nvSpPr>
        <p:spPr bwMode="auto">
          <a:xfrm>
            <a:off x="3958698" y="1522626"/>
            <a:ext cx="5450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2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8" name="Rectangle 10"/>
          <p:cNvSpPr>
            <a:spLocks noChangeArrowheads="1"/>
          </p:cNvSpPr>
          <p:nvPr/>
        </p:nvSpPr>
        <p:spPr bwMode="auto">
          <a:xfrm>
            <a:off x="5362169" y="1524213"/>
            <a:ext cx="37029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Australië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3958698" y="1352764"/>
            <a:ext cx="5450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1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3389313" y="1524214"/>
            <a:ext cx="346249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Koeweit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1" name="Rectangle 10"/>
          <p:cNvSpPr>
            <a:spLocks noChangeArrowheads="1"/>
          </p:cNvSpPr>
          <p:nvPr/>
        </p:nvSpPr>
        <p:spPr bwMode="auto">
          <a:xfrm>
            <a:off x="5360989" y="1344297"/>
            <a:ext cx="49212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Noorwegen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5075238" y="1359858"/>
            <a:ext cx="5450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1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3" name="Rectangle 10"/>
          <p:cNvSpPr>
            <a:spLocks noChangeArrowheads="1"/>
          </p:cNvSpPr>
          <p:nvPr/>
        </p:nvSpPr>
        <p:spPr bwMode="auto">
          <a:xfrm>
            <a:off x="5077088" y="1522626"/>
            <a:ext cx="5450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2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4" name="Rectangle 10"/>
          <p:cNvSpPr>
            <a:spLocks noChangeArrowheads="1"/>
          </p:cNvSpPr>
          <p:nvPr/>
        </p:nvSpPr>
        <p:spPr bwMode="auto">
          <a:xfrm>
            <a:off x="5075235" y="1709208"/>
            <a:ext cx="5450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3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5" name="Rectangle 10"/>
          <p:cNvSpPr>
            <a:spLocks noChangeArrowheads="1"/>
          </p:cNvSpPr>
          <p:nvPr/>
        </p:nvSpPr>
        <p:spPr bwMode="auto">
          <a:xfrm>
            <a:off x="3239030" y="2595462"/>
            <a:ext cx="488916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Luxemburg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6" name="Rectangle 10"/>
          <p:cNvSpPr>
            <a:spLocks noChangeArrowheads="1"/>
          </p:cNvSpPr>
          <p:nvPr/>
        </p:nvSpPr>
        <p:spPr bwMode="auto">
          <a:xfrm>
            <a:off x="3965312" y="2429619"/>
            <a:ext cx="5450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7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7" name="Rectangle 10"/>
          <p:cNvSpPr>
            <a:spLocks noChangeArrowheads="1"/>
          </p:cNvSpPr>
          <p:nvPr/>
        </p:nvSpPr>
        <p:spPr bwMode="auto">
          <a:xfrm>
            <a:off x="5360989" y="2418518"/>
            <a:ext cx="301365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Ierland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8" name="Rectangle 10"/>
          <p:cNvSpPr>
            <a:spLocks noChangeArrowheads="1"/>
          </p:cNvSpPr>
          <p:nvPr/>
        </p:nvSpPr>
        <p:spPr bwMode="auto">
          <a:xfrm>
            <a:off x="2886480" y="2419034"/>
            <a:ext cx="857607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Ver. </a:t>
            </a:r>
            <a:r>
              <a:rPr lang="nl-BE" altLang="nl-BE" sz="850" dirty="0" err="1">
                <a:latin typeface="Adobe Garamond Pro" pitchFamily="18" charset="0"/>
              </a:rPr>
              <a:t>Arab</a:t>
            </a:r>
            <a:r>
              <a:rPr lang="nl-BE" altLang="nl-BE" sz="850" dirty="0">
                <a:latin typeface="Adobe Garamond Pro" pitchFamily="18" charset="0"/>
              </a:rPr>
              <a:t>. Emiraten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9" name="Rectangle 10"/>
          <p:cNvSpPr>
            <a:spLocks noChangeArrowheads="1"/>
          </p:cNvSpPr>
          <p:nvPr/>
        </p:nvSpPr>
        <p:spPr bwMode="auto">
          <a:xfrm>
            <a:off x="3956845" y="2247057"/>
            <a:ext cx="5450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6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0" name="Rectangle 10"/>
          <p:cNvSpPr>
            <a:spLocks noChangeArrowheads="1"/>
          </p:cNvSpPr>
          <p:nvPr/>
        </p:nvSpPr>
        <p:spPr bwMode="auto">
          <a:xfrm>
            <a:off x="5363355" y="2241979"/>
            <a:ext cx="421590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Duitsland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1" name="Rectangle 10"/>
          <p:cNvSpPr>
            <a:spLocks noChangeArrowheads="1"/>
          </p:cNvSpPr>
          <p:nvPr/>
        </p:nvSpPr>
        <p:spPr bwMode="auto">
          <a:xfrm>
            <a:off x="3239030" y="2241865"/>
            <a:ext cx="49212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Noorwegen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3956845" y="2080898"/>
            <a:ext cx="5450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5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3" name="Rectangle 10"/>
          <p:cNvSpPr>
            <a:spLocks noChangeArrowheads="1"/>
          </p:cNvSpPr>
          <p:nvPr/>
        </p:nvSpPr>
        <p:spPr bwMode="auto">
          <a:xfrm>
            <a:off x="5363355" y="2063964"/>
            <a:ext cx="448841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Nederland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4" name="Rectangle 10"/>
          <p:cNvSpPr>
            <a:spLocks noChangeArrowheads="1"/>
          </p:cNvSpPr>
          <p:nvPr/>
        </p:nvSpPr>
        <p:spPr bwMode="auto">
          <a:xfrm>
            <a:off x="3443928" y="2066296"/>
            <a:ext cx="286938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Brunei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5" name="Rectangle 10"/>
          <p:cNvSpPr>
            <a:spLocks noChangeArrowheads="1"/>
          </p:cNvSpPr>
          <p:nvPr/>
        </p:nvSpPr>
        <p:spPr bwMode="auto">
          <a:xfrm>
            <a:off x="3965312" y="1895109"/>
            <a:ext cx="5450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4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6" name="Rectangle 10"/>
          <p:cNvSpPr>
            <a:spLocks noChangeArrowheads="1"/>
          </p:cNvSpPr>
          <p:nvPr/>
        </p:nvSpPr>
        <p:spPr bwMode="auto">
          <a:xfrm>
            <a:off x="5363355" y="1877912"/>
            <a:ext cx="549831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Denemarken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7" name="Rectangle 10"/>
          <p:cNvSpPr>
            <a:spLocks noChangeArrowheads="1"/>
          </p:cNvSpPr>
          <p:nvPr/>
        </p:nvSpPr>
        <p:spPr bwMode="auto">
          <a:xfrm>
            <a:off x="3316288" y="1878013"/>
            <a:ext cx="416781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Singapore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8" name="Rectangle 10"/>
          <p:cNvSpPr>
            <a:spLocks noChangeArrowheads="1"/>
          </p:cNvSpPr>
          <p:nvPr/>
        </p:nvSpPr>
        <p:spPr bwMode="auto">
          <a:xfrm>
            <a:off x="5068621" y="1891242"/>
            <a:ext cx="5450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4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9" name="Rectangle 10"/>
          <p:cNvSpPr>
            <a:spLocks noChangeArrowheads="1"/>
          </p:cNvSpPr>
          <p:nvPr/>
        </p:nvSpPr>
        <p:spPr bwMode="auto">
          <a:xfrm>
            <a:off x="5064917" y="2080898"/>
            <a:ext cx="5450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5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0" name="Rectangle 10"/>
          <p:cNvSpPr>
            <a:spLocks noChangeArrowheads="1"/>
          </p:cNvSpPr>
          <p:nvPr/>
        </p:nvSpPr>
        <p:spPr bwMode="auto">
          <a:xfrm>
            <a:off x="5070209" y="2243667"/>
            <a:ext cx="5450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6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1" name="Rectangle 10"/>
          <p:cNvSpPr>
            <a:spLocks noChangeArrowheads="1"/>
          </p:cNvSpPr>
          <p:nvPr/>
        </p:nvSpPr>
        <p:spPr bwMode="auto">
          <a:xfrm>
            <a:off x="5092169" y="2428875"/>
            <a:ext cx="5450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7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2" name="Rectangle 10"/>
          <p:cNvSpPr>
            <a:spLocks noChangeArrowheads="1"/>
          </p:cNvSpPr>
          <p:nvPr/>
        </p:nvSpPr>
        <p:spPr bwMode="auto">
          <a:xfrm>
            <a:off x="3902341" y="3690463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14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3" name="Rectangle 10"/>
          <p:cNvSpPr>
            <a:spLocks noChangeArrowheads="1"/>
          </p:cNvSpPr>
          <p:nvPr/>
        </p:nvSpPr>
        <p:spPr bwMode="auto">
          <a:xfrm>
            <a:off x="3902859" y="3516004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13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4" name="Rectangle 10"/>
          <p:cNvSpPr>
            <a:spLocks noChangeArrowheads="1"/>
          </p:cNvSpPr>
          <p:nvPr/>
        </p:nvSpPr>
        <p:spPr bwMode="auto">
          <a:xfrm>
            <a:off x="3388943" y="3486652"/>
            <a:ext cx="343043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Zweden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3908967" y="4752918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6" name="Rectangle 10"/>
          <p:cNvSpPr>
            <a:spLocks noChangeArrowheads="1"/>
          </p:cNvSpPr>
          <p:nvPr/>
        </p:nvSpPr>
        <p:spPr bwMode="auto">
          <a:xfrm>
            <a:off x="3902341" y="3140289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11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7" name="Rectangle 10"/>
          <p:cNvSpPr>
            <a:spLocks noChangeArrowheads="1"/>
          </p:cNvSpPr>
          <p:nvPr/>
        </p:nvSpPr>
        <p:spPr bwMode="auto">
          <a:xfrm>
            <a:off x="5068354" y="2962009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10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8" name="Rectangle 10"/>
          <p:cNvSpPr>
            <a:spLocks noChangeArrowheads="1"/>
          </p:cNvSpPr>
          <p:nvPr/>
        </p:nvSpPr>
        <p:spPr bwMode="auto">
          <a:xfrm>
            <a:off x="5355659" y="2953543"/>
            <a:ext cx="660437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Nieuw-Zeeland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9" name="Rectangle 10"/>
          <p:cNvSpPr>
            <a:spLocks noChangeArrowheads="1"/>
          </p:cNvSpPr>
          <p:nvPr/>
        </p:nvSpPr>
        <p:spPr bwMode="auto">
          <a:xfrm>
            <a:off x="3221746" y="2953544"/>
            <a:ext cx="506549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Hong Kong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0" name="Rectangle 10"/>
          <p:cNvSpPr>
            <a:spLocks noChangeArrowheads="1"/>
          </p:cNvSpPr>
          <p:nvPr/>
        </p:nvSpPr>
        <p:spPr bwMode="auto">
          <a:xfrm>
            <a:off x="5068356" y="2793900"/>
            <a:ext cx="5450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9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1" name="Rectangle 10"/>
          <p:cNvSpPr>
            <a:spLocks noChangeArrowheads="1"/>
          </p:cNvSpPr>
          <p:nvPr/>
        </p:nvSpPr>
        <p:spPr bwMode="auto">
          <a:xfrm>
            <a:off x="5358235" y="2776006"/>
            <a:ext cx="318998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Canada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2" name="Rectangle 10"/>
          <p:cNvSpPr>
            <a:spLocks noChangeArrowheads="1"/>
          </p:cNvSpPr>
          <p:nvPr/>
        </p:nvSpPr>
        <p:spPr bwMode="auto">
          <a:xfrm>
            <a:off x="3236594" y="2774634"/>
            <a:ext cx="503343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Zwitserland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3" name="Rectangle 10"/>
          <p:cNvSpPr>
            <a:spLocks noChangeArrowheads="1"/>
          </p:cNvSpPr>
          <p:nvPr/>
        </p:nvSpPr>
        <p:spPr bwMode="auto">
          <a:xfrm>
            <a:off x="3965312" y="2598422"/>
            <a:ext cx="5450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8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4" name="Rectangle 10"/>
          <p:cNvSpPr>
            <a:spLocks noChangeArrowheads="1"/>
          </p:cNvSpPr>
          <p:nvPr/>
        </p:nvSpPr>
        <p:spPr bwMode="auto">
          <a:xfrm>
            <a:off x="5371822" y="2603450"/>
            <a:ext cx="126638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VS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5" name="Rectangle 10"/>
          <p:cNvSpPr>
            <a:spLocks noChangeArrowheads="1"/>
          </p:cNvSpPr>
          <p:nvPr/>
        </p:nvSpPr>
        <p:spPr bwMode="auto">
          <a:xfrm>
            <a:off x="5081587" y="2597678"/>
            <a:ext cx="5450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8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6" name="Rectangle 10"/>
          <p:cNvSpPr>
            <a:spLocks noChangeArrowheads="1"/>
          </p:cNvSpPr>
          <p:nvPr/>
        </p:nvSpPr>
        <p:spPr bwMode="auto">
          <a:xfrm>
            <a:off x="3956845" y="2793686"/>
            <a:ext cx="5450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9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7" name="Rectangle 10"/>
          <p:cNvSpPr>
            <a:spLocks noChangeArrowheads="1"/>
          </p:cNvSpPr>
          <p:nvPr/>
        </p:nvSpPr>
        <p:spPr bwMode="auto">
          <a:xfrm>
            <a:off x="3902343" y="2962703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10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8" name="Rectangle 10"/>
          <p:cNvSpPr>
            <a:spLocks noChangeArrowheads="1"/>
          </p:cNvSpPr>
          <p:nvPr/>
        </p:nvSpPr>
        <p:spPr bwMode="auto">
          <a:xfrm>
            <a:off x="3601152" y="3151188"/>
            <a:ext cx="126638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VS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9" name="Rectangle 10"/>
          <p:cNvSpPr>
            <a:spLocks noChangeArrowheads="1"/>
          </p:cNvSpPr>
          <p:nvPr/>
        </p:nvSpPr>
        <p:spPr bwMode="auto">
          <a:xfrm>
            <a:off x="5083702" y="4573801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0" name="Rectangle 10"/>
          <p:cNvSpPr>
            <a:spLocks noChangeArrowheads="1"/>
          </p:cNvSpPr>
          <p:nvPr/>
        </p:nvSpPr>
        <p:spPr bwMode="auto">
          <a:xfrm>
            <a:off x="5076817" y="4216084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1" name="Rectangle 10"/>
          <p:cNvSpPr>
            <a:spLocks noChangeArrowheads="1"/>
          </p:cNvSpPr>
          <p:nvPr/>
        </p:nvSpPr>
        <p:spPr bwMode="auto">
          <a:xfrm>
            <a:off x="3909483" y="4025848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2" name="Rectangle 10"/>
          <p:cNvSpPr>
            <a:spLocks noChangeArrowheads="1"/>
          </p:cNvSpPr>
          <p:nvPr/>
        </p:nvSpPr>
        <p:spPr bwMode="auto">
          <a:xfrm>
            <a:off x="5076819" y="3852433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3" name="Rectangle 10"/>
          <p:cNvSpPr>
            <a:spLocks noChangeArrowheads="1"/>
          </p:cNvSpPr>
          <p:nvPr/>
        </p:nvSpPr>
        <p:spPr bwMode="auto">
          <a:xfrm>
            <a:off x="5076819" y="3675275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5076821" y="3492813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5" name="Rectangle 10"/>
          <p:cNvSpPr>
            <a:spLocks noChangeArrowheads="1"/>
          </p:cNvSpPr>
          <p:nvPr/>
        </p:nvSpPr>
        <p:spPr bwMode="auto">
          <a:xfrm>
            <a:off x="3901016" y="3306168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6" name="Rectangle 10"/>
          <p:cNvSpPr>
            <a:spLocks noChangeArrowheads="1"/>
          </p:cNvSpPr>
          <p:nvPr/>
        </p:nvSpPr>
        <p:spPr bwMode="auto">
          <a:xfrm>
            <a:off x="5073120" y="3312154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7" name="Rectangle 10"/>
          <p:cNvSpPr>
            <a:spLocks noChangeArrowheads="1"/>
          </p:cNvSpPr>
          <p:nvPr/>
        </p:nvSpPr>
        <p:spPr bwMode="auto">
          <a:xfrm>
            <a:off x="5076821" y="3136583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8" name="Rectangle 10"/>
          <p:cNvSpPr>
            <a:spLocks noChangeArrowheads="1"/>
          </p:cNvSpPr>
          <p:nvPr/>
        </p:nvSpPr>
        <p:spPr bwMode="auto">
          <a:xfrm>
            <a:off x="5083186" y="6014758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9" name="Rectangle 10"/>
          <p:cNvSpPr>
            <a:spLocks noChangeArrowheads="1"/>
          </p:cNvSpPr>
          <p:nvPr/>
        </p:nvSpPr>
        <p:spPr bwMode="auto">
          <a:xfrm>
            <a:off x="5083186" y="6357897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50" name="Rectangle 10"/>
          <p:cNvSpPr>
            <a:spLocks noChangeArrowheads="1"/>
          </p:cNvSpPr>
          <p:nvPr/>
        </p:nvSpPr>
        <p:spPr bwMode="auto">
          <a:xfrm>
            <a:off x="3273359" y="3674760"/>
            <a:ext cx="448841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Nederland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51" name="Rectangle 10"/>
          <p:cNvSpPr>
            <a:spLocks noChangeArrowheads="1"/>
          </p:cNvSpPr>
          <p:nvPr/>
        </p:nvSpPr>
        <p:spPr bwMode="auto">
          <a:xfrm>
            <a:off x="3168385" y="3850530"/>
            <a:ext cx="549831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Denemarken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52" name="Rectangle 10"/>
          <p:cNvSpPr>
            <a:spLocks noChangeArrowheads="1"/>
          </p:cNvSpPr>
          <p:nvPr/>
        </p:nvSpPr>
        <p:spPr bwMode="auto">
          <a:xfrm>
            <a:off x="3902341" y="4402320"/>
            <a:ext cx="115416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b="1" dirty="0" smtClean="0">
                <a:latin typeface="Adobe Garamond Pro" pitchFamily="18" charset="0"/>
              </a:rPr>
              <a:t>21</a:t>
            </a:r>
            <a:endParaRPr kumimoji="0" lang="nl-BE" altLang="nl-BE" sz="85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53" name="Rectangle 10"/>
          <p:cNvSpPr>
            <a:spLocks noChangeArrowheads="1"/>
          </p:cNvSpPr>
          <p:nvPr/>
        </p:nvSpPr>
        <p:spPr bwMode="auto">
          <a:xfrm>
            <a:off x="5355659" y="4388955"/>
            <a:ext cx="27411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b="1" dirty="0">
                <a:latin typeface="Adobe Garamond Pro" pitchFamily="18" charset="0"/>
              </a:rPr>
              <a:t>België</a:t>
            </a:r>
            <a:endParaRPr kumimoji="0" lang="nl-BE" altLang="nl-BE" sz="85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54" name="Rectangle 10"/>
          <p:cNvSpPr>
            <a:spLocks noChangeArrowheads="1"/>
          </p:cNvSpPr>
          <p:nvPr/>
        </p:nvSpPr>
        <p:spPr bwMode="auto">
          <a:xfrm>
            <a:off x="3904196" y="4224338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20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55" name="Rectangle 10"/>
          <p:cNvSpPr>
            <a:spLocks noChangeArrowheads="1"/>
          </p:cNvSpPr>
          <p:nvPr/>
        </p:nvSpPr>
        <p:spPr bwMode="auto">
          <a:xfrm>
            <a:off x="5076305" y="4035110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19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56" name="Rectangle 10"/>
          <p:cNvSpPr>
            <a:spLocks noChangeArrowheads="1"/>
          </p:cNvSpPr>
          <p:nvPr/>
        </p:nvSpPr>
        <p:spPr bwMode="auto">
          <a:xfrm>
            <a:off x="3906256" y="3865563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15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57" name="Rectangle 10"/>
          <p:cNvSpPr>
            <a:spLocks noChangeArrowheads="1"/>
          </p:cNvSpPr>
          <p:nvPr/>
        </p:nvSpPr>
        <p:spPr bwMode="auto">
          <a:xfrm>
            <a:off x="5347708" y="4028345"/>
            <a:ext cx="488916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Luxemburg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58" name="Rectangle 10"/>
          <p:cNvSpPr>
            <a:spLocks noChangeArrowheads="1"/>
          </p:cNvSpPr>
          <p:nvPr/>
        </p:nvSpPr>
        <p:spPr bwMode="auto">
          <a:xfrm>
            <a:off x="3403587" y="4216387"/>
            <a:ext cx="318998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Canada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59" name="Rectangle 10"/>
          <p:cNvSpPr>
            <a:spLocks noChangeArrowheads="1"/>
          </p:cNvSpPr>
          <p:nvPr/>
        </p:nvSpPr>
        <p:spPr bwMode="auto">
          <a:xfrm>
            <a:off x="3451992" y="4385934"/>
            <a:ext cx="27411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b="1" dirty="0">
                <a:latin typeface="Adobe Garamond Pro" pitchFamily="18" charset="0"/>
              </a:rPr>
              <a:t>België</a:t>
            </a:r>
            <a:endParaRPr kumimoji="0" lang="nl-BE" altLang="nl-BE" sz="85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60" name="Rectangle 10"/>
          <p:cNvSpPr>
            <a:spLocks noChangeArrowheads="1"/>
          </p:cNvSpPr>
          <p:nvPr/>
        </p:nvSpPr>
        <p:spPr bwMode="auto">
          <a:xfrm>
            <a:off x="5080496" y="4394369"/>
            <a:ext cx="115416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b="1" dirty="0" smtClean="0">
                <a:latin typeface="Adobe Garamond Pro" pitchFamily="18" charset="0"/>
              </a:rPr>
              <a:t>21</a:t>
            </a:r>
            <a:endParaRPr kumimoji="0" lang="nl-BE" altLang="nl-BE" sz="85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61" name="Rectangle 10"/>
          <p:cNvSpPr>
            <a:spLocks noChangeArrowheads="1"/>
          </p:cNvSpPr>
          <p:nvPr/>
        </p:nvSpPr>
        <p:spPr bwMode="auto">
          <a:xfrm>
            <a:off x="3429171" y="4575162"/>
            <a:ext cx="301365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Ierland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62" name="Rectangle 10"/>
          <p:cNvSpPr>
            <a:spLocks noChangeArrowheads="1"/>
          </p:cNvSpPr>
          <p:nvPr/>
        </p:nvSpPr>
        <p:spPr bwMode="auto">
          <a:xfrm>
            <a:off x="5070395" y="5829469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67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63" name="Rectangle 10"/>
          <p:cNvSpPr>
            <a:spLocks noChangeArrowheads="1"/>
          </p:cNvSpPr>
          <p:nvPr/>
        </p:nvSpPr>
        <p:spPr bwMode="auto">
          <a:xfrm>
            <a:off x="5350594" y="5827042"/>
            <a:ext cx="229230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Cuba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64" name="Rectangle 10"/>
          <p:cNvSpPr>
            <a:spLocks noChangeArrowheads="1"/>
          </p:cNvSpPr>
          <p:nvPr/>
        </p:nvSpPr>
        <p:spPr bwMode="auto">
          <a:xfrm>
            <a:off x="5081587" y="5480954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48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65" name="Rectangle 10"/>
          <p:cNvSpPr>
            <a:spLocks noChangeArrowheads="1"/>
          </p:cNvSpPr>
          <p:nvPr/>
        </p:nvSpPr>
        <p:spPr bwMode="auto">
          <a:xfrm>
            <a:off x="5083702" y="5311132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41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66" name="Rectangle 10"/>
          <p:cNvSpPr>
            <a:spLocks noChangeArrowheads="1"/>
          </p:cNvSpPr>
          <p:nvPr/>
        </p:nvSpPr>
        <p:spPr bwMode="auto">
          <a:xfrm>
            <a:off x="3900365" y="4941888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32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67" name="Rectangle 10"/>
          <p:cNvSpPr>
            <a:spLocks noChangeArrowheads="1"/>
          </p:cNvSpPr>
          <p:nvPr/>
        </p:nvSpPr>
        <p:spPr bwMode="auto">
          <a:xfrm>
            <a:off x="5076592" y="4762487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31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68" name="Rectangle 10"/>
          <p:cNvSpPr>
            <a:spLocks noChangeArrowheads="1"/>
          </p:cNvSpPr>
          <p:nvPr/>
        </p:nvSpPr>
        <p:spPr bwMode="auto">
          <a:xfrm>
            <a:off x="3902341" y="4575162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22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69" name="Rectangle 10"/>
          <p:cNvSpPr>
            <a:spLocks noChangeArrowheads="1"/>
          </p:cNvSpPr>
          <p:nvPr/>
        </p:nvSpPr>
        <p:spPr bwMode="auto">
          <a:xfrm>
            <a:off x="5355659" y="4751697"/>
            <a:ext cx="286938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Brunei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0" name="Rectangle 10"/>
          <p:cNvSpPr>
            <a:spLocks noChangeArrowheads="1"/>
          </p:cNvSpPr>
          <p:nvPr/>
        </p:nvSpPr>
        <p:spPr bwMode="auto">
          <a:xfrm>
            <a:off x="3059094" y="4928872"/>
            <a:ext cx="660437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Nieuw-Zeeland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1" name="Rectangle 10"/>
          <p:cNvSpPr>
            <a:spLocks noChangeArrowheads="1"/>
          </p:cNvSpPr>
          <p:nvPr/>
        </p:nvSpPr>
        <p:spPr bwMode="auto">
          <a:xfrm>
            <a:off x="5069563" y="4944153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32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2" name="Rectangle 10"/>
          <p:cNvSpPr>
            <a:spLocks noChangeArrowheads="1"/>
          </p:cNvSpPr>
          <p:nvPr/>
        </p:nvSpPr>
        <p:spPr bwMode="auto">
          <a:xfrm>
            <a:off x="5355443" y="4928872"/>
            <a:ext cx="243656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Qatar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3" name="Rectangle 10"/>
          <p:cNvSpPr>
            <a:spLocks noChangeArrowheads="1"/>
          </p:cNvSpPr>
          <p:nvPr/>
        </p:nvSpPr>
        <p:spPr bwMode="auto">
          <a:xfrm>
            <a:off x="3914601" y="5828163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4" name="Rectangle 10"/>
          <p:cNvSpPr>
            <a:spLocks noChangeArrowheads="1"/>
          </p:cNvSpPr>
          <p:nvPr/>
        </p:nvSpPr>
        <p:spPr bwMode="auto">
          <a:xfrm>
            <a:off x="3902048" y="5643193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5" name="Rectangle 10"/>
          <p:cNvSpPr>
            <a:spLocks noChangeArrowheads="1"/>
          </p:cNvSpPr>
          <p:nvPr/>
        </p:nvSpPr>
        <p:spPr bwMode="auto">
          <a:xfrm>
            <a:off x="5070209" y="5643193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6" name="Rectangle 10"/>
          <p:cNvSpPr>
            <a:spLocks noChangeArrowheads="1"/>
          </p:cNvSpPr>
          <p:nvPr/>
        </p:nvSpPr>
        <p:spPr bwMode="auto">
          <a:xfrm>
            <a:off x="3902859" y="5460671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7" name="Rectangle 10"/>
          <p:cNvSpPr>
            <a:spLocks noChangeArrowheads="1"/>
          </p:cNvSpPr>
          <p:nvPr/>
        </p:nvSpPr>
        <p:spPr bwMode="auto">
          <a:xfrm>
            <a:off x="3910810" y="5278296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8" name="Rectangle 10"/>
          <p:cNvSpPr>
            <a:spLocks noChangeArrowheads="1"/>
          </p:cNvSpPr>
          <p:nvPr/>
        </p:nvSpPr>
        <p:spPr bwMode="auto">
          <a:xfrm>
            <a:off x="5075235" y="5115869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9" name="Rectangle 10"/>
          <p:cNvSpPr>
            <a:spLocks noChangeArrowheads="1"/>
          </p:cNvSpPr>
          <p:nvPr/>
        </p:nvSpPr>
        <p:spPr bwMode="auto">
          <a:xfrm>
            <a:off x="3906650" y="5105031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0" name="Rectangle 10"/>
          <p:cNvSpPr>
            <a:spLocks noChangeArrowheads="1"/>
          </p:cNvSpPr>
          <p:nvPr/>
        </p:nvSpPr>
        <p:spPr bwMode="auto">
          <a:xfrm>
            <a:off x="5353038" y="5287647"/>
            <a:ext cx="857607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Ver. </a:t>
            </a:r>
            <a:r>
              <a:rPr lang="nl-BE" altLang="nl-BE" sz="850" dirty="0" err="1">
                <a:latin typeface="Adobe Garamond Pro" pitchFamily="18" charset="0"/>
              </a:rPr>
              <a:t>Arab</a:t>
            </a:r>
            <a:r>
              <a:rPr lang="nl-BE" altLang="nl-BE" sz="850" dirty="0">
                <a:latin typeface="Adobe Garamond Pro" pitchFamily="18" charset="0"/>
              </a:rPr>
              <a:t>. Emiraten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1" name="Rectangle 10"/>
          <p:cNvSpPr>
            <a:spLocks noChangeArrowheads="1"/>
          </p:cNvSpPr>
          <p:nvPr/>
        </p:nvSpPr>
        <p:spPr bwMode="auto">
          <a:xfrm>
            <a:off x="5355659" y="5468622"/>
            <a:ext cx="346249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Koeweit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2" name="Rectangle 10"/>
          <p:cNvSpPr>
            <a:spLocks noChangeArrowheads="1"/>
          </p:cNvSpPr>
          <p:nvPr/>
        </p:nvSpPr>
        <p:spPr bwMode="auto">
          <a:xfrm>
            <a:off x="3499078" y="6012884"/>
            <a:ext cx="229230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Cuba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3" name="Rectangle 10"/>
          <p:cNvSpPr>
            <a:spLocks noChangeArrowheads="1"/>
          </p:cNvSpPr>
          <p:nvPr/>
        </p:nvSpPr>
        <p:spPr bwMode="auto">
          <a:xfrm>
            <a:off x="3914601" y="6182983"/>
            <a:ext cx="109004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…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4" name="Rectangle 10"/>
          <p:cNvSpPr>
            <a:spLocks noChangeArrowheads="1"/>
          </p:cNvSpPr>
          <p:nvPr/>
        </p:nvSpPr>
        <p:spPr bwMode="auto">
          <a:xfrm>
            <a:off x="5359283" y="6182983"/>
            <a:ext cx="286938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Congo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5" name="Rectangle 10"/>
          <p:cNvSpPr>
            <a:spLocks noChangeArrowheads="1"/>
          </p:cNvSpPr>
          <p:nvPr/>
        </p:nvSpPr>
        <p:spPr bwMode="auto">
          <a:xfrm>
            <a:off x="3436384" y="6371992"/>
            <a:ext cx="286938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>
                <a:latin typeface="Adobe Garamond Pro" pitchFamily="18" charset="0"/>
              </a:rPr>
              <a:t>Congo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6" name="Rectangle 10"/>
          <p:cNvSpPr>
            <a:spLocks noChangeArrowheads="1"/>
          </p:cNvSpPr>
          <p:nvPr/>
        </p:nvSpPr>
        <p:spPr bwMode="auto">
          <a:xfrm>
            <a:off x="3851294" y="6365848"/>
            <a:ext cx="163506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187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7" name="Rectangle 10"/>
          <p:cNvSpPr>
            <a:spLocks noChangeArrowheads="1"/>
          </p:cNvSpPr>
          <p:nvPr/>
        </p:nvSpPr>
        <p:spPr bwMode="auto">
          <a:xfrm>
            <a:off x="5075751" y="6186715"/>
            <a:ext cx="163506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850" dirty="0" smtClean="0">
                <a:latin typeface="Adobe Garamond Pro" pitchFamily="18" charset="0"/>
              </a:rPr>
              <a:t>176</a:t>
            </a:r>
            <a:endParaRPr kumimoji="0" lang="nl-BE" altLang="nl-BE" sz="85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0777" name="Tekstvak 30776"/>
          <p:cNvSpPr txBox="1"/>
          <p:nvPr/>
        </p:nvSpPr>
        <p:spPr>
          <a:xfrm>
            <a:off x="32465" y="6088393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solidFill>
                  <a:schemeClr val="tx2"/>
                </a:solidFill>
              </a:rPr>
              <a:t>Bron: hdr.undp.org/en/data </a:t>
            </a:r>
            <a:br>
              <a:rPr lang="nl-BE" sz="1000" dirty="0">
                <a:solidFill>
                  <a:schemeClr val="tx2"/>
                </a:solidFill>
              </a:rPr>
            </a:br>
            <a:r>
              <a:rPr lang="nl-BE" sz="1000" dirty="0" smtClean="0">
                <a:solidFill>
                  <a:schemeClr val="tx2"/>
                </a:solidFill>
              </a:rPr>
              <a:t>(</a:t>
            </a:r>
            <a:r>
              <a:rPr lang="nl-BE" sz="1000" dirty="0">
                <a:solidFill>
                  <a:schemeClr val="tx2"/>
                </a:solidFill>
              </a:rPr>
              <a:t>geraadpleegd op 21-12-2016).</a:t>
            </a:r>
            <a:endParaRPr lang="nl-BE" sz="10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789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Tabel 20.1: evolutie van het bbp in een </a:t>
            </a:r>
            <a:r>
              <a:rPr lang="nl-BE" dirty="0" smtClean="0"/>
              <a:t>fictieve </a:t>
            </a:r>
            <a:r>
              <a:rPr lang="nl-BE" dirty="0"/>
              <a:t>economie</a:t>
            </a: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23938" y="2362200"/>
            <a:ext cx="709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1028701" y="2366963"/>
            <a:ext cx="7086600" cy="0"/>
          </a:xfrm>
          <a:custGeom>
            <a:avLst/>
            <a:gdLst>
              <a:gd name="T0" fmla="*/ 0 w 4464"/>
              <a:gd name="T1" fmla="*/ 447 w 4464"/>
              <a:gd name="T2" fmla="*/ 1116 w 4464"/>
              <a:gd name="T3" fmla="*/ 1786 w 4464"/>
              <a:gd name="T4" fmla="*/ 2455 w 4464"/>
              <a:gd name="T5" fmla="*/ 3125 w 4464"/>
              <a:gd name="T6" fmla="*/ 3794 w 4464"/>
              <a:gd name="T7" fmla="*/ 4464 w 446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4464">
                <a:moveTo>
                  <a:pt x="0" y="0"/>
                </a:moveTo>
                <a:lnTo>
                  <a:pt x="447" y="0"/>
                </a:lnTo>
                <a:lnTo>
                  <a:pt x="1116" y="0"/>
                </a:lnTo>
                <a:lnTo>
                  <a:pt x="1786" y="0"/>
                </a:lnTo>
                <a:lnTo>
                  <a:pt x="2455" y="0"/>
                </a:lnTo>
                <a:lnTo>
                  <a:pt x="3125" y="0"/>
                </a:lnTo>
                <a:lnTo>
                  <a:pt x="3794" y="0"/>
                </a:lnTo>
                <a:lnTo>
                  <a:pt x="4464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1028701" y="3373438"/>
            <a:ext cx="7086600" cy="0"/>
          </a:xfrm>
          <a:custGeom>
            <a:avLst/>
            <a:gdLst>
              <a:gd name="T0" fmla="*/ 0 w 4464"/>
              <a:gd name="T1" fmla="*/ 447 w 4464"/>
              <a:gd name="T2" fmla="*/ 1116 w 4464"/>
              <a:gd name="T3" fmla="*/ 1786 w 4464"/>
              <a:gd name="T4" fmla="*/ 2455 w 4464"/>
              <a:gd name="T5" fmla="*/ 3125 w 4464"/>
              <a:gd name="T6" fmla="*/ 3794 w 4464"/>
              <a:gd name="T7" fmla="*/ 4464 w 446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4464">
                <a:moveTo>
                  <a:pt x="0" y="0"/>
                </a:moveTo>
                <a:lnTo>
                  <a:pt x="447" y="0"/>
                </a:lnTo>
                <a:lnTo>
                  <a:pt x="1116" y="0"/>
                </a:lnTo>
                <a:lnTo>
                  <a:pt x="1786" y="0"/>
                </a:lnTo>
                <a:lnTo>
                  <a:pt x="2455" y="0"/>
                </a:lnTo>
                <a:lnTo>
                  <a:pt x="3125" y="0"/>
                </a:lnTo>
                <a:lnTo>
                  <a:pt x="3794" y="0"/>
                </a:lnTo>
                <a:lnTo>
                  <a:pt x="4464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028701" y="4368800"/>
            <a:ext cx="7086600" cy="0"/>
          </a:xfrm>
          <a:custGeom>
            <a:avLst/>
            <a:gdLst>
              <a:gd name="T0" fmla="*/ 0 w 4464"/>
              <a:gd name="T1" fmla="*/ 447 w 4464"/>
              <a:gd name="T2" fmla="*/ 1116 w 4464"/>
              <a:gd name="T3" fmla="*/ 1786 w 4464"/>
              <a:gd name="T4" fmla="*/ 2455 w 4464"/>
              <a:gd name="T5" fmla="*/ 3125 w 4464"/>
              <a:gd name="T6" fmla="*/ 3794 w 4464"/>
              <a:gd name="T7" fmla="*/ 4464 w 446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4464">
                <a:moveTo>
                  <a:pt x="0" y="0"/>
                </a:moveTo>
                <a:lnTo>
                  <a:pt x="447" y="0"/>
                </a:lnTo>
                <a:lnTo>
                  <a:pt x="1116" y="0"/>
                </a:lnTo>
                <a:lnTo>
                  <a:pt x="1786" y="0"/>
                </a:lnTo>
                <a:lnTo>
                  <a:pt x="2455" y="0"/>
                </a:lnTo>
                <a:lnTo>
                  <a:pt x="3125" y="0"/>
                </a:lnTo>
                <a:lnTo>
                  <a:pt x="3794" y="0"/>
                </a:lnTo>
                <a:lnTo>
                  <a:pt x="4464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284413" y="2436813"/>
            <a:ext cx="10695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600" dirty="0">
                <a:solidFill>
                  <a:srgbClr val="E9636E"/>
                </a:solidFill>
                <a:latin typeface="Adobe Garamond Pro" pitchFamily="18" charset="0"/>
              </a:rPr>
              <a:t>hoeveelheden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665663" y="2436813"/>
            <a:ext cx="5405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600" dirty="0">
                <a:solidFill>
                  <a:srgbClr val="E9636E"/>
                </a:solidFill>
                <a:latin typeface="Adobe Garamond Pro" pitchFamily="18" charset="0"/>
              </a:rPr>
              <a:t>prijzen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900863" y="2436813"/>
            <a:ext cx="4270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bbp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971676" y="2941638"/>
            <a:ext cx="61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appelen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117851" y="2941638"/>
            <a:ext cx="4403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peren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4097338" y="2941638"/>
            <a:ext cx="61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appelen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5243513" y="2941638"/>
            <a:ext cx="4403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peren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2" name="Rectangle 29"/>
          <p:cNvSpPr>
            <a:spLocks noChangeArrowheads="1"/>
          </p:cNvSpPr>
          <p:nvPr/>
        </p:nvSpPr>
        <p:spPr bwMode="auto">
          <a:xfrm>
            <a:off x="6218238" y="2816225"/>
            <a:ext cx="7604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lopende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Rectangle 30"/>
          <p:cNvSpPr>
            <a:spLocks noChangeArrowheads="1"/>
          </p:cNvSpPr>
          <p:nvPr/>
        </p:nvSpPr>
        <p:spPr bwMode="auto">
          <a:xfrm>
            <a:off x="6259513" y="3067050"/>
            <a:ext cx="5405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600" dirty="0">
                <a:solidFill>
                  <a:srgbClr val="E9636E"/>
                </a:solidFill>
                <a:latin typeface="Adobe Garamond Pro" pitchFamily="18" charset="0"/>
              </a:rPr>
              <a:t>prijzen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33"/>
          <p:cNvSpPr>
            <a:spLocks noChangeArrowheads="1"/>
          </p:cNvSpPr>
          <p:nvPr/>
        </p:nvSpPr>
        <p:spPr bwMode="auto">
          <a:xfrm>
            <a:off x="7161213" y="2816225"/>
            <a:ext cx="8695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600" dirty="0">
                <a:solidFill>
                  <a:srgbClr val="E9636E"/>
                </a:solidFill>
                <a:latin typeface="Adobe Garamond Pro" pitchFamily="18" charset="0"/>
              </a:rPr>
              <a:t>prijzen van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7"/>
          <p:cNvSpPr>
            <a:spLocks noChangeArrowheads="1"/>
          </p:cNvSpPr>
          <p:nvPr/>
        </p:nvSpPr>
        <p:spPr bwMode="auto">
          <a:xfrm>
            <a:off x="7390826" y="3067001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2017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1127529" y="3776097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2018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1121464" y="4098360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2019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1121465" y="3461464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2017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7453884" y="4098360"/>
            <a:ext cx="2693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210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1" name="Rectangle 17"/>
          <p:cNvSpPr>
            <a:spLocks noChangeArrowheads="1"/>
          </p:cNvSpPr>
          <p:nvPr/>
        </p:nvSpPr>
        <p:spPr bwMode="auto">
          <a:xfrm>
            <a:off x="6381907" y="3474716"/>
            <a:ext cx="2693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175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5360681" y="4093088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18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3" name="Rectangle 17"/>
          <p:cNvSpPr>
            <a:spLocks noChangeArrowheads="1"/>
          </p:cNvSpPr>
          <p:nvPr/>
        </p:nvSpPr>
        <p:spPr bwMode="auto">
          <a:xfrm>
            <a:off x="5360681" y="3476853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15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4301293" y="4098360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12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301293" y="3787223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4301293" y="3467068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3290737" y="3776097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6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3277485" y="3476853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5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2175631" y="3776097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12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2168141" y="3461464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1" name="Rectangle 17"/>
          <p:cNvSpPr>
            <a:spLocks noChangeArrowheads="1"/>
          </p:cNvSpPr>
          <p:nvPr/>
        </p:nvSpPr>
        <p:spPr bwMode="auto">
          <a:xfrm>
            <a:off x="2175631" y="4093088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12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2" name="Rectangle 17"/>
          <p:cNvSpPr>
            <a:spLocks noChangeArrowheads="1"/>
          </p:cNvSpPr>
          <p:nvPr/>
        </p:nvSpPr>
        <p:spPr bwMode="auto">
          <a:xfrm>
            <a:off x="3280184" y="4073982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6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5371113" y="3787506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15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4" name="Rectangle 17"/>
          <p:cNvSpPr>
            <a:spLocks noChangeArrowheads="1"/>
          </p:cNvSpPr>
          <p:nvPr/>
        </p:nvSpPr>
        <p:spPr bwMode="auto">
          <a:xfrm>
            <a:off x="7453884" y="3792327"/>
            <a:ext cx="2693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210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5" name="Rectangle 17"/>
          <p:cNvSpPr>
            <a:spLocks noChangeArrowheads="1"/>
          </p:cNvSpPr>
          <p:nvPr/>
        </p:nvSpPr>
        <p:spPr bwMode="auto">
          <a:xfrm>
            <a:off x="7461358" y="3474716"/>
            <a:ext cx="2693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175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6381907" y="4103181"/>
            <a:ext cx="2693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252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7" name="Rectangle 17"/>
          <p:cNvSpPr>
            <a:spLocks noChangeArrowheads="1"/>
          </p:cNvSpPr>
          <p:nvPr/>
        </p:nvSpPr>
        <p:spPr bwMode="auto">
          <a:xfrm>
            <a:off x="6386946" y="3790973"/>
            <a:ext cx="2693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210</a:t>
            </a:r>
            <a:endParaRPr kumimoji="0" lang="nl-BE" altLang="nl-BE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290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1. </a:t>
            </a:r>
            <a:r>
              <a:rPr lang="nl-BE" dirty="0"/>
              <a:t>Nominaal en </a:t>
            </a:r>
            <a:r>
              <a:rPr lang="nl-BE" dirty="0" smtClean="0"/>
              <a:t>reëel </a:t>
            </a:r>
            <a:r>
              <a:rPr lang="nl-BE" dirty="0"/>
              <a:t>bbp</a:t>
            </a:r>
            <a:endParaRPr lang="nl-BE" altLang="nl-BE" dirty="0" smtClean="0"/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BE" altLang="nl-BE" dirty="0" smtClean="0"/>
              <a:t>Reëel </a:t>
            </a:r>
            <a:r>
              <a:rPr lang="nl-BE" altLang="nl-BE" dirty="0"/>
              <a:t>bbp</a:t>
            </a:r>
          </a:p>
          <a:p>
            <a:pPr lvl="2"/>
            <a:r>
              <a:rPr lang="nl-BE" altLang="nl-BE" dirty="0" smtClean="0"/>
              <a:t>Algemee</a:t>
            </a:r>
            <a:r>
              <a:rPr lang="nl-BE" altLang="nl-BE" dirty="0"/>
              <a:t>n</a:t>
            </a:r>
            <a:endParaRPr lang="nl-BE" altLang="nl-BE" dirty="0" smtClean="0"/>
          </a:p>
          <a:p>
            <a:pPr lvl="2"/>
            <a:endParaRPr lang="nl-BE" altLang="nl-BE" dirty="0"/>
          </a:p>
          <a:p>
            <a:pPr lvl="2"/>
            <a:endParaRPr lang="nl-BE" altLang="nl-BE" dirty="0" smtClean="0"/>
          </a:p>
          <a:p>
            <a:pPr lvl="2"/>
            <a:r>
              <a:rPr lang="nl-BE" altLang="nl-BE" dirty="0" smtClean="0"/>
              <a:t>Prijzen van basisjaar zijn ‘wegingscoëfficiënten’</a:t>
            </a:r>
          </a:p>
          <a:p>
            <a:pPr lvl="1"/>
            <a:r>
              <a:rPr lang="nl-BE" altLang="nl-BE" dirty="0" smtClean="0"/>
              <a:t>Reëel bbp in 2017 met basisjaar 2017 = bbp van 2017 tegen lopende prijzen</a:t>
            </a:r>
          </a:p>
          <a:p>
            <a:r>
              <a:rPr lang="nl-BE" altLang="nl-BE" dirty="0" smtClean="0"/>
              <a:t>Praktijk</a:t>
            </a:r>
          </a:p>
          <a:p>
            <a:pPr lvl="1"/>
            <a:r>
              <a:rPr lang="nl-BE" altLang="nl-BE" dirty="0" smtClean="0"/>
              <a:t>Constante prijzen kunnen te ver in de tijd liggen</a:t>
            </a:r>
          </a:p>
          <a:p>
            <a:pPr lvl="1"/>
            <a:r>
              <a:rPr lang="nl-BE" altLang="nl-BE" dirty="0" smtClean="0"/>
              <a:t>Methode van kettingprijzen</a:t>
            </a:r>
          </a:p>
          <a:p>
            <a:r>
              <a:rPr lang="nl-BE" altLang="nl-BE" dirty="0" smtClean="0"/>
              <a:t>Opmerkingen</a:t>
            </a:r>
          </a:p>
          <a:p>
            <a:pPr lvl="1"/>
            <a:r>
              <a:rPr lang="nl-BE" altLang="nl-BE" dirty="0" smtClean="0"/>
              <a:t>Alle aggregaten kunnen berekend worden tegen prijzen uit basisjaar</a:t>
            </a:r>
          </a:p>
          <a:p>
            <a:pPr lvl="1"/>
            <a:r>
              <a:rPr lang="nl-BE" altLang="nl-BE" dirty="0" smtClean="0"/>
              <a:t>Vergelijken van welvaart tussen landen</a:t>
            </a:r>
          </a:p>
          <a:p>
            <a:pPr lvl="2"/>
            <a:endParaRPr lang="nl-BE" altLang="nl-BE" dirty="0" smtClean="0"/>
          </a:p>
          <a:p>
            <a:pPr lvl="1"/>
            <a:endParaRPr lang="nl-BE" altLang="nl-BE" dirty="0"/>
          </a:p>
          <a:p>
            <a:pPr lvl="2"/>
            <a:endParaRPr lang="nl-BE" altLang="nl-BE" dirty="0" smtClean="0"/>
          </a:p>
          <a:p>
            <a:pPr lvl="1"/>
            <a:endParaRPr lang="nl-BE" altLang="nl-BE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082313"/>
              </p:ext>
            </p:extLst>
          </p:nvPr>
        </p:nvGraphicFramePr>
        <p:xfrm>
          <a:off x="3564272" y="1234992"/>
          <a:ext cx="14224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Equation" r:id="rId3" imgW="812520" imgH="431640" progId="Equation.DSMT4">
                  <p:embed/>
                </p:oleObj>
              </mc:Choice>
              <mc:Fallback>
                <p:oleObj name="Equation" r:id="rId3" imgW="81252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4272" y="1234992"/>
                        <a:ext cx="1422400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776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600" dirty="0"/>
              <a:t>Tabel 20.2: het bbp van Belgie in lopende en in constante prijzen (miljard euro) en </a:t>
            </a:r>
            <a:r>
              <a:rPr lang="nl-BE" sz="2600" dirty="0" smtClean="0"/>
              <a:t>de bbp-deflator </a:t>
            </a:r>
            <a:r>
              <a:rPr lang="nl-BE" sz="2600" dirty="0"/>
              <a:t>van 2000 tot 2018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222375" y="1363663"/>
            <a:ext cx="6878638" cy="0"/>
          </a:xfrm>
          <a:custGeom>
            <a:avLst/>
            <a:gdLst>
              <a:gd name="T0" fmla="*/ 0 w 4333"/>
              <a:gd name="T1" fmla="*/ 435 w 4333"/>
              <a:gd name="T2" fmla="*/ 1726 w 4333"/>
              <a:gd name="T3" fmla="*/ 3196 w 4333"/>
              <a:gd name="T4" fmla="*/ 4333 w 433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4333">
                <a:moveTo>
                  <a:pt x="0" y="0"/>
                </a:moveTo>
                <a:lnTo>
                  <a:pt x="435" y="0"/>
                </a:lnTo>
                <a:lnTo>
                  <a:pt x="1726" y="0"/>
                </a:lnTo>
                <a:lnTo>
                  <a:pt x="3196" y="0"/>
                </a:lnTo>
                <a:lnTo>
                  <a:pt x="4333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22375" y="2347913"/>
            <a:ext cx="6878638" cy="0"/>
          </a:xfrm>
          <a:custGeom>
            <a:avLst/>
            <a:gdLst>
              <a:gd name="T0" fmla="*/ 0 w 4333"/>
              <a:gd name="T1" fmla="*/ 435 w 4333"/>
              <a:gd name="T2" fmla="*/ 1726 w 4333"/>
              <a:gd name="T3" fmla="*/ 3196 w 4333"/>
              <a:gd name="T4" fmla="*/ 4333 w 433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4333">
                <a:moveTo>
                  <a:pt x="0" y="0"/>
                </a:moveTo>
                <a:lnTo>
                  <a:pt x="435" y="0"/>
                </a:lnTo>
                <a:lnTo>
                  <a:pt x="1726" y="0"/>
                </a:lnTo>
                <a:lnTo>
                  <a:pt x="3196" y="0"/>
                </a:lnTo>
                <a:lnTo>
                  <a:pt x="4333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222375" y="5499100"/>
            <a:ext cx="6878638" cy="0"/>
          </a:xfrm>
          <a:custGeom>
            <a:avLst/>
            <a:gdLst>
              <a:gd name="T0" fmla="*/ 0 w 4333"/>
              <a:gd name="T1" fmla="*/ 435 w 4333"/>
              <a:gd name="T2" fmla="*/ 1726 w 4333"/>
              <a:gd name="T3" fmla="*/ 3196 w 4333"/>
              <a:gd name="T4" fmla="*/ 4333 w 433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4333">
                <a:moveTo>
                  <a:pt x="0" y="0"/>
                </a:moveTo>
                <a:lnTo>
                  <a:pt x="435" y="0"/>
                </a:lnTo>
                <a:lnTo>
                  <a:pt x="1726" y="0"/>
                </a:lnTo>
                <a:lnTo>
                  <a:pt x="3196" y="0"/>
                </a:lnTo>
                <a:lnTo>
                  <a:pt x="4333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08100" y="1557338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jaar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89150" y="1557338"/>
            <a:ext cx="17941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bbp in lopende prijzen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34"/>
          <p:cNvSpPr>
            <a:spLocks noChangeArrowheads="1"/>
          </p:cNvSpPr>
          <p:nvPr/>
        </p:nvSpPr>
        <p:spPr bwMode="auto">
          <a:xfrm>
            <a:off x="4413250" y="1435100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35"/>
          <p:cNvSpPr>
            <a:spLocks noChangeArrowheads="1"/>
          </p:cNvSpPr>
          <p:nvPr/>
        </p:nvSpPr>
        <p:spPr bwMode="auto">
          <a:xfrm>
            <a:off x="4337050" y="1435100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Rectangle 38"/>
          <p:cNvSpPr>
            <a:spLocks noChangeArrowheads="1"/>
          </p:cNvSpPr>
          <p:nvPr/>
        </p:nvSpPr>
        <p:spPr bwMode="auto">
          <a:xfrm>
            <a:off x="4131685" y="1435100"/>
            <a:ext cx="2186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600" dirty="0">
                <a:solidFill>
                  <a:srgbClr val="E9636E"/>
                </a:solidFill>
                <a:latin typeface="Adobe Garamond Pro" pitchFamily="18" charset="0"/>
              </a:rPr>
              <a:t>reëel bbp in ketting prijzen,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6708361" y="1558210"/>
            <a:ext cx="9842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600" dirty="0" smtClean="0">
                <a:solidFill>
                  <a:srgbClr val="E9636E"/>
                </a:solidFill>
                <a:latin typeface="Adobe Garamond Pro" pitchFamily="18" charset="0"/>
              </a:rPr>
              <a:t>bbp-deflator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4413315" y="1694781"/>
            <a:ext cx="14866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600" dirty="0">
                <a:solidFill>
                  <a:srgbClr val="E9636E"/>
                </a:solidFill>
                <a:latin typeface="Adobe Garamond Pro" pitchFamily="18" charset="0"/>
              </a:rPr>
              <a:t>referentiejaar 2010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5007289" y="2068985"/>
            <a:ext cx="2340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(2)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2827020" y="2068996"/>
            <a:ext cx="2340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(1)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537641" y="2068996"/>
            <a:ext cx="13256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nl-BE" altLang="nl-BE" sz="1600" dirty="0">
                <a:solidFill>
                  <a:srgbClr val="E9636E"/>
                </a:solidFill>
                <a:latin typeface="Adobe Garamond Pro" pitchFamily="18" charset="0"/>
              </a:rPr>
              <a:t>(1)/(2) maal 100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1308100" y="3677508"/>
            <a:ext cx="3847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2010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2748415" y="3673171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365,1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6991522" y="5228903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112,4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6973686" y="3668552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100,0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4" name="Rectangle 9"/>
          <p:cNvSpPr>
            <a:spLocks noChangeArrowheads="1"/>
          </p:cNvSpPr>
          <p:nvPr/>
        </p:nvSpPr>
        <p:spPr bwMode="auto">
          <a:xfrm>
            <a:off x="4918293" y="3668552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solidFill>
                  <a:srgbClr val="E9636E"/>
                </a:solidFill>
                <a:effectLst/>
                <a:latin typeface="Adobe Garamond Pro" pitchFamily="18" charset="0"/>
                <a:cs typeface="Arial" pitchFamily="34" charset="0"/>
              </a:rPr>
              <a:t>365,1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5" name="Rectangle 9"/>
          <p:cNvSpPr>
            <a:spLocks noChangeArrowheads="1"/>
          </p:cNvSpPr>
          <p:nvPr/>
        </p:nvSpPr>
        <p:spPr bwMode="auto">
          <a:xfrm>
            <a:off x="1304200" y="4924969"/>
            <a:ext cx="3847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2017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1313583" y="4602634"/>
            <a:ext cx="3847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2016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1304203" y="4301081"/>
            <a:ext cx="3847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2015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8" name="Rectangle 9"/>
          <p:cNvSpPr>
            <a:spLocks noChangeArrowheads="1"/>
          </p:cNvSpPr>
          <p:nvPr/>
        </p:nvSpPr>
        <p:spPr bwMode="auto">
          <a:xfrm>
            <a:off x="1304201" y="3988200"/>
            <a:ext cx="3847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2011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9" name="Rectangle 9"/>
          <p:cNvSpPr>
            <a:spLocks noChangeArrowheads="1"/>
          </p:cNvSpPr>
          <p:nvPr/>
        </p:nvSpPr>
        <p:spPr bwMode="auto">
          <a:xfrm>
            <a:off x="1304202" y="3365250"/>
            <a:ext cx="3847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2009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1311690" y="3050131"/>
            <a:ext cx="3847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2008</a:t>
            </a:r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1323975" y="2728590"/>
            <a:ext cx="3847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2005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1304203" y="2423758"/>
            <a:ext cx="3847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2000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2748415" y="4914578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434,8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2751125" y="4606378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421,7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2755701" y="4290970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410,4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2755701" y="3977809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379,1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7" name="Rectangle 9"/>
          <p:cNvSpPr>
            <a:spLocks noChangeArrowheads="1"/>
          </p:cNvSpPr>
          <p:nvPr/>
        </p:nvSpPr>
        <p:spPr bwMode="auto">
          <a:xfrm>
            <a:off x="2751125" y="3039740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354,1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8" name="Rectangle 9"/>
          <p:cNvSpPr>
            <a:spLocks noChangeArrowheads="1"/>
          </p:cNvSpPr>
          <p:nvPr/>
        </p:nvSpPr>
        <p:spPr bwMode="auto">
          <a:xfrm>
            <a:off x="2748415" y="2718199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311,5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9" name="Rectangle 9"/>
          <p:cNvSpPr>
            <a:spLocks noChangeArrowheads="1"/>
          </p:cNvSpPr>
          <p:nvPr/>
        </p:nvSpPr>
        <p:spPr bwMode="auto">
          <a:xfrm>
            <a:off x="2748415" y="2408637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258,2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1308100" y="5239294"/>
            <a:ext cx="3847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2018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1" name="Rectangle 9"/>
          <p:cNvSpPr>
            <a:spLocks noChangeArrowheads="1"/>
          </p:cNvSpPr>
          <p:nvPr/>
        </p:nvSpPr>
        <p:spPr bwMode="auto">
          <a:xfrm>
            <a:off x="4918292" y="4606378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388,3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2" name="Rectangle 9"/>
          <p:cNvSpPr>
            <a:spLocks noChangeArrowheads="1"/>
          </p:cNvSpPr>
          <p:nvPr/>
        </p:nvSpPr>
        <p:spPr bwMode="auto">
          <a:xfrm>
            <a:off x="4929862" y="4290970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383,7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3" name="Rectangle 9"/>
          <p:cNvSpPr>
            <a:spLocks noChangeArrowheads="1"/>
          </p:cNvSpPr>
          <p:nvPr/>
        </p:nvSpPr>
        <p:spPr bwMode="auto">
          <a:xfrm>
            <a:off x="4918293" y="3978089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371,7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4928683" y="3354859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355,5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4928683" y="3029349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363,8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4929862" y="2723059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340,8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7" name="Rectangle 9"/>
          <p:cNvSpPr>
            <a:spLocks noChangeArrowheads="1"/>
          </p:cNvSpPr>
          <p:nvPr/>
        </p:nvSpPr>
        <p:spPr bwMode="auto">
          <a:xfrm>
            <a:off x="4928684" y="2408637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311,5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8" name="Rectangle 9"/>
          <p:cNvSpPr>
            <a:spLocks noChangeArrowheads="1"/>
          </p:cNvSpPr>
          <p:nvPr/>
        </p:nvSpPr>
        <p:spPr bwMode="auto">
          <a:xfrm>
            <a:off x="2751125" y="5228903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449,8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9" name="Rectangle 9"/>
          <p:cNvSpPr>
            <a:spLocks noChangeArrowheads="1"/>
          </p:cNvSpPr>
          <p:nvPr/>
        </p:nvSpPr>
        <p:spPr bwMode="auto">
          <a:xfrm>
            <a:off x="6968259" y="4291013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106,9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0" name="Rectangle 9"/>
          <p:cNvSpPr>
            <a:spLocks noChangeArrowheads="1"/>
          </p:cNvSpPr>
          <p:nvPr/>
        </p:nvSpPr>
        <p:spPr bwMode="auto">
          <a:xfrm>
            <a:off x="6968258" y="3977809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102,0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1" name="Rectangle 9"/>
          <p:cNvSpPr>
            <a:spLocks noChangeArrowheads="1"/>
          </p:cNvSpPr>
          <p:nvPr/>
        </p:nvSpPr>
        <p:spPr bwMode="auto">
          <a:xfrm>
            <a:off x="7060397" y="3354859"/>
            <a:ext cx="3366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98,1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7060396" y="3029349"/>
            <a:ext cx="3366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97,3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3" name="Rectangle 9"/>
          <p:cNvSpPr>
            <a:spLocks noChangeArrowheads="1"/>
          </p:cNvSpPr>
          <p:nvPr/>
        </p:nvSpPr>
        <p:spPr bwMode="auto">
          <a:xfrm>
            <a:off x="7060395" y="2723059"/>
            <a:ext cx="3366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91,4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4" name="Rectangle 9"/>
          <p:cNvSpPr>
            <a:spLocks noChangeArrowheads="1"/>
          </p:cNvSpPr>
          <p:nvPr/>
        </p:nvSpPr>
        <p:spPr bwMode="auto">
          <a:xfrm>
            <a:off x="7063340" y="2423758"/>
            <a:ext cx="3366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82,9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5" name="Rectangle 9"/>
          <p:cNvSpPr>
            <a:spLocks noChangeArrowheads="1"/>
          </p:cNvSpPr>
          <p:nvPr/>
        </p:nvSpPr>
        <p:spPr bwMode="auto">
          <a:xfrm>
            <a:off x="4928684" y="5223521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400,0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6" name="Rectangle 9"/>
          <p:cNvSpPr>
            <a:spLocks noChangeArrowheads="1"/>
          </p:cNvSpPr>
          <p:nvPr/>
        </p:nvSpPr>
        <p:spPr bwMode="auto">
          <a:xfrm>
            <a:off x="4918293" y="4914578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393,7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7" name="Rectangle 9"/>
          <p:cNvSpPr>
            <a:spLocks noChangeArrowheads="1"/>
          </p:cNvSpPr>
          <p:nvPr/>
        </p:nvSpPr>
        <p:spPr bwMode="auto">
          <a:xfrm>
            <a:off x="6981133" y="4914578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110,4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6984077" y="4602559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108,6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99" name="Rectangle 9"/>
          <p:cNvSpPr>
            <a:spLocks noChangeArrowheads="1"/>
          </p:cNvSpPr>
          <p:nvPr/>
        </p:nvSpPr>
        <p:spPr bwMode="auto">
          <a:xfrm>
            <a:off x="2748414" y="3354859"/>
            <a:ext cx="4328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500" b="0" i="0" u="none" strike="noStrike" cap="none" normalizeH="0" baseline="0" dirty="0" smtClean="0">
                <a:ln>
                  <a:noFill/>
                </a:ln>
                <a:effectLst/>
                <a:latin typeface="Adobe Garamond Pro" pitchFamily="18" charset="0"/>
                <a:cs typeface="Arial" pitchFamily="34" charset="0"/>
              </a:rPr>
              <a:t>348,8</a:t>
            </a:r>
            <a:endParaRPr kumimoji="0" lang="nl-BE" altLang="nl-BE" sz="15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24599" name="Tekstvak 24598"/>
          <p:cNvSpPr txBox="1"/>
          <p:nvPr/>
        </p:nvSpPr>
        <p:spPr>
          <a:xfrm>
            <a:off x="1222375" y="5670658"/>
            <a:ext cx="3558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chemeClr val="tx2"/>
                </a:solidFill>
              </a:rPr>
              <a:t>Bron: ameco database – Europese Commissie (update 7-2-2017).</a:t>
            </a:r>
          </a:p>
          <a:p>
            <a:r>
              <a:rPr lang="nl-BE" sz="1000" dirty="0">
                <a:solidFill>
                  <a:schemeClr val="tx2"/>
                </a:solidFill>
              </a:rPr>
              <a:t>Noot: de cijfers voor 2016, 2017 en 2018 zijn prognoses.</a:t>
            </a:r>
            <a:endParaRPr lang="nl-BE" sz="1000" dirty="0">
              <a:solidFill>
                <a:schemeClr val="tx2"/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230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8" lvl="1" indent="0">
              <a:buNone/>
            </a:pPr>
            <a:r>
              <a:rPr lang="nl-NL" sz="1800" dirty="0">
                <a:solidFill>
                  <a:schemeClr val="tx2"/>
                </a:solidFill>
              </a:rPr>
              <a:t>2.1</a:t>
            </a:r>
            <a:r>
              <a:rPr lang="nl-NL" dirty="0"/>
              <a:t>	</a:t>
            </a:r>
            <a:r>
              <a:rPr lang="nl-BE" dirty="0"/>
              <a:t>De bbp-deflator</a:t>
            </a:r>
            <a:endParaRPr lang="nl-NL" dirty="0"/>
          </a:p>
          <a:p>
            <a:pPr marL="457188" lvl="1" indent="0">
              <a:buNone/>
            </a:pPr>
            <a:r>
              <a:rPr lang="nl-BE" sz="1800" dirty="0">
                <a:solidFill>
                  <a:schemeClr val="bg1"/>
                </a:solidFill>
              </a:rPr>
              <a:t>2.2</a:t>
            </a:r>
            <a:r>
              <a:rPr lang="nl-BE" dirty="0">
                <a:solidFill>
                  <a:schemeClr val="bg1"/>
                </a:solidFill>
              </a:rPr>
              <a:t>	De hoeveelheidsindex van het </a:t>
            </a:r>
            <a:r>
              <a:rPr lang="nl-BE" dirty="0" smtClean="0">
                <a:solidFill>
                  <a:schemeClr val="bg1"/>
                </a:solidFill>
              </a:rPr>
              <a:t>bbp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2. </a:t>
            </a:r>
            <a:r>
              <a:rPr lang="nl-BE" dirty="0"/>
              <a:t>De link tussen nominaal en reëel bbp: de bbp-deflator</a:t>
            </a:r>
            <a:endParaRPr lang="nl-BE" altLang="nl-BE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151554"/>
              </p:ext>
            </p:extLst>
          </p:nvPr>
        </p:nvGraphicFramePr>
        <p:xfrm>
          <a:off x="6146800" y="373380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733802"/>
                        <a:ext cx="914400" cy="19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2.1 </a:t>
            </a:r>
            <a:r>
              <a:rPr lang="nl-BE" dirty="0"/>
              <a:t>De bbp-deflator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Nominaal en reëel bbp verschillen enkel in de prijzen die we gebruiken om hoeveelheden op te tellen</a:t>
            </a:r>
          </a:p>
          <a:p>
            <a:pPr lvl="1"/>
            <a:r>
              <a:rPr lang="nl-BE" dirty="0" smtClean="0"/>
              <a:t>Prijsevolutie tussen basis- en lopende periode</a:t>
            </a:r>
          </a:p>
          <a:p>
            <a:pPr lvl="1"/>
            <a:r>
              <a:rPr lang="nl-BE" dirty="0" smtClean="0"/>
              <a:t>Prijsindex of bbp-deflator</a:t>
            </a:r>
          </a:p>
          <a:p>
            <a:r>
              <a:rPr lang="nl-BE" dirty="0" smtClean="0"/>
              <a:t>Bbp-deflator </a:t>
            </a:r>
            <a:r>
              <a:rPr lang="nl-BE" i="1" dirty="0" smtClean="0"/>
              <a:t>P</a:t>
            </a:r>
            <a:r>
              <a:rPr lang="nl-BE" i="1" baseline="-25000" dirty="0" smtClean="0"/>
              <a:t>t</a:t>
            </a:r>
          </a:p>
          <a:p>
            <a:endParaRPr lang="nl-BE" dirty="0"/>
          </a:p>
          <a:p>
            <a:pPr lvl="1"/>
            <a:r>
              <a:rPr lang="nl-BE" i="1" dirty="0" err="1" smtClean="0"/>
              <a:t>Q</a:t>
            </a:r>
            <a:r>
              <a:rPr lang="nl-BE" i="1" baseline="-25000" dirty="0" err="1" smtClean="0"/>
              <a:t>t</a:t>
            </a:r>
            <a:r>
              <a:rPr lang="nl-BE" dirty="0" smtClean="0"/>
              <a:t>: volume-indicator</a:t>
            </a:r>
          </a:p>
          <a:p>
            <a:pPr lvl="1"/>
            <a:r>
              <a:rPr lang="nl-BE" i="1" dirty="0" err="1" smtClean="0"/>
              <a:t>Y</a:t>
            </a:r>
            <a:r>
              <a:rPr lang="nl-BE" i="1" baseline="-25000" dirty="0" err="1" smtClean="0"/>
              <a:t>t</a:t>
            </a:r>
            <a:r>
              <a:rPr lang="nl-BE" dirty="0" smtClean="0"/>
              <a:t>: nominaal bbp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Prijsdeflator kan gebruikt worden om vanuit nominaal bbp het reëel bbp te </a:t>
            </a:r>
            <a:r>
              <a:rPr lang="nl-BE" dirty="0" smtClean="0"/>
              <a:t>berekenen </a:t>
            </a:r>
            <a:r>
              <a:rPr lang="nl-BE" dirty="0" smtClean="0"/>
              <a:t>(= </a:t>
            </a:r>
            <a:r>
              <a:rPr lang="nl-BE" dirty="0" err="1" smtClean="0"/>
              <a:t>defleren</a:t>
            </a:r>
            <a:r>
              <a:rPr lang="nl-BE" dirty="0" smtClean="0"/>
              <a:t>)</a:t>
            </a:r>
            <a:endParaRPr lang="nl-B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801024"/>
              </p:ext>
            </p:extLst>
          </p:nvPr>
        </p:nvGraphicFramePr>
        <p:xfrm>
          <a:off x="3341437" y="2889250"/>
          <a:ext cx="11112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7" name="Equation" r:id="rId3" imgW="634680" imgH="228600" progId="Equation.DSMT4">
                  <p:embed/>
                </p:oleObj>
              </mc:Choice>
              <mc:Fallback>
                <p:oleObj name="Equation" r:id="rId3" imgW="63468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1437" y="2889250"/>
                        <a:ext cx="1111250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555741"/>
              </p:ext>
            </p:extLst>
          </p:nvPr>
        </p:nvGraphicFramePr>
        <p:xfrm>
          <a:off x="3052846" y="3846930"/>
          <a:ext cx="1978025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8" name="Equation" r:id="rId5" imgW="1130040" imgH="660240" progId="Equation.DSMT4">
                  <p:embed/>
                </p:oleObj>
              </mc:Choice>
              <mc:Fallback>
                <p:oleObj name="Equation" r:id="rId5" imgW="1130040" imgH="6602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2846" y="3846930"/>
                        <a:ext cx="1978025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061147"/>
              </p:ext>
            </p:extLst>
          </p:nvPr>
        </p:nvGraphicFramePr>
        <p:xfrm>
          <a:off x="3812339" y="5639969"/>
          <a:ext cx="8445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9" name="Equation" r:id="rId7" imgW="482400" imgH="431640" progId="Equation.DSMT4">
                  <p:embed/>
                </p:oleObj>
              </mc:Choice>
              <mc:Fallback>
                <p:oleObj name="Equation" r:id="rId7" imgW="48240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2339" y="5639969"/>
                        <a:ext cx="844550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5911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2.1 </a:t>
            </a:r>
            <a:r>
              <a:rPr lang="nl-BE" dirty="0"/>
              <a:t>De bbp-deflator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Interpretatie bbp-deflator: </a:t>
            </a:r>
          </a:p>
          <a:p>
            <a:pPr lvl="1"/>
            <a:r>
              <a:rPr lang="nl-BE" dirty="0" smtClean="0"/>
              <a:t>Teller: gewogen gemiddelde van prijzen in jaar </a:t>
            </a:r>
            <a:r>
              <a:rPr lang="nl-BE" i="1" dirty="0" smtClean="0"/>
              <a:t>t</a:t>
            </a:r>
          </a:p>
          <a:p>
            <a:pPr lvl="1"/>
            <a:r>
              <a:rPr lang="nl-BE" dirty="0" smtClean="0"/>
              <a:t>Noemer: gewogen gemiddelde van prijzen in basisjaar</a:t>
            </a:r>
          </a:p>
          <a:p>
            <a:r>
              <a:rPr lang="nl-BE" dirty="0" smtClean="0"/>
              <a:t>Dus: gewogen </a:t>
            </a:r>
            <a:r>
              <a:rPr lang="nl-BE" dirty="0"/>
              <a:t>gemiddelde van prijsveranderingen van alle individuele </a:t>
            </a:r>
            <a:r>
              <a:rPr lang="nl-BE" dirty="0" smtClean="0"/>
              <a:t>goederen</a:t>
            </a:r>
          </a:p>
          <a:p>
            <a:endParaRPr lang="nl-BE" dirty="0"/>
          </a:p>
          <a:p>
            <a:endParaRPr lang="nl-BE" dirty="0" smtClean="0"/>
          </a:p>
          <a:p>
            <a:pPr lvl="1"/>
            <a:r>
              <a:rPr lang="nl-BE" dirty="0" err="1" smtClean="0"/>
              <a:t>Paasche</a:t>
            </a:r>
            <a:r>
              <a:rPr lang="nl-BE" dirty="0" smtClean="0"/>
              <a:t>-indices: gewichten in bbp-deflator evolueren mee met jaar waarin index berekend wordt</a:t>
            </a:r>
          </a:p>
          <a:p>
            <a:pPr lvl="1"/>
            <a:r>
              <a:rPr lang="nl-BE" dirty="0" err="1" smtClean="0"/>
              <a:t>Laspeyres</a:t>
            </a:r>
            <a:r>
              <a:rPr lang="nl-BE" dirty="0" smtClean="0"/>
              <a:t>-indices: gewichten in basisjaar gebruiken:</a:t>
            </a:r>
            <a:endParaRPr lang="nl-B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619153"/>
              </p:ext>
            </p:extLst>
          </p:nvPr>
        </p:nvGraphicFramePr>
        <p:xfrm>
          <a:off x="2874294" y="2747880"/>
          <a:ext cx="222250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" name="Equation" r:id="rId3" imgW="1269720" imgH="558720" progId="Equation.DSMT4">
                  <p:embed/>
                </p:oleObj>
              </mc:Choice>
              <mc:Fallback>
                <p:oleObj name="Equation" r:id="rId3" imgW="1269720" imgH="5587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4294" y="2747880"/>
                        <a:ext cx="2222500" cy="96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35832"/>
              </p:ext>
            </p:extLst>
          </p:nvPr>
        </p:nvGraphicFramePr>
        <p:xfrm>
          <a:off x="3441533" y="4944396"/>
          <a:ext cx="12001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8" name="Equation" r:id="rId5" imgW="685800" imgH="457200" progId="Equation.DSMT4">
                  <p:embed/>
                </p:oleObj>
              </mc:Choice>
              <mc:Fallback>
                <p:oleObj name="Equation" r:id="rId5" imgW="685800" imgH="457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41533" y="4944396"/>
                        <a:ext cx="120015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2647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onomie, een inleiding 2017">
  <a:themeElements>
    <a:clrScheme name="Economie 2017">
      <a:dk1>
        <a:srgbClr val="000000"/>
      </a:dk1>
      <a:lt1>
        <a:srgbClr val="7F7F7F"/>
      </a:lt1>
      <a:dk2>
        <a:srgbClr val="D95776"/>
      </a:dk2>
      <a:lt2>
        <a:srgbClr val="F7DDE3"/>
      </a:lt2>
      <a:accent1>
        <a:srgbClr val="E89AAC"/>
      </a:accent1>
      <a:accent2>
        <a:srgbClr val="3F3F3F"/>
      </a:accent2>
      <a:accent3>
        <a:srgbClr val="EFBBC8"/>
      </a:accent3>
      <a:accent4>
        <a:srgbClr val="595959"/>
      </a:accent4>
      <a:accent5>
        <a:srgbClr val="F7DDE3"/>
      </a:accent5>
      <a:accent6>
        <a:srgbClr val="7F7F7F"/>
      </a:accent6>
      <a:hlink>
        <a:srgbClr val="0070C0"/>
      </a:hlink>
      <a:folHlink>
        <a:srgbClr val="7030A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62000" tIns="118800" rIns="162000" bIns="118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25000"/>
          </a:spcAft>
          <a:buClrTx/>
          <a:buSzTx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62000" tIns="118800" rIns="162000" bIns="118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25000"/>
          </a:spcAft>
          <a:buClrTx/>
          <a:buSzTx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D Febr 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 Febr 200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 Febr 200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 Febr 200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 Febr 20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 Febr 20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 Febr 20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</TotalTime>
  <Words>1909</Words>
  <Application>Microsoft Office PowerPoint</Application>
  <PresentationFormat>On-screen Show (4:3)</PresentationFormat>
  <Paragraphs>699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Adobe Garamond Pro</vt:lpstr>
      <vt:lpstr>Garamond</vt:lpstr>
      <vt:lpstr>Calibri Light</vt:lpstr>
      <vt:lpstr>Arial</vt:lpstr>
      <vt:lpstr>Calibri</vt:lpstr>
      <vt:lpstr>Monotype Sorts</vt:lpstr>
      <vt:lpstr>Geneva</vt:lpstr>
      <vt:lpstr>Wingdings</vt:lpstr>
      <vt:lpstr>Perpetua</vt:lpstr>
      <vt:lpstr>Times New Roman</vt:lpstr>
      <vt:lpstr>Economie, een inleiding 2017</vt:lpstr>
      <vt:lpstr>Equation</vt:lpstr>
      <vt:lpstr>MathType 6.0 Equation</vt:lpstr>
      <vt:lpstr>Hoofdstuk 20</vt:lpstr>
      <vt:lpstr>Inhoud</vt:lpstr>
      <vt:lpstr>1. Nominaal en reëel bbp</vt:lpstr>
      <vt:lpstr>Tabel 20.1: evolutie van het bbp in een fictieve economie</vt:lpstr>
      <vt:lpstr>1. Nominaal en reëel bbp</vt:lpstr>
      <vt:lpstr>Tabel 20.2: het bbp van Belgie in lopende en in constante prijzen (miljard euro) en de bbp-deflator van 2000 tot 2018</vt:lpstr>
      <vt:lpstr>2. De link tussen nominaal en reëel bbp: de bbp-deflator</vt:lpstr>
      <vt:lpstr>2.1 De bbp-deflator</vt:lpstr>
      <vt:lpstr>2.1 De bbp-deflator</vt:lpstr>
      <vt:lpstr>2.1 De bbp-deflator</vt:lpstr>
      <vt:lpstr>2. De link tussen nominaal en reëel bbp: de bbp-deflator</vt:lpstr>
      <vt:lpstr>2.2 De hoeveelheidsindex van het bbp </vt:lpstr>
      <vt:lpstr>3. Van niveau naar groei</vt:lpstr>
      <vt:lpstr>3.1 Absolute en relatieve toename</vt:lpstr>
      <vt:lpstr>Tabel 20.3: niveau, toename en groei van het reëel wereld-bbp (miljard $) en het reëel Belgisch bbp (miljard €) van 2007 tot 2018.</vt:lpstr>
      <vt:lpstr>3. Van niveau naar groei</vt:lpstr>
      <vt:lpstr>3.2 Groeivoet en indexcijfers met basis 100</vt:lpstr>
      <vt:lpstr>3. Van niveau naar groei</vt:lpstr>
      <vt:lpstr>3.3 Waarom logaritmes zo handig zijn bij groei</vt:lpstr>
      <vt:lpstr>3.3 Waarom logaritmes zo handig zijn bij groei</vt:lpstr>
      <vt:lpstr>Figuur 20.1a: het bbp per capita in België van 1846 tot 2018</vt:lpstr>
      <vt:lpstr>Figuur 20.1b: het bbp per capita in Belgie van 1846 tot 2018</vt:lpstr>
      <vt:lpstr>4 Groeicijfers als bril op wereld en geschiedenis</vt:lpstr>
      <vt:lpstr>4 Groeicijfers als bril op wereld en geschiedenis</vt:lpstr>
      <vt:lpstr>Tabel 20.4: groei van het bbp per capita voor subperiodes 1846-2018</vt:lpstr>
      <vt:lpstr>Figuur 20.2: reële groei in België en de wereld 1967-2018</vt:lpstr>
      <vt:lpstr>5. De outputkloof en conjunctuur</vt:lpstr>
      <vt:lpstr>Figuur 20.3: de outputkloof als afwijking van het trend-bbp in België</vt:lpstr>
      <vt:lpstr>6. Inflatie en nominale groei</vt:lpstr>
      <vt:lpstr>Figuur 20.4: nominale groei, reële groei en inflatie in België 1961-2018</vt:lpstr>
      <vt:lpstr>Figuur 20.5: inflatie in België, Japan en China van 1961-2015 (in %) </vt:lpstr>
      <vt:lpstr>7. Groei van het bbp en welvaart</vt:lpstr>
      <vt:lpstr>7. Groei van het bbp en welvaart</vt:lpstr>
      <vt:lpstr>Tabel 20.5: bruto nationaal inkomen als welvaartsindicator vergeleken met de Human Development Index</vt:lpstr>
    </vt:vector>
  </TitlesOfParts>
  <Company>unknown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10: Onvolmaakte Mededinging en Productdifferentiatie</dc:title>
  <dc:creator>Gebruiker</dc:creator>
  <dc:description>Deze file was een attachment bij  _x000d_
de mail met volgende identificatiegegevens Subject: Hoofdstukken 8 - 13_x000d_
Time : 2010-09-17 19:15:48</dc:description>
  <cp:lastModifiedBy>Koen Dedobbeleer</cp:lastModifiedBy>
  <cp:revision>270</cp:revision>
  <cp:lastPrinted>2001-01-23T09:10:19Z</cp:lastPrinted>
  <dcterms:created xsi:type="dcterms:W3CDTF">2010-08-30T13:37:30Z</dcterms:created>
  <dcterms:modified xsi:type="dcterms:W3CDTF">2017-10-24T13:09:40Z</dcterms:modified>
</cp:coreProperties>
</file>