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37" r:id="rId1"/>
  </p:sldMasterIdLst>
  <p:notesMasterIdLst>
    <p:notesMasterId r:id="rId68"/>
  </p:notesMasterIdLst>
  <p:handoutMasterIdLst>
    <p:handoutMasterId r:id="rId69"/>
  </p:handoutMasterIdLst>
  <p:sldIdLst>
    <p:sldId id="315" r:id="rId2"/>
    <p:sldId id="316" r:id="rId3"/>
    <p:sldId id="354" r:id="rId4"/>
    <p:sldId id="389" r:id="rId5"/>
    <p:sldId id="422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353" r:id="rId17"/>
    <p:sldId id="356" r:id="rId18"/>
    <p:sldId id="429" r:id="rId19"/>
    <p:sldId id="430" r:id="rId20"/>
    <p:sldId id="431" r:id="rId21"/>
    <p:sldId id="401" r:id="rId22"/>
    <p:sldId id="358" r:id="rId23"/>
    <p:sldId id="423" r:id="rId24"/>
    <p:sldId id="432" r:id="rId25"/>
    <p:sldId id="433" r:id="rId26"/>
    <p:sldId id="424" r:id="rId27"/>
    <p:sldId id="403" r:id="rId28"/>
    <p:sldId id="360" r:id="rId29"/>
    <p:sldId id="434" r:id="rId30"/>
    <p:sldId id="435" r:id="rId31"/>
    <p:sldId id="404" r:id="rId32"/>
    <p:sldId id="436" r:id="rId33"/>
    <p:sldId id="437" r:id="rId34"/>
    <p:sldId id="405" r:id="rId35"/>
    <p:sldId id="438" r:id="rId36"/>
    <p:sldId id="364" r:id="rId37"/>
    <p:sldId id="365" r:id="rId38"/>
    <p:sldId id="366" r:id="rId39"/>
    <p:sldId id="406" r:id="rId40"/>
    <p:sldId id="372" r:id="rId41"/>
    <p:sldId id="370" r:id="rId42"/>
    <p:sldId id="407" r:id="rId43"/>
    <p:sldId id="408" r:id="rId44"/>
    <p:sldId id="425" r:id="rId45"/>
    <p:sldId id="409" r:id="rId46"/>
    <p:sldId id="410" r:id="rId47"/>
    <p:sldId id="411" r:id="rId48"/>
    <p:sldId id="412" r:id="rId49"/>
    <p:sldId id="413" r:id="rId50"/>
    <p:sldId id="439" r:id="rId51"/>
    <p:sldId id="440" r:id="rId52"/>
    <p:sldId id="426" r:id="rId53"/>
    <p:sldId id="415" r:id="rId54"/>
    <p:sldId id="441" r:id="rId55"/>
    <p:sldId id="416" r:id="rId56"/>
    <p:sldId id="442" r:id="rId57"/>
    <p:sldId id="421" r:id="rId58"/>
    <p:sldId id="373" r:id="rId59"/>
    <p:sldId id="418" r:id="rId60"/>
    <p:sldId id="375" r:id="rId61"/>
    <p:sldId id="417" r:id="rId62"/>
    <p:sldId id="374" r:id="rId63"/>
    <p:sldId id="419" r:id="rId64"/>
    <p:sldId id="420" r:id="rId65"/>
    <p:sldId id="378" r:id="rId66"/>
    <p:sldId id="379" r:id="rId67"/>
  </p:sldIdLst>
  <p:sldSz cx="9144000" cy="6858000" type="screen4x3"/>
  <p:notesSz cx="9144000" cy="6858000"/>
  <p:embeddedFontLst>
    <p:embeddedFont>
      <p:font typeface="Garamond" panose="02020404030301010803" pitchFamily="18" charset="0"/>
      <p:regular r:id="rId70"/>
      <p:bold r:id="rId71"/>
      <p: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Perpetua" panose="02020502060401020303" pitchFamily="18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Adobe Garamond Pro" panose="02020502060506020403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CA700"/>
    <a:srgbClr val="C68F08"/>
    <a:srgbClr val="C0C0C0"/>
    <a:srgbClr val="CC6600"/>
    <a:srgbClr val="9B6607"/>
    <a:srgbClr val="FF6600"/>
    <a:srgbClr val="1F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88777" autoAdjust="0"/>
  </p:normalViewPr>
  <p:slideViewPr>
    <p:cSldViewPr snapToGrid="0">
      <p:cViewPr varScale="1">
        <p:scale>
          <a:sx n="69" d="100"/>
          <a:sy n="69" d="100"/>
        </p:scale>
        <p:origin x="9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1908" y="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84" Type="http://schemas.openxmlformats.org/officeDocument/2006/relationships/font" Target="fonts/font15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owerPoint\Werk\Exceldata\H14_data_20170701_klaa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23622004642627E-2"/>
          <c:y val="3.7328807204326186E-2"/>
          <c:w val="0.91223168133339405"/>
          <c:h val="0.77346998651673859"/>
        </c:manualLayout>
      </c:layout>
      <c:lineChart>
        <c:grouping val="standard"/>
        <c:varyColors val="0"/>
        <c:ser>
          <c:idx val="0"/>
          <c:order val="0"/>
          <c:tx>
            <c:strRef>
              <c:f>'F14.11'!$A$7</c:f>
              <c:strCache>
                <c:ptCount val="1"/>
                <c:pt idx="0">
                  <c:v>België</c:v>
                </c:pt>
              </c:strCache>
            </c:strRef>
          </c:tx>
          <c:spPr>
            <a:ln w="31750" cap="rnd">
              <a:solidFill>
                <a:srgbClr val="7F7F7F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'F14.11'!$B$6:$AV$6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'F14.11'!$B$7:$AV$7</c:f>
              <c:numCache>
                <c:formatCode>General</c:formatCode>
                <c:ptCount val="47"/>
                <c:pt idx="29" formatCode="0.0">
                  <c:v>2.3924232000000001</c:v>
                </c:pt>
                <c:pt idx="30" formatCode="0.0">
                  <c:v>2.3671498</c:v>
                </c:pt>
                <c:pt idx="31" formatCode="0.0">
                  <c:v>2.3398564999999998</c:v>
                </c:pt>
                <c:pt idx="32" formatCode="0.0">
                  <c:v>2.3129382000000001</c:v>
                </c:pt>
                <c:pt idx="33" formatCode="0.0">
                  <c:v>2.3948524999999998</c:v>
                </c:pt>
                <c:pt idx="34" formatCode="0.0">
                  <c:v>2.4642423999999998</c:v>
                </c:pt>
                <c:pt idx="35" formatCode="0.0">
                  <c:v>2.4888889000000001</c:v>
                </c:pt>
                <c:pt idx="36" formatCode="0.0">
                  <c:v>2.4289855</c:v>
                </c:pt>
                <c:pt idx="37" formatCode="0.0">
                  <c:v>2.3320420999999998</c:v>
                </c:pt>
                <c:pt idx="38" formatCode="0.0">
                  <c:v>2.2517007000000002</c:v>
                </c:pt>
                <c:pt idx="39" formatCode="0.0">
                  <c:v>2.3002571000000001</c:v>
                </c:pt>
                <c:pt idx="40" formatCode="0.0">
                  <c:v>2.3787493999999998</c:v>
                </c:pt>
                <c:pt idx="41" formatCode="0.0">
                  <c:v>2.4472361999999999</c:v>
                </c:pt>
                <c:pt idx="42" formatCode="0.0">
                  <c:v>2.4733698</c:v>
                </c:pt>
                <c:pt idx="43" formatCode="0.0">
                  <c:v>2.4587604000000001</c:v>
                </c:pt>
                <c:pt idx="44" formatCode="0.0">
                  <c:v>2.3324324000000001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4-4E61-BB01-2AE391735738}"/>
            </c:ext>
          </c:extLst>
        </c:ser>
        <c:ser>
          <c:idx val="1"/>
          <c:order val="1"/>
          <c:tx>
            <c:strRef>
              <c:f>'F14.11'!$A$8</c:f>
              <c:strCache>
                <c:ptCount val="1"/>
                <c:pt idx="0">
                  <c:v>Frankrijk</c:v>
                </c:pt>
              </c:strCache>
            </c:strRef>
          </c:tx>
          <c:spPr>
            <a:ln w="19050" cap="rnd" cmpd="sng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trendline>
            <c:name>Frankrijk</c:name>
            <c:spPr>
              <a:ln w="31750" cap="rnd">
                <a:solidFill>
                  <a:srgbClr val="EFBBC8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'F14.11'!$B$6:$Z$6</c:f>
              <c:numCache>
                <c:formatCode>General</c:formatCode>
                <c:ptCount val="2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</c:numCache>
            </c:numRef>
          </c:cat>
          <c:val>
            <c:numRef>
              <c:f>'F14.11'!$B$8:$AV$8</c:f>
              <c:numCache>
                <c:formatCode>General</c:formatCode>
                <c:ptCount val="47"/>
                <c:pt idx="32" formatCode="0.0">
                  <c:v>2.9265070199999998</c:v>
                </c:pt>
                <c:pt idx="36" formatCode="0.0">
                  <c:v>2.7762430899999999</c:v>
                </c:pt>
                <c:pt idx="40" formatCode="0.0">
                  <c:v>2.8064943699999998</c:v>
                </c:pt>
                <c:pt idx="44" formatCode="0.0">
                  <c:v>2.8066707800000001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4-4E61-BB01-2AE391735738}"/>
            </c:ext>
          </c:extLst>
        </c:ser>
        <c:ser>
          <c:idx val="2"/>
          <c:order val="2"/>
          <c:tx>
            <c:strRef>
              <c:f>'F14.11'!$A$9</c:f>
              <c:strCache>
                <c:ptCount val="1"/>
                <c:pt idx="0">
                  <c:v>Duitsland</c:v>
                </c:pt>
              </c:strCache>
            </c:strRef>
          </c:tx>
          <c:spPr>
            <a:ln w="317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'F14.11'!$B$6:$AV$6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'F14.11'!$B$9:$AV$9</c:f>
              <c:numCache>
                <c:formatCode>General</c:formatCode>
                <c:ptCount val="47"/>
                <c:pt idx="22" formatCode="0.0">
                  <c:v>3.4253393999999999</c:v>
                </c:pt>
                <c:pt idx="23" formatCode="0.0">
                  <c:v>3.0592592999999999</c:v>
                </c:pt>
                <c:pt idx="24" formatCode="0.0">
                  <c:v>2.8030833999999998</c:v>
                </c:pt>
                <c:pt idx="25" formatCode="0.0">
                  <c:v>2.8998363</c:v>
                </c:pt>
                <c:pt idx="26" formatCode="0.0">
                  <c:v>2.8861538000000002</c:v>
                </c:pt>
                <c:pt idx="27" formatCode="0.0">
                  <c:v>2.9228394999999998</c:v>
                </c:pt>
                <c:pt idx="28" formatCode="0.0">
                  <c:v>2.9722222</c:v>
                </c:pt>
                <c:pt idx="29" formatCode="0.0">
                  <c:v>3.0136986000000001</c:v>
                </c:pt>
                <c:pt idx="30" formatCode="0.0">
                  <c:v>3.0581132000000002</c:v>
                </c:pt>
                <c:pt idx="31" formatCode="0.0">
                  <c:v>3.0267857</c:v>
                </c:pt>
                <c:pt idx="32" formatCode="0.0">
                  <c:v>3.0410371999999999</c:v>
                </c:pt>
                <c:pt idx="33" formatCode="0.0">
                  <c:v>2.9978889</c:v>
                </c:pt>
                <c:pt idx="34" formatCode="0.0">
                  <c:v>3.1404494000000001</c:v>
                </c:pt>
                <c:pt idx="35" formatCode="0.0">
                  <c:v>3.1526857000000001</c:v>
                </c:pt>
                <c:pt idx="36" formatCode="0.0">
                  <c:v>3.3559040000000002</c:v>
                </c:pt>
                <c:pt idx="37" formatCode="0.0">
                  <c:v>3.2573379</c:v>
                </c:pt>
                <c:pt idx="38" formatCode="0.0">
                  <c:v>3.2</c:v>
                </c:pt>
                <c:pt idx="39" formatCode="0.0">
                  <c:v>3.3</c:v>
                </c:pt>
                <c:pt idx="40" formatCode="0.0">
                  <c:v>3.3333333000000001</c:v>
                </c:pt>
                <c:pt idx="41" formatCode="0.0">
                  <c:v>3.4666667000000002</c:v>
                </c:pt>
                <c:pt idx="42" formatCode="0.0">
                  <c:v>3.2608332999999998</c:v>
                </c:pt>
                <c:pt idx="43" formatCode="0.0">
                  <c:v>3.375</c:v>
                </c:pt>
                <c:pt idx="44" formatCode="0.0">
                  <c:v>3.40625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44-4E61-BB01-2AE391735738}"/>
            </c:ext>
          </c:extLst>
        </c:ser>
        <c:ser>
          <c:idx val="3"/>
          <c:order val="3"/>
          <c:tx>
            <c:strRef>
              <c:f>'F14.11'!$A$10</c:f>
              <c:strCache>
                <c:ptCount val="1"/>
                <c:pt idx="0">
                  <c:v>VK</c:v>
                </c:pt>
              </c:strCache>
            </c:strRef>
          </c:tx>
          <c:spPr>
            <a:ln w="31750" cap="rnd">
              <a:solidFill>
                <a:srgbClr val="D95776"/>
              </a:solidFill>
              <a:round/>
            </a:ln>
            <a:effectLst/>
          </c:spPr>
          <c:marker>
            <c:symbol val="none"/>
          </c:marker>
          <c:cat>
            <c:numRef>
              <c:f>'F14.11'!$B$6:$AV$6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'F14.11'!$B$10:$AV$10</c:f>
              <c:numCache>
                <c:formatCode>0.0</c:formatCode>
                <c:ptCount val="47"/>
                <c:pt idx="0">
                  <c:v>3.5673887999999998</c:v>
                </c:pt>
                <c:pt idx="1">
                  <c:v>3.4351802999999999</c:v>
                </c:pt>
                <c:pt idx="2">
                  <c:v>3.4499824000000001</c:v>
                </c:pt>
                <c:pt idx="3">
                  <c:v>3.4330501999999998</c:v>
                </c:pt>
                <c:pt idx="4">
                  <c:v>3.2330352000000002</c:v>
                </c:pt>
                <c:pt idx="5">
                  <c:v>3.0153968999999998</c:v>
                </c:pt>
                <c:pt idx="6">
                  <c:v>2.9868776000000001</c:v>
                </c:pt>
                <c:pt idx="7">
                  <c:v>2.8796468000000002</c:v>
                </c:pt>
                <c:pt idx="8">
                  <c:v>2.9177050000000002</c:v>
                </c:pt>
                <c:pt idx="9">
                  <c:v>2.9631253000000002</c:v>
                </c:pt>
                <c:pt idx="10">
                  <c:v>2.9917322</c:v>
                </c:pt>
                <c:pt idx="11">
                  <c:v>3.0951884999999999</c:v>
                </c:pt>
                <c:pt idx="12">
                  <c:v>3.1164827000000002</c:v>
                </c:pt>
                <c:pt idx="13">
                  <c:v>3.1204874999999999</c:v>
                </c:pt>
                <c:pt idx="14">
                  <c:v>3.1939567000000002</c:v>
                </c:pt>
                <c:pt idx="15">
                  <c:v>3.2021402000000001</c:v>
                </c:pt>
                <c:pt idx="16">
                  <c:v>3.2544868</c:v>
                </c:pt>
                <c:pt idx="17">
                  <c:v>3.3254462999999999</c:v>
                </c:pt>
                <c:pt idx="18">
                  <c:v>3.3943789999999998</c:v>
                </c:pt>
                <c:pt idx="19">
                  <c:v>3.4060495999999998</c:v>
                </c:pt>
                <c:pt idx="20">
                  <c:v>3.4274912</c:v>
                </c:pt>
                <c:pt idx="21">
                  <c:v>3.3829452</c:v>
                </c:pt>
                <c:pt idx="22">
                  <c:v>3.4019260999999998</c:v>
                </c:pt>
                <c:pt idx="23">
                  <c:v>3.4206305000000001</c:v>
                </c:pt>
                <c:pt idx="24">
                  <c:v>3.4058584999999999</c:v>
                </c:pt>
                <c:pt idx="25">
                  <c:v>3.4891682999999998</c:v>
                </c:pt>
                <c:pt idx="26">
                  <c:v>3.4889937999999998</c:v>
                </c:pt>
                <c:pt idx="27">
                  <c:v>3.4224345999999999</c:v>
                </c:pt>
                <c:pt idx="28">
                  <c:v>3.4798010000000001</c:v>
                </c:pt>
                <c:pt idx="29">
                  <c:v>3.4499314999999999</c:v>
                </c:pt>
                <c:pt idx="30">
                  <c:v>3.461144</c:v>
                </c:pt>
                <c:pt idx="31">
                  <c:v>3.5262343999999999</c:v>
                </c:pt>
                <c:pt idx="32">
                  <c:v>3.5408830999999998</c:v>
                </c:pt>
                <c:pt idx="33">
                  <c:v>3.5261268000000001</c:v>
                </c:pt>
                <c:pt idx="34">
                  <c:v>3.5273661000000001</c:v>
                </c:pt>
                <c:pt idx="35">
                  <c:v>3.6357729999999999</c:v>
                </c:pt>
                <c:pt idx="36">
                  <c:v>3.6213514</c:v>
                </c:pt>
                <c:pt idx="37">
                  <c:v>3.5920231999999999</c:v>
                </c:pt>
                <c:pt idx="38">
                  <c:v>3.6311450999999999</c:v>
                </c:pt>
                <c:pt idx="39">
                  <c:v>3.5990248999999999</c:v>
                </c:pt>
                <c:pt idx="40">
                  <c:v>3.5819291</c:v>
                </c:pt>
                <c:pt idx="41">
                  <c:v>3.6151339999999998</c:v>
                </c:pt>
                <c:pt idx="42">
                  <c:v>3.5515775000000001</c:v>
                </c:pt>
                <c:pt idx="43">
                  <c:v>3.5471303999999999</c:v>
                </c:pt>
                <c:pt idx="44">
                  <c:v>3.5613060000000001</c:v>
                </c:pt>
                <c:pt idx="45">
                  <c:v>3.4951029999999998</c:v>
                </c:pt>
                <c:pt idx="46">
                  <c:v>3.4240854999999999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44-4E61-BB01-2AE391735738}"/>
            </c:ext>
          </c:extLst>
        </c:ser>
        <c:ser>
          <c:idx val="4"/>
          <c:order val="4"/>
          <c:tx>
            <c:strRef>
              <c:f>'F14.11'!$A$11</c:f>
              <c:strCache>
                <c:ptCount val="1"/>
                <c:pt idx="0">
                  <c:v>VS</c:v>
                </c:pt>
              </c:strCache>
            </c:strRef>
          </c:tx>
          <c:spPr>
            <a:ln w="317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'F14.11'!$B$6:$AV$6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'F14.11'!$B$11:$AV$11</c:f>
              <c:numCache>
                <c:formatCode>General</c:formatCode>
                <c:ptCount val="47"/>
                <c:pt idx="3" formatCode="0.0">
                  <c:v>3.6630435000000001</c:v>
                </c:pt>
                <c:pt idx="4" formatCode="0.0">
                  <c:v>3.6703418000000001</c:v>
                </c:pt>
                <c:pt idx="5" formatCode="0.0">
                  <c:v>3.7528438</c:v>
                </c:pt>
                <c:pt idx="6" formatCode="0.0">
                  <c:v>3.6900865999999999</c:v>
                </c:pt>
                <c:pt idx="7" formatCode="0.0">
                  <c:v>3.7161171999999998</c:v>
                </c:pt>
                <c:pt idx="8" formatCode="0.0">
                  <c:v>3.8048150999999999</c:v>
                </c:pt>
                <c:pt idx="9" formatCode="0.0">
                  <c:v>3.7795399999999999</c:v>
                </c:pt>
                <c:pt idx="10" formatCode="0.0">
                  <c:v>3.8299270000000001</c:v>
                </c:pt>
                <c:pt idx="11" formatCode="0.0">
                  <c:v>3.7740225000000001</c:v>
                </c:pt>
                <c:pt idx="12" formatCode="0.0">
                  <c:v>3.8449366999999999</c:v>
                </c:pt>
                <c:pt idx="13" formatCode="0.0">
                  <c:v>4.0092308000000001</c:v>
                </c:pt>
                <c:pt idx="14" formatCode="0.0">
                  <c:v>4.0968508999999997</c:v>
                </c:pt>
                <c:pt idx="15" formatCode="0.0">
                  <c:v>4.1329878999999998</c:v>
                </c:pt>
                <c:pt idx="16" formatCode="0.0">
                  <c:v>4.1364903000000002</c:v>
                </c:pt>
                <c:pt idx="17" formatCode="0.0">
                  <c:v>4.2363635999999998</c:v>
                </c:pt>
                <c:pt idx="18" formatCode="0.0">
                  <c:v>4.3238928999999997</c:v>
                </c:pt>
                <c:pt idx="19" formatCode="0.0">
                  <c:v>4.3178906000000001</c:v>
                </c:pt>
                <c:pt idx="20" formatCode="0.0">
                  <c:v>4.3427895999999997</c:v>
                </c:pt>
                <c:pt idx="21" formatCode="0.0">
                  <c:v>4.3337887000000004</c:v>
                </c:pt>
                <c:pt idx="22" formatCode="0.0">
                  <c:v>4.3830264999999997</c:v>
                </c:pt>
                <c:pt idx="23" formatCode="0.0">
                  <c:v>4.3921225000000002</c:v>
                </c:pt>
                <c:pt idx="24" formatCode="0.0">
                  <c:v>4.5297273000000002</c:v>
                </c:pt>
                <c:pt idx="25" formatCode="0.0">
                  <c:v>4.5935173000000002</c:v>
                </c:pt>
                <c:pt idx="26" formatCode="0.0">
                  <c:v>4.6298035999999998</c:v>
                </c:pt>
                <c:pt idx="27" formatCode="0.0">
                  <c:v>4.6205192000000004</c:v>
                </c:pt>
                <c:pt idx="28" formatCode="0.0">
                  <c:v>4.5117187000000003</c:v>
                </c:pt>
                <c:pt idx="29" formatCode="0.0">
                  <c:v>4.5018586999999997</c:v>
                </c:pt>
                <c:pt idx="30" formatCode="0.0">
                  <c:v>4.4875445000000003</c:v>
                </c:pt>
                <c:pt idx="31" formatCode="0.0">
                  <c:v>4.6310345000000002</c:v>
                </c:pt>
                <c:pt idx="32" formatCode="0.0">
                  <c:v>4.6644068000000001</c:v>
                </c:pt>
                <c:pt idx="33" formatCode="0.0">
                  <c:v>4.7142856999999996</c:v>
                </c:pt>
                <c:pt idx="34" formatCode="0.0">
                  <c:v>4.7868852000000004</c:v>
                </c:pt>
                <c:pt idx="35" formatCode="0.0">
                  <c:v>4.8580645000000002</c:v>
                </c:pt>
                <c:pt idx="36" formatCode="0.0">
                  <c:v>4.8432601999999996</c:v>
                </c:pt>
                <c:pt idx="37" formatCode="0.0">
                  <c:v>4.8545455000000004</c:v>
                </c:pt>
                <c:pt idx="38" formatCode="0.0">
                  <c:v>4.8930635999999996</c:v>
                </c:pt>
                <c:pt idx="39" formatCode="0.0">
                  <c:v>4.9828571000000004</c:v>
                </c:pt>
                <c:pt idx="40" formatCode="0.0">
                  <c:v>5.0113314000000004</c:v>
                </c:pt>
                <c:pt idx="41" formatCode="0.0">
                  <c:v>5.0335196</c:v>
                </c:pt>
                <c:pt idx="42" formatCode="0.0">
                  <c:v>5.2228412000000004</c:v>
                </c:pt>
                <c:pt idx="43" formatCode="0.0">
                  <c:v>5.0833332999999996</c:v>
                </c:pt>
                <c:pt idx="44" formatCode="0.0">
                  <c:v>5.0079155999999996</c:v>
                </c:pt>
                <c:pt idx="45" formatCode="0.0">
                  <c:v>5.0441558000000004</c:v>
                </c:pt>
                <c:pt idx="46" formatCode="0.0">
                  <c:v>5.0478588999999996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44-4E61-BB01-2AE39173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3590696"/>
        <c:axId val="663596184"/>
      </c:lineChart>
      <c:catAx>
        <c:axId val="663590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charset="0"/>
                <a:ea typeface="+mn-ea"/>
                <a:cs typeface="+mn-cs"/>
              </a:defRPr>
            </a:pPr>
            <a:endParaRPr lang="nl-BE"/>
          </a:p>
        </c:txPr>
        <c:crossAx val="663596184"/>
        <c:crosses val="autoZero"/>
        <c:auto val="1"/>
        <c:lblAlgn val="ctr"/>
        <c:lblOffset val="100"/>
        <c:tickLblSkip val="5"/>
        <c:tickMarkSkip val="5"/>
        <c:noMultiLvlLbl val="1"/>
      </c:catAx>
      <c:valAx>
        <c:axId val="66359618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charset="0"/>
                <a:ea typeface="+mn-ea"/>
                <a:cs typeface="+mn-cs"/>
              </a:defRPr>
            </a:pPr>
            <a:endParaRPr lang="nl-BE"/>
          </a:p>
        </c:txPr>
        <c:crossAx val="6635906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Relationship Id="rId4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9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7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 sz="1200" b="1" smtClean="0">
                <a:latin typeface="Perpetua" panose="00000500000000000000" pitchFamily="18" charset="0"/>
              </a:defRPr>
            </a:lvl1pPr>
          </a:lstStyle>
          <a:p>
            <a:pPr>
              <a:defRPr/>
            </a:pPr>
            <a:fld id="{00C14BD6-A161-4008-BDE6-E4C77180D8C3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83249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4BD6-A161-4008-BDE6-E4C77180D8C3}" type="slidenum">
              <a:rPr lang="en-US" altLang="nl-BE" smtClean="0"/>
              <a:pPr>
                <a:defRPr/>
              </a:pPr>
              <a:t>22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349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4BD6-A161-4008-BDE6-E4C77180D8C3}" type="slidenum">
              <a:rPr lang="en-US" altLang="nl-BE" smtClean="0"/>
              <a:pPr>
                <a:defRPr/>
              </a:pPr>
              <a:t>24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8565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4BD6-A161-4008-BDE6-E4C77180D8C3}" type="slidenum">
              <a:rPr lang="en-US" altLang="nl-BE" smtClean="0"/>
              <a:pPr>
                <a:defRPr/>
              </a:pPr>
              <a:t>25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8394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4"/>
          <p:cNvSpPr txBox="1">
            <a:spLocks noGrp="1"/>
          </p:cNvSpPr>
          <p:nvPr userDrawn="1"/>
        </p:nvSpPr>
        <p:spPr bwMode="auto">
          <a:xfrm>
            <a:off x="6729324" y="5391926"/>
            <a:ext cx="2000250" cy="309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© S. COSAERT,  A. DECOSTER &amp; T. PROOST</a:t>
            </a:r>
            <a:b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</a:br>
            <a: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	 UNIVERSITAIRE</a:t>
            </a:r>
            <a:r>
              <a:rPr lang="nl-BE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PERS LEUVEN</a:t>
            </a:r>
            <a:endParaRPr lang="en-US" sz="800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4212" y="2408296"/>
            <a:ext cx="8135937" cy="460799"/>
          </a:xfrm>
        </p:spPr>
        <p:txBody>
          <a:bodyPr anchor="b" anchorCtr="0"/>
          <a:lstStyle>
            <a:lvl1pPr algn="l">
              <a:defRPr sz="3600" b="0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 smtClean="0"/>
              <a:t>Hoofdstuk X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2" y="2984245"/>
            <a:ext cx="8135937" cy="960512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3600" b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 smtClean="0"/>
              <a:t>Hoofdstuktitel invoegen</a:t>
            </a:r>
            <a:endParaRPr lang="en-US" dirty="0"/>
          </a:p>
        </p:txBody>
      </p:sp>
      <p:sp>
        <p:nvSpPr>
          <p:cNvPr id="405508" name="Tekstvak 405507"/>
          <p:cNvSpPr txBox="1"/>
          <p:nvPr userDrawn="1"/>
        </p:nvSpPr>
        <p:spPr>
          <a:xfrm>
            <a:off x="684212" y="572056"/>
            <a:ext cx="229987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Economie,</a:t>
            </a:r>
            <a:r>
              <a:rPr lang="nl-BE" sz="1800" baseline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een inleiding</a:t>
            </a:r>
            <a:endParaRPr lang="nl-BE" sz="18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1388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42748232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somming tekens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299" cy="47625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5175"/>
            <a:ext cx="8496300" cy="5472113"/>
          </a:xfrm>
        </p:spPr>
        <p:txBody>
          <a:bodyPr/>
          <a:lstStyle>
            <a:lvl1pPr>
              <a:buSzPct val="80000"/>
              <a:defRPr sz="2500">
                <a:latin typeface="Calibri" panose="020F0502020204030204" pitchFamily="34" charset="0"/>
              </a:defRPr>
            </a:lvl1pPr>
            <a:lvl2pPr>
              <a:buSzPct val="90000"/>
              <a:defRPr sz="220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SzPct val="75000"/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0" y="478449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001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Opsomming tekens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-1"/>
            <a:ext cx="8496301" cy="95040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1233488"/>
            <a:ext cx="8496300" cy="5003800"/>
          </a:xfrm>
        </p:spPr>
        <p:txBody>
          <a:bodyPr/>
          <a:lstStyle>
            <a:lvl1pPr>
              <a:buSzPct val="80000"/>
              <a:defRPr sz="2500">
                <a:latin typeface="Calibri" panose="020F0502020204030204" pitchFamily="34" charset="0"/>
              </a:defRPr>
            </a:lvl1pPr>
            <a:lvl2pPr>
              <a:buSzPct val="90000"/>
              <a:defRPr sz="220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SzPct val="75000"/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3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5959311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somming nummering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300" cy="476250"/>
          </a:xfrm>
        </p:spPr>
        <p:txBody>
          <a:bodyPr anchor="ctr" anchorCtr="0"/>
          <a:lstStyle>
            <a:lvl1pPr algn="l">
              <a:defRPr sz="28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5175"/>
            <a:ext cx="8496300" cy="5472113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77" indent="-457189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336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2795405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Opsomming nummering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300" cy="950400"/>
          </a:xfrm>
        </p:spPr>
        <p:txBody>
          <a:bodyPr anchor="ctr" anchorCtr="0"/>
          <a:lstStyle>
            <a:lvl1pPr algn="l">
              <a:defRPr sz="28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1233488"/>
            <a:ext cx="8496300" cy="5003800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77" indent="-457189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0266979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2000"/>
            <a:ext cx="8496300" cy="5475288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88" indent="-457200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251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299" cy="47625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5675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guur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1"/>
            <a:ext cx="8496300" cy="476250"/>
          </a:xfrm>
        </p:spPr>
        <p:txBody>
          <a:bodyPr anchor="ctr" anchorCtr="0"/>
          <a:lstStyle>
            <a:lvl1pPr>
              <a:defRPr lang="nl-BE" dirty="0"/>
            </a:lvl1pPr>
          </a:lstStyle>
          <a:p>
            <a:r>
              <a:rPr lang="nl-BE" dirty="0" smtClean="0"/>
              <a:t>Titel van de figuur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251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30" name="Tijdelijke aanduiding voor inhoud 29"/>
          <p:cNvSpPr>
            <a:spLocks noGrp="1"/>
          </p:cNvSpPr>
          <p:nvPr>
            <p:ph sz="quarter" idx="10" hasCustomPrompt="1"/>
          </p:nvPr>
        </p:nvSpPr>
        <p:spPr>
          <a:xfrm>
            <a:off x="323850" y="765175"/>
            <a:ext cx="8496300" cy="54721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Voeg hier je afbeelding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55024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Figuur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1"/>
            <a:ext cx="8496300" cy="950400"/>
          </a:xfrm>
        </p:spPr>
        <p:txBody>
          <a:bodyPr anchor="ctr" anchorCtr="0"/>
          <a:lstStyle>
            <a:lvl1pPr>
              <a:defRPr lang="nl-BE" dirty="0"/>
            </a:lvl1pPr>
          </a:lstStyle>
          <a:p>
            <a:r>
              <a:rPr lang="nl-BE" dirty="0" smtClean="0"/>
              <a:t>Titel van de figuur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30" name="Tijdelijke aanduiding voor inhoud 29"/>
          <p:cNvSpPr>
            <a:spLocks noGrp="1"/>
          </p:cNvSpPr>
          <p:nvPr>
            <p:ph sz="quarter" idx="10" hasCustomPrompt="1"/>
          </p:nvPr>
        </p:nvSpPr>
        <p:spPr>
          <a:xfrm>
            <a:off x="323850" y="1233488"/>
            <a:ext cx="8496300" cy="5003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Voeg hier je afbeelding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5603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721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"/>
            <a:ext cx="8496299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stijl te bewerken</a:t>
            </a:r>
            <a:endParaRPr lang="en-US" altLang="nl-B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765174"/>
            <a:ext cx="8496300" cy="54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modelstijlen te bewerken</a:t>
            </a:r>
          </a:p>
          <a:p>
            <a:pPr lvl="1"/>
            <a:r>
              <a:rPr lang="nl-NL" altLang="nl-BE" dirty="0" smtClean="0"/>
              <a:t>Tweede niveau</a:t>
            </a:r>
          </a:p>
          <a:p>
            <a:pPr lvl="2"/>
            <a:r>
              <a:rPr lang="nl-NL" altLang="nl-BE" dirty="0" smtClean="0"/>
              <a:t>Derde niveau</a:t>
            </a:r>
          </a:p>
          <a:p>
            <a:pPr lvl="3"/>
            <a:r>
              <a:rPr lang="nl-NL" altLang="nl-BE" dirty="0" smtClean="0"/>
              <a:t>Vierde niveau</a:t>
            </a:r>
          </a:p>
          <a:p>
            <a:pPr lvl="4"/>
            <a:r>
              <a:rPr lang="nl-NL" altLang="nl-BE" dirty="0" smtClean="0"/>
              <a:t>Vijfde niveau</a:t>
            </a:r>
          </a:p>
          <a:p>
            <a:pPr lvl="4"/>
            <a:endParaRPr lang="nl-NL" altLang="nl-BE" dirty="0" smtClean="0"/>
          </a:p>
          <a:p>
            <a:pPr lvl="0"/>
            <a:r>
              <a:rPr lang="en-US" altLang="nl-BE" dirty="0" err="1" smtClean="0"/>
              <a:t>Klik</a:t>
            </a:r>
            <a:r>
              <a:rPr lang="en-US" altLang="nl-BE" dirty="0" smtClean="0"/>
              <a:t> om de </a:t>
            </a:r>
            <a:r>
              <a:rPr lang="en-US" altLang="nl-BE" dirty="0" err="1" smtClean="0"/>
              <a:t>modelstijlen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te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bewerken</a:t>
            </a:r>
            <a:r>
              <a:rPr lang="en-US" altLang="nl-BE" dirty="0" smtClean="0"/>
              <a:t> 2</a:t>
            </a:r>
          </a:p>
          <a:p>
            <a:pPr lvl="1"/>
            <a:r>
              <a:rPr lang="en-US" altLang="nl-BE" dirty="0" err="1" smtClean="0"/>
              <a:t>Tweede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2"/>
            <a:r>
              <a:rPr lang="en-US" altLang="nl-BE" dirty="0" err="1" smtClean="0"/>
              <a:t>Derde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3"/>
            <a:r>
              <a:rPr lang="en-US" altLang="nl-BE" dirty="0" err="1" smtClean="0"/>
              <a:t>Vierde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4"/>
            <a:r>
              <a:rPr lang="en-US" altLang="nl-BE" dirty="0" err="1" smtClean="0"/>
              <a:t>Vijfde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6523038"/>
            <a:ext cx="9144000" cy="334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62000" tIns="118800" rIns="162000" bIns="1188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5000"/>
              </a:spcAft>
            </a:pPr>
            <a:endParaRPr lang="nl-BE" altLang="nl-BE" sz="240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nl-BE" sz="2400"/>
          </a:p>
        </p:txBody>
      </p:sp>
      <p:cxnSp>
        <p:nvCxnSpPr>
          <p:cNvPr id="15" name="Straight Connector 12"/>
          <p:cNvCxnSpPr>
            <a:cxnSpLocks noChangeShapeType="1"/>
          </p:cNvCxnSpPr>
          <p:nvPr userDrawn="1"/>
        </p:nvCxnSpPr>
        <p:spPr bwMode="auto">
          <a:xfrm rot="5400000">
            <a:off x="8091402" y="6684965"/>
            <a:ext cx="3476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kstvak 16"/>
          <p:cNvSpPr txBox="1"/>
          <p:nvPr userDrawn="1"/>
        </p:nvSpPr>
        <p:spPr>
          <a:xfrm>
            <a:off x="345599" y="6567412"/>
            <a:ext cx="199116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0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Economie</a:t>
            </a:r>
            <a:r>
              <a:rPr lang="nl-BE" sz="1000" baseline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, een inleiding 2017</a:t>
            </a:r>
            <a:endParaRPr lang="nl-BE" sz="10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ijdelijke aanduiding voor tekst 24"/>
          <p:cNvSpPr txBox="1">
            <a:spLocks/>
          </p:cNvSpPr>
          <p:nvPr userDrawn="1"/>
        </p:nvSpPr>
        <p:spPr>
          <a:xfrm>
            <a:off x="2322363" y="6521451"/>
            <a:ext cx="4172038" cy="336550"/>
          </a:xfrm>
          <a:prstGeom prst="rect">
            <a:avLst/>
          </a:prstGeom>
        </p:spPr>
        <p:txBody>
          <a:bodyPr lIns="0" anchor="ctr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200" baseline="0">
                <a:solidFill>
                  <a:srgbClr val="FFFFFF"/>
                </a:solidFill>
                <a:latin typeface="Calibri Light" panose="020F0302020204030204" pitchFamily="34" charset="0"/>
                <a:ea typeface="Geneva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pitchFamily="2" charset="2"/>
              <a:defRPr sz="1800" i="1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pitchFamily="2" charset="2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sz="1200" kern="0" dirty="0" smtClean="0"/>
              <a:t>14 – </a:t>
            </a:r>
            <a:r>
              <a:rPr lang="nl-BE" sz="1200" b="0" i="0" u="none" strike="noStrike" kern="1200" baseline="0" dirty="0" smtClean="0">
                <a:solidFill>
                  <a:srgbClr val="FFFFFF"/>
                </a:solidFill>
                <a:latin typeface="Calibri Light" panose="020F0302020204030204" pitchFamily="34" charset="0"/>
                <a:ea typeface="Geneva" charset="-128"/>
                <a:cs typeface="Calibri" panose="020F0502020204030204" pitchFamily="34" charset="0"/>
              </a:rPr>
              <a:t>Verdeling</a:t>
            </a:r>
            <a:endParaRPr lang="en-US" sz="1200" kern="0" dirty="0"/>
          </a:p>
        </p:txBody>
      </p:sp>
      <p:sp>
        <p:nvSpPr>
          <p:cNvPr id="19" name="Tekstvak 18"/>
          <p:cNvSpPr txBox="1"/>
          <p:nvPr userDrawn="1"/>
        </p:nvSpPr>
        <p:spPr>
          <a:xfrm>
            <a:off x="6508802" y="6528651"/>
            <a:ext cx="174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André Decoster &amp; Erwin </a:t>
            </a:r>
            <a:r>
              <a:rPr lang="nl-NL" sz="800" kern="0" dirty="0" err="1" smtClean="0">
                <a:solidFill>
                  <a:srgbClr val="FFFFFF"/>
                </a:solidFill>
                <a:latin typeface="Calibri Light" panose="020F0302020204030204" pitchFamily="34" charset="0"/>
              </a:rPr>
              <a:t>Ooghe</a:t>
            </a:r>
            <a:r>
              <a:rPr lang="nl-NL" sz="800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 (red.)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0" cap="none" baseline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Universitaire Pers Leuven</a:t>
            </a:r>
            <a:endParaRPr lang="nl-BE" sz="800" kern="0" cap="none" baseline="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 userDrawn="1"/>
        </p:nvSpPr>
        <p:spPr bwMode="auto">
          <a:xfrm>
            <a:off x="8276403" y="6527179"/>
            <a:ext cx="867599" cy="333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5B6048DC-D26C-4950-B2F8-F829E9741432}" type="slidenum">
              <a:rPr lang="en-US" altLang="nl-BE" sz="12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>
                <a:defRPr/>
              </a:pPr>
              <a:t>‹#›</a:t>
            </a:fld>
            <a:r>
              <a:rPr lang="en-US" altLang="nl-BE" sz="12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/66</a:t>
            </a:r>
            <a:endParaRPr lang="en-US" altLang="nl-BE" sz="12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49" r:id="rId3"/>
    <p:sldLayoutId id="2147483834" r:id="rId4"/>
    <p:sldLayoutId id="2147483850" r:id="rId5"/>
    <p:sldLayoutId id="2147483852" r:id="rId6"/>
    <p:sldLayoutId id="2147483836" r:id="rId7"/>
    <p:sldLayoutId id="2147483851" r:id="rId8"/>
    <p:sldLayoutId id="2147483835" r:id="rId9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2" charset="2"/>
        <a:defRPr sz="1800" i="1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2" charset="2"/>
        <a:defRPr sz="1600" i="1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5556" userDrawn="1">
          <p15:clr>
            <a:srgbClr val="F26B43"/>
          </p15:clr>
        </p15:guide>
        <p15:guide id="8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0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Hoofdstuk 14</a:t>
            </a:r>
            <a:endParaRPr lang="nl-BE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Verdeling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1.2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1.3</a:t>
            </a: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BE" dirty="0"/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Verklaringen voor veranderingen in ongelijkheid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06136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6646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1.3 Welvaart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Bestedingen</a:t>
            </a:r>
          </a:p>
          <a:p>
            <a:pPr lvl="1"/>
            <a:r>
              <a:rPr lang="nl-BE" dirty="0" smtClean="0"/>
              <a:t>Indirecte belastingen: btw of accijnzen</a:t>
            </a:r>
          </a:p>
          <a:p>
            <a:r>
              <a:rPr lang="nl-BE" dirty="0" smtClean="0"/>
              <a:t>Welvaart is wat overblijft: hoeveelheden goederen en diensten die we kunnen kopen</a:t>
            </a:r>
          </a:p>
          <a:p>
            <a:r>
              <a:rPr lang="nl-BE" dirty="0" smtClean="0"/>
              <a:t>Verschillende factoren bepalen welvaart per persoon </a:t>
            </a:r>
          </a:p>
          <a:p>
            <a:pPr lvl="1"/>
            <a:r>
              <a:rPr lang="nl-BE" dirty="0" smtClean="0"/>
              <a:t>Objectieve component</a:t>
            </a:r>
          </a:p>
          <a:p>
            <a:pPr lvl="2"/>
            <a:r>
              <a:rPr lang="nl-BE" dirty="0" smtClean="0"/>
              <a:t>Gezondheid, leeftijd, gezinsgrootte, klimaat,…</a:t>
            </a:r>
          </a:p>
          <a:p>
            <a:pPr lvl="1"/>
            <a:r>
              <a:rPr lang="nl-BE" dirty="0" smtClean="0"/>
              <a:t>Subjectieve component</a:t>
            </a:r>
          </a:p>
          <a:p>
            <a:pPr lvl="2"/>
            <a:r>
              <a:rPr lang="nl-BE" dirty="0" smtClean="0"/>
              <a:t>Voorkeuren,…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8852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1.2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/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Verklaringen voor veranderingen in ongelijkheid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5066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584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1.4 Gezinsgrootte en equivalentieschalen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Gezinsgrootte wordt meestal in rekening gebracht bij omzetting bestedingen naar welvaartsniveau</a:t>
            </a:r>
          </a:p>
          <a:p>
            <a:r>
              <a:rPr lang="nl-BE" dirty="0" smtClean="0"/>
              <a:t>Ruwe manier: delen door aantal gezinsleden</a:t>
            </a:r>
          </a:p>
          <a:p>
            <a:pPr lvl="1"/>
            <a:r>
              <a:rPr lang="nl-BE" dirty="0" smtClean="0"/>
              <a:t>Niet proportioneel </a:t>
            </a:r>
          </a:p>
          <a:p>
            <a:pPr lvl="1"/>
            <a:r>
              <a:rPr lang="nl-BE" dirty="0" smtClean="0"/>
              <a:t>Publieke-goedkarakter: verlichting, verwarming,…</a:t>
            </a:r>
          </a:p>
          <a:p>
            <a:pPr lvl="1"/>
            <a:r>
              <a:rPr lang="nl-BE" dirty="0" smtClean="0"/>
              <a:t>Behoeften variëren: baby vs. universiteitsstudent</a:t>
            </a:r>
          </a:p>
          <a:p>
            <a:r>
              <a:rPr lang="nl-BE" dirty="0" smtClean="0"/>
              <a:t>Equivalentieschaal: houdt rekening met samenstelling en schaalvoordelen</a:t>
            </a:r>
          </a:p>
          <a:p>
            <a:pPr lvl="1"/>
            <a:r>
              <a:rPr lang="nl-BE" dirty="0" smtClean="0"/>
              <a:t>Bv. OESO-schaal</a:t>
            </a:r>
          </a:p>
          <a:p>
            <a:pPr lvl="2"/>
            <a:r>
              <a:rPr lang="nl-BE" dirty="0" smtClean="0"/>
              <a:t>elke extra volwassene (&gt; 14 jaar): factor 0,5</a:t>
            </a:r>
          </a:p>
          <a:p>
            <a:pPr lvl="2"/>
            <a:r>
              <a:rPr lang="nl-BE" dirty="0"/>
              <a:t>e</a:t>
            </a:r>
            <a:r>
              <a:rPr lang="nl-BE" dirty="0" smtClean="0"/>
              <a:t>lk extra kind (&lt; 14 jaar): factor 0,3</a:t>
            </a:r>
          </a:p>
          <a:p>
            <a:pPr lvl="1"/>
            <a:r>
              <a:rPr lang="nl-BE" dirty="0" smtClean="0"/>
              <a:t>Vierkantswortel van personen in gezin</a:t>
            </a:r>
          </a:p>
          <a:p>
            <a:pPr lvl="2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5564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1.2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/>
              <a:t>Verklaringen voor veranderingen in ongelijkheid</a:t>
            </a:r>
            <a:endParaRPr lang="nl-NL" dirty="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23022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9202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1.5 Verklaringen voor veranderingen in ongelijkheid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Welvaartsverdeling kan ongelijker worden</a:t>
            </a:r>
            <a:r>
              <a:rPr lang="nl-BE" dirty="0"/>
              <a:t> </a:t>
            </a:r>
            <a:r>
              <a:rPr lang="nl-BE" dirty="0" smtClean="0"/>
              <a:t>omdat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primaire inkomensverdeling ongelijker wordt, </a:t>
            </a:r>
            <a:r>
              <a:rPr lang="nl-BE" dirty="0" smtClean="0"/>
              <a:t>bv. als </a:t>
            </a:r>
            <a:r>
              <a:rPr lang="nl-BE" dirty="0"/>
              <a:t>de lonen voor hooggeschoolden veel meer toenemen dan voor laaggeschoolden, of als de inkomens uit vermogens sterker groeien dan uit arbeid;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overheid minder herverdeelt, </a:t>
            </a:r>
            <a:r>
              <a:rPr lang="nl-BE" dirty="0" smtClean="0"/>
              <a:t>bv. </a:t>
            </a:r>
            <a:r>
              <a:rPr lang="nl-BE" dirty="0"/>
              <a:t>omdat ze de belastingen minder progressief maakt of de uitkeringen in de sociale zekerheid beperkt;</a:t>
            </a:r>
          </a:p>
          <a:p>
            <a:pPr lvl="1"/>
            <a:r>
              <a:rPr lang="nl-BE" dirty="0" smtClean="0"/>
              <a:t>er </a:t>
            </a:r>
            <a:r>
              <a:rPr lang="nl-BE" dirty="0" err="1"/>
              <a:t>sociodemografische</a:t>
            </a:r>
            <a:r>
              <a:rPr lang="nl-BE" dirty="0"/>
              <a:t> veranderingen zijn, zoals </a:t>
            </a:r>
            <a:r>
              <a:rPr lang="nl-BE" dirty="0" smtClean="0"/>
              <a:t>bv. </a:t>
            </a:r>
            <a:r>
              <a:rPr lang="nl-BE" dirty="0"/>
              <a:t>meer jongeren die sneller alleen gaan wonen, meer alleenstaanden, meer of minder tweeverdieners, meer inactieve gepensioneerden.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095801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rgbClr val="D95776"/>
                </a:solidFill>
              </a:rPr>
              <a:t>2.1</a:t>
            </a: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BE" dirty="0">
                <a:solidFill>
                  <a:srgbClr val="000000"/>
                </a:solidFill>
              </a:rPr>
              <a:t>De functionele verdeling als klassiek thema</a:t>
            </a:r>
            <a:endParaRPr lang="nl-NL" dirty="0">
              <a:solidFill>
                <a:srgbClr val="000000"/>
              </a:solidFill>
            </a:endParaRP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2.2</a:t>
            </a:r>
            <a:r>
              <a:rPr lang="nl-BE" dirty="0">
                <a:solidFill>
                  <a:schemeClr val="bg1"/>
                </a:solidFill>
              </a:rPr>
              <a:t>	Vergoeding van de productiefactoren in de neoklassieke theorie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2.3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 err="1">
                <a:solidFill>
                  <a:schemeClr val="bg1"/>
                </a:solidFill>
              </a:rPr>
              <a:t>Piketty</a:t>
            </a:r>
            <a:r>
              <a:rPr lang="nl-BE" dirty="0">
                <a:solidFill>
                  <a:schemeClr val="bg1"/>
                </a:solidFill>
              </a:rPr>
              <a:t> pakt de klassieke draad weer </a:t>
            </a:r>
            <a:r>
              <a:rPr lang="nl-BE" dirty="0" smtClean="0">
                <a:solidFill>
                  <a:schemeClr val="bg1"/>
                </a:solidFill>
              </a:rPr>
              <a:t>op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2. </a:t>
            </a:r>
            <a:r>
              <a:rPr lang="nl-BE" dirty="0"/>
              <a:t>De functionele verdeling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functionele verdeling als klassiek thema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Functionele inkomensverdeling geeft aan hoe de toegevoegde waarde (inkomen) verdeeld wordt over productiefactoren arbeid en kapitaal</a:t>
            </a:r>
          </a:p>
          <a:p>
            <a:r>
              <a:rPr lang="nl-BE" dirty="0" smtClean="0"/>
              <a:t>Belangrijk vanuit maatschappelijk oogpunt</a:t>
            </a:r>
          </a:p>
          <a:p>
            <a:pPr lvl="1"/>
            <a:r>
              <a:rPr lang="nl-BE" dirty="0" smtClean="0"/>
              <a:t>Wie krijgt welk deel van de geproduceerde taart?</a:t>
            </a:r>
          </a:p>
          <a:p>
            <a:r>
              <a:rPr lang="nl-BE" dirty="0" smtClean="0"/>
              <a:t>Ethisch</a:t>
            </a:r>
            <a:endParaRPr lang="nl-BE" dirty="0"/>
          </a:p>
          <a:p>
            <a:pPr lvl="1"/>
            <a:r>
              <a:rPr lang="nl-BE" dirty="0" smtClean="0"/>
              <a:t>Inkomen uit vermogen</a:t>
            </a:r>
          </a:p>
          <a:p>
            <a:pPr lvl="2"/>
            <a:r>
              <a:rPr lang="nl-BE" dirty="0" smtClean="0"/>
              <a:t>Opgebouwd door arbeidsinkomen te sparen (meritocratisch)</a:t>
            </a:r>
          </a:p>
          <a:p>
            <a:pPr lvl="2"/>
            <a:r>
              <a:rPr lang="nl-BE" dirty="0" smtClean="0"/>
              <a:t>Geërfd vermogen (aristocratisch)</a:t>
            </a:r>
          </a:p>
          <a:p>
            <a:pPr lvl="1"/>
            <a:r>
              <a:rPr lang="nl-BE" dirty="0" smtClean="0"/>
              <a:t>Inkomen uit arbeid</a:t>
            </a:r>
          </a:p>
          <a:p>
            <a:r>
              <a:rPr lang="nl-BE" dirty="0" smtClean="0"/>
              <a:t>Hét thema onder klassieke economen (1776-1871)</a:t>
            </a:r>
          </a:p>
          <a:p>
            <a:pPr lvl="1"/>
            <a:r>
              <a:rPr lang="nl-BE" dirty="0" smtClean="0"/>
              <a:t>Recent opnieuw op agenda gezet door Thomas </a:t>
            </a:r>
            <a:r>
              <a:rPr lang="nl-BE" dirty="0" err="1" smtClean="0"/>
              <a:t>Piketty’s</a:t>
            </a:r>
            <a:r>
              <a:rPr lang="nl-BE" dirty="0" smtClean="0"/>
              <a:t> (2013) </a:t>
            </a:r>
            <a:r>
              <a:rPr lang="nl-BE" i="1" dirty="0" smtClean="0"/>
              <a:t>Le </a:t>
            </a:r>
            <a:r>
              <a:rPr lang="nl-BE" i="1" dirty="0" err="1" smtClean="0"/>
              <a:t>capital</a:t>
            </a:r>
            <a:r>
              <a:rPr lang="nl-BE" i="1" dirty="0" smtClean="0"/>
              <a:t> au </a:t>
            </a:r>
            <a:r>
              <a:rPr lang="nl-BE" i="1" dirty="0" err="1" smtClean="0"/>
              <a:t>XXIme</a:t>
            </a:r>
            <a:r>
              <a:rPr lang="nl-BE" i="1" dirty="0" smtClean="0"/>
              <a:t> siècle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6515911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functionele verdeling als klassiek thema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Smith (1776) - </a:t>
            </a:r>
            <a:r>
              <a:rPr lang="nl-BE" i="1" dirty="0" err="1"/>
              <a:t>Wealth</a:t>
            </a:r>
            <a:r>
              <a:rPr lang="nl-BE" i="1" dirty="0"/>
              <a:t> of Nations</a:t>
            </a:r>
          </a:p>
          <a:p>
            <a:pPr lvl="1"/>
            <a:r>
              <a:rPr lang="nl-BE" dirty="0"/>
              <a:t>Verhouding tussen sociale klassen </a:t>
            </a:r>
            <a:r>
              <a:rPr lang="nl-BE" dirty="0" err="1"/>
              <a:t>obv</a:t>
            </a:r>
            <a:r>
              <a:rPr lang="nl-BE" dirty="0"/>
              <a:t> inkomensbron</a:t>
            </a:r>
          </a:p>
          <a:p>
            <a:r>
              <a:rPr lang="nl-BE" dirty="0"/>
              <a:t>Ricardo (1818) - </a:t>
            </a:r>
            <a:r>
              <a:rPr lang="nl-BE" i="1" dirty="0"/>
              <a:t>On </a:t>
            </a:r>
            <a:r>
              <a:rPr lang="nl-BE" i="1" dirty="0" err="1"/>
              <a:t>the</a:t>
            </a:r>
            <a:r>
              <a:rPr lang="nl-BE" i="1" dirty="0"/>
              <a:t> </a:t>
            </a:r>
            <a:r>
              <a:rPr lang="nl-BE" i="1" dirty="0" err="1"/>
              <a:t>Principles</a:t>
            </a:r>
            <a:r>
              <a:rPr lang="nl-BE" i="1" dirty="0"/>
              <a:t> of </a:t>
            </a:r>
            <a:r>
              <a:rPr lang="nl-BE" i="1" dirty="0" err="1"/>
              <a:t>Political</a:t>
            </a:r>
            <a:r>
              <a:rPr lang="nl-BE" i="1" dirty="0"/>
              <a:t> </a:t>
            </a:r>
            <a:r>
              <a:rPr lang="nl-BE" i="1" dirty="0" err="1"/>
              <a:t>Economy</a:t>
            </a:r>
            <a:r>
              <a:rPr lang="nl-BE" i="1" dirty="0"/>
              <a:t> </a:t>
            </a:r>
            <a:r>
              <a:rPr lang="nl-BE" i="1" dirty="0" err="1"/>
              <a:t>and</a:t>
            </a:r>
            <a:r>
              <a:rPr lang="nl-BE" i="1" dirty="0"/>
              <a:t> </a:t>
            </a:r>
            <a:r>
              <a:rPr lang="nl-BE" i="1" dirty="0" err="1"/>
              <a:t>Taxation</a:t>
            </a:r>
            <a:endParaRPr lang="nl-BE" i="1" dirty="0"/>
          </a:p>
          <a:p>
            <a:pPr lvl="1"/>
            <a:r>
              <a:rPr lang="nl-BE" dirty="0"/>
              <a:t>3 klassen</a:t>
            </a:r>
          </a:p>
          <a:p>
            <a:pPr lvl="2"/>
            <a:r>
              <a:rPr lang="nl-BE" dirty="0"/>
              <a:t>Grondbezitters</a:t>
            </a:r>
          </a:p>
          <a:p>
            <a:pPr lvl="2"/>
            <a:r>
              <a:rPr lang="nl-BE" dirty="0"/>
              <a:t>Pachters (ondernemers)</a:t>
            </a:r>
          </a:p>
          <a:p>
            <a:pPr lvl="2"/>
            <a:r>
              <a:rPr lang="nl-BE" dirty="0"/>
              <a:t>Landarbeiders</a:t>
            </a:r>
          </a:p>
          <a:p>
            <a:pPr lvl="1"/>
            <a:r>
              <a:rPr lang="nl-BE" dirty="0"/>
              <a:t>Winst: wat overblijft voor pachters na betaling grondrente en lonen</a:t>
            </a:r>
          </a:p>
          <a:p>
            <a:r>
              <a:rPr lang="nl-BE" dirty="0"/>
              <a:t>Industriële </a:t>
            </a:r>
            <a:r>
              <a:rPr lang="nl-BE" dirty="0" smtClean="0"/>
              <a:t>revolutie</a:t>
            </a:r>
            <a:endParaRPr lang="nl-BE" dirty="0"/>
          </a:p>
          <a:p>
            <a:pPr lvl="1"/>
            <a:r>
              <a:rPr lang="nl-BE" dirty="0"/>
              <a:t>Nieuwe sociale klasse: industriële kapitalisten</a:t>
            </a:r>
          </a:p>
          <a:p>
            <a:pPr lvl="1"/>
            <a:r>
              <a:rPr lang="nl-BE" dirty="0"/>
              <a:t>Eigenaar van geproduceerde productiemiddelen (machines)</a:t>
            </a:r>
          </a:p>
          <a:p>
            <a:pPr lvl="1"/>
            <a:r>
              <a:rPr lang="nl-BE" dirty="0" err="1"/>
              <a:t>Uitbreidbaar</a:t>
            </a:r>
            <a:r>
              <a:rPr lang="nl-BE" dirty="0"/>
              <a:t> en </a:t>
            </a:r>
            <a:r>
              <a:rPr lang="nl-BE" dirty="0" err="1"/>
              <a:t>accumuleerbaar</a:t>
            </a:r>
            <a:r>
              <a:rPr lang="nl-BE" dirty="0"/>
              <a:t> (in tegenstelling tot bv. land)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8210804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functionele verdeling als klassiek thema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Door industriële revolutie uitgelokte groei doet bevolking toenemen</a:t>
            </a:r>
          </a:p>
          <a:p>
            <a:pPr lvl="1"/>
            <a:r>
              <a:rPr lang="nl-BE" dirty="0" smtClean="0"/>
              <a:t>Minder </a:t>
            </a:r>
            <a:r>
              <a:rPr lang="nl-BE" dirty="0"/>
              <a:t>vruchtbare grond </a:t>
            </a:r>
            <a:r>
              <a:rPr lang="nl-BE" dirty="0" smtClean="0"/>
              <a:t>wordt in </a:t>
            </a:r>
            <a:r>
              <a:rPr lang="nl-BE" dirty="0"/>
              <a:t>gebruik genomen</a:t>
            </a:r>
          </a:p>
          <a:p>
            <a:pPr lvl="1"/>
            <a:r>
              <a:rPr lang="nl-BE" dirty="0"/>
              <a:t>Graanprijzen moeten stijgen om uit kosten te komen</a:t>
            </a:r>
          </a:p>
          <a:p>
            <a:pPr lvl="1"/>
            <a:r>
              <a:rPr lang="nl-BE" dirty="0"/>
              <a:t>Geldt ook voor </a:t>
            </a:r>
            <a:r>
              <a:rPr lang="nl-BE" dirty="0" smtClean="0"/>
              <a:t>graan </a:t>
            </a:r>
            <a:r>
              <a:rPr lang="nl-BE" dirty="0"/>
              <a:t>op vruchtbare grond</a:t>
            </a:r>
          </a:p>
          <a:p>
            <a:pPr marL="457188" lvl="1" indent="0">
              <a:buNone/>
            </a:pPr>
            <a:r>
              <a:rPr lang="nl-BE" dirty="0"/>
              <a:t>= differentiële rente volgens Ricardo</a:t>
            </a:r>
          </a:p>
          <a:p>
            <a:pPr lvl="2"/>
            <a:r>
              <a:rPr lang="nl-BE" dirty="0"/>
              <a:t>Eigenaren zien grondrente steeds meer stijgen</a:t>
            </a:r>
          </a:p>
          <a:p>
            <a:pPr lvl="2"/>
            <a:r>
              <a:rPr lang="nl-BE" dirty="0"/>
              <a:t>Gaat ten koste van inkomens andere klassen</a:t>
            </a:r>
          </a:p>
          <a:p>
            <a:pPr lvl="3"/>
            <a:r>
              <a:rPr lang="nl-BE" dirty="0"/>
              <a:t>Arbeiders verdienen subsistentieloon</a:t>
            </a:r>
          </a:p>
          <a:p>
            <a:pPr lvl="3"/>
            <a:r>
              <a:rPr lang="nl-BE" dirty="0"/>
              <a:t>Industriële kapitalisten moeten door stijgende graanprijzen subsistentieloon optrekken (of arbeiders komen om)</a:t>
            </a:r>
          </a:p>
          <a:p>
            <a:pPr lvl="2"/>
            <a:r>
              <a:rPr lang="nl-BE" dirty="0"/>
              <a:t>Winst daalt steeds verder omdat grondrente en lonen stijgen</a:t>
            </a:r>
          </a:p>
          <a:p>
            <a:pPr lvl="2"/>
            <a:r>
              <a:rPr lang="nl-BE" dirty="0"/>
              <a:t>Prikkel tot accumulatie verdwijnt</a:t>
            </a:r>
          </a:p>
          <a:p>
            <a:r>
              <a:rPr lang="nl-BE" dirty="0"/>
              <a:t>Ricardo onderschatte technologische vooruitgang 	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6126647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851" y="0"/>
            <a:ext cx="8496300" cy="485775"/>
          </a:xfrm>
        </p:spPr>
        <p:txBody>
          <a:bodyPr/>
          <a:lstStyle/>
          <a:p>
            <a:r>
              <a:rPr lang="nl-BE" altLang="nl-BE" dirty="0" smtClean="0"/>
              <a:t>Inhoud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Verdeling van wat</a:t>
            </a:r>
            <a:r>
              <a:rPr lang="nl-BE" dirty="0" smtClean="0"/>
              <a:t>?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1.1</a:t>
            </a:r>
            <a:r>
              <a:rPr lang="nl-NL" dirty="0"/>
              <a:t>	</a:t>
            </a:r>
            <a:r>
              <a:rPr lang="nl-BE" dirty="0" smtClean="0"/>
              <a:t>De </a:t>
            </a:r>
            <a:r>
              <a:rPr lang="nl-BE" dirty="0"/>
              <a:t>primaire verdeling: inkomen uit arbeid en uit </a:t>
            </a:r>
            <a:r>
              <a:rPr lang="nl-BE" dirty="0" smtClean="0"/>
              <a:t>vermogen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1.2</a:t>
            </a:r>
            <a:r>
              <a:rPr lang="nl-NL" dirty="0"/>
              <a:t>	</a:t>
            </a:r>
            <a:r>
              <a:rPr lang="nl-BE" dirty="0"/>
              <a:t>Beschikbaar </a:t>
            </a:r>
            <a:r>
              <a:rPr lang="nl-BE" dirty="0" smtClean="0"/>
              <a:t>inkomen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1.3</a:t>
            </a:r>
            <a:r>
              <a:rPr lang="nl-NL" dirty="0"/>
              <a:t>	</a:t>
            </a:r>
            <a:r>
              <a:rPr lang="nl-BE" dirty="0" smtClean="0"/>
              <a:t>Welvaart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1.4</a:t>
            </a:r>
            <a:r>
              <a:rPr lang="nl-NL" dirty="0"/>
              <a:t>	</a:t>
            </a:r>
            <a:r>
              <a:rPr lang="nl-BE" dirty="0" smtClean="0"/>
              <a:t>Gezinsgrootte </a:t>
            </a:r>
            <a:r>
              <a:rPr lang="nl-BE" dirty="0"/>
              <a:t>en </a:t>
            </a:r>
            <a:r>
              <a:rPr lang="nl-BE" dirty="0" smtClean="0"/>
              <a:t>equivalentieschalen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1.5</a:t>
            </a:r>
            <a:r>
              <a:rPr lang="nl-NL" dirty="0"/>
              <a:t>	</a:t>
            </a:r>
            <a:r>
              <a:rPr lang="nl-BE" dirty="0" smtClean="0"/>
              <a:t>Verklaringen </a:t>
            </a:r>
            <a:r>
              <a:rPr lang="nl-BE" dirty="0"/>
              <a:t>voor veranderingen in </a:t>
            </a:r>
            <a:r>
              <a:rPr lang="nl-BE" dirty="0" smtClean="0"/>
              <a:t>ongelijkheid</a:t>
            </a:r>
            <a:endParaRPr lang="nl-NL" dirty="0" smtClean="0"/>
          </a:p>
          <a:p>
            <a:r>
              <a:rPr lang="nl-BE" dirty="0"/>
              <a:t>De functionele verdeling</a:t>
            </a:r>
            <a:endParaRPr lang="nl-BE" dirty="0" smtClean="0"/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2.1</a:t>
            </a:r>
            <a:r>
              <a:rPr lang="nl-NL" dirty="0" smtClean="0"/>
              <a:t>	</a:t>
            </a:r>
            <a:r>
              <a:rPr lang="nl-BE" dirty="0" smtClean="0"/>
              <a:t>De </a:t>
            </a:r>
            <a:r>
              <a:rPr lang="nl-BE" dirty="0"/>
              <a:t>functionele verdeling als klassiek thema</a:t>
            </a:r>
            <a:endParaRPr lang="nl-NL" dirty="0" smtClean="0"/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2.2</a:t>
            </a:r>
            <a:r>
              <a:rPr lang="nl-BE" dirty="0" smtClean="0"/>
              <a:t>	Vergoeding </a:t>
            </a:r>
            <a:r>
              <a:rPr lang="nl-BE" dirty="0"/>
              <a:t>van de productiefactoren in de neoklassieke theorie</a:t>
            </a:r>
            <a:endParaRPr lang="nl-BE" dirty="0" smtClean="0"/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2.3</a:t>
            </a:r>
            <a:r>
              <a:rPr lang="nl-NL" dirty="0" smtClean="0"/>
              <a:t>	</a:t>
            </a:r>
            <a:r>
              <a:rPr lang="nl-BE" dirty="0" err="1" smtClean="0"/>
              <a:t>Piketty</a:t>
            </a:r>
            <a:r>
              <a:rPr lang="nl-BE" dirty="0" smtClean="0"/>
              <a:t> </a:t>
            </a:r>
            <a:r>
              <a:rPr lang="nl-BE" dirty="0"/>
              <a:t>pakt de klassieke draad weer </a:t>
            </a:r>
            <a:r>
              <a:rPr lang="nl-BE" dirty="0" smtClean="0"/>
              <a:t>op</a:t>
            </a:r>
            <a:endParaRPr lang="nl-NL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functionele verdeling als klassiek thema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Marx (1867) was sterk geïnspireerd door Ricardo</a:t>
            </a:r>
          </a:p>
          <a:p>
            <a:pPr lvl="1"/>
            <a:r>
              <a:rPr lang="nl-BE" dirty="0"/>
              <a:t>Conflict tussen klassen staat centraal</a:t>
            </a:r>
          </a:p>
          <a:p>
            <a:pPr lvl="2"/>
            <a:r>
              <a:rPr lang="nl-BE" dirty="0"/>
              <a:t>Kapitalisten: eigenaars van productiemiddelen</a:t>
            </a:r>
          </a:p>
          <a:p>
            <a:pPr lvl="2"/>
            <a:r>
              <a:rPr lang="nl-BE" dirty="0"/>
              <a:t>Proletariaat: enkel arbeid ter beschikking</a:t>
            </a:r>
          </a:p>
          <a:p>
            <a:pPr lvl="1"/>
            <a:r>
              <a:rPr lang="nl-BE" dirty="0"/>
              <a:t>Dalende winstvoet</a:t>
            </a:r>
          </a:p>
          <a:p>
            <a:pPr lvl="1"/>
            <a:r>
              <a:rPr lang="nl-BE" dirty="0"/>
              <a:t>Kapitaalvorming door ‘uitbuiting’ arbeiders</a:t>
            </a:r>
          </a:p>
          <a:p>
            <a:pPr lvl="1"/>
            <a:r>
              <a:rPr lang="nl-BE" dirty="0"/>
              <a:t>Inkomen alsmaar meer geconcentreerd</a:t>
            </a:r>
          </a:p>
          <a:p>
            <a:pPr lvl="2"/>
            <a:r>
              <a:rPr lang="nl-BE" dirty="0"/>
              <a:t>Polarisatie</a:t>
            </a:r>
          </a:p>
          <a:p>
            <a:pPr lvl="2"/>
            <a:r>
              <a:rPr lang="nl-BE" dirty="0" smtClean="0"/>
              <a:t>Revolutie: van kapitalistische </a:t>
            </a:r>
            <a:r>
              <a:rPr lang="nl-BE" dirty="0"/>
              <a:t>naar socialistische maatschappij</a:t>
            </a:r>
          </a:p>
          <a:p>
            <a:pPr lvl="1"/>
            <a:r>
              <a:rPr lang="nl-BE" dirty="0"/>
              <a:t>Hield evenmin rekening met technologische </a:t>
            </a:r>
            <a:r>
              <a:rPr lang="nl-BE" dirty="0" smtClean="0"/>
              <a:t>vooruitgang</a:t>
            </a:r>
            <a:r>
              <a:rPr lang="nl-BE" dirty="0"/>
              <a:t>	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249798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2.1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functionele verdeling als klassiek thema</a:t>
            </a:r>
            <a:endParaRPr lang="nl-NL" dirty="0">
              <a:solidFill>
                <a:schemeClr val="bg1"/>
              </a:solidFill>
            </a:endParaRP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2.2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Vergoeding van de productiefactoren in de neoklassieke theorie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2.3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 err="1">
                <a:solidFill>
                  <a:schemeClr val="bg1"/>
                </a:solidFill>
              </a:rPr>
              <a:t>Piketty</a:t>
            </a:r>
            <a:r>
              <a:rPr lang="nl-BE" dirty="0">
                <a:solidFill>
                  <a:schemeClr val="bg1"/>
                </a:solidFill>
              </a:rPr>
              <a:t> pakt de klassieke draad weer </a:t>
            </a:r>
            <a:r>
              <a:rPr lang="nl-BE" dirty="0" smtClean="0">
                <a:solidFill>
                  <a:schemeClr val="bg1"/>
                </a:solidFill>
              </a:rPr>
              <a:t>op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2. </a:t>
            </a:r>
            <a:r>
              <a:rPr lang="nl-BE" dirty="0"/>
              <a:t>De functionele verdeling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6586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22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dirty="0" smtClean="0"/>
              <a:t>2.2 </a:t>
            </a:r>
            <a:r>
              <a:rPr lang="nl-BE" dirty="0"/>
              <a:t>Vergoeding van de productiefactoren in de neoklassieke theorie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Interactie op de markt tussen individuen die op rationele wijze hun objectieven proberen te realiseren binnen beperkingen </a:t>
            </a:r>
          </a:p>
          <a:p>
            <a:r>
              <a:rPr lang="nl-BE" dirty="0" smtClean="0"/>
              <a:t>Eigenaar kapitaal of arbeid wordt vergoed </a:t>
            </a:r>
            <a:r>
              <a:rPr lang="nl-BE" dirty="0" err="1" smtClean="0"/>
              <a:t>obv</a:t>
            </a:r>
            <a:r>
              <a:rPr lang="nl-BE" dirty="0" smtClean="0"/>
              <a:t> marginale productiviteit </a:t>
            </a:r>
          </a:p>
          <a:p>
            <a:r>
              <a:rPr lang="nl-BE" dirty="0" smtClean="0"/>
              <a:t>Onderneming is prijsnemer (loon </a:t>
            </a:r>
            <a:r>
              <a:rPr lang="nl-BE" i="1" dirty="0" smtClean="0"/>
              <a:t>w</a:t>
            </a:r>
            <a:r>
              <a:rPr lang="nl-BE" dirty="0" smtClean="0"/>
              <a:t> en prijs </a:t>
            </a:r>
            <a:r>
              <a:rPr lang="nl-BE" i="1" dirty="0" smtClean="0"/>
              <a:t>p</a:t>
            </a:r>
            <a:r>
              <a:rPr lang="nl-BE" dirty="0" smtClean="0"/>
              <a:t> zijn gegeven)</a:t>
            </a:r>
            <a:endParaRPr lang="nl-BE" dirty="0"/>
          </a:p>
          <a:p>
            <a:pPr lvl="1"/>
            <a:r>
              <a:rPr lang="nl-BE" dirty="0" smtClean="0"/>
              <a:t>Hoeveelheid arbeid?</a:t>
            </a:r>
          </a:p>
          <a:p>
            <a:pPr lvl="1"/>
            <a:r>
              <a:rPr lang="nl-BE" dirty="0" smtClean="0"/>
              <a:t>Marginale regel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0113"/>
              </p:ext>
            </p:extLst>
          </p:nvPr>
        </p:nvGraphicFramePr>
        <p:xfrm>
          <a:off x="3071813" y="4143375"/>
          <a:ext cx="23336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4" imgW="1333440" imgH="215640" progId="Equation.DSMT4">
                  <p:embed/>
                </p:oleObj>
              </mc:Choice>
              <mc:Fallback>
                <p:oleObj name="Equation" r:id="rId4" imgW="1333440" imgH="215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1813" y="4143375"/>
                        <a:ext cx="23336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84209"/>
              </p:ext>
            </p:extLst>
          </p:nvPr>
        </p:nvGraphicFramePr>
        <p:xfrm>
          <a:off x="3141304" y="4725932"/>
          <a:ext cx="18002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6" imgW="1028520" imgH="215640" progId="Equation.DSMT4">
                  <p:embed/>
                </p:oleObj>
              </mc:Choice>
              <mc:Fallback>
                <p:oleObj name="Equation" r:id="rId6" imgW="1028520" imgH="215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1304" y="4725932"/>
                        <a:ext cx="18002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62195"/>
              </p:ext>
            </p:extLst>
          </p:nvPr>
        </p:nvGraphicFramePr>
        <p:xfrm>
          <a:off x="3257522" y="5246867"/>
          <a:ext cx="1555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Equation" r:id="rId8" imgW="888840" imgH="368280" progId="Equation.DSMT4">
                  <p:embed/>
                </p:oleObj>
              </mc:Choice>
              <mc:Fallback>
                <p:oleObj name="Equation" r:id="rId8" imgW="888840" imgH="368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7522" y="5246867"/>
                        <a:ext cx="155575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28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14.2: de vergoeding voor de factor arbeid wordt bepaald door de </a:t>
            </a:r>
            <a:r>
              <a:rPr lang="nl-BE" dirty="0" smtClean="0"/>
              <a:t>marginale productiviteit </a:t>
            </a:r>
            <a:r>
              <a:rPr lang="nl-BE" dirty="0"/>
              <a:t>van arbeid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311150" y="1963738"/>
            <a:ext cx="85217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57625" y="2660650"/>
            <a:ext cx="246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A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27625" y="3956050"/>
            <a:ext cx="246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B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13163" y="5548313"/>
            <a:ext cx="203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L</a:t>
            </a:r>
            <a:r>
              <a:rPr kumimoji="0" lang="nl-BE" altLang="nl-BE" sz="1800" b="0" u="none" strike="noStrike" cap="none" normalizeH="0" baseline="-2500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92363" y="307022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92363" y="432117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05063" y="5548313"/>
            <a:ext cx="2206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1263" y="5548313"/>
            <a:ext cx="203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L</a:t>
            </a:r>
            <a:r>
              <a:rPr kumimoji="0" lang="nl-BE" altLang="nl-BE" sz="1800" b="0" u="none" strike="noStrike" cap="none" normalizeH="0" baseline="-2500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05575" y="4829175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MP</a:t>
            </a:r>
            <a:r>
              <a:rPr kumimoji="0" lang="nl-BE" altLang="nl-BE" sz="1800" b="0" i="1" u="none" strike="noStrike" cap="none" normalizeH="0" baseline="-2500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L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67550" y="5561013"/>
            <a:ext cx="2397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L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708275" y="1585913"/>
            <a:ext cx="4227513" cy="3879850"/>
          </a:xfrm>
          <a:custGeom>
            <a:avLst/>
            <a:gdLst>
              <a:gd name="T0" fmla="*/ 0 w 2663"/>
              <a:gd name="T1" fmla="*/ 0 h 2444"/>
              <a:gd name="T2" fmla="*/ 0 w 2663"/>
              <a:gd name="T3" fmla="*/ 2444 h 2444"/>
              <a:gd name="T4" fmla="*/ 2663 w 2663"/>
              <a:gd name="T5" fmla="*/ 2444 h 2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3" h="2444">
                <a:moveTo>
                  <a:pt x="0" y="0"/>
                </a:moveTo>
                <a:lnTo>
                  <a:pt x="0" y="2444"/>
                </a:lnTo>
                <a:lnTo>
                  <a:pt x="2663" y="2444"/>
                </a:lnTo>
              </a:path>
            </a:pathLst>
          </a:custGeom>
          <a:noFill/>
          <a:ln w="1905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38425" y="1485900"/>
            <a:ext cx="138113" cy="125413"/>
          </a:xfrm>
          <a:custGeom>
            <a:avLst/>
            <a:gdLst>
              <a:gd name="T0" fmla="*/ 0 w 87"/>
              <a:gd name="T1" fmla="*/ 79 h 79"/>
              <a:gd name="T2" fmla="*/ 44 w 87"/>
              <a:gd name="T3" fmla="*/ 0 h 79"/>
              <a:gd name="T4" fmla="*/ 87 w 87"/>
              <a:gd name="T5" fmla="*/ 79 h 79"/>
              <a:gd name="T6" fmla="*/ 0 w 8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9">
                <a:moveTo>
                  <a:pt x="0" y="79"/>
                </a:moveTo>
                <a:lnTo>
                  <a:pt x="44" y="0"/>
                </a:lnTo>
                <a:lnTo>
                  <a:pt x="87" y="79"/>
                </a:lnTo>
                <a:lnTo>
                  <a:pt x="0" y="79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916738" y="5389563"/>
            <a:ext cx="119063" cy="146050"/>
          </a:xfrm>
          <a:custGeom>
            <a:avLst/>
            <a:gdLst>
              <a:gd name="T0" fmla="*/ 0 w 75"/>
              <a:gd name="T1" fmla="*/ 92 h 92"/>
              <a:gd name="T2" fmla="*/ 75 w 75"/>
              <a:gd name="T3" fmla="*/ 48 h 92"/>
              <a:gd name="T4" fmla="*/ 0 w 75"/>
              <a:gd name="T5" fmla="*/ 0 h 92"/>
              <a:gd name="T6" fmla="*/ 0 w 75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2">
                <a:moveTo>
                  <a:pt x="0" y="92"/>
                </a:moveTo>
                <a:lnTo>
                  <a:pt x="75" y="48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973388" y="1687513"/>
            <a:ext cx="3411538" cy="3379788"/>
          </a:xfrm>
          <a:custGeom>
            <a:avLst/>
            <a:gdLst>
              <a:gd name="T0" fmla="*/ 0 w 2149"/>
              <a:gd name="T1" fmla="*/ 0 h 2129"/>
              <a:gd name="T2" fmla="*/ 0 w 2149"/>
              <a:gd name="T3" fmla="*/ 0 h 2129"/>
              <a:gd name="T4" fmla="*/ 28 w 2149"/>
              <a:gd name="T5" fmla="*/ 60 h 2129"/>
              <a:gd name="T6" fmla="*/ 64 w 2149"/>
              <a:gd name="T7" fmla="*/ 127 h 2129"/>
              <a:gd name="T8" fmla="*/ 115 w 2149"/>
              <a:gd name="T9" fmla="*/ 223 h 2129"/>
              <a:gd name="T10" fmla="*/ 183 w 2149"/>
              <a:gd name="T11" fmla="*/ 334 h 2129"/>
              <a:gd name="T12" fmla="*/ 267 w 2149"/>
              <a:gd name="T13" fmla="*/ 466 h 2129"/>
              <a:gd name="T14" fmla="*/ 370 w 2149"/>
              <a:gd name="T15" fmla="*/ 613 h 2129"/>
              <a:gd name="T16" fmla="*/ 490 w 2149"/>
              <a:gd name="T17" fmla="*/ 772 h 2129"/>
              <a:gd name="T18" fmla="*/ 553 w 2149"/>
              <a:gd name="T19" fmla="*/ 856 h 2129"/>
              <a:gd name="T20" fmla="*/ 625 w 2149"/>
              <a:gd name="T21" fmla="*/ 939 h 2129"/>
              <a:gd name="T22" fmla="*/ 700 w 2149"/>
              <a:gd name="T23" fmla="*/ 1023 h 2129"/>
              <a:gd name="T24" fmla="*/ 784 w 2149"/>
              <a:gd name="T25" fmla="*/ 1111 h 2129"/>
              <a:gd name="T26" fmla="*/ 868 w 2149"/>
              <a:gd name="T27" fmla="*/ 1202 h 2129"/>
              <a:gd name="T28" fmla="*/ 959 w 2149"/>
              <a:gd name="T29" fmla="*/ 1290 h 2129"/>
              <a:gd name="T30" fmla="*/ 1055 w 2149"/>
              <a:gd name="T31" fmla="*/ 1377 h 2129"/>
              <a:gd name="T32" fmla="*/ 1154 w 2149"/>
              <a:gd name="T33" fmla="*/ 1465 h 2129"/>
              <a:gd name="T34" fmla="*/ 1258 w 2149"/>
              <a:gd name="T35" fmla="*/ 1556 h 2129"/>
              <a:gd name="T36" fmla="*/ 1369 w 2149"/>
              <a:gd name="T37" fmla="*/ 1644 h 2129"/>
              <a:gd name="T38" fmla="*/ 1485 w 2149"/>
              <a:gd name="T39" fmla="*/ 1727 h 2129"/>
              <a:gd name="T40" fmla="*/ 1608 w 2149"/>
              <a:gd name="T41" fmla="*/ 1815 h 2129"/>
              <a:gd name="T42" fmla="*/ 1735 w 2149"/>
              <a:gd name="T43" fmla="*/ 1895 h 2129"/>
              <a:gd name="T44" fmla="*/ 1867 w 2149"/>
              <a:gd name="T45" fmla="*/ 1978 h 2129"/>
              <a:gd name="T46" fmla="*/ 2006 w 2149"/>
              <a:gd name="T47" fmla="*/ 2054 h 2129"/>
              <a:gd name="T48" fmla="*/ 2149 w 2149"/>
              <a:gd name="T49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49" h="2129">
                <a:moveTo>
                  <a:pt x="0" y="0"/>
                </a:moveTo>
                <a:lnTo>
                  <a:pt x="0" y="0"/>
                </a:lnTo>
                <a:lnTo>
                  <a:pt x="28" y="60"/>
                </a:lnTo>
                <a:lnTo>
                  <a:pt x="64" y="127"/>
                </a:lnTo>
                <a:lnTo>
                  <a:pt x="115" y="223"/>
                </a:lnTo>
                <a:lnTo>
                  <a:pt x="183" y="334"/>
                </a:lnTo>
                <a:lnTo>
                  <a:pt x="267" y="466"/>
                </a:lnTo>
                <a:lnTo>
                  <a:pt x="370" y="613"/>
                </a:lnTo>
                <a:lnTo>
                  <a:pt x="490" y="772"/>
                </a:lnTo>
                <a:lnTo>
                  <a:pt x="553" y="856"/>
                </a:lnTo>
                <a:lnTo>
                  <a:pt x="625" y="939"/>
                </a:lnTo>
                <a:lnTo>
                  <a:pt x="700" y="1023"/>
                </a:lnTo>
                <a:lnTo>
                  <a:pt x="784" y="1111"/>
                </a:lnTo>
                <a:lnTo>
                  <a:pt x="868" y="1202"/>
                </a:lnTo>
                <a:lnTo>
                  <a:pt x="959" y="1290"/>
                </a:lnTo>
                <a:lnTo>
                  <a:pt x="1055" y="1377"/>
                </a:lnTo>
                <a:lnTo>
                  <a:pt x="1154" y="1465"/>
                </a:lnTo>
                <a:lnTo>
                  <a:pt x="1258" y="1556"/>
                </a:lnTo>
                <a:lnTo>
                  <a:pt x="1369" y="1644"/>
                </a:lnTo>
                <a:lnTo>
                  <a:pt x="1485" y="1727"/>
                </a:lnTo>
                <a:lnTo>
                  <a:pt x="1608" y="1815"/>
                </a:lnTo>
                <a:lnTo>
                  <a:pt x="1735" y="1895"/>
                </a:lnTo>
                <a:lnTo>
                  <a:pt x="1867" y="1978"/>
                </a:lnTo>
                <a:lnTo>
                  <a:pt x="2006" y="2054"/>
                </a:lnTo>
                <a:lnTo>
                  <a:pt x="2149" y="2129"/>
                </a:lnTo>
              </a:path>
            </a:pathLst>
          </a:custGeom>
          <a:noFill/>
          <a:ln w="3810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49" name="Freeform 167"/>
          <p:cNvSpPr>
            <a:spLocks/>
          </p:cNvSpPr>
          <p:nvPr/>
        </p:nvSpPr>
        <p:spPr bwMode="auto">
          <a:xfrm>
            <a:off x="2657475" y="2919413"/>
            <a:ext cx="88900" cy="88900"/>
          </a:xfrm>
          <a:custGeom>
            <a:avLst/>
            <a:gdLst>
              <a:gd name="T0" fmla="*/ 56 w 56"/>
              <a:gd name="T1" fmla="*/ 28 h 56"/>
              <a:gd name="T2" fmla="*/ 56 w 56"/>
              <a:gd name="T3" fmla="*/ 28 h 56"/>
              <a:gd name="T4" fmla="*/ 56 w 56"/>
              <a:gd name="T5" fmla="*/ 36 h 56"/>
              <a:gd name="T6" fmla="*/ 48 w 56"/>
              <a:gd name="T7" fmla="*/ 48 h 56"/>
              <a:gd name="T8" fmla="*/ 40 w 56"/>
              <a:gd name="T9" fmla="*/ 52 h 56"/>
              <a:gd name="T10" fmla="*/ 28 w 56"/>
              <a:gd name="T11" fmla="*/ 56 h 56"/>
              <a:gd name="T12" fmla="*/ 28 w 56"/>
              <a:gd name="T13" fmla="*/ 56 h 56"/>
              <a:gd name="T14" fmla="*/ 16 w 56"/>
              <a:gd name="T15" fmla="*/ 52 h 56"/>
              <a:gd name="T16" fmla="*/ 8 w 56"/>
              <a:gd name="T17" fmla="*/ 48 h 56"/>
              <a:gd name="T18" fmla="*/ 0 w 56"/>
              <a:gd name="T19" fmla="*/ 36 h 56"/>
              <a:gd name="T20" fmla="*/ 0 w 56"/>
              <a:gd name="T21" fmla="*/ 28 h 56"/>
              <a:gd name="T22" fmla="*/ 0 w 56"/>
              <a:gd name="T23" fmla="*/ 28 h 56"/>
              <a:gd name="T24" fmla="*/ 0 w 56"/>
              <a:gd name="T25" fmla="*/ 16 h 56"/>
              <a:gd name="T26" fmla="*/ 8 w 56"/>
              <a:gd name="T27" fmla="*/ 8 h 56"/>
              <a:gd name="T28" fmla="*/ 16 w 56"/>
              <a:gd name="T29" fmla="*/ 0 h 56"/>
              <a:gd name="T30" fmla="*/ 28 w 56"/>
              <a:gd name="T31" fmla="*/ 0 h 56"/>
              <a:gd name="T32" fmla="*/ 28 w 56"/>
              <a:gd name="T33" fmla="*/ 0 h 56"/>
              <a:gd name="T34" fmla="*/ 40 w 56"/>
              <a:gd name="T35" fmla="*/ 0 h 56"/>
              <a:gd name="T36" fmla="*/ 48 w 56"/>
              <a:gd name="T37" fmla="*/ 8 h 56"/>
              <a:gd name="T38" fmla="*/ 56 w 56"/>
              <a:gd name="T39" fmla="*/ 16 h 56"/>
              <a:gd name="T40" fmla="*/ 56 w 56"/>
              <a:gd name="T41" fmla="*/ 28 h 56"/>
              <a:gd name="T42" fmla="*/ 56 w 56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6">
                <a:moveTo>
                  <a:pt x="56" y="28"/>
                </a:moveTo>
                <a:lnTo>
                  <a:pt x="56" y="28"/>
                </a:lnTo>
                <a:lnTo>
                  <a:pt x="56" y="36"/>
                </a:lnTo>
                <a:lnTo>
                  <a:pt x="48" y="48"/>
                </a:lnTo>
                <a:lnTo>
                  <a:pt x="40" y="52"/>
                </a:lnTo>
                <a:lnTo>
                  <a:pt x="28" y="56"/>
                </a:lnTo>
                <a:lnTo>
                  <a:pt x="28" y="56"/>
                </a:lnTo>
                <a:lnTo>
                  <a:pt x="16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40" y="0"/>
                </a:lnTo>
                <a:lnTo>
                  <a:pt x="48" y="8"/>
                </a:lnTo>
                <a:lnTo>
                  <a:pt x="56" y="16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0" name="Freeform 168"/>
          <p:cNvSpPr>
            <a:spLocks/>
          </p:cNvSpPr>
          <p:nvPr/>
        </p:nvSpPr>
        <p:spPr bwMode="auto">
          <a:xfrm>
            <a:off x="2657475" y="4208463"/>
            <a:ext cx="88900" cy="88900"/>
          </a:xfrm>
          <a:custGeom>
            <a:avLst/>
            <a:gdLst>
              <a:gd name="T0" fmla="*/ 56 w 56"/>
              <a:gd name="T1" fmla="*/ 28 h 56"/>
              <a:gd name="T2" fmla="*/ 56 w 56"/>
              <a:gd name="T3" fmla="*/ 28 h 56"/>
              <a:gd name="T4" fmla="*/ 56 w 56"/>
              <a:gd name="T5" fmla="*/ 36 h 56"/>
              <a:gd name="T6" fmla="*/ 48 w 56"/>
              <a:gd name="T7" fmla="*/ 48 h 56"/>
              <a:gd name="T8" fmla="*/ 40 w 56"/>
              <a:gd name="T9" fmla="*/ 52 h 56"/>
              <a:gd name="T10" fmla="*/ 28 w 56"/>
              <a:gd name="T11" fmla="*/ 56 h 56"/>
              <a:gd name="T12" fmla="*/ 28 w 56"/>
              <a:gd name="T13" fmla="*/ 56 h 56"/>
              <a:gd name="T14" fmla="*/ 16 w 56"/>
              <a:gd name="T15" fmla="*/ 52 h 56"/>
              <a:gd name="T16" fmla="*/ 8 w 56"/>
              <a:gd name="T17" fmla="*/ 48 h 56"/>
              <a:gd name="T18" fmla="*/ 0 w 56"/>
              <a:gd name="T19" fmla="*/ 36 h 56"/>
              <a:gd name="T20" fmla="*/ 0 w 56"/>
              <a:gd name="T21" fmla="*/ 28 h 56"/>
              <a:gd name="T22" fmla="*/ 0 w 56"/>
              <a:gd name="T23" fmla="*/ 28 h 56"/>
              <a:gd name="T24" fmla="*/ 0 w 56"/>
              <a:gd name="T25" fmla="*/ 16 h 56"/>
              <a:gd name="T26" fmla="*/ 8 w 56"/>
              <a:gd name="T27" fmla="*/ 8 h 56"/>
              <a:gd name="T28" fmla="*/ 16 w 56"/>
              <a:gd name="T29" fmla="*/ 0 h 56"/>
              <a:gd name="T30" fmla="*/ 28 w 56"/>
              <a:gd name="T31" fmla="*/ 0 h 56"/>
              <a:gd name="T32" fmla="*/ 28 w 56"/>
              <a:gd name="T33" fmla="*/ 0 h 56"/>
              <a:gd name="T34" fmla="*/ 40 w 56"/>
              <a:gd name="T35" fmla="*/ 0 h 56"/>
              <a:gd name="T36" fmla="*/ 48 w 56"/>
              <a:gd name="T37" fmla="*/ 8 h 56"/>
              <a:gd name="T38" fmla="*/ 56 w 56"/>
              <a:gd name="T39" fmla="*/ 16 h 56"/>
              <a:gd name="T40" fmla="*/ 56 w 56"/>
              <a:gd name="T41" fmla="*/ 28 h 56"/>
              <a:gd name="T42" fmla="*/ 56 w 56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6">
                <a:moveTo>
                  <a:pt x="56" y="28"/>
                </a:moveTo>
                <a:lnTo>
                  <a:pt x="56" y="28"/>
                </a:lnTo>
                <a:lnTo>
                  <a:pt x="56" y="36"/>
                </a:lnTo>
                <a:lnTo>
                  <a:pt x="48" y="48"/>
                </a:lnTo>
                <a:lnTo>
                  <a:pt x="40" y="52"/>
                </a:lnTo>
                <a:lnTo>
                  <a:pt x="28" y="56"/>
                </a:lnTo>
                <a:lnTo>
                  <a:pt x="28" y="56"/>
                </a:lnTo>
                <a:lnTo>
                  <a:pt x="16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40" y="0"/>
                </a:lnTo>
                <a:lnTo>
                  <a:pt x="48" y="8"/>
                </a:lnTo>
                <a:lnTo>
                  <a:pt x="56" y="16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2" name="Freeform 170"/>
          <p:cNvSpPr>
            <a:spLocks/>
          </p:cNvSpPr>
          <p:nvPr/>
        </p:nvSpPr>
        <p:spPr bwMode="auto">
          <a:xfrm>
            <a:off x="2657475" y="5421313"/>
            <a:ext cx="88900" cy="88900"/>
          </a:xfrm>
          <a:custGeom>
            <a:avLst/>
            <a:gdLst>
              <a:gd name="T0" fmla="*/ 56 w 56"/>
              <a:gd name="T1" fmla="*/ 28 h 56"/>
              <a:gd name="T2" fmla="*/ 56 w 56"/>
              <a:gd name="T3" fmla="*/ 28 h 56"/>
              <a:gd name="T4" fmla="*/ 56 w 56"/>
              <a:gd name="T5" fmla="*/ 36 h 56"/>
              <a:gd name="T6" fmla="*/ 48 w 56"/>
              <a:gd name="T7" fmla="*/ 48 h 56"/>
              <a:gd name="T8" fmla="*/ 40 w 56"/>
              <a:gd name="T9" fmla="*/ 52 h 56"/>
              <a:gd name="T10" fmla="*/ 28 w 56"/>
              <a:gd name="T11" fmla="*/ 56 h 56"/>
              <a:gd name="T12" fmla="*/ 28 w 56"/>
              <a:gd name="T13" fmla="*/ 56 h 56"/>
              <a:gd name="T14" fmla="*/ 16 w 56"/>
              <a:gd name="T15" fmla="*/ 52 h 56"/>
              <a:gd name="T16" fmla="*/ 8 w 56"/>
              <a:gd name="T17" fmla="*/ 48 h 56"/>
              <a:gd name="T18" fmla="*/ 0 w 56"/>
              <a:gd name="T19" fmla="*/ 36 h 56"/>
              <a:gd name="T20" fmla="*/ 0 w 56"/>
              <a:gd name="T21" fmla="*/ 28 h 56"/>
              <a:gd name="T22" fmla="*/ 0 w 56"/>
              <a:gd name="T23" fmla="*/ 28 h 56"/>
              <a:gd name="T24" fmla="*/ 0 w 56"/>
              <a:gd name="T25" fmla="*/ 16 h 56"/>
              <a:gd name="T26" fmla="*/ 8 w 56"/>
              <a:gd name="T27" fmla="*/ 8 h 56"/>
              <a:gd name="T28" fmla="*/ 16 w 56"/>
              <a:gd name="T29" fmla="*/ 0 h 56"/>
              <a:gd name="T30" fmla="*/ 28 w 56"/>
              <a:gd name="T31" fmla="*/ 0 h 56"/>
              <a:gd name="T32" fmla="*/ 28 w 56"/>
              <a:gd name="T33" fmla="*/ 0 h 56"/>
              <a:gd name="T34" fmla="*/ 40 w 56"/>
              <a:gd name="T35" fmla="*/ 0 h 56"/>
              <a:gd name="T36" fmla="*/ 48 w 56"/>
              <a:gd name="T37" fmla="*/ 8 h 56"/>
              <a:gd name="T38" fmla="*/ 56 w 56"/>
              <a:gd name="T39" fmla="*/ 16 h 56"/>
              <a:gd name="T40" fmla="*/ 56 w 56"/>
              <a:gd name="T41" fmla="*/ 28 h 56"/>
              <a:gd name="T42" fmla="*/ 56 w 56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6">
                <a:moveTo>
                  <a:pt x="56" y="28"/>
                </a:moveTo>
                <a:lnTo>
                  <a:pt x="56" y="28"/>
                </a:lnTo>
                <a:lnTo>
                  <a:pt x="56" y="36"/>
                </a:lnTo>
                <a:lnTo>
                  <a:pt x="48" y="48"/>
                </a:lnTo>
                <a:lnTo>
                  <a:pt x="40" y="52"/>
                </a:lnTo>
                <a:lnTo>
                  <a:pt x="28" y="56"/>
                </a:lnTo>
                <a:lnTo>
                  <a:pt x="28" y="56"/>
                </a:lnTo>
                <a:lnTo>
                  <a:pt x="16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40" y="0"/>
                </a:lnTo>
                <a:lnTo>
                  <a:pt x="48" y="8"/>
                </a:lnTo>
                <a:lnTo>
                  <a:pt x="56" y="16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4" name="Freeform 172"/>
          <p:cNvSpPr>
            <a:spLocks/>
          </p:cNvSpPr>
          <p:nvPr/>
        </p:nvSpPr>
        <p:spPr bwMode="auto">
          <a:xfrm>
            <a:off x="5040313" y="5421313"/>
            <a:ext cx="87313" cy="88900"/>
          </a:xfrm>
          <a:custGeom>
            <a:avLst/>
            <a:gdLst>
              <a:gd name="T0" fmla="*/ 55 w 55"/>
              <a:gd name="T1" fmla="*/ 28 h 56"/>
              <a:gd name="T2" fmla="*/ 55 w 55"/>
              <a:gd name="T3" fmla="*/ 28 h 56"/>
              <a:gd name="T4" fmla="*/ 55 w 55"/>
              <a:gd name="T5" fmla="*/ 36 h 56"/>
              <a:gd name="T6" fmla="*/ 47 w 55"/>
              <a:gd name="T7" fmla="*/ 48 h 56"/>
              <a:gd name="T8" fmla="*/ 39 w 55"/>
              <a:gd name="T9" fmla="*/ 52 h 56"/>
              <a:gd name="T10" fmla="*/ 27 w 55"/>
              <a:gd name="T11" fmla="*/ 56 h 56"/>
              <a:gd name="T12" fmla="*/ 27 w 55"/>
              <a:gd name="T13" fmla="*/ 56 h 56"/>
              <a:gd name="T14" fmla="*/ 15 w 55"/>
              <a:gd name="T15" fmla="*/ 52 h 56"/>
              <a:gd name="T16" fmla="*/ 8 w 55"/>
              <a:gd name="T17" fmla="*/ 48 h 56"/>
              <a:gd name="T18" fmla="*/ 0 w 55"/>
              <a:gd name="T19" fmla="*/ 36 h 56"/>
              <a:gd name="T20" fmla="*/ 0 w 55"/>
              <a:gd name="T21" fmla="*/ 28 h 56"/>
              <a:gd name="T22" fmla="*/ 0 w 55"/>
              <a:gd name="T23" fmla="*/ 28 h 56"/>
              <a:gd name="T24" fmla="*/ 0 w 55"/>
              <a:gd name="T25" fmla="*/ 16 h 56"/>
              <a:gd name="T26" fmla="*/ 8 w 55"/>
              <a:gd name="T27" fmla="*/ 8 h 56"/>
              <a:gd name="T28" fmla="*/ 15 w 55"/>
              <a:gd name="T29" fmla="*/ 0 h 56"/>
              <a:gd name="T30" fmla="*/ 27 w 55"/>
              <a:gd name="T31" fmla="*/ 0 h 56"/>
              <a:gd name="T32" fmla="*/ 27 w 55"/>
              <a:gd name="T33" fmla="*/ 0 h 56"/>
              <a:gd name="T34" fmla="*/ 39 w 55"/>
              <a:gd name="T35" fmla="*/ 0 h 56"/>
              <a:gd name="T36" fmla="*/ 47 w 55"/>
              <a:gd name="T37" fmla="*/ 8 h 56"/>
              <a:gd name="T38" fmla="*/ 55 w 55"/>
              <a:gd name="T39" fmla="*/ 16 h 56"/>
              <a:gd name="T40" fmla="*/ 55 w 55"/>
              <a:gd name="T41" fmla="*/ 28 h 56"/>
              <a:gd name="T42" fmla="*/ 55 w 55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6">
                <a:moveTo>
                  <a:pt x="55" y="28"/>
                </a:moveTo>
                <a:lnTo>
                  <a:pt x="55" y="28"/>
                </a:lnTo>
                <a:lnTo>
                  <a:pt x="55" y="36"/>
                </a:lnTo>
                <a:lnTo>
                  <a:pt x="47" y="48"/>
                </a:lnTo>
                <a:lnTo>
                  <a:pt x="39" y="52"/>
                </a:lnTo>
                <a:lnTo>
                  <a:pt x="27" y="56"/>
                </a:lnTo>
                <a:lnTo>
                  <a:pt x="27" y="56"/>
                </a:lnTo>
                <a:lnTo>
                  <a:pt x="15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5" y="0"/>
                </a:lnTo>
                <a:lnTo>
                  <a:pt x="27" y="0"/>
                </a:lnTo>
                <a:lnTo>
                  <a:pt x="27" y="0"/>
                </a:lnTo>
                <a:lnTo>
                  <a:pt x="39" y="0"/>
                </a:lnTo>
                <a:lnTo>
                  <a:pt x="47" y="8"/>
                </a:lnTo>
                <a:lnTo>
                  <a:pt x="55" y="16"/>
                </a:lnTo>
                <a:lnTo>
                  <a:pt x="55" y="28"/>
                </a:lnTo>
                <a:lnTo>
                  <a:pt x="55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5" name="Freeform 173"/>
          <p:cNvSpPr>
            <a:spLocks/>
          </p:cNvSpPr>
          <p:nvPr/>
        </p:nvSpPr>
        <p:spPr bwMode="auto">
          <a:xfrm>
            <a:off x="5040313" y="4208463"/>
            <a:ext cx="87313" cy="88900"/>
          </a:xfrm>
          <a:custGeom>
            <a:avLst/>
            <a:gdLst>
              <a:gd name="T0" fmla="*/ 55 w 55"/>
              <a:gd name="T1" fmla="*/ 28 h 56"/>
              <a:gd name="T2" fmla="*/ 55 w 55"/>
              <a:gd name="T3" fmla="*/ 28 h 56"/>
              <a:gd name="T4" fmla="*/ 55 w 55"/>
              <a:gd name="T5" fmla="*/ 36 h 56"/>
              <a:gd name="T6" fmla="*/ 47 w 55"/>
              <a:gd name="T7" fmla="*/ 48 h 56"/>
              <a:gd name="T8" fmla="*/ 39 w 55"/>
              <a:gd name="T9" fmla="*/ 52 h 56"/>
              <a:gd name="T10" fmla="*/ 27 w 55"/>
              <a:gd name="T11" fmla="*/ 56 h 56"/>
              <a:gd name="T12" fmla="*/ 27 w 55"/>
              <a:gd name="T13" fmla="*/ 56 h 56"/>
              <a:gd name="T14" fmla="*/ 15 w 55"/>
              <a:gd name="T15" fmla="*/ 52 h 56"/>
              <a:gd name="T16" fmla="*/ 8 w 55"/>
              <a:gd name="T17" fmla="*/ 48 h 56"/>
              <a:gd name="T18" fmla="*/ 0 w 55"/>
              <a:gd name="T19" fmla="*/ 36 h 56"/>
              <a:gd name="T20" fmla="*/ 0 w 55"/>
              <a:gd name="T21" fmla="*/ 28 h 56"/>
              <a:gd name="T22" fmla="*/ 0 w 55"/>
              <a:gd name="T23" fmla="*/ 28 h 56"/>
              <a:gd name="T24" fmla="*/ 0 w 55"/>
              <a:gd name="T25" fmla="*/ 16 h 56"/>
              <a:gd name="T26" fmla="*/ 8 w 55"/>
              <a:gd name="T27" fmla="*/ 8 h 56"/>
              <a:gd name="T28" fmla="*/ 15 w 55"/>
              <a:gd name="T29" fmla="*/ 0 h 56"/>
              <a:gd name="T30" fmla="*/ 27 w 55"/>
              <a:gd name="T31" fmla="*/ 0 h 56"/>
              <a:gd name="T32" fmla="*/ 27 w 55"/>
              <a:gd name="T33" fmla="*/ 0 h 56"/>
              <a:gd name="T34" fmla="*/ 39 w 55"/>
              <a:gd name="T35" fmla="*/ 0 h 56"/>
              <a:gd name="T36" fmla="*/ 47 w 55"/>
              <a:gd name="T37" fmla="*/ 8 h 56"/>
              <a:gd name="T38" fmla="*/ 55 w 55"/>
              <a:gd name="T39" fmla="*/ 16 h 56"/>
              <a:gd name="T40" fmla="*/ 55 w 55"/>
              <a:gd name="T41" fmla="*/ 28 h 56"/>
              <a:gd name="T42" fmla="*/ 55 w 55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6">
                <a:moveTo>
                  <a:pt x="55" y="28"/>
                </a:moveTo>
                <a:lnTo>
                  <a:pt x="55" y="28"/>
                </a:lnTo>
                <a:lnTo>
                  <a:pt x="55" y="36"/>
                </a:lnTo>
                <a:lnTo>
                  <a:pt x="47" y="48"/>
                </a:lnTo>
                <a:lnTo>
                  <a:pt x="39" y="52"/>
                </a:lnTo>
                <a:lnTo>
                  <a:pt x="27" y="56"/>
                </a:lnTo>
                <a:lnTo>
                  <a:pt x="27" y="56"/>
                </a:lnTo>
                <a:lnTo>
                  <a:pt x="15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5" y="0"/>
                </a:lnTo>
                <a:lnTo>
                  <a:pt x="27" y="0"/>
                </a:lnTo>
                <a:lnTo>
                  <a:pt x="27" y="0"/>
                </a:lnTo>
                <a:lnTo>
                  <a:pt x="39" y="0"/>
                </a:lnTo>
                <a:lnTo>
                  <a:pt x="47" y="8"/>
                </a:lnTo>
                <a:lnTo>
                  <a:pt x="55" y="16"/>
                </a:lnTo>
                <a:lnTo>
                  <a:pt x="55" y="28"/>
                </a:lnTo>
                <a:lnTo>
                  <a:pt x="55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6" name="Rectangle 174"/>
          <p:cNvSpPr>
            <a:spLocks noChangeArrowheads="1"/>
          </p:cNvSpPr>
          <p:nvPr/>
        </p:nvSpPr>
        <p:spPr bwMode="auto">
          <a:xfrm>
            <a:off x="2220913" y="1339850"/>
            <a:ext cx="2651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w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57" name="Rectangle 175"/>
          <p:cNvSpPr>
            <a:spLocks noChangeArrowheads="1"/>
          </p:cNvSpPr>
          <p:nvPr/>
        </p:nvSpPr>
        <p:spPr bwMode="auto">
          <a:xfrm>
            <a:off x="2239963" y="1612900"/>
            <a:ext cx="2143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p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58" name="Line 176"/>
          <p:cNvSpPr>
            <a:spLocks noChangeShapeType="1"/>
          </p:cNvSpPr>
          <p:nvPr/>
        </p:nvSpPr>
        <p:spPr bwMode="auto">
          <a:xfrm>
            <a:off x="2208213" y="1630363"/>
            <a:ext cx="177800" cy="0"/>
          </a:xfrm>
          <a:prstGeom prst="line">
            <a:avLst/>
          </a:prstGeom>
          <a:noFill/>
          <a:ln w="1270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59" name="Rectangle 177"/>
          <p:cNvSpPr>
            <a:spLocks noChangeArrowheads="1"/>
          </p:cNvSpPr>
          <p:nvPr/>
        </p:nvSpPr>
        <p:spPr bwMode="auto">
          <a:xfrm>
            <a:off x="2089150" y="2705100"/>
            <a:ext cx="2651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w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60" name="Rectangle 178"/>
          <p:cNvSpPr>
            <a:spLocks noChangeArrowheads="1"/>
          </p:cNvSpPr>
          <p:nvPr/>
        </p:nvSpPr>
        <p:spPr bwMode="auto">
          <a:xfrm>
            <a:off x="2112963" y="2976563"/>
            <a:ext cx="2143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p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61" name="Line 179"/>
          <p:cNvSpPr>
            <a:spLocks noChangeShapeType="1"/>
          </p:cNvSpPr>
          <p:nvPr/>
        </p:nvSpPr>
        <p:spPr bwMode="auto">
          <a:xfrm>
            <a:off x="2076450" y="3001963"/>
            <a:ext cx="182563" cy="0"/>
          </a:xfrm>
          <a:prstGeom prst="line">
            <a:avLst/>
          </a:prstGeom>
          <a:noFill/>
          <a:ln w="1270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62" name="Rectangle 180"/>
          <p:cNvSpPr>
            <a:spLocks noChangeArrowheads="1"/>
          </p:cNvSpPr>
          <p:nvPr/>
        </p:nvSpPr>
        <p:spPr bwMode="auto">
          <a:xfrm>
            <a:off x="2089150" y="3956050"/>
            <a:ext cx="2651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w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63" name="Rectangle 181"/>
          <p:cNvSpPr>
            <a:spLocks noChangeArrowheads="1"/>
          </p:cNvSpPr>
          <p:nvPr/>
        </p:nvSpPr>
        <p:spPr bwMode="auto">
          <a:xfrm>
            <a:off x="2112963" y="4233863"/>
            <a:ext cx="2143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p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64" name="Line 182"/>
          <p:cNvSpPr>
            <a:spLocks noChangeShapeType="1"/>
          </p:cNvSpPr>
          <p:nvPr/>
        </p:nvSpPr>
        <p:spPr bwMode="auto">
          <a:xfrm>
            <a:off x="2076450" y="4252913"/>
            <a:ext cx="182563" cy="0"/>
          </a:xfrm>
          <a:prstGeom prst="line">
            <a:avLst/>
          </a:prstGeom>
          <a:noFill/>
          <a:ln w="1270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65" name="Freeform 183"/>
          <p:cNvSpPr>
            <a:spLocks/>
          </p:cNvSpPr>
          <p:nvPr/>
        </p:nvSpPr>
        <p:spPr bwMode="auto">
          <a:xfrm>
            <a:off x="1974850" y="2817813"/>
            <a:ext cx="76200" cy="442913"/>
          </a:xfrm>
          <a:custGeom>
            <a:avLst/>
            <a:gdLst>
              <a:gd name="T0" fmla="*/ 12 w 48"/>
              <a:gd name="T1" fmla="*/ 140 h 279"/>
              <a:gd name="T2" fmla="*/ 12 w 48"/>
              <a:gd name="T3" fmla="*/ 140 h 279"/>
              <a:gd name="T4" fmla="*/ 16 w 48"/>
              <a:gd name="T5" fmla="*/ 100 h 279"/>
              <a:gd name="T6" fmla="*/ 24 w 48"/>
              <a:gd name="T7" fmla="*/ 64 h 279"/>
              <a:gd name="T8" fmla="*/ 32 w 48"/>
              <a:gd name="T9" fmla="*/ 32 h 279"/>
              <a:gd name="T10" fmla="*/ 48 w 48"/>
              <a:gd name="T11" fmla="*/ 8 h 279"/>
              <a:gd name="T12" fmla="*/ 48 w 48"/>
              <a:gd name="T13" fmla="*/ 8 h 279"/>
              <a:gd name="T14" fmla="*/ 44 w 48"/>
              <a:gd name="T15" fmla="*/ 4 h 279"/>
              <a:gd name="T16" fmla="*/ 44 w 48"/>
              <a:gd name="T17" fmla="*/ 0 h 279"/>
              <a:gd name="T18" fmla="*/ 44 w 48"/>
              <a:gd name="T19" fmla="*/ 0 h 279"/>
              <a:gd name="T20" fmla="*/ 24 w 48"/>
              <a:gd name="T21" fmla="*/ 24 h 279"/>
              <a:gd name="T22" fmla="*/ 12 w 48"/>
              <a:gd name="T23" fmla="*/ 56 h 279"/>
              <a:gd name="T24" fmla="*/ 4 w 48"/>
              <a:gd name="T25" fmla="*/ 96 h 279"/>
              <a:gd name="T26" fmla="*/ 0 w 48"/>
              <a:gd name="T27" fmla="*/ 140 h 279"/>
              <a:gd name="T28" fmla="*/ 0 w 48"/>
              <a:gd name="T29" fmla="*/ 140 h 279"/>
              <a:gd name="T30" fmla="*/ 4 w 48"/>
              <a:gd name="T31" fmla="*/ 184 h 279"/>
              <a:gd name="T32" fmla="*/ 12 w 48"/>
              <a:gd name="T33" fmla="*/ 219 h 279"/>
              <a:gd name="T34" fmla="*/ 24 w 48"/>
              <a:gd name="T35" fmla="*/ 255 h 279"/>
              <a:gd name="T36" fmla="*/ 44 w 48"/>
              <a:gd name="T37" fmla="*/ 279 h 279"/>
              <a:gd name="T38" fmla="*/ 44 w 48"/>
              <a:gd name="T39" fmla="*/ 279 h 279"/>
              <a:gd name="T40" fmla="*/ 44 w 48"/>
              <a:gd name="T41" fmla="*/ 275 h 279"/>
              <a:gd name="T42" fmla="*/ 48 w 48"/>
              <a:gd name="T43" fmla="*/ 271 h 279"/>
              <a:gd name="T44" fmla="*/ 48 w 48"/>
              <a:gd name="T45" fmla="*/ 271 h 279"/>
              <a:gd name="T46" fmla="*/ 32 w 48"/>
              <a:gd name="T47" fmla="*/ 247 h 279"/>
              <a:gd name="T48" fmla="*/ 24 w 48"/>
              <a:gd name="T49" fmla="*/ 215 h 279"/>
              <a:gd name="T50" fmla="*/ 16 w 48"/>
              <a:gd name="T51" fmla="*/ 180 h 279"/>
              <a:gd name="T52" fmla="*/ 12 w 48"/>
              <a:gd name="T53" fmla="*/ 140 h 279"/>
              <a:gd name="T54" fmla="*/ 12 w 48"/>
              <a:gd name="T55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" h="279">
                <a:moveTo>
                  <a:pt x="12" y="140"/>
                </a:moveTo>
                <a:lnTo>
                  <a:pt x="12" y="140"/>
                </a:lnTo>
                <a:lnTo>
                  <a:pt x="16" y="100"/>
                </a:lnTo>
                <a:lnTo>
                  <a:pt x="24" y="64"/>
                </a:lnTo>
                <a:lnTo>
                  <a:pt x="32" y="32"/>
                </a:lnTo>
                <a:lnTo>
                  <a:pt x="48" y="8"/>
                </a:lnTo>
                <a:lnTo>
                  <a:pt x="48" y="8"/>
                </a:lnTo>
                <a:lnTo>
                  <a:pt x="44" y="4"/>
                </a:lnTo>
                <a:lnTo>
                  <a:pt x="44" y="0"/>
                </a:lnTo>
                <a:lnTo>
                  <a:pt x="44" y="0"/>
                </a:lnTo>
                <a:lnTo>
                  <a:pt x="24" y="24"/>
                </a:lnTo>
                <a:lnTo>
                  <a:pt x="12" y="56"/>
                </a:lnTo>
                <a:lnTo>
                  <a:pt x="4" y="96"/>
                </a:lnTo>
                <a:lnTo>
                  <a:pt x="0" y="140"/>
                </a:lnTo>
                <a:lnTo>
                  <a:pt x="0" y="140"/>
                </a:lnTo>
                <a:lnTo>
                  <a:pt x="4" y="184"/>
                </a:lnTo>
                <a:lnTo>
                  <a:pt x="12" y="219"/>
                </a:lnTo>
                <a:lnTo>
                  <a:pt x="24" y="255"/>
                </a:lnTo>
                <a:lnTo>
                  <a:pt x="44" y="279"/>
                </a:lnTo>
                <a:lnTo>
                  <a:pt x="44" y="279"/>
                </a:lnTo>
                <a:lnTo>
                  <a:pt x="44" y="275"/>
                </a:lnTo>
                <a:lnTo>
                  <a:pt x="48" y="271"/>
                </a:lnTo>
                <a:lnTo>
                  <a:pt x="48" y="271"/>
                </a:lnTo>
                <a:lnTo>
                  <a:pt x="32" y="247"/>
                </a:lnTo>
                <a:lnTo>
                  <a:pt x="24" y="215"/>
                </a:lnTo>
                <a:lnTo>
                  <a:pt x="16" y="180"/>
                </a:lnTo>
                <a:lnTo>
                  <a:pt x="12" y="140"/>
                </a:lnTo>
                <a:lnTo>
                  <a:pt x="12" y="14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66" name="Freeform 184"/>
          <p:cNvSpPr>
            <a:spLocks/>
          </p:cNvSpPr>
          <p:nvPr/>
        </p:nvSpPr>
        <p:spPr bwMode="auto">
          <a:xfrm>
            <a:off x="2284413" y="2817813"/>
            <a:ext cx="76200" cy="442913"/>
          </a:xfrm>
          <a:custGeom>
            <a:avLst/>
            <a:gdLst>
              <a:gd name="T0" fmla="*/ 36 w 48"/>
              <a:gd name="T1" fmla="*/ 140 h 279"/>
              <a:gd name="T2" fmla="*/ 36 w 48"/>
              <a:gd name="T3" fmla="*/ 140 h 279"/>
              <a:gd name="T4" fmla="*/ 32 w 48"/>
              <a:gd name="T5" fmla="*/ 180 h 279"/>
              <a:gd name="T6" fmla="*/ 24 w 48"/>
              <a:gd name="T7" fmla="*/ 215 h 279"/>
              <a:gd name="T8" fmla="*/ 16 w 48"/>
              <a:gd name="T9" fmla="*/ 247 h 279"/>
              <a:gd name="T10" fmla="*/ 0 w 48"/>
              <a:gd name="T11" fmla="*/ 271 h 279"/>
              <a:gd name="T12" fmla="*/ 0 w 48"/>
              <a:gd name="T13" fmla="*/ 271 h 279"/>
              <a:gd name="T14" fmla="*/ 0 w 48"/>
              <a:gd name="T15" fmla="*/ 275 h 279"/>
              <a:gd name="T16" fmla="*/ 4 w 48"/>
              <a:gd name="T17" fmla="*/ 279 h 279"/>
              <a:gd name="T18" fmla="*/ 4 w 48"/>
              <a:gd name="T19" fmla="*/ 279 h 279"/>
              <a:gd name="T20" fmla="*/ 24 w 48"/>
              <a:gd name="T21" fmla="*/ 255 h 279"/>
              <a:gd name="T22" fmla="*/ 36 w 48"/>
              <a:gd name="T23" fmla="*/ 219 h 279"/>
              <a:gd name="T24" fmla="*/ 44 w 48"/>
              <a:gd name="T25" fmla="*/ 184 h 279"/>
              <a:gd name="T26" fmla="*/ 48 w 48"/>
              <a:gd name="T27" fmla="*/ 140 h 279"/>
              <a:gd name="T28" fmla="*/ 48 w 48"/>
              <a:gd name="T29" fmla="*/ 140 h 279"/>
              <a:gd name="T30" fmla="*/ 44 w 48"/>
              <a:gd name="T31" fmla="*/ 96 h 279"/>
              <a:gd name="T32" fmla="*/ 36 w 48"/>
              <a:gd name="T33" fmla="*/ 56 h 279"/>
              <a:gd name="T34" fmla="*/ 24 w 48"/>
              <a:gd name="T35" fmla="*/ 24 h 279"/>
              <a:gd name="T36" fmla="*/ 4 w 48"/>
              <a:gd name="T37" fmla="*/ 0 h 279"/>
              <a:gd name="T38" fmla="*/ 4 w 48"/>
              <a:gd name="T39" fmla="*/ 0 h 279"/>
              <a:gd name="T40" fmla="*/ 0 w 48"/>
              <a:gd name="T41" fmla="*/ 4 h 279"/>
              <a:gd name="T42" fmla="*/ 0 w 48"/>
              <a:gd name="T43" fmla="*/ 8 h 279"/>
              <a:gd name="T44" fmla="*/ 0 w 48"/>
              <a:gd name="T45" fmla="*/ 8 h 279"/>
              <a:gd name="T46" fmla="*/ 16 w 48"/>
              <a:gd name="T47" fmla="*/ 32 h 279"/>
              <a:gd name="T48" fmla="*/ 24 w 48"/>
              <a:gd name="T49" fmla="*/ 64 h 279"/>
              <a:gd name="T50" fmla="*/ 32 w 48"/>
              <a:gd name="T51" fmla="*/ 100 h 279"/>
              <a:gd name="T52" fmla="*/ 36 w 48"/>
              <a:gd name="T53" fmla="*/ 140 h 279"/>
              <a:gd name="T54" fmla="*/ 36 w 48"/>
              <a:gd name="T55" fmla="*/ 14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" h="279">
                <a:moveTo>
                  <a:pt x="36" y="140"/>
                </a:moveTo>
                <a:lnTo>
                  <a:pt x="36" y="140"/>
                </a:lnTo>
                <a:lnTo>
                  <a:pt x="32" y="180"/>
                </a:lnTo>
                <a:lnTo>
                  <a:pt x="24" y="215"/>
                </a:lnTo>
                <a:lnTo>
                  <a:pt x="16" y="247"/>
                </a:lnTo>
                <a:lnTo>
                  <a:pt x="0" y="271"/>
                </a:lnTo>
                <a:lnTo>
                  <a:pt x="0" y="271"/>
                </a:lnTo>
                <a:lnTo>
                  <a:pt x="0" y="275"/>
                </a:lnTo>
                <a:lnTo>
                  <a:pt x="4" y="279"/>
                </a:lnTo>
                <a:lnTo>
                  <a:pt x="4" y="279"/>
                </a:lnTo>
                <a:lnTo>
                  <a:pt x="24" y="255"/>
                </a:lnTo>
                <a:lnTo>
                  <a:pt x="36" y="219"/>
                </a:lnTo>
                <a:lnTo>
                  <a:pt x="44" y="184"/>
                </a:lnTo>
                <a:lnTo>
                  <a:pt x="48" y="140"/>
                </a:lnTo>
                <a:lnTo>
                  <a:pt x="48" y="140"/>
                </a:lnTo>
                <a:lnTo>
                  <a:pt x="44" y="96"/>
                </a:lnTo>
                <a:lnTo>
                  <a:pt x="36" y="56"/>
                </a:lnTo>
                <a:lnTo>
                  <a:pt x="24" y="24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16" y="32"/>
                </a:lnTo>
                <a:lnTo>
                  <a:pt x="24" y="64"/>
                </a:lnTo>
                <a:lnTo>
                  <a:pt x="32" y="100"/>
                </a:lnTo>
                <a:lnTo>
                  <a:pt x="36" y="140"/>
                </a:lnTo>
                <a:lnTo>
                  <a:pt x="36" y="14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67" name="Freeform 185"/>
          <p:cNvSpPr>
            <a:spLocks/>
          </p:cNvSpPr>
          <p:nvPr/>
        </p:nvSpPr>
        <p:spPr bwMode="auto">
          <a:xfrm>
            <a:off x="1974850" y="4064000"/>
            <a:ext cx="76200" cy="441325"/>
          </a:xfrm>
          <a:custGeom>
            <a:avLst/>
            <a:gdLst>
              <a:gd name="T0" fmla="*/ 12 w 48"/>
              <a:gd name="T1" fmla="*/ 139 h 278"/>
              <a:gd name="T2" fmla="*/ 12 w 48"/>
              <a:gd name="T3" fmla="*/ 139 h 278"/>
              <a:gd name="T4" fmla="*/ 16 w 48"/>
              <a:gd name="T5" fmla="*/ 99 h 278"/>
              <a:gd name="T6" fmla="*/ 24 w 48"/>
              <a:gd name="T7" fmla="*/ 63 h 278"/>
              <a:gd name="T8" fmla="*/ 32 w 48"/>
              <a:gd name="T9" fmla="*/ 31 h 278"/>
              <a:gd name="T10" fmla="*/ 48 w 48"/>
              <a:gd name="T11" fmla="*/ 4 h 278"/>
              <a:gd name="T12" fmla="*/ 48 w 48"/>
              <a:gd name="T13" fmla="*/ 4 h 278"/>
              <a:gd name="T14" fmla="*/ 44 w 48"/>
              <a:gd name="T15" fmla="*/ 4 h 278"/>
              <a:gd name="T16" fmla="*/ 44 w 48"/>
              <a:gd name="T17" fmla="*/ 0 h 278"/>
              <a:gd name="T18" fmla="*/ 44 w 48"/>
              <a:gd name="T19" fmla="*/ 0 h 278"/>
              <a:gd name="T20" fmla="*/ 24 w 48"/>
              <a:gd name="T21" fmla="*/ 23 h 278"/>
              <a:gd name="T22" fmla="*/ 12 w 48"/>
              <a:gd name="T23" fmla="*/ 55 h 278"/>
              <a:gd name="T24" fmla="*/ 4 w 48"/>
              <a:gd name="T25" fmla="*/ 95 h 278"/>
              <a:gd name="T26" fmla="*/ 0 w 48"/>
              <a:gd name="T27" fmla="*/ 139 h 278"/>
              <a:gd name="T28" fmla="*/ 0 w 48"/>
              <a:gd name="T29" fmla="*/ 139 h 278"/>
              <a:gd name="T30" fmla="*/ 4 w 48"/>
              <a:gd name="T31" fmla="*/ 183 h 278"/>
              <a:gd name="T32" fmla="*/ 12 w 48"/>
              <a:gd name="T33" fmla="*/ 219 h 278"/>
              <a:gd name="T34" fmla="*/ 24 w 48"/>
              <a:gd name="T35" fmla="*/ 250 h 278"/>
              <a:gd name="T36" fmla="*/ 44 w 48"/>
              <a:gd name="T37" fmla="*/ 278 h 278"/>
              <a:gd name="T38" fmla="*/ 44 w 48"/>
              <a:gd name="T39" fmla="*/ 278 h 278"/>
              <a:gd name="T40" fmla="*/ 44 w 48"/>
              <a:gd name="T41" fmla="*/ 274 h 278"/>
              <a:gd name="T42" fmla="*/ 48 w 48"/>
              <a:gd name="T43" fmla="*/ 270 h 278"/>
              <a:gd name="T44" fmla="*/ 48 w 48"/>
              <a:gd name="T45" fmla="*/ 270 h 278"/>
              <a:gd name="T46" fmla="*/ 32 w 48"/>
              <a:gd name="T47" fmla="*/ 246 h 278"/>
              <a:gd name="T48" fmla="*/ 24 w 48"/>
              <a:gd name="T49" fmla="*/ 215 h 278"/>
              <a:gd name="T50" fmla="*/ 16 w 48"/>
              <a:gd name="T51" fmla="*/ 179 h 278"/>
              <a:gd name="T52" fmla="*/ 12 w 48"/>
              <a:gd name="T53" fmla="*/ 139 h 278"/>
              <a:gd name="T54" fmla="*/ 12 w 48"/>
              <a:gd name="T55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" h="278">
                <a:moveTo>
                  <a:pt x="12" y="139"/>
                </a:moveTo>
                <a:lnTo>
                  <a:pt x="12" y="139"/>
                </a:lnTo>
                <a:lnTo>
                  <a:pt x="16" y="99"/>
                </a:lnTo>
                <a:lnTo>
                  <a:pt x="24" y="63"/>
                </a:lnTo>
                <a:lnTo>
                  <a:pt x="32" y="31"/>
                </a:lnTo>
                <a:lnTo>
                  <a:pt x="48" y="4"/>
                </a:lnTo>
                <a:lnTo>
                  <a:pt x="48" y="4"/>
                </a:lnTo>
                <a:lnTo>
                  <a:pt x="44" y="4"/>
                </a:lnTo>
                <a:lnTo>
                  <a:pt x="44" y="0"/>
                </a:lnTo>
                <a:lnTo>
                  <a:pt x="44" y="0"/>
                </a:lnTo>
                <a:lnTo>
                  <a:pt x="24" y="23"/>
                </a:lnTo>
                <a:lnTo>
                  <a:pt x="12" y="55"/>
                </a:lnTo>
                <a:lnTo>
                  <a:pt x="4" y="95"/>
                </a:lnTo>
                <a:lnTo>
                  <a:pt x="0" y="139"/>
                </a:lnTo>
                <a:lnTo>
                  <a:pt x="0" y="139"/>
                </a:lnTo>
                <a:lnTo>
                  <a:pt x="4" y="183"/>
                </a:lnTo>
                <a:lnTo>
                  <a:pt x="12" y="219"/>
                </a:lnTo>
                <a:lnTo>
                  <a:pt x="24" y="250"/>
                </a:lnTo>
                <a:lnTo>
                  <a:pt x="44" y="278"/>
                </a:lnTo>
                <a:lnTo>
                  <a:pt x="44" y="278"/>
                </a:lnTo>
                <a:lnTo>
                  <a:pt x="44" y="274"/>
                </a:lnTo>
                <a:lnTo>
                  <a:pt x="48" y="270"/>
                </a:lnTo>
                <a:lnTo>
                  <a:pt x="48" y="270"/>
                </a:lnTo>
                <a:lnTo>
                  <a:pt x="32" y="246"/>
                </a:lnTo>
                <a:lnTo>
                  <a:pt x="24" y="215"/>
                </a:lnTo>
                <a:lnTo>
                  <a:pt x="16" y="179"/>
                </a:lnTo>
                <a:lnTo>
                  <a:pt x="12" y="139"/>
                </a:lnTo>
                <a:lnTo>
                  <a:pt x="12" y="139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9068" name="Freeform 186"/>
          <p:cNvSpPr>
            <a:spLocks/>
          </p:cNvSpPr>
          <p:nvPr/>
        </p:nvSpPr>
        <p:spPr bwMode="auto">
          <a:xfrm>
            <a:off x="2284413" y="4064000"/>
            <a:ext cx="76200" cy="441325"/>
          </a:xfrm>
          <a:custGeom>
            <a:avLst/>
            <a:gdLst>
              <a:gd name="T0" fmla="*/ 36 w 48"/>
              <a:gd name="T1" fmla="*/ 139 h 278"/>
              <a:gd name="T2" fmla="*/ 36 w 48"/>
              <a:gd name="T3" fmla="*/ 139 h 278"/>
              <a:gd name="T4" fmla="*/ 32 w 48"/>
              <a:gd name="T5" fmla="*/ 179 h 278"/>
              <a:gd name="T6" fmla="*/ 24 w 48"/>
              <a:gd name="T7" fmla="*/ 215 h 278"/>
              <a:gd name="T8" fmla="*/ 16 w 48"/>
              <a:gd name="T9" fmla="*/ 246 h 278"/>
              <a:gd name="T10" fmla="*/ 0 w 48"/>
              <a:gd name="T11" fmla="*/ 270 h 278"/>
              <a:gd name="T12" fmla="*/ 0 w 48"/>
              <a:gd name="T13" fmla="*/ 270 h 278"/>
              <a:gd name="T14" fmla="*/ 0 w 48"/>
              <a:gd name="T15" fmla="*/ 274 h 278"/>
              <a:gd name="T16" fmla="*/ 4 w 48"/>
              <a:gd name="T17" fmla="*/ 278 h 278"/>
              <a:gd name="T18" fmla="*/ 4 w 48"/>
              <a:gd name="T19" fmla="*/ 278 h 278"/>
              <a:gd name="T20" fmla="*/ 24 w 48"/>
              <a:gd name="T21" fmla="*/ 250 h 278"/>
              <a:gd name="T22" fmla="*/ 36 w 48"/>
              <a:gd name="T23" fmla="*/ 219 h 278"/>
              <a:gd name="T24" fmla="*/ 44 w 48"/>
              <a:gd name="T25" fmla="*/ 183 h 278"/>
              <a:gd name="T26" fmla="*/ 48 w 48"/>
              <a:gd name="T27" fmla="*/ 139 h 278"/>
              <a:gd name="T28" fmla="*/ 48 w 48"/>
              <a:gd name="T29" fmla="*/ 139 h 278"/>
              <a:gd name="T30" fmla="*/ 44 w 48"/>
              <a:gd name="T31" fmla="*/ 95 h 278"/>
              <a:gd name="T32" fmla="*/ 36 w 48"/>
              <a:gd name="T33" fmla="*/ 55 h 278"/>
              <a:gd name="T34" fmla="*/ 24 w 48"/>
              <a:gd name="T35" fmla="*/ 23 h 278"/>
              <a:gd name="T36" fmla="*/ 4 w 48"/>
              <a:gd name="T37" fmla="*/ 0 h 278"/>
              <a:gd name="T38" fmla="*/ 4 w 48"/>
              <a:gd name="T39" fmla="*/ 0 h 278"/>
              <a:gd name="T40" fmla="*/ 0 w 48"/>
              <a:gd name="T41" fmla="*/ 4 h 278"/>
              <a:gd name="T42" fmla="*/ 0 w 48"/>
              <a:gd name="T43" fmla="*/ 4 h 278"/>
              <a:gd name="T44" fmla="*/ 0 w 48"/>
              <a:gd name="T45" fmla="*/ 4 h 278"/>
              <a:gd name="T46" fmla="*/ 16 w 48"/>
              <a:gd name="T47" fmla="*/ 31 h 278"/>
              <a:gd name="T48" fmla="*/ 24 w 48"/>
              <a:gd name="T49" fmla="*/ 63 h 278"/>
              <a:gd name="T50" fmla="*/ 32 w 48"/>
              <a:gd name="T51" fmla="*/ 99 h 278"/>
              <a:gd name="T52" fmla="*/ 36 w 48"/>
              <a:gd name="T53" fmla="*/ 139 h 278"/>
              <a:gd name="T54" fmla="*/ 36 w 48"/>
              <a:gd name="T55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" h="278">
                <a:moveTo>
                  <a:pt x="36" y="139"/>
                </a:moveTo>
                <a:lnTo>
                  <a:pt x="36" y="139"/>
                </a:lnTo>
                <a:lnTo>
                  <a:pt x="32" y="179"/>
                </a:lnTo>
                <a:lnTo>
                  <a:pt x="24" y="215"/>
                </a:lnTo>
                <a:lnTo>
                  <a:pt x="16" y="246"/>
                </a:lnTo>
                <a:lnTo>
                  <a:pt x="0" y="270"/>
                </a:lnTo>
                <a:lnTo>
                  <a:pt x="0" y="270"/>
                </a:lnTo>
                <a:lnTo>
                  <a:pt x="0" y="274"/>
                </a:lnTo>
                <a:lnTo>
                  <a:pt x="4" y="278"/>
                </a:lnTo>
                <a:lnTo>
                  <a:pt x="4" y="278"/>
                </a:lnTo>
                <a:lnTo>
                  <a:pt x="24" y="250"/>
                </a:lnTo>
                <a:lnTo>
                  <a:pt x="36" y="219"/>
                </a:lnTo>
                <a:lnTo>
                  <a:pt x="44" y="183"/>
                </a:lnTo>
                <a:lnTo>
                  <a:pt x="48" y="139"/>
                </a:lnTo>
                <a:lnTo>
                  <a:pt x="48" y="139"/>
                </a:lnTo>
                <a:lnTo>
                  <a:pt x="44" y="95"/>
                </a:lnTo>
                <a:lnTo>
                  <a:pt x="36" y="55"/>
                </a:lnTo>
                <a:lnTo>
                  <a:pt x="24" y="23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16" y="31"/>
                </a:lnTo>
                <a:lnTo>
                  <a:pt x="24" y="63"/>
                </a:lnTo>
                <a:lnTo>
                  <a:pt x="32" y="99"/>
                </a:lnTo>
                <a:lnTo>
                  <a:pt x="36" y="139"/>
                </a:lnTo>
                <a:lnTo>
                  <a:pt x="36" y="139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cxnSp>
        <p:nvCxnSpPr>
          <p:cNvPr id="183" name="Rechte verbindingslijn 1"/>
          <p:cNvCxnSpPr/>
          <p:nvPr/>
        </p:nvCxnSpPr>
        <p:spPr bwMode="auto">
          <a:xfrm>
            <a:off x="2687636" y="4252913"/>
            <a:ext cx="2376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Rechte verbindingslijn 183"/>
          <p:cNvCxnSpPr/>
          <p:nvPr/>
        </p:nvCxnSpPr>
        <p:spPr bwMode="auto">
          <a:xfrm flipH="1">
            <a:off x="5083970" y="4249540"/>
            <a:ext cx="1" cy="118800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Rechte verbindingslijn 187"/>
          <p:cNvCxnSpPr/>
          <p:nvPr/>
        </p:nvCxnSpPr>
        <p:spPr bwMode="auto">
          <a:xfrm flipH="1">
            <a:off x="3769520" y="3008038"/>
            <a:ext cx="1" cy="244800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Freeform 167"/>
          <p:cNvSpPr>
            <a:spLocks/>
          </p:cNvSpPr>
          <p:nvPr/>
        </p:nvSpPr>
        <p:spPr bwMode="auto">
          <a:xfrm>
            <a:off x="3726054" y="2927350"/>
            <a:ext cx="88900" cy="88900"/>
          </a:xfrm>
          <a:custGeom>
            <a:avLst/>
            <a:gdLst>
              <a:gd name="T0" fmla="*/ 56 w 56"/>
              <a:gd name="T1" fmla="*/ 28 h 56"/>
              <a:gd name="T2" fmla="*/ 56 w 56"/>
              <a:gd name="T3" fmla="*/ 28 h 56"/>
              <a:gd name="T4" fmla="*/ 56 w 56"/>
              <a:gd name="T5" fmla="*/ 36 h 56"/>
              <a:gd name="T6" fmla="*/ 48 w 56"/>
              <a:gd name="T7" fmla="*/ 48 h 56"/>
              <a:gd name="T8" fmla="*/ 40 w 56"/>
              <a:gd name="T9" fmla="*/ 52 h 56"/>
              <a:gd name="T10" fmla="*/ 28 w 56"/>
              <a:gd name="T11" fmla="*/ 56 h 56"/>
              <a:gd name="T12" fmla="*/ 28 w 56"/>
              <a:gd name="T13" fmla="*/ 56 h 56"/>
              <a:gd name="T14" fmla="*/ 16 w 56"/>
              <a:gd name="T15" fmla="*/ 52 h 56"/>
              <a:gd name="T16" fmla="*/ 8 w 56"/>
              <a:gd name="T17" fmla="*/ 48 h 56"/>
              <a:gd name="T18" fmla="*/ 0 w 56"/>
              <a:gd name="T19" fmla="*/ 36 h 56"/>
              <a:gd name="T20" fmla="*/ 0 w 56"/>
              <a:gd name="T21" fmla="*/ 28 h 56"/>
              <a:gd name="T22" fmla="*/ 0 w 56"/>
              <a:gd name="T23" fmla="*/ 28 h 56"/>
              <a:gd name="T24" fmla="*/ 0 w 56"/>
              <a:gd name="T25" fmla="*/ 16 h 56"/>
              <a:gd name="T26" fmla="*/ 8 w 56"/>
              <a:gd name="T27" fmla="*/ 8 h 56"/>
              <a:gd name="T28" fmla="*/ 16 w 56"/>
              <a:gd name="T29" fmla="*/ 0 h 56"/>
              <a:gd name="T30" fmla="*/ 28 w 56"/>
              <a:gd name="T31" fmla="*/ 0 h 56"/>
              <a:gd name="T32" fmla="*/ 28 w 56"/>
              <a:gd name="T33" fmla="*/ 0 h 56"/>
              <a:gd name="T34" fmla="*/ 40 w 56"/>
              <a:gd name="T35" fmla="*/ 0 h 56"/>
              <a:gd name="T36" fmla="*/ 48 w 56"/>
              <a:gd name="T37" fmla="*/ 8 h 56"/>
              <a:gd name="T38" fmla="*/ 56 w 56"/>
              <a:gd name="T39" fmla="*/ 16 h 56"/>
              <a:gd name="T40" fmla="*/ 56 w 56"/>
              <a:gd name="T41" fmla="*/ 28 h 56"/>
              <a:gd name="T42" fmla="*/ 56 w 56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6">
                <a:moveTo>
                  <a:pt x="56" y="28"/>
                </a:moveTo>
                <a:lnTo>
                  <a:pt x="56" y="28"/>
                </a:lnTo>
                <a:lnTo>
                  <a:pt x="56" y="36"/>
                </a:lnTo>
                <a:lnTo>
                  <a:pt x="48" y="48"/>
                </a:lnTo>
                <a:lnTo>
                  <a:pt x="40" y="52"/>
                </a:lnTo>
                <a:lnTo>
                  <a:pt x="28" y="56"/>
                </a:lnTo>
                <a:lnTo>
                  <a:pt x="28" y="56"/>
                </a:lnTo>
                <a:lnTo>
                  <a:pt x="16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40" y="0"/>
                </a:lnTo>
                <a:lnTo>
                  <a:pt x="48" y="8"/>
                </a:lnTo>
                <a:lnTo>
                  <a:pt x="56" y="16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0" name="Freeform 167"/>
          <p:cNvSpPr>
            <a:spLocks/>
          </p:cNvSpPr>
          <p:nvPr/>
        </p:nvSpPr>
        <p:spPr bwMode="auto">
          <a:xfrm>
            <a:off x="3737531" y="5411788"/>
            <a:ext cx="88900" cy="88900"/>
          </a:xfrm>
          <a:custGeom>
            <a:avLst/>
            <a:gdLst>
              <a:gd name="T0" fmla="*/ 56 w 56"/>
              <a:gd name="T1" fmla="*/ 28 h 56"/>
              <a:gd name="T2" fmla="*/ 56 w 56"/>
              <a:gd name="T3" fmla="*/ 28 h 56"/>
              <a:gd name="T4" fmla="*/ 56 w 56"/>
              <a:gd name="T5" fmla="*/ 36 h 56"/>
              <a:gd name="T6" fmla="*/ 48 w 56"/>
              <a:gd name="T7" fmla="*/ 48 h 56"/>
              <a:gd name="T8" fmla="*/ 40 w 56"/>
              <a:gd name="T9" fmla="*/ 52 h 56"/>
              <a:gd name="T10" fmla="*/ 28 w 56"/>
              <a:gd name="T11" fmla="*/ 56 h 56"/>
              <a:gd name="T12" fmla="*/ 28 w 56"/>
              <a:gd name="T13" fmla="*/ 56 h 56"/>
              <a:gd name="T14" fmla="*/ 16 w 56"/>
              <a:gd name="T15" fmla="*/ 52 h 56"/>
              <a:gd name="T16" fmla="*/ 8 w 56"/>
              <a:gd name="T17" fmla="*/ 48 h 56"/>
              <a:gd name="T18" fmla="*/ 0 w 56"/>
              <a:gd name="T19" fmla="*/ 36 h 56"/>
              <a:gd name="T20" fmla="*/ 0 w 56"/>
              <a:gd name="T21" fmla="*/ 28 h 56"/>
              <a:gd name="T22" fmla="*/ 0 w 56"/>
              <a:gd name="T23" fmla="*/ 28 h 56"/>
              <a:gd name="T24" fmla="*/ 0 w 56"/>
              <a:gd name="T25" fmla="*/ 16 h 56"/>
              <a:gd name="T26" fmla="*/ 8 w 56"/>
              <a:gd name="T27" fmla="*/ 8 h 56"/>
              <a:gd name="T28" fmla="*/ 16 w 56"/>
              <a:gd name="T29" fmla="*/ 0 h 56"/>
              <a:gd name="T30" fmla="*/ 28 w 56"/>
              <a:gd name="T31" fmla="*/ 0 h 56"/>
              <a:gd name="T32" fmla="*/ 28 w 56"/>
              <a:gd name="T33" fmla="*/ 0 h 56"/>
              <a:gd name="T34" fmla="*/ 40 w 56"/>
              <a:gd name="T35" fmla="*/ 0 h 56"/>
              <a:gd name="T36" fmla="*/ 48 w 56"/>
              <a:gd name="T37" fmla="*/ 8 h 56"/>
              <a:gd name="T38" fmla="*/ 56 w 56"/>
              <a:gd name="T39" fmla="*/ 16 h 56"/>
              <a:gd name="T40" fmla="*/ 56 w 56"/>
              <a:gd name="T41" fmla="*/ 28 h 56"/>
              <a:gd name="T42" fmla="*/ 56 w 56"/>
              <a:gd name="T4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6">
                <a:moveTo>
                  <a:pt x="56" y="28"/>
                </a:moveTo>
                <a:lnTo>
                  <a:pt x="56" y="28"/>
                </a:lnTo>
                <a:lnTo>
                  <a:pt x="56" y="36"/>
                </a:lnTo>
                <a:lnTo>
                  <a:pt x="48" y="48"/>
                </a:lnTo>
                <a:lnTo>
                  <a:pt x="40" y="52"/>
                </a:lnTo>
                <a:lnTo>
                  <a:pt x="28" y="56"/>
                </a:lnTo>
                <a:lnTo>
                  <a:pt x="28" y="56"/>
                </a:lnTo>
                <a:lnTo>
                  <a:pt x="16" y="52"/>
                </a:lnTo>
                <a:lnTo>
                  <a:pt x="8" y="48"/>
                </a:lnTo>
                <a:lnTo>
                  <a:pt x="0" y="36"/>
                </a:lnTo>
                <a:lnTo>
                  <a:pt x="0" y="28"/>
                </a:lnTo>
                <a:lnTo>
                  <a:pt x="0" y="28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40" y="0"/>
                </a:lnTo>
                <a:lnTo>
                  <a:pt x="48" y="8"/>
                </a:lnTo>
                <a:lnTo>
                  <a:pt x="56" y="16"/>
                </a:lnTo>
                <a:lnTo>
                  <a:pt x="56" y="28"/>
                </a:lnTo>
                <a:lnTo>
                  <a:pt x="56" y="28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cxnSp>
        <p:nvCxnSpPr>
          <p:cNvPr id="192" name="Rechte verbindingslijn 1"/>
          <p:cNvCxnSpPr/>
          <p:nvPr/>
        </p:nvCxnSpPr>
        <p:spPr bwMode="auto">
          <a:xfrm>
            <a:off x="2687636" y="2957513"/>
            <a:ext cx="1080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2376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dirty="0" smtClean="0"/>
              <a:t>2.2 </a:t>
            </a:r>
            <a:r>
              <a:rPr lang="nl-BE" dirty="0"/>
              <a:t>Vergoeding van de productiefactoren in de neoklassieke theorie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i="1" dirty="0" smtClean="0"/>
              <a:t>MP</a:t>
            </a:r>
            <a:r>
              <a:rPr lang="nl-BE" i="1" baseline="-25000" dirty="0" smtClean="0"/>
              <a:t>L</a:t>
            </a:r>
            <a:r>
              <a:rPr lang="nl-BE" dirty="0" smtClean="0"/>
              <a:t>-curve traceert vraagcurve naar arbeid: bij elk niveau van reëel loon lezen we </a:t>
            </a:r>
            <a:r>
              <a:rPr lang="nl-BE" dirty="0" err="1" smtClean="0"/>
              <a:t>winstmaximerende</a:t>
            </a:r>
            <a:r>
              <a:rPr lang="nl-BE" dirty="0" smtClean="0"/>
              <a:t> hoeveelheid arbeid af</a:t>
            </a:r>
          </a:p>
          <a:p>
            <a:r>
              <a:rPr lang="nl-BE" dirty="0" smtClean="0"/>
              <a:t>Marginale productiviteit: afgeleid uit productiefunctie</a:t>
            </a:r>
          </a:p>
          <a:p>
            <a:endParaRPr lang="nl-BE" dirty="0"/>
          </a:p>
          <a:p>
            <a:r>
              <a:rPr lang="nl-BE" dirty="0" smtClean="0"/>
              <a:t>Overgang productiefunctie naar totale toegevoegde waarde in economie: </a:t>
            </a:r>
            <a:r>
              <a:rPr lang="nl-BE" i="1" dirty="0" smtClean="0"/>
              <a:t>Y</a:t>
            </a:r>
            <a:r>
              <a:rPr lang="nl-BE" dirty="0" smtClean="0"/>
              <a:t> </a:t>
            </a:r>
            <a:r>
              <a:rPr lang="nl-BE" dirty="0" err="1" smtClean="0"/>
              <a:t>ipv</a:t>
            </a:r>
            <a:r>
              <a:rPr lang="nl-BE" dirty="0" smtClean="0"/>
              <a:t> </a:t>
            </a:r>
            <a:r>
              <a:rPr lang="nl-BE" i="1" dirty="0" smtClean="0"/>
              <a:t>TP</a:t>
            </a:r>
          </a:p>
          <a:p>
            <a:pPr lvl="1"/>
            <a:r>
              <a:rPr lang="nl-BE" dirty="0" smtClean="0"/>
              <a:t>Loonaandeel in nationaal inkomen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Kapitaalaandeel</a:t>
            </a:r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2917"/>
              </p:ext>
            </p:extLst>
          </p:nvPr>
        </p:nvGraphicFramePr>
        <p:xfrm>
          <a:off x="3365570" y="2507808"/>
          <a:ext cx="2111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5570" y="2507808"/>
                        <a:ext cx="21113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33823"/>
              </p:ext>
            </p:extLst>
          </p:nvPr>
        </p:nvGraphicFramePr>
        <p:xfrm>
          <a:off x="3730736" y="5015450"/>
          <a:ext cx="1222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" name="Equation" r:id="rId6" imgW="698400" imgH="330120" progId="Equation.DSMT4">
                  <p:embed/>
                </p:oleObj>
              </mc:Choice>
              <mc:Fallback>
                <p:oleObj name="Equation" r:id="rId6" imgW="698400" imgH="3301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0736" y="5015450"/>
                        <a:ext cx="122237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32134"/>
              </p:ext>
            </p:extLst>
          </p:nvPr>
        </p:nvGraphicFramePr>
        <p:xfrm>
          <a:off x="3760055" y="5724484"/>
          <a:ext cx="9334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" name="Equation" r:id="rId8" imgW="533160" imgH="330120" progId="Equation.DSMT4">
                  <p:embed/>
                </p:oleObj>
              </mc:Choice>
              <mc:Fallback>
                <p:oleObj name="Equation" r:id="rId8" imgW="533160" imgH="3301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0055" y="5724484"/>
                        <a:ext cx="9334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93395"/>
              </p:ext>
            </p:extLst>
          </p:nvPr>
        </p:nvGraphicFramePr>
        <p:xfrm>
          <a:off x="2816931" y="4107760"/>
          <a:ext cx="3267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5" name="Equation" r:id="rId10" imgW="1866600" imgH="241200" progId="Equation.DSMT4">
                  <p:embed/>
                </p:oleObj>
              </mc:Choice>
              <mc:Fallback>
                <p:oleObj name="Equation" r:id="rId10" imgW="186660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6931" y="4107760"/>
                        <a:ext cx="32670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66476"/>
              </p:ext>
            </p:extLst>
          </p:nvPr>
        </p:nvGraphicFramePr>
        <p:xfrm>
          <a:off x="2773225" y="4577618"/>
          <a:ext cx="3355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6" name="Equation" r:id="rId12" imgW="1917360" imgH="241200" progId="Equation.DSMT4">
                  <p:embed/>
                </p:oleObj>
              </mc:Choice>
              <mc:Fallback>
                <p:oleObj name="Equation" r:id="rId12" imgW="191736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3225" y="4577618"/>
                        <a:ext cx="33559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711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dirty="0" smtClean="0"/>
              <a:t>2.2 </a:t>
            </a:r>
            <a:r>
              <a:rPr lang="nl-BE" dirty="0"/>
              <a:t>Vergoeding van de productiefactoren in de neoklassieke theorie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Overgang productiefunctie naar nationaal inkomen vergt enkele betwistbare veronderstellingen</a:t>
            </a:r>
          </a:p>
          <a:p>
            <a:r>
              <a:rPr lang="nl-BE" dirty="0" smtClean="0"/>
              <a:t>Toch: zolang parameter      van productiefunctie niet wijzigt, blijft loon- en kapitaalaandeel in nationaal inkomen min of meer constant</a:t>
            </a:r>
          </a:p>
          <a:p>
            <a:r>
              <a:rPr lang="nl-BE" dirty="0" smtClean="0"/>
              <a:t>Stabiele functionele inkomensverdeling was een van ‘</a:t>
            </a:r>
            <a:r>
              <a:rPr lang="nl-BE" dirty="0" err="1" smtClean="0"/>
              <a:t>stylized</a:t>
            </a:r>
            <a:r>
              <a:rPr lang="nl-BE" dirty="0" smtClean="0"/>
              <a:t> </a:t>
            </a:r>
            <a:r>
              <a:rPr lang="nl-BE" dirty="0" err="1" smtClean="0"/>
              <a:t>facts</a:t>
            </a:r>
            <a:r>
              <a:rPr lang="nl-BE" dirty="0"/>
              <a:t> </a:t>
            </a:r>
            <a:r>
              <a:rPr lang="nl-BE" dirty="0" smtClean="0"/>
              <a:t>of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growth</a:t>
            </a:r>
            <a:r>
              <a:rPr lang="nl-BE" dirty="0" smtClean="0"/>
              <a:t>’</a:t>
            </a:r>
          </a:p>
          <a:p>
            <a:r>
              <a:rPr lang="nl-BE" dirty="0" smtClean="0"/>
              <a:t>Loonaandeel sinds einde 20</a:t>
            </a:r>
            <a:r>
              <a:rPr lang="nl-BE" baseline="30000" dirty="0" smtClean="0"/>
              <a:t>ste</a:t>
            </a:r>
            <a:r>
              <a:rPr lang="nl-BE" dirty="0" smtClean="0"/>
              <a:t> eeuw gedaald</a:t>
            </a:r>
          </a:p>
          <a:p>
            <a:pPr lvl="1"/>
            <a:r>
              <a:rPr lang="nl-BE" dirty="0" smtClean="0"/>
              <a:t>Technologisch: kapitaal aan belang gewonnen in productie</a:t>
            </a:r>
          </a:p>
          <a:p>
            <a:pPr lvl="1"/>
            <a:r>
              <a:rPr lang="nl-BE" dirty="0" smtClean="0"/>
              <a:t>Machtsverhoudingen: </a:t>
            </a:r>
            <a:r>
              <a:rPr lang="nl-BE" dirty="0" err="1" smtClean="0"/>
              <a:t>delokalisatie</a:t>
            </a:r>
            <a:r>
              <a:rPr lang="nl-BE" dirty="0" smtClean="0"/>
              <a:t> en globalisering </a:t>
            </a:r>
            <a:r>
              <a:rPr lang="nl-BE" dirty="0" smtClean="0"/>
              <a:t>holden </a:t>
            </a:r>
            <a:r>
              <a:rPr lang="nl-BE" dirty="0" smtClean="0"/>
              <a:t>onderhandelingspositie vakbonden uit </a:t>
            </a:r>
          </a:p>
          <a:p>
            <a:endParaRPr lang="nl-BE" dirty="0" smtClean="0"/>
          </a:p>
          <a:p>
            <a:endParaRPr lang="nl-BE" dirty="0" smtClean="0"/>
          </a:p>
          <a:p>
            <a:pPr marL="457188" lvl="1" indent="0">
              <a:buNone/>
            </a:pPr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74330"/>
              </p:ext>
            </p:extLst>
          </p:nvPr>
        </p:nvGraphicFramePr>
        <p:xfrm>
          <a:off x="3798267" y="2158089"/>
          <a:ext cx="288704" cy="28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8267" y="2158089"/>
                        <a:ext cx="288704" cy="28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16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14.3: het loonaandeel in het nationaal </a:t>
            </a:r>
            <a:r>
              <a:rPr lang="nl-BE" dirty="0" smtClean="0"/>
              <a:t>inkomen</a:t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/>
              <a:t>in %)</a:t>
            </a: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995363" y="1685925"/>
            <a:ext cx="7153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293813" y="4565650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293813" y="4170363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93813" y="3775075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293813" y="3379788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93813" y="2984500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93813" y="2582863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293813" y="2187575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293813" y="1792288"/>
            <a:ext cx="6272213" cy="0"/>
          </a:xfrm>
          <a:prstGeom prst="line">
            <a:avLst/>
          </a:prstGeom>
          <a:noFill/>
          <a:ln w="1111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347788" y="2171700"/>
            <a:ext cx="6165850" cy="2217738"/>
          </a:xfrm>
          <a:custGeom>
            <a:avLst/>
            <a:gdLst>
              <a:gd name="T0" fmla="*/ 0 w 3884"/>
              <a:gd name="T1" fmla="*/ 1299 h 1397"/>
              <a:gd name="T2" fmla="*/ 71 w 3884"/>
              <a:gd name="T3" fmla="*/ 1397 h 1397"/>
              <a:gd name="T4" fmla="*/ 138 w 3884"/>
              <a:gd name="T5" fmla="*/ 1262 h 1397"/>
              <a:gd name="T6" fmla="*/ 209 w 3884"/>
              <a:gd name="T7" fmla="*/ 1215 h 1397"/>
              <a:gd name="T8" fmla="*/ 276 w 3884"/>
              <a:gd name="T9" fmla="*/ 1306 h 1397"/>
              <a:gd name="T10" fmla="*/ 347 w 3884"/>
              <a:gd name="T11" fmla="*/ 1299 h 1397"/>
              <a:gd name="T12" fmla="*/ 417 w 3884"/>
              <a:gd name="T13" fmla="*/ 1131 h 1397"/>
              <a:gd name="T14" fmla="*/ 485 w 3884"/>
              <a:gd name="T15" fmla="*/ 1090 h 1397"/>
              <a:gd name="T16" fmla="*/ 555 w 3884"/>
              <a:gd name="T17" fmla="*/ 1195 h 1397"/>
              <a:gd name="T18" fmla="*/ 626 w 3884"/>
              <a:gd name="T19" fmla="*/ 1262 h 1397"/>
              <a:gd name="T20" fmla="*/ 693 w 3884"/>
              <a:gd name="T21" fmla="*/ 1313 h 1397"/>
              <a:gd name="T22" fmla="*/ 764 w 3884"/>
              <a:gd name="T23" fmla="*/ 1033 h 1397"/>
              <a:gd name="T24" fmla="*/ 835 w 3884"/>
              <a:gd name="T25" fmla="*/ 902 h 1397"/>
              <a:gd name="T26" fmla="*/ 902 w 3884"/>
              <a:gd name="T27" fmla="*/ 848 h 1397"/>
              <a:gd name="T28" fmla="*/ 973 w 3884"/>
              <a:gd name="T29" fmla="*/ 562 h 1397"/>
              <a:gd name="T30" fmla="*/ 1043 w 3884"/>
              <a:gd name="T31" fmla="*/ 320 h 1397"/>
              <a:gd name="T32" fmla="*/ 1111 w 3884"/>
              <a:gd name="T33" fmla="*/ 192 h 1397"/>
              <a:gd name="T34" fmla="*/ 1181 w 3884"/>
              <a:gd name="T35" fmla="*/ 145 h 1397"/>
              <a:gd name="T36" fmla="*/ 1252 w 3884"/>
              <a:gd name="T37" fmla="*/ 138 h 1397"/>
              <a:gd name="T38" fmla="*/ 1319 w 3884"/>
              <a:gd name="T39" fmla="*/ 172 h 1397"/>
              <a:gd name="T40" fmla="*/ 1390 w 3884"/>
              <a:gd name="T41" fmla="*/ 27 h 1397"/>
              <a:gd name="T42" fmla="*/ 1457 w 3884"/>
              <a:gd name="T43" fmla="*/ 0 h 1397"/>
              <a:gd name="T44" fmla="*/ 1528 w 3884"/>
              <a:gd name="T45" fmla="*/ 145 h 1397"/>
              <a:gd name="T46" fmla="*/ 1599 w 3884"/>
              <a:gd name="T47" fmla="*/ 229 h 1397"/>
              <a:gd name="T48" fmla="*/ 1666 w 3884"/>
              <a:gd name="T49" fmla="*/ 327 h 1397"/>
              <a:gd name="T50" fmla="*/ 1737 w 3884"/>
              <a:gd name="T51" fmla="*/ 394 h 1397"/>
              <a:gd name="T52" fmla="*/ 1807 w 3884"/>
              <a:gd name="T53" fmla="*/ 451 h 1397"/>
              <a:gd name="T54" fmla="*/ 1875 w 3884"/>
              <a:gd name="T55" fmla="*/ 485 h 1397"/>
              <a:gd name="T56" fmla="*/ 1945 w 3884"/>
              <a:gd name="T57" fmla="*/ 720 h 1397"/>
              <a:gd name="T58" fmla="*/ 2016 w 3884"/>
              <a:gd name="T59" fmla="*/ 764 h 1397"/>
              <a:gd name="T60" fmla="*/ 2083 w 3884"/>
              <a:gd name="T61" fmla="*/ 623 h 1397"/>
              <a:gd name="T62" fmla="*/ 2154 w 3884"/>
              <a:gd name="T63" fmla="*/ 401 h 1397"/>
              <a:gd name="T64" fmla="*/ 2224 w 3884"/>
              <a:gd name="T65" fmla="*/ 374 h 1397"/>
              <a:gd name="T66" fmla="*/ 2285 w 3884"/>
              <a:gd name="T67" fmla="*/ 263 h 1397"/>
              <a:gd name="T68" fmla="*/ 2356 w 3884"/>
              <a:gd name="T69" fmla="*/ 340 h 1397"/>
              <a:gd name="T70" fmla="*/ 2423 w 3884"/>
              <a:gd name="T71" fmla="*/ 444 h 1397"/>
              <a:gd name="T72" fmla="*/ 2494 w 3884"/>
              <a:gd name="T73" fmla="*/ 401 h 1397"/>
              <a:gd name="T74" fmla="*/ 2564 w 3884"/>
              <a:gd name="T75" fmla="*/ 431 h 1397"/>
              <a:gd name="T76" fmla="*/ 2632 w 3884"/>
              <a:gd name="T77" fmla="*/ 485 h 1397"/>
              <a:gd name="T78" fmla="*/ 2702 w 3884"/>
              <a:gd name="T79" fmla="*/ 394 h 1397"/>
              <a:gd name="T80" fmla="*/ 2773 w 3884"/>
              <a:gd name="T81" fmla="*/ 535 h 1397"/>
              <a:gd name="T82" fmla="*/ 2840 w 3884"/>
              <a:gd name="T83" fmla="*/ 407 h 1397"/>
              <a:gd name="T84" fmla="*/ 2911 w 3884"/>
              <a:gd name="T85" fmla="*/ 380 h 1397"/>
              <a:gd name="T86" fmla="*/ 2982 w 3884"/>
              <a:gd name="T87" fmla="*/ 465 h 1397"/>
              <a:gd name="T88" fmla="*/ 3049 w 3884"/>
              <a:gd name="T89" fmla="*/ 673 h 1397"/>
              <a:gd name="T90" fmla="*/ 3120 w 3884"/>
              <a:gd name="T91" fmla="*/ 791 h 1397"/>
              <a:gd name="T92" fmla="*/ 3190 w 3884"/>
              <a:gd name="T93" fmla="*/ 825 h 1397"/>
              <a:gd name="T94" fmla="*/ 3258 w 3884"/>
              <a:gd name="T95" fmla="*/ 875 h 1397"/>
              <a:gd name="T96" fmla="*/ 3328 w 3884"/>
              <a:gd name="T97" fmla="*/ 687 h 1397"/>
              <a:gd name="T98" fmla="*/ 3399 w 3884"/>
              <a:gd name="T99" fmla="*/ 505 h 1397"/>
              <a:gd name="T100" fmla="*/ 3466 w 3884"/>
              <a:gd name="T101" fmla="*/ 727 h 1397"/>
              <a:gd name="T102" fmla="*/ 3537 w 3884"/>
              <a:gd name="T103" fmla="*/ 687 h 1397"/>
              <a:gd name="T104" fmla="*/ 3608 w 3884"/>
              <a:gd name="T105" fmla="*/ 535 h 1397"/>
              <a:gd name="T106" fmla="*/ 3675 w 3884"/>
              <a:gd name="T107" fmla="*/ 458 h 1397"/>
              <a:gd name="T108" fmla="*/ 3746 w 3884"/>
              <a:gd name="T109" fmla="*/ 529 h 1397"/>
              <a:gd name="T110" fmla="*/ 3813 w 3884"/>
              <a:gd name="T111" fmla="*/ 653 h 1397"/>
              <a:gd name="T112" fmla="*/ 3884 w 3884"/>
              <a:gd name="T113" fmla="*/ 734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84" h="1397">
                <a:moveTo>
                  <a:pt x="0" y="1299"/>
                </a:moveTo>
                <a:lnTo>
                  <a:pt x="71" y="1397"/>
                </a:lnTo>
                <a:lnTo>
                  <a:pt x="138" y="1262"/>
                </a:lnTo>
                <a:lnTo>
                  <a:pt x="209" y="1215"/>
                </a:lnTo>
                <a:lnTo>
                  <a:pt x="276" y="1306"/>
                </a:lnTo>
                <a:lnTo>
                  <a:pt x="347" y="1299"/>
                </a:lnTo>
                <a:lnTo>
                  <a:pt x="417" y="1131"/>
                </a:lnTo>
                <a:lnTo>
                  <a:pt x="485" y="1090"/>
                </a:lnTo>
                <a:lnTo>
                  <a:pt x="555" y="1195"/>
                </a:lnTo>
                <a:lnTo>
                  <a:pt x="626" y="1262"/>
                </a:lnTo>
                <a:lnTo>
                  <a:pt x="693" y="1313"/>
                </a:lnTo>
                <a:lnTo>
                  <a:pt x="764" y="1033"/>
                </a:lnTo>
                <a:lnTo>
                  <a:pt x="835" y="902"/>
                </a:lnTo>
                <a:lnTo>
                  <a:pt x="902" y="848"/>
                </a:lnTo>
                <a:lnTo>
                  <a:pt x="973" y="562"/>
                </a:lnTo>
                <a:lnTo>
                  <a:pt x="1043" y="320"/>
                </a:lnTo>
                <a:lnTo>
                  <a:pt x="1111" y="192"/>
                </a:lnTo>
                <a:lnTo>
                  <a:pt x="1181" y="145"/>
                </a:lnTo>
                <a:lnTo>
                  <a:pt x="1252" y="138"/>
                </a:lnTo>
                <a:lnTo>
                  <a:pt x="1319" y="172"/>
                </a:lnTo>
                <a:lnTo>
                  <a:pt x="1390" y="27"/>
                </a:lnTo>
                <a:lnTo>
                  <a:pt x="1457" y="0"/>
                </a:lnTo>
                <a:lnTo>
                  <a:pt x="1528" y="145"/>
                </a:lnTo>
                <a:lnTo>
                  <a:pt x="1599" y="229"/>
                </a:lnTo>
                <a:lnTo>
                  <a:pt x="1666" y="327"/>
                </a:lnTo>
                <a:lnTo>
                  <a:pt x="1737" y="394"/>
                </a:lnTo>
                <a:lnTo>
                  <a:pt x="1807" y="451"/>
                </a:lnTo>
                <a:lnTo>
                  <a:pt x="1875" y="485"/>
                </a:lnTo>
                <a:lnTo>
                  <a:pt x="1945" y="720"/>
                </a:lnTo>
                <a:lnTo>
                  <a:pt x="2016" y="764"/>
                </a:lnTo>
                <a:lnTo>
                  <a:pt x="2083" y="623"/>
                </a:lnTo>
                <a:lnTo>
                  <a:pt x="2154" y="401"/>
                </a:lnTo>
                <a:lnTo>
                  <a:pt x="2224" y="374"/>
                </a:lnTo>
                <a:lnTo>
                  <a:pt x="2285" y="263"/>
                </a:lnTo>
                <a:lnTo>
                  <a:pt x="2356" y="340"/>
                </a:lnTo>
                <a:lnTo>
                  <a:pt x="2423" y="444"/>
                </a:lnTo>
                <a:lnTo>
                  <a:pt x="2494" y="401"/>
                </a:lnTo>
                <a:lnTo>
                  <a:pt x="2564" y="431"/>
                </a:lnTo>
                <a:lnTo>
                  <a:pt x="2632" y="485"/>
                </a:lnTo>
                <a:lnTo>
                  <a:pt x="2702" y="394"/>
                </a:lnTo>
                <a:lnTo>
                  <a:pt x="2773" y="535"/>
                </a:lnTo>
                <a:lnTo>
                  <a:pt x="2840" y="407"/>
                </a:lnTo>
                <a:lnTo>
                  <a:pt x="2911" y="380"/>
                </a:lnTo>
                <a:lnTo>
                  <a:pt x="2982" y="465"/>
                </a:lnTo>
                <a:lnTo>
                  <a:pt x="3049" y="673"/>
                </a:lnTo>
                <a:lnTo>
                  <a:pt x="3120" y="791"/>
                </a:lnTo>
                <a:lnTo>
                  <a:pt x="3190" y="825"/>
                </a:lnTo>
                <a:lnTo>
                  <a:pt x="3258" y="875"/>
                </a:lnTo>
                <a:lnTo>
                  <a:pt x="3328" y="687"/>
                </a:lnTo>
                <a:lnTo>
                  <a:pt x="3399" y="505"/>
                </a:lnTo>
                <a:lnTo>
                  <a:pt x="3466" y="727"/>
                </a:lnTo>
                <a:lnTo>
                  <a:pt x="3537" y="687"/>
                </a:lnTo>
                <a:lnTo>
                  <a:pt x="3608" y="535"/>
                </a:lnTo>
                <a:lnTo>
                  <a:pt x="3675" y="458"/>
                </a:lnTo>
                <a:lnTo>
                  <a:pt x="3746" y="529"/>
                </a:lnTo>
                <a:lnTo>
                  <a:pt x="3813" y="653"/>
                </a:lnTo>
                <a:lnTo>
                  <a:pt x="3884" y="734"/>
                </a:lnTo>
              </a:path>
            </a:pathLst>
          </a:custGeom>
          <a:noFill/>
          <a:ln w="31750">
            <a:solidFill>
              <a:srgbClr val="CD636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347788" y="2754313"/>
            <a:ext cx="6165850" cy="1666875"/>
          </a:xfrm>
          <a:custGeom>
            <a:avLst/>
            <a:gdLst>
              <a:gd name="T0" fmla="*/ 0 w 3884"/>
              <a:gd name="T1" fmla="*/ 57 h 1050"/>
              <a:gd name="T2" fmla="*/ 71 w 3884"/>
              <a:gd name="T3" fmla="*/ 125 h 1050"/>
              <a:gd name="T4" fmla="*/ 138 w 3884"/>
              <a:gd name="T5" fmla="*/ 202 h 1050"/>
              <a:gd name="T6" fmla="*/ 209 w 3884"/>
              <a:gd name="T7" fmla="*/ 242 h 1050"/>
              <a:gd name="T8" fmla="*/ 276 w 3884"/>
              <a:gd name="T9" fmla="*/ 286 h 1050"/>
              <a:gd name="T10" fmla="*/ 347 w 3884"/>
              <a:gd name="T11" fmla="*/ 397 h 1050"/>
              <a:gd name="T12" fmla="*/ 417 w 3884"/>
              <a:gd name="T13" fmla="*/ 417 h 1050"/>
              <a:gd name="T14" fmla="*/ 485 w 3884"/>
              <a:gd name="T15" fmla="*/ 313 h 1050"/>
              <a:gd name="T16" fmla="*/ 555 w 3884"/>
              <a:gd name="T17" fmla="*/ 256 h 1050"/>
              <a:gd name="T18" fmla="*/ 626 w 3884"/>
              <a:gd name="T19" fmla="*/ 111 h 1050"/>
              <a:gd name="T20" fmla="*/ 693 w 3884"/>
              <a:gd name="T21" fmla="*/ 0 h 1050"/>
              <a:gd name="T22" fmla="*/ 764 w 3884"/>
              <a:gd name="T23" fmla="*/ 131 h 1050"/>
              <a:gd name="T24" fmla="*/ 835 w 3884"/>
              <a:gd name="T25" fmla="*/ 162 h 1050"/>
              <a:gd name="T26" fmla="*/ 902 w 3884"/>
              <a:gd name="T27" fmla="*/ 202 h 1050"/>
              <a:gd name="T28" fmla="*/ 973 w 3884"/>
              <a:gd name="T29" fmla="*/ 131 h 1050"/>
              <a:gd name="T30" fmla="*/ 1043 w 3884"/>
              <a:gd name="T31" fmla="*/ 313 h 1050"/>
              <a:gd name="T32" fmla="*/ 1111 w 3884"/>
              <a:gd name="T33" fmla="*/ 397 h 1050"/>
              <a:gd name="T34" fmla="*/ 1181 w 3884"/>
              <a:gd name="T35" fmla="*/ 411 h 1050"/>
              <a:gd name="T36" fmla="*/ 1252 w 3884"/>
              <a:gd name="T37" fmla="*/ 444 h 1050"/>
              <a:gd name="T38" fmla="*/ 1319 w 3884"/>
              <a:gd name="T39" fmla="*/ 437 h 1050"/>
              <a:gd name="T40" fmla="*/ 1390 w 3884"/>
              <a:gd name="T41" fmla="*/ 326 h 1050"/>
              <a:gd name="T42" fmla="*/ 1457 w 3884"/>
              <a:gd name="T43" fmla="*/ 431 h 1050"/>
              <a:gd name="T44" fmla="*/ 1528 w 3884"/>
              <a:gd name="T45" fmla="*/ 326 h 1050"/>
              <a:gd name="T46" fmla="*/ 1599 w 3884"/>
              <a:gd name="T47" fmla="*/ 508 h 1050"/>
              <a:gd name="T48" fmla="*/ 1666 w 3884"/>
              <a:gd name="T49" fmla="*/ 592 h 1050"/>
              <a:gd name="T50" fmla="*/ 1737 w 3884"/>
              <a:gd name="T51" fmla="*/ 606 h 1050"/>
              <a:gd name="T52" fmla="*/ 1807 w 3884"/>
              <a:gd name="T53" fmla="*/ 555 h 1050"/>
              <a:gd name="T54" fmla="*/ 1875 w 3884"/>
              <a:gd name="T55" fmla="*/ 471 h 1050"/>
              <a:gd name="T56" fmla="*/ 1945 w 3884"/>
              <a:gd name="T57" fmla="*/ 431 h 1050"/>
              <a:gd name="T58" fmla="*/ 2016 w 3884"/>
              <a:gd name="T59" fmla="*/ 528 h 1050"/>
              <a:gd name="T60" fmla="*/ 2083 w 3884"/>
              <a:gd name="T61" fmla="*/ 471 h 1050"/>
              <a:gd name="T62" fmla="*/ 2154 w 3884"/>
              <a:gd name="T63" fmla="*/ 417 h 1050"/>
              <a:gd name="T64" fmla="*/ 2224 w 3884"/>
              <a:gd name="T65" fmla="*/ 417 h 1050"/>
              <a:gd name="T66" fmla="*/ 2285 w 3884"/>
              <a:gd name="T67" fmla="*/ 488 h 1050"/>
              <a:gd name="T68" fmla="*/ 2356 w 3884"/>
              <a:gd name="T69" fmla="*/ 575 h 1050"/>
              <a:gd name="T70" fmla="*/ 2423 w 3884"/>
              <a:gd name="T71" fmla="*/ 612 h 1050"/>
              <a:gd name="T72" fmla="*/ 2494 w 3884"/>
              <a:gd name="T73" fmla="*/ 666 h 1050"/>
              <a:gd name="T74" fmla="*/ 2564 w 3884"/>
              <a:gd name="T75" fmla="*/ 653 h 1050"/>
              <a:gd name="T76" fmla="*/ 2632 w 3884"/>
              <a:gd name="T77" fmla="*/ 528 h 1050"/>
              <a:gd name="T78" fmla="*/ 2702 w 3884"/>
              <a:gd name="T79" fmla="*/ 542 h 1050"/>
              <a:gd name="T80" fmla="*/ 2773 w 3884"/>
              <a:gd name="T81" fmla="*/ 417 h 1050"/>
              <a:gd name="T82" fmla="*/ 2840 w 3884"/>
              <a:gd name="T83" fmla="*/ 437 h 1050"/>
              <a:gd name="T84" fmla="*/ 2911 w 3884"/>
              <a:gd name="T85" fmla="*/ 562 h 1050"/>
              <a:gd name="T86" fmla="*/ 2982 w 3884"/>
              <a:gd name="T87" fmla="*/ 646 h 1050"/>
              <a:gd name="T88" fmla="*/ 3049 w 3884"/>
              <a:gd name="T89" fmla="*/ 690 h 1050"/>
              <a:gd name="T90" fmla="*/ 3120 w 3884"/>
              <a:gd name="T91" fmla="*/ 814 h 1050"/>
              <a:gd name="T92" fmla="*/ 3190 w 3884"/>
              <a:gd name="T93" fmla="*/ 801 h 1050"/>
              <a:gd name="T94" fmla="*/ 3258 w 3884"/>
              <a:gd name="T95" fmla="*/ 764 h 1050"/>
              <a:gd name="T96" fmla="*/ 3328 w 3884"/>
              <a:gd name="T97" fmla="*/ 737 h 1050"/>
              <a:gd name="T98" fmla="*/ 3399 w 3884"/>
              <a:gd name="T99" fmla="*/ 855 h 1050"/>
              <a:gd name="T100" fmla="*/ 3466 w 3884"/>
              <a:gd name="T101" fmla="*/ 979 h 1050"/>
              <a:gd name="T102" fmla="*/ 3537 w 3884"/>
              <a:gd name="T103" fmla="*/ 979 h 1050"/>
              <a:gd name="T104" fmla="*/ 3608 w 3884"/>
              <a:gd name="T105" fmla="*/ 993 h 1050"/>
              <a:gd name="T106" fmla="*/ 3675 w 3884"/>
              <a:gd name="T107" fmla="*/ 1050 h 1050"/>
              <a:gd name="T108" fmla="*/ 3746 w 3884"/>
              <a:gd name="T109" fmla="*/ 1030 h 1050"/>
              <a:gd name="T110" fmla="*/ 3813 w 3884"/>
              <a:gd name="T111" fmla="*/ 959 h 1050"/>
              <a:gd name="T112" fmla="*/ 3884 w 3884"/>
              <a:gd name="T113" fmla="*/ 882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84" h="1050">
                <a:moveTo>
                  <a:pt x="0" y="57"/>
                </a:moveTo>
                <a:lnTo>
                  <a:pt x="71" y="125"/>
                </a:lnTo>
                <a:lnTo>
                  <a:pt x="138" y="202"/>
                </a:lnTo>
                <a:lnTo>
                  <a:pt x="209" y="242"/>
                </a:lnTo>
                <a:lnTo>
                  <a:pt x="276" y="286"/>
                </a:lnTo>
                <a:lnTo>
                  <a:pt x="347" y="397"/>
                </a:lnTo>
                <a:lnTo>
                  <a:pt x="417" y="417"/>
                </a:lnTo>
                <a:lnTo>
                  <a:pt x="485" y="313"/>
                </a:lnTo>
                <a:lnTo>
                  <a:pt x="555" y="256"/>
                </a:lnTo>
                <a:lnTo>
                  <a:pt x="626" y="111"/>
                </a:lnTo>
                <a:lnTo>
                  <a:pt x="693" y="0"/>
                </a:lnTo>
                <a:lnTo>
                  <a:pt x="764" y="131"/>
                </a:lnTo>
                <a:lnTo>
                  <a:pt x="835" y="162"/>
                </a:lnTo>
                <a:lnTo>
                  <a:pt x="902" y="202"/>
                </a:lnTo>
                <a:lnTo>
                  <a:pt x="973" y="131"/>
                </a:lnTo>
                <a:lnTo>
                  <a:pt x="1043" y="313"/>
                </a:lnTo>
                <a:lnTo>
                  <a:pt x="1111" y="397"/>
                </a:lnTo>
                <a:lnTo>
                  <a:pt x="1181" y="411"/>
                </a:lnTo>
                <a:lnTo>
                  <a:pt x="1252" y="444"/>
                </a:lnTo>
                <a:lnTo>
                  <a:pt x="1319" y="437"/>
                </a:lnTo>
                <a:lnTo>
                  <a:pt x="1390" y="326"/>
                </a:lnTo>
                <a:lnTo>
                  <a:pt x="1457" y="431"/>
                </a:lnTo>
                <a:lnTo>
                  <a:pt x="1528" y="326"/>
                </a:lnTo>
                <a:lnTo>
                  <a:pt x="1599" y="508"/>
                </a:lnTo>
                <a:lnTo>
                  <a:pt x="1666" y="592"/>
                </a:lnTo>
                <a:lnTo>
                  <a:pt x="1737" y="606"/>
                </a:lnTo>
                <a:lnTo>
                  <a:pt x="1807" y="555"/>
                </a:lnTo>
                <a:lnTo>
                  <a:pt x="1875" y="471"/>
                </a:lnTo>
                <a:lnTo>
                  <a:pt x="1945" y="431"/>
                </a:lnTo>
                <a:lnTo>
                  <a:pt x="2016" y="528"/>
                </a:lnTo>
                <a:lnTo>
                  <a:pt x="2083" y="471"/>
                </a:lnTo>
                <a:lnTo>
                  <a:pt x="2154" y="417"/>
                </a:lnTo>
                <a:lnTo>
                  <a:pt x="2224" y="417"/>
                </a:lnTo>
                <a:lnTo>
                  <a:pt x="2285" y="488"/>
                </a:lnTo>
                <a:lnTo>
                  <a:pt x="2356" y="575"/>
                </a:lnTo>
                <a:lnTo>
                  <a:pt x="2423" y="612"/>
                </a:lnTo>
                <a:lnTo>
                  <a:pt x="2494" y="666"/>
                </a:lnTo>
                <a:lnTo>
                  <a:pt x="2564" y="653"/>
                </a:lnTo>
                <a:lnTo>
                  <a:pt x="2632" y="528"/>
                </a:lnTo>
                <a:lnTo>
                  <a:pt x="2702" y="542"/>
                </a:lnTo>
                <a:lnTo>
                  <a:pt x="2773" y="417"/>
                </a:lnTo>
                <a:lnTo>
                  <a:pt x="2840" y="437"/>
                </a:lnTo>
                <a:lnTo>
                  <a:pt x="2911" y="562"/>
                </a:lnTo>
                <a:lnTo>
                  <a:pt x="2982" y="646"/>
                </a:lnTo>
                <a:lnTo>
                  <a:pt x="3049" y="690"/>
                </a:lnTo>
                <a:lnTo>
                  <a:pt x="3120" y="814"/>
                </a:lnTo>
                <a:lnTo>
                  <a:pt x="3190" y="801"/>
                </a:lnTo>
                <a:lnTo>
                  <a:pt x="3258" y="764"/>
                </a:lnTo>
                <a:lnTo>
                  <a:pt x="3328" y="737"/>
                </a:lnTo>
                <a:lnTo>
                  <a:pt x="3399" y="855"/>
                </a:lnTo>
                <a:lnTo>
                  <a:pt x="3466" y="979"/>
                </a:lnTo>
                <a:lnTo>
                  <a:pt x="3537" y="979"/>
                </a:lnTo>
                <a:lnTo>
                  <a:pt x="3608" y="993"/>
                </a:lnTo>
                <a:lnTo>
                  <a:pt x="3675" y="1050"/>
                </a:lnTo>
                <a:lnTo>
                  <a:pt x="3746" y="1030"/>
                </a:lnTo>
                <a:lnTo>
                  <a:pt x="3813" y="959"/>
                </a:lnTo>
                <a:lnTo>
                  <a:pt x="3884" y="882"/>
                </a:lnTo>
              </a:path>
            </a:pathLst>
          </a:custGeom>
          <a:noFill/>
          <a:ln w="31750">
            <a:solidFill>
              <a:srgbClr val="DF93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347788" y="2225675"/>
            <a:ext cx="6165850" cy="1949450"/>
          </a:xfrm>
          <a:custGeom>
            <a:avLst/>
            <a:gdLst>
              <a:gd name="T0" fmla="*/ 0 w 3884"/>
              <a:gd name="T1" fmla="*/ 582 h 1228"/>
              <a:gd name="T2" fmla="*/ 71 w 3884"/>
              <a:gd name="T3" fmla="*/ 484 h 1228"/>
              <a:gd name="T4" fmla="*/ 138 w 3884"/>
              <a:gd name="T5" fmla="*/ 437 h 1228"/>
              <a:gd name="T6" fmla="*/ 209 w 3884"/>
              <a:gd name="T7" fmla="*/ 340 h 1228"/>
              <a:gd name="T8" fmla="*/ 276 w 3884"/>
              <a:gd name="T9" fmla="*/ 367 h 1228"/>
              <a:gd name="T10" fmla="*/ 347 w 3884"/>
              <a:gd name="T11" fmla="*/ 380 h 1228"/>
              <a:gd name="T12" fmla="*/ 417 w 3884"/>
              <a:gd name="T13" fmla="*/ 340 h 1228"/>
              <a:gd name="T14" fmla="*/ 485 w 3884"/>
              <a:gd name="T15" fmla="*/ 360 h 1228"/>
              <a:gd name="T16" fmla="*/ 555 w 3884"/>
              <a:gd name="T17" fmla="*/ 431 h 1228"/>
              <a:gd name="T18" fmla="*/ 626 w 3884"/>
              <a:gd name="T19" fmla="*/ 501 h 1228"/>
              <a:gd name="T20" fmla="*/ 693 w 3884"/>
              <a:gd name="T21" fmla="*/ 444 h 1228"/>
              <a:gd name="T22" fmla="*/ 764 w 3884"/>
              <a:gd name="T23" fmla="*/ 360 h 1228"/>
              <a:gd name="T24" fmla="*/ 835 w 3884"/>
              <a:gd name="T25" fmla="*/ 380 h 1228"/>
              <a:gd name="T26" fmla="*/ 902 w 3884"/>
              <a:gd name="T27" fmla="*/ 373 h 1228"/>
              <a:gd name="T28" fmla="*/ 973 w 3884"/>
              <a:gd name="T29" fmla="*/ 256 h 1228"/>
              <a:gd name="T30" fmla="*/ 1043 w 3884"/>
              <a:gd name="T31" fmla="*/ 0 h 1228"/>
              <a:gd name="T32" fmla="*/ 1111 w 3884"/>
              <a:gd name="T33" fmla="*/ 40 h 1228"/>
              <a:gd name="T34" fmla="*/ 1181 w 3884"/>
              <a:gd name="T35" fmla="*/ 97 h 1228"/>
              <a:gd name="T36" fmla="*/ 1252 w 3884"/>
              <a:gd name="T37" fmla="*/ 151 h 1228"/>
              <a:gd name="T38" fmla="*/ 1319 w 3884"/>
              <a:gd name="T39" fmla="*/ 215 h 1228"/>
              <a:gd name="T40" fmla="*/ 1390 w 3884"/>
              <a:gd name="T41" fmla="*/ 188 h 1228"/>
              <a:gd name="T42" fmla="*/ 1457 w 3884"/>
              <a:gd name="T43" fmla="*/ 195 h 1228"/>
              <a:gd name="T44" fmla="*/ 1528 w 3884"/>
              <a:gd name="T45" fmla="*/ 299 h 1228"/>
              <a:gd name="T46" fmla="*/ 1599 w 3884"/>
              <a:gd name="T47" fmla="*/ 431 h 1228"/>
              <a:gd name="T48" fmla="*/ 1666 w 3884"/>
              <a:gd name="T49" fmla="*/ 562 h 1228"/>
              <a:gd name="T50" fmla="*/ 1737 w 3884"/>
              <a:gd name="T51" fmla="*/ 646 h 1228"/>
              <a:gd name="T52" fmla="*/ 1807 w 3884"/>
              <a:gd name="T53" fmla="*/ 710 h 1228"/>
              <a:gd name="T54" fmla="*/ 1875 w 3884"/>
              <a:gd name="T55" fmla="*/ 710 h 1228"/>
              <a:gd name="T56" fmla="*/ 1945 w 3884"/>
              <a:gd name="T57" fmla="*/ 834 h 1228"/>
              <a:gd name="T58" fmla="*/ 2016 w 3884"/>
              <a:gd name="T59" fmla="*/ 919 h 1228"/>
              <a:gd name="T60" fmla="*/ 2083 w 3884"/>
              <a:gd name="T61" fmla="*/ 855 h 1228"/>
              <a:gd name="T62" fmla="*/ 2154 w 3884"/>
              <a:gd name="T63" fmla="*/ 777 h 1228"/>
              <a:gd name="T64" fmla="*/ 2224 w 3884"/>
              <a:gd name="T65" fmla="*/ 770 h 1228"/>
              <a:gd name="T66" fmla="*/ 2285 w 3884"/>
              <a:gd name="T67" fmla="*/ 814 h 1228"/>
              <a:gd name="T68" fmla="*/ 2356 w 3884"/>
              <a:gd name="T69" fmla="*/ 979 h 1228"/>
              <a:gd name="T70" fmla="*/ 2423 w 3884"/>
              <a:gd name="T71" fmla="*/ 1030 h 1228"/>
              <a:gd name="T72" fmla="*/ 2494 w 3884"/>
              <a:gd name="T73" fmla="*/ 1063 h 1228"/>
              <a:gd name="T74" fmla="*/ 2564 w 3884"/>
              <a:gd name="T75" fmla="*/ 1110 h 1228"/>
              <a:gd name="T76" fmla="*/ 2632 w 3884"/>
              <a:gd name="T77" fmla="*/ 1110 h 1228"/>
              <a:gd name="T78" fmla="*/ 2702 w 3884"/>
              <a:gd name="T79" fmla="*/ 1043 h 1228"/>
              <a:gd name="T80" fmla="*/ 2773 w 3884"/>
              <a:gd name="T81" fmla="*/ 1050 h 1228"/>
              <a:gd name="T82" fmla="*/ 2840 w 3884"/>
              <a:gd name="T83" fmla="*/ 1050 h 1228"/>
              <a:gd name="T84" fmla="*/ 2911 w 3884"/>
              <a:gd name="T85" fmla="*/ 1070 h 1228"/>
              <a:gd name="T86" fmla="*/ 2982 w 3884"/>
              <a:gd name="T87" fmla="*/ 1070 h 1228"/>
              <a:gd name="T88" fmla="*/ 3049 w 3884"/>
              <a:gd name="T89" fmla="*/ 1134 h 1228"/>
              <a:gd name="T90" fmla="*/ 3120 w 3884"/>
              <a:gd name="T91" fmla="*/ 1168 h 1228"/>
              <a:gd name="T92" fmla="*/ 3190 w 3884"/>
              <a:gd name="T93" fmla="*/ 1201 h 1228"/>
              <a:gd name="T94" fmla="*/ 3258 w 3884"/>
              <a:gd name="T95" fmla="*/ 1228 h 1228"/>
              <a:gd name="T96" fmla="*/ 3328 w 3884"/>
              <a:gd name="T97" fmla="*/ 1181 h 1228"/>
              <a:gd name="T98" fmla="*/ 3399 w 3884"/>
              <a:gd name="T99" fmla="*/ 945 h 1228"/>
              <a:gd name="T100" fmla="*/ 3466 w 3884"/>
              <a:gd name="T101" fmla="*/ 1006 h 1228"/>
              <a:gd name="T102" fmla="*/ 3537 w 3884"/>
              <a:gd name="T103" fmla="*/ 1036 h 1228"/>
              <a:gd name="T104" fmla="*/ 3608 w 3884"/>
              <a:gd name="T105" fmla="*/ 966 h 1228"/>
              <a:gd name="T106" fmla="*/ 3675 w 3884"/>
              <a:gd name="T107" fmla="*/ 966 h 1228"/>
              <a:gd name="T108" fmla="*/ 3746 w 3884"/>
              <a:gd name="T109" fmla="*/ 999 h 1228"/>
              <a:gd name="T110" fmla="*/ 3813 w 3884"/>
              <a:gd name="T111" fmla="*/ 1043 h 1228"/>
              <a:gd name="T112" fmla="*/ 3884 w 3884"/>
              <a:gd name="T113" fmla="*/ 1050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84" h="1228">
                <a:moveTo>
                  <a:pt x="0" y="582"/>
                </a:moveTo>
                <a:lnTo>
                  <a:pt x="71" y="484"/>
                </a:lnTo>
                <a:lnTo>
                  <a:pt x="138" y="437"/>
                </a:lnTo>
                <a:lnTo>
                  <a:pt x="209" y="340"/>
                </a:lnTo>
                <a:lnTo>
                  <a:pt x="276" y="367"/>
                </a:lnTo>
                <a:lnTo>
                  <a:pt x="347" y="380"/>
                </a:lnTo>
                <a:lnTo>
                  <a:pt x="417" y="340"/>
                </a:lnTo>
                <a:lnTo>
                  <a:pt x="485" y="360"/>
                </a:lnTo>
                <a:lnTo>
                  <a:pt x="555" y="431"/>
                </a:lnTo>
                <a:lnTo>
                  <a:pt x="626" y="501"/>
                </a:lnTo>
                <a:lnTo>
                  <a:pt x="693" y="444"/>
                </a:lnTo>
                <a:lnTo>
                  <a:pt x="764" y="360"/>
                </a:lnTo>
                <a:lnTo>
                  <a:pt x="835" y="380"/>
                </a:lnTo>
                <a:lnTo>
                  <a:pt x="902" y="373"/>
                </a:lnTo>
                <a:lnTo>
                  <a:pt x="973" y="256"/>
                </a:lnTo>
                <a:lnTo>
                  <a:pt x="1043" y="0"/>
                </a:lnTo>
                <a:lnTo>
                  <a:pt x="1111" y="40"/>
                </a:lnTo>
                <a:lnTo>
                  <a:pt x="1181" y="97"/>
                </a:lnTo>
                <a:lnTo>
                  <a:pt x="1252" y="151"/>
                </a:lnTo>
                <a:lnTo>
                  <a:pt x="1319" y="215"/>
                </a:lnTo>
                <a:lnTo>
                  <a:pt x="1390" y="188"/>
                </a:lnTo>
                <a:lnTo>
                  <a:pt x="1457" y="195"/>
                </a:lnTo>
                <a:lnTo>
                  <a:pt x="1528" y="299"/>
                </a:lnTo>
                <a:lnTo>
                  <a:pt x="1599" y="431"/>
                </a:lnTo>
                <a:lnTo>
                  <a:pt x="1666" y="562"/>
                </a:lnTo>
                <a:lnTo>
                  <a:pt x="1737" y="646"/>
                </a:lnTo>
                <a:lnTo>
                  <a:pt x="1807" y="710"/>
                </a:lnTo>
                <a:lnTo>
                  <a:pt x="1875" y="710"/>
                </a:lnTo>
                <a:lnTo>
                  <a:pt x="1945" y="834"/>
                </a:lnTo>
                <a:lnTo>
                  <a:pt x="2016" y="919"/>
                </a:lnTo>
                <a:lnTo>
                  <a:pt x="2083" y="855"/>
                </a:lnTo>
                <a:lnTo>
                  <a:pt x="2154" y="777"/>
                </a:lnTo>
                <a:lnTo>
                  <a:pt x="2224" y="770"/>
                </a:lnTo>
                <a:lnTo>
                  <a:pt x="2285" y="814"/>
                </a:lnTo>
                <a:lnTo>
                  <a:pt x="2356" y="979"/>
                </a:lnTo>
                <a:lnTo>
                  <a:pt x="2423" y="1030"/>
                </a:lnTo>
                <a:lnTo>
                  <a:pt x="2494" y="1063"/>
                </a:lnTo>
                <a:lnTo>
                  <a:pt x="2564" y="1110"/>
                </a:lnTo>
                <a:lnTo>
                  <a:pt x="2632" y="1110"/>
                </a:lnTo>
                <a:lnTo>
                  <a:pt x="2702" y="1043"/>
                </a:lnTo>
                <a:lnTo>
                  <a:pt x="2773" y="1050"/>
                </a:lnTo>
                <a:lnTo>
                  <a:pt x="2840" y="1050"/>
                </a:lnTo>
                <a:lnTo>
                  <a:pt x="2911" y="1070"/>
                </a:lnTo>
                <a:lnTo>
                  <a:pt x="2982" y="1070"/>
                </a:lnTo>
                <a:lnTo>
                  <a:pt x="3049" y="1134"/>
                </a:lnTo>
                <a:lnTo>
                  <a:pt x="3120" y="1168"/>
                </a:lnTo>
                <a:lnTo>
                  <a:pt x="3190" y="1201"/>
                </a:lnTo>
                <a:lnTo>
                  <a:pt x="3258" y="1228"/>
                </a:lnTo>
                <a:lnTo>
                  <a:pt x="3328" y="1181"/>
                </a:lnTo>
                <a:lnTo>
                  <a:pt x="3399" y="945"/>
                </a:lnTo>
                <a:lnTo>
                  <a:pt x="3466" y="1006"/>
                </a:lnTo>
                <a:lnTo>
                  <a:pt x="3537" y="1036"/>
                </a:lnTo>
                <a:lnTo>
                  <a:pt x="3608" y="966"/>
                </a:lnTo>
                <a:lnTo>
                  <a:pt x="3675" y="966"/>
                </a:lnTo>
                <a:lnTo>
                  <a:pt x="3746" y="999"/>
                </a:lnTo>
                <a:lnTo>
                  <a:pt x="3813" y="1043"/>
                </a:lnTo>
                <a:lnTo>
                  <a:pt x="3884" y="1050"/>
                </a:lnTo>
              </a:path>
            </a:pathLst>
          </a:custGeom>
          <a:noFill/>
          <a:ln w="31750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000126" y="4832350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58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000126" y="4437063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000126" y="4041775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000126" y="3646488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000126" y="3246438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000126" y="2851150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000126" y="2455863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70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000126" y="2060575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72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000126" y="1665288"/>
            <a:ext cx="298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74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01726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1960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882776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1967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667001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1974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452813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1981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232276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1988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" name="Rectangle 32"/>
          <p:cNvSpPr>
            <a:spLocks noChangeArrowheads="1"/>
          </p:cNvSpPr>
          <p:nvPr/>
        </p:nvSpPr>
        <p:spPr bwMode="auto">
          <a:xfrm>
            <a:off x="5018088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1995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33"/>
          <p:cNvSpPr>
            <a:spLocks noChangeArrowheads="1"/>
          </p:cNvSpPr>
          <p:nvPr/>
        </p:nvSpPr>
        <p:spPr bwMode="auto">
          <a:xfrm>
            <a:off x="5803901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2002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4"/>
          <p:cNvSpPr>
            <a:spLocks noChangeArrowheads="1"/>
          </p:cNvSpPr>
          <p:nvPr/>
        </p:nvSpPr>
        <p:spPr bwMode="auto">
          <a:xfrm>
            <a:off x="6588126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2009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35"/>
          <p:cNvSpPr>
            <a:spLocks noChangeArrowheads="1"/>
          </p:cNvSpPr>
          <p:nvPr/>
        </p:nvSpPr>
        <p:spPr bwMode="auto">
          <a:xfrm>
            <a:off x="7373938" y="5040313"/>
            <a:ext cx="501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2016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36"/>
          <p:cNvSpPr>
            <a:spLocks noChangeArrowheads="1"/>
          </p:cNvSpPr>
          <p:nvPr/>
        </p:nvSpPr>
        <p:spPr bwMode="auto">
          <a:xfrm>
            <a:off x="7694613" y="3197225"/>
            <a:ext cx="454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  <a:t>België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7694613" y="3987800"/>
            <a:ext cx="2244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DF9396"/>
                </a:solidFill>
                <a:effectLst/>
                <a:latin typeface="Adobe Garamond Pro" pitchFamily="18" charset="0"/>
                <a:cs typeface="Arial" pitchFamily="34" charset="0"/>
              </a:rPr>
              <a:t>VS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39"/>
          <p:cNvSpPr>
            <a:spLocks noChangeArrowheads="1"/>
          </p:cNvSpPr>
          <p:nvPr/>
        </p:nvSpPr>
        <p:spPr bwMode="auto">
          <a:xfrm>
            <a:off x="7694613" y="3694113"/>
            <a:ext cx="5097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EU-15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3813" y="4895850"/>
            <a:ext cx="6272213" cy="65088"/>
            <a:chOff x="1293813" y="4895850"/>
            <a:chExt cx="6272213" cy="65088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93813" y="4960938"/>
              <a:ext cx="6272213" cy="0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5" name="Line 40"/>
            <p:cNvSpPr>
              <a:spLocks noChangeShapeType="1"/>
            </p:cNvSpPr>
            <p:nvPr/>
          </p:nvSpPr>
          <p:spPr bwMode="auto">
            <a:xfrm>
              <a:off x="1293813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6" name="Line 41"/>
            <p:cNvSpPr>
              <a:spLocks noChangeShapeType="1"/>
            </p:cNvSpPr>
            <p:nvPr/>
          </p:nvSpPr>
          <p:spPr bwMode="auto">
            <a:xfrm>
              <a:off x="2074863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7" name="Line 42"/>
            <p:cNvSpPr>
              <a:spLocks noChangeShapeType="1"/>
            </p:cNvSpPr>
            <p:nvPr/>
          </p:nvSpPr>
          <p:spPr bwMode="auto">
            <a:xfrm>
              <a:off x="2859088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8" name="Line 43"/>
            <p:cNvSpPr>
              <a:spLocks noChangeShapeType="1"/>
            </p:cNvSpPr>
            <p:nvPr/>
          </p:nvSpPr>
          <p:spPr bwMode="auto">
            <a:xfrm>
              <a:off x="3644901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49" name="Line 44"/>
            <p:cNvSpPr>
              <a:spLocks noChangeShapeType="1"/>
            </p:cNvSpPr>
            <p:nvPr/>
          </p:nvSpPr>
          <p:spPr bwMode="auto">
            <a:xfrm>
              <a:off x="4430713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50" name="Line 45"/>
            <p:cNvSpPr>
              <a:spLocks noChangeShapeType="1"/>
            </p:cNvSpPr>
            <p:nvPr/>
          </p:nvSpPr>
          <p:spPr bwMode="auto">
            <a:xfrm>
              <a:off x="5216526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51" name="Line 46"/>
            <p:cNvSpPr>
              <a:spLocks noChangeShapeType="1"/>
            </p:cNvSpPr>
            <p:nvPr/>
          </p:nvSpPr>
          <p:spPr bwMode="auto">
            <a:xfrm>
              <a:off x="6000751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52" name="Line 47"/>
            <p:cNvSpPr>
              <a:spLocks noChangeShapeType="1"/>
            </p:cNvSpPr>
            <p:nvPr/>
          </p:nvSpPr>
          <p:spPr bwMode="auto">
            <a:xfrm>
              <a:off x="6786563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9953" name="Line 48"/>
            <p:cNvSpPr>
              <a:spLocks noChangeShapeType="1"/>
            </p:cNvSpPr>
            <p:nvPr/>
          </p:nvSpPr>
          <p:spPr bwMode="auto">
            <a:xfrm>
              <a:off x="7566026" y="4895850"/>
              <a:ext cx="0" cy="65088"/>
            </a:xfrm>
            <a:prstGeom prst="line">
              <a:avLst/>
            </a:prstGeom>
            <a:noFill/>
            <a:ln w="1111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5849707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2.1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functionele verdeling als klassiek thema</a:t>
            </a:r>
            <a:endParaRPr lang="nl-NL" dirty="0">
              <a:solidFill>
                <a:schemeClr val="bg1"/>
              </a:solidFill>
            </a:endParaRP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2.2</a:t>
            </a:r>
            <a:r>
              <a:rPr lang="nl-BE" dirty="0">
                <a:solidFill>
                  <a:schemeClr val="bg1"/>
                </a:solidFill>
              </a:rPr>
              <a:t>	Vergoeding van de productiefactoren in de neoklassieke theorie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2.3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 err="1"/>
              <a:t>Piketty</a:t>
            </a:r>
            <a:r>
              <a:rPr lang="nl-BE" dirty="0"/>
              <a:t> pakt de klassieke draad weer </a:t>
            </a:r>
            <a:r>
              <a:rPr lang="nl-BE" dirty="0" smtClean="0"/>
              <a:t>op</a:t>
            </a:r>
            <a:endParaRPr lang="nl-NL" dirty="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2. </a:t>
            </a:r>
            <a:r>
              <a:rPr lang="nl-BE" dirty="0"/>
              <a:t>De functionele verdeling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074429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4788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Piketty</a:t>
            </a:r>
            <a:r>
              <a:rPr lang="nl-BE" dirty="0" smtClean="0"/>
              <a:t> (2013) - </a:t>
            </a:r>
            <a:r>
              <a:rPr lang="nl-BE" i="1" dirty="0" smtClean="0"/>
              <a:t>Le </a:t>
            </a:r>
            <a:r>
              <a:rPr lang="nl-BE" i="1" dirty="0" err="1" smtClean="0"/>
              <a:t>capital</a:t>
            </a:r>
            <a:r>
              <a:rPr lang="nl-BE" i="1" dirty="0" smtClean="0"/>
              <a:t> au </a:t>
            </a:r>
            <a:r>
              <a:rPr lang="nl-BE" i="1" dirty="0" err="1" smtClean="0"/>
              <a:t>XXIme</a:t>
            </a:r>
            <a:r>
              <a:rPr lang="nl-BE" i="1" dirty="0" smtClean="0"/>
              <a:t> siècle</a:t>
            </a:r>
          </a:p>
          <a:p>
            <a:pPr lvl="1"/>
            <a:r>
              <a:rPr lang="nl-BE" dirty="0" smtClean="0"/>
              <a:t>Thema: kapitaal als bron van toenemende concentratie van inkomens en macht</a:t>
            </a:r>
          </a:p>
          <a:p>
            <a:pPr lvl="1"/>
            <a:r>
              <a:rPr lang="nl-BE" dirty="0" smtClean="0"/>
              <a:t>Verschillen met Marx</a:t>
            </a:r>
          </a:p>
          <a:p>
            <a:pPr lvl="2"/>
            <a:r>
              <a:rPr lang="nl-BE" dirty="0" smtClean="0"/>
              <a:t>Beleid kan kapitaalconcentratie en politieke instabiliteit tegengaan</a:t>
            </a:r>
          </a:p>
          <a:p>
            <a:pPr lvl="2"/>
            <a:r>
              <a:rPr lang="nl-BE" dirty="0" smtClean="0"/>
              <a:t>Enorm veel data</a:t>
            </a:r>
          </a:p>
          <a:p>
            <a:pPr lvl="2"/>
            <a:r>
              <a:rPr lang="nl-BE" dirty="0" smtClean="0"/>
              <a:t>Niet soort inkomen, maar hoogte van inkomen</a:t>
            </a:r>
          </a:p>
          <a:p>
            <a:r>
              <a:rPr lang="nl-BE" dirty="0" smtClean="0"/>
              <a:t>Functionele verdeling</a:t>
            </a:r>
          </a:p>
          <a:p>
            <a:pPr lvl="1"/>
            <a:r>
              <a:rPr lang="nl-BE" dirty="0" smtClean="0"/>
              <a:t>Vermogen </a:t>
            </a:r>
            <a:r>
              <a:rPr lang="nl-BE" dirty="0" err="1" smtClean="0"/>
              <a:t>ipv</a:t>
            </a:r>
            <a:r>
              <a:rPr lang="nl-BE" dirty="0" smtClean="0"/>
              <a:t> kapitaal</a:t>
            </a:r>
          </a:p>
          <a:p>
            <a:pPr lvl="1"/>
            <a:r>
              <a:rPr lang="nl-BE" dirty="0" smtClean="0"/>
              <a:t>Vermogensaandeel</a:t>
            </a:r>
          </a:p>
          <a:p>
            <a:pPr lvl="2"/>
            <a:endParaRPr lang="nl-BE" dirty="0" smtClean="0"/>
          </a:p>
          <a:p>
            <a:pPr lvl="2"/>
            <a:endParaRPr lang="nl-BE" dirty="0"/>
          </a:p>
          <a:p>
            <a:pPr lvl="2"/>
            <a:endParaRPr lang="nl-BE" dirty="0" smtClean="0"/>
          </a:p>
          <a:p>
            <a:pPr lvl="2"/>
            <a:r>
              <a:rPr lang="nl-BE" dirty="0" smtClean="0"/>
              <a:t>Met     </a:t>
            </a:r>
            <a:r>
              <a:rPr lang="nl-BE" dirty="0"/>
              <a:t>a</a:t>
            </a:r>
            <a:r>
              <a:rPr lang="nl-BE" dirty="0" smtClean="0"/>
              <a:t>ls de verhouding van het vermogen </a:t>
            </a:r>
            <a:r>
              <a:rPr lang="nl-BE" dirty="0" err="1" smtClean="0"/>
              <a:t>tov</a:t>
            </a:r>
            <a:r>
              <a:rPr lang="nl-BE" dirty="0" smtClean="0"/>
              <a:t> nationaal inkomen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301058"/>
              </p:ext>
            </p:extLst>
          </p:nvPr>
        </p:nvGraphicFramePr>
        <p:xfrm>
          <a:off x="2959100" y="4524375"/>
          <a:ext cx="23336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Equation" r:id="rId3" imgW="1333440" imgH="368280" progId="Equation.DSMT4">
                  <p:embed/>
                </p:oleObj>
              </mc:Choice>
              <mc:Fallback>
                <p:oleObj name="Equation" r:id="rId3" imgW="1333440" imgH="368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9100" y="4524375"/>
                        <a:ext cx="233362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28428"/>
              </p:ext>
            </p:extLst>
          </p:nvPr>
        </p:nvGraphicFramePr>
        <p:xfrm>
          <a:off x="1896714" y="5384436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6714" y="5384436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1669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smtClean="0">
                <a:solidFill>
                  <a:schemeClr val="tx2"/>
                </a:solidFill>
              </a:rPr>
              <a:t>Kapitaal of vermogen?</a:t>
            </a:r>
          </a:p>
          <a:p>
            <a:r>
              <a:rPr lang="nl-BE" i="1" dirty="0" smtClean="0"/>
              <a:t>K </a:t>
            </a:r>
            <a:r>
              <a:rPr lang="nl-BE" dirty="0" smtClean="0"/>
              <a:t>staat bij </a:t>
            </a:r>
            <a:r>
              <a:rPr lang="nl-BE" dirty="0" err="1" smtClean="0"/>
              <a:t>Piketty</a:t>
            </a:r>
            <a:r>
              <a:rPr lang="nl-BE" dirty="0" smtClean="0"/>
              <a:t> voor nationaal vermogen: geheel van bezittingen van burgers en overheid die inkomen kunnen genereren</a:t>
            </a:r>
          </a:p>
          <a:p>
            <a:r>
              <a:rPr lang="nl-BE" dirty="0" smtClean="0"/>
              <a:t>Valt niet samen met productiefactor, bv. ook juwelen en schilderijen</a:t>
            </a:r>
          </a:p>
          <a:p>
            <a:r>
              <a:rPr lang="nl-BE" dirty="0" smtClean="0"/>
              <a:t>Som van niet-financiële en financiële activa tegen marktprijs, verminderd met schulden</a:t>
            </a:r>
          </a:p>
          <a:p>
            <a:r>
              <a:rPr lang="nl-BE" dirty="0" smtClean="0"/>
              <a:t>Rendement hangt af van</a:t>
            </a:r>
          </a:p>
          <a:p>
            <a:pPr lvl="1"/>
            <a:r>
              <a:rPr lang="nl-BE" dirty="0" smtClean="0"/>
              <a:t>Vermogensbestanddeel</a:t>
            </a:r>
          </a:p>
          <a:p>
            <a:pPr lvl="1"/>
            <a:r>
              <a:rPr lang="nl-BE" dirty="0" smtClean="0"/>
              <a:t>Omvang</a:t>
            </a:r>
          </a:p>
          <a:p>
            <a:r>
              <a:rPr lang="nl-BE" dirty="0" smtClean="0"/>
              <a:t>Menselijk kapitaal of publiek pensioen niet inbegrepen </a:t>
            </a:r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790230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nl-BE" dirty="0"/>
              <a:t>Personele verdeling</a:t>
            </a:r>
          </a:p>
          <a:p>
            <a:pPr marL="457188" lvl="1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3.1</a:t>
            </a:r>
            <a:r>
              <a:rPr lang="nl-BE" dirty="0"/>
              <a:t>	De statistische verdeling van het beschikbaar gezinsinkomen</a:t>
            </a:r>
          </a:p>
          <a:p>
            <a:pPr marL="457188" lvl="1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3.2</a:t>
            </a:r>
            <a:r>
              <a:rPr lang="nl-BE" dirty="0"/>
              <a:t>	</a:t>
            </a:r>
            <a:r>
              <a:rPr lang="nl-BE" dirty="0" smtClean="0"/>
              <a:t>Decielverdeling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3.3</a:t>
            </a:r>
            <a:r>
              <a:rPr lang="nl-BE" dirty="0"/>
              <a:t>	</a:t>
            </a:r>
            <a:r>
              <a:rPr lang="nl-BE" dirty="0" smtClean="0"/>
              <a:t>Lorenz-curve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3.4</a:t>
            </a:r>
            <a:r>
              <a:rPr lang="nl-BE" dirty="0"/>
              <a:t>	</a:t>
            </a:r>
            <a:r>
              <a:rPr lang="nl-BE" dirty="0" smtClean="0"/>
              <a:t>Ongelijkheidsmaatstaven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3.5</a:t>
            </a:r>
            <a:r>
              <a:rPr lang="nl-BE" dirty="0"/>
              <a:t>	Hoe groot is inkomensongelijkheid en neemt deze toe?</a:t>
            </a:r>
            <a:endParaRPr lang="nl-BE" dirty="0" smtClean="0"/>
          </a:p>
          <a:p>
            <a:pPr>
              <a:buFont typeface="+mj-lt"/>
              <a:buAutoNum type="arabicPeriod" startAt="4"/>
            </a:pPr>
            <a:r>
              <a:rPr lang="nl-BE" dirty="0"/>
              <a:t>Armoede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4.1</a:t>
            </a:r>
            <a:r>
              <a:rPr lang="nl-BE" dirty="0" smtClean="0"/>
              <a:t>	</a:t>
            </a:r>
            <a:r>
              <a:rPr lang="nl-BE" dirty="0"/>
              <a:t>Een absolute </a:t>
            </a:r>
            <a:r>
              <a:rPr lang="nl-BE" dirty="0" smtClean="0"/>
              <a:t>definitie </a:t>
            </a:r>
            <a:r>
              <a:rPr lang="nl-BE" dirty="0"/>
              <a:t>van armoede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4.2</a:t>
            </a:r>
            <a:r>
              <a:rPr lang="nl-BE" dirty="0"/>
              <a:t>	Een relatieve </a:t>
            </a:r>
            <a:r>
              <a:rPr lang="nl-BE" dirty="0" smtClean="0"/>
              <a:t>definitie </a:t>
            </a:r>
            <a:r>
              <a:rPr lang="nl-BE" dirty="0"/>
              <a:t>van armoede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4.3</a:t>
            </a:r>
            <a:r>
              <a:rPr lang="nl-BE" dirty="0"/>
              <a:t>	De armoede in rijke </a:t>
            </a:r>
            <a:r>
              <a:rPr lang="nl-BE" dirty="0" smtClean="0"/>
              <a:t>landen</a:t>
            </a:r>
            <a:endParaRPr lang="nl-B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2020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smtClean="0">
                <a:solidFill>
                  <a:schemeClr val="tx2"/>
                </a:solidFill>
              </a:rPr>
              <a:t>Verhouding vermogen ten opzichte van inkomen</a:t>
            </a:r>
          </a:p>
          <a:p>
            <a:r>
              <a:rPr lang="nl-BE" dirty="0" smtClean="0"/>
              <a:t>Voor Frankrijk           (of    ) en vermogenssamenstelling sinds 1700</a:t>
            </a:r>
          </a:p>
          <a:p>
            <a:pPr lvl="1"/>
            <a:r>
              <a:rPr lang="nl-BE" dirty="0"/>
              <a:t>Explosieve groei van totale vermogen sinds </a:t>
            </a:r>
            <a:r>
              <a:rPr lang="nl-BE" dirty="0" smtClean="0"/>
              <a:t>1950 was niet uitzonderlijk</a:t>
            </a:r>
          </a:p>
          <a:p>
            <a:pPr lvl="1"/>
            <a:r>
              <a:rPr lang="nl-BE" dirty="0" smtClean="0"/>
              <a:t>U-vormig verloop ging samen met drastische verandering in samenstelling</a:t>
            </a:r>
            <a:endParaRPr lang="nl-BE" dirty="0"/>
          </a:p>
          <a:p>
            <a:r>
              <a:rPr lang="nl-BE" dirty="0" smtClean="0"/>
              <a:t>Toekomst?</a:t>
            </a:r>
          </a:p>
          <a:p>
            <a:pPr lvl="1"/>
            <a:r>
              <a:rPr lang="nl-BE" dirty="0" smtClean="0"/>
              <a:t>Hoe hoger spaarquote </a:t>
            </a:r>
            <a:r>
              <a:rPr lang="nl-BE" i="1" dirty="0" smtClean="0"/>
              <a:t>s</a:t>
            </a:r>
            <a:r>
              <a:rPr lang="nl-BE" dirty="0" smtClean="0"/>
              <a:t>, hoe sneller vermogen toeneemt</a:t>
            </a:r>
          </a:p>
          <a:p>
            <a:pPr lvl="1"/>
            <a:r>
              <a:rPr lang="nl-BE" dirty="0" smtClean="0"/>
              <a:t>Lagere economische groei, hoe groter</a:t>
            </a:r>
          </a:p>
          <a:p>
            <a:pPr lvl="1"/>
            <a:r>
              <a:rPr lang="nl-BE" dirty="0" smtClean="0"/>
              <a:t>Als </a:t>
            </a:r>
            <a:r>
              <a:rPr lang="nl-BE" i="1" dirty="0" smtClean="0"/>
              <a:t>s</a:t>
            </a:r>
            <a:r>
              <a:rPr lang="nl-BE" dirty="0" smtClean="0"/>
              <a:t> en </a:t>
            </a:r>
            <a:r>
              <a:rPr lang="nl-BE" i="1" dirty="0" smtClean="0"/>
              <a:t>g</a:t>
            </a:r>
            <a:r>
              <a:rPr lang="nl-BE" dirty="0" smtClean="0"/>
              <a:t> lang genoeg constant blijven, convergeert           naar</a:t>
            </a:r>
          </a:p>
          <a:p>
            <a:pPr lvl="2"/>
            <a:r>
              <a:rPr lang="nl-BE" dirty="0" smtClean="0"/>
              <a:t>=‘tweede fundamentele wet van het kapitalisme’ </a:t>
            </a:r>
          </a:p>
          <a:p>
            <a:pPr lvl="1"/>
            <a:r>
              <a:rPr lang="nl-BE" dirty="0" smtClean="0"/>
              <a:t>          naar ongeveer 7, of niveau van net voor Wereldoorlog I  </a:t>
            </a:r>
          </a:p>
          <a:p>
            <a:pPr lvl="2"/>
            <a:endParaRPr lang="nl-BE" i="1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76355"/>
              </p:ext>
            </p:extLst>
          </p:nvPr>
        </p:nvGraphicFramePr>
        <p:xfrm>
          <a:off x="2562240" y="1272156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1" name="Equation" r:id="rId3" imgW="368280" imgH="190440" progId="Equation.DSMT4">
                  <p:embed/>
                </p:oleObj>
              </mc:Choice>
              <mc:Fallback>
                <p:oleObj name="Equation" r:id="rId3" imgW="368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240" y="1272156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57894"/>
              </p:ext>
            </p:extLst>
          </p:nvPr>
        </p:nvGraphicFramePr>
        <p:xfrm>
          <a:off x="3658590" y="1307299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2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8590" y="1307299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09361"/>
              </p:ext>
            </p:extLst>
          </p:nvPr>
        </p:nvGraphicFramePr>
        <p:xfrm>
          <a:off x="5457840" y="4419426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3" name="Equation" r:id="rId7" imgW="368280" imgH="190440" progId="Equation.DSMT4">
                  <p:embed/>
                </p:oleObj>
              </mc:Choice>
              <mc:Fallback>
                <p:oleObj name="Equation" r:id="rId7" imgW="36828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7840" y="4419426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85256"/>
              </p:ext>
            </p:extLst>
          </p:nvPr>
        </p:nvGraphicFramePr>
        <p:xfrm>
          <a:off x="7027979" y="4848663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4" name="Equation" r:id="rId8" imgW="368280" imgH="190440" progId="Equation.DSMT4">
                  <p:embed/>
                </p:oleObj>
              </mc:Choice>
              <mc:Fallback>
                <p:oleObj name="Equation" r:id="rId8" imgW="3682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7979" y="4848663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54390"/>
              </p:ext>
            </p:extLst>
          </p:nvPr>
        </p:nvGraphicFramePr>
        <p:xfrm>
          <a:off x="8211235" y="4832802"/>
          <a:ext cx="5111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" name="Equation" r:id="rId9" imgW="291960" imgH="190440" progId="Equation.DSMT4">
                  <p:embed/>
                </p:oleObj>
              </mc:Choice>
              <mc:Fallback>
                <p:oleObj name="Equation" r:id="rId9" imgW="291960" imgH="1904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1235" y="4832802"/>
                        <a:ext cx="5111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677760"/>
              </p:ext>
            </p:extLst>
          </p:nvPr>
        </p:nvGraphicFramePr>
        <p:xfrm>
          <a:off x="1046630" y="5528171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" name="Equation" r:id="rId11" imgW="368280" imgH="190440" progId="Equation.DSMT4">
                  <p:embed/>
                </p:oleObj>
              </mc:Choice>
              <mc:Fallback>
                <p:oleObj name="Equation" r:id="rId11" imgW="3682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630" y="5528171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600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14.4: de verhouding </a:t>
            </a:r>
            <a:r>
              <a:rPr lang="nl-BE" i="1" dirty="0"/>
              <a:t>K/Y </a:t>
            </a:r>
            <a:r>
              <a:rPr lang="nl-BE" dirty="0"/>
              <a:t>en de samenstelling ervan in % van het </a:t>
            </a:r>
            <a:r>
              <a:rPr lang="nl-BE" dirty="0" smtClean="0"/>
              <a:t>nationaal inkomen </a:t>
            </a:r>
            <a:r>
              <a:rPr lang="nl-BE" dirty="0"/>
              <a:t>in Frankrijk 1700-2010.</a:t>
            </a: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766763" y="1628775"/>
            <a:ext cx="7610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1726" y="4519613"/>
            <a:ext cx="5538788" cy="79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01726" y="4519613"/>
            <a:ext cx="5538788" cy="7938"/>
          </a:xfrm>
          <a:custGeom>
            <a:avLst/>
            <a:gdLst>
              <a:gd name="T0" fmla="*/ 0 w 3489"/>
              <a:gd name="T1" fmla="*/ 5 h 5"/>
              <a:gd name="T2" fmla="*/ 3489 w 3489"/>
              <a:gd name="T3" fmla="*/ 5 h 5"/>
              <a:gd name="T4" fmla="*/ 3489 w 3489"/>
              <a:gd name="T5" fmla="*/ 0 h 5"/>
              <a:gd name="T6" fmla="*/ 0 w 348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5">
                <a:moveTo>
                  <a:pt x="0" y="5"/>
                </a:moveTo>
                <a:lnTo>
                  <a:pt x="3489" y="5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01726" y="4119563"/>
            <a:ext cx="5538788" cy="79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01726" y="4119563"/>
            <a:ext cx="5538788" cy="7938"/>
          </a:xfrm>
          <a:custGeom>
            <a:avLst/>
            <a:gdLst>
              <a:gd name="T0" fmla="*/ 0 w 3489"/>
              <a:gd name="T1" fmla="*/ 5 h 5"/>
              <a:gd name="T2" fmla="*/ 3489 w 3489"/>
              <a:gd name="T3" fmla="*/ 5 h 5"/>
              <a:gd name="T4" fmla="*/ 3489 w 3489"/>
              <a:gd name="T5" fmla="*/ 0 h 5"/>
              <a:gd name="T6" fmla="*/ 0 w 348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5">
                <a:moveTo>
                  <a:pt x="0" y="5"/>
                </a:moveTo>
                <a:lnTo>
                  <a:pt x="3489" y="5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01726" y="3717925"/>
            <a:ext cx="5538788" cy="95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101726" y="3717925"/>
            <a:ext cx="5538788" cy="9525"/>
          </a:xfrm>
          <a:custGeom>
            <a:avLst/>
            <a:gdLst>
              <a:gd name="T0" fmla="*/ 0 w 3489"/>
              <a:gd name="T1" fmla="*/ 6 h 6"/>
              <a:gd name="T2" fmla="*/ 3489 w 3489"/>
              <a:gd name="T3" fmla="*/ 6 h 6"/>
              <a:gd name="T4" fmla="*/ 3489 w 3489"/>
              <a:gd name="T5" fmla="*/ 0 h 6"/>
              <a:gd name="T6" fmla="*/ 0 w 3489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6">
                <a:moveTo>
                  <a:pt x="0" y="6"/>
                </a:moveTo>
                <a:lnTo>
                  <a:pt x="3489" y="6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01726" y="3317875"/>
            <a:ext cx="5538788" cy="95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101726" y="3317875"/>
            <a:ext cx="5538788" cy="9525"/>
          </a:xfrm>
          <a:custGeom>
            <a:avLst/>
            <a:gdLst>
              <a:gd name="T0" fmla="*/ 0 w 3489"/>
              <a:gd name="T1" fmla="*/ 6 h 6"/>
              <a:gd name="T2" fmla="*/ 3489 w 3489"/>
              <a:gd name="T3" fmla="*/ 6 h 6"/>
              <a:gd name="T4" fmla="*/ 3489 w 3489"/>
              <a:gd name="T5" fmla="*/ 0 h 6"/>
              <a:gd name="T6" fmla="*/ 0 w 3489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6">
                <a:moveTo>
                  <a:pt x="0" y="6"/>
                </a:moveTo>
                <a:lnTo>
                  <a:pt x="3489" y="6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01726" y="2917825"/>
            <a:ext cx="5538788" cy="79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01726" y="2917825"/>
            <a:ext cx="5538788" cy="7938"/>
          </a:xfrm>
          <a:custGeom>
            <a:avLst/>
            <a:gdLst>
              <a:gd name="T0" fmla="*/ 0 w 3489"/>
              <a:gd name="T1" fmla="*/ 5 h 5"/>
              <a:gd name="T2" fmla="*/ 3489 w 3489"/>
              <a:gd name="T3" fmla="*/ 5 h 5"/>
              <a:gd name="T4" fmla="*/ 3489 w 3489"/>
              <a:gd name="T5" fmla="*/ 0 h 5"/>
              <a:gd name="T6" fmla="*/ 0 w 348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5">
                <a:moveTo>
                  <a:pt x="0" y="5"/>
                </a:moveTo>
                <a:lnTo>
                  <a:pt x="3489" y="5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101726" y="2516188"/>
            <a:ext cx="5538788" cy="95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101726" y="2516188"/>
            <a:ext cx="5538788" cy="9525"/>
          </a:xfrm>
          <a:custGeom>
            <a:avLst/>
            <a:gdLst>
              <a:gd name="T0" fmla="*/ 0 w 3489"/>
              <a:gd name="T1" fmla="*/ 6 h 6"/>
              <a:gd name="T2" fmla="*/ 3489 w 3489"/>
              <a:gd name="T3" fmla="*/ 6 h 6"/>
              <a:gd name="T4" fmla="*/ 3489 w 3489"/>
              <a:gd name="T5" fmla="*/ 0 h 6"/>
              <a:gd name="T6" fmla="*/ 0 w 3489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6">
                <a:moveTo>
                  <a:pt x="0" y="6"/>
                </a:moveTo>
                <a:lnTo>
                  <a:pt x="3489" y="6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01726" y="2116138"/>
            <a:ext cx="5538788" cy="95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1101726" y="2116138"/>
            <a:ext cx="5538788" cy="9525"/>
          </a:xfrm>
          <a:custGeom>
            <a:avLst/>
            <a:gdLst>
              <a:gd name="T0" fmla="*/ 0 w 3489"/>
              <a:gd name="T1" fmla="*/ 6 h 6"/>
              <a:gd name="T2" fmla="*/ 3489 w 3489"/>
              <a:gd name="T3" fmla="*/ 6 h 6"/>
              <a:gd name="T4" fmla="*/ 3489 w 3489"/>
              <a:gd name="T5" fmla="*/ 0 h 6"/>
              <a:gd name="T6" fmla="*/ 0 w 3489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6">
                <a:moveTo>
                  <a:pt x="0" y="6"/>
                </a:moveTo>
                <a:lnTo>
                  <a:pt x="3489" y="6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101726" y="1716088"/>
            <a:ext cx="5538788" cy="79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101726" y="1716088"/>
            <a:ext cx="5538788" cy="7938"/>
          </a:xfrm>
          <a:custGeom>
            <a:avLst/>
            <a:gdLst>
              <a:gd name="T0" fmla="*/ 0 w 3489"/>
              <a:gd name="T1" fmla="*/ 5 h 5"/>
              <a:gd name="T2" fmla="*/ 3489 w 3489"/>
              <a:gd name="T3" fmla="*/ 5 h 5"/>
              <a:gd name="T4" fmla="*/ 3489 w 3489"/>
              <a:gd name="T5" fmla="*/ 0 h 5"/>
              <a:gd name="T6" fmla="*/ 0 w 348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9" h="5">
                <a:moveTo>
                  <a:pt x="0" y="5"/>
                </a:moveTo>
                <a:lnTo>
                  <a:pt x="3489" y="5"/>
                </a:lnTo>
                <a:lnTo>
                  <a:pt x="348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096963" y="2990850"/>
            <a:ext cx="5543550" cy="1943100"/>
          </a:xfrm>
          <a:custGeom>
            <a:avLst/>
            <a:gdLst>
              <a:gd name="T0" fmla="*/ 113 w 3492"/>
              <a:gd name="T1" fmla="*/ 20 h 1224"/>
              <a:gd name="T2" fmla="*/ 338 w 3492"/>
              <a:gd name="T3" fmla="*/ 63 h 1224"/>
              <a:gd name="T4" fmla="*/ 563 w 3492"/>
              <a:gd name="T5" fmla="*/ 105 h 1224"/>
              <a:gd name="T6" fmla="*/ 788 w 3492"/>
              <a:gd name="T7" fmla="*/ 184 h 1224"/>
              <a:gd name="T8" fmla="*/ 1012 w 3492"/>
              <a:gd name="T9" fmla="*/ 269 h 1224"/>
              <a:gd name="T10" fmla="*/ 1240 w 3492"/>
              <a:gd name="T11" fmla="*/ 360 h 1224"/>
              <a:gd name="T12" fmla="*/ 1465 w 3492"/>
              <a:gd name="T13" fmla="*/ 365 h 1224"/>
              <a:gd name="T14" fmla="*/ 1690 w 3492"/>
              <a:gd name="T15" fmla="*/ 371 h 1224"/>
              <a:gd name="T16" fmla="*/ 1915 w 3492"/>
              <a:gd name="T17" fmla="*/ 472 h 1224"/>
              <a:gd name="T18" fmla="*/ 2140 w 3492"/>
              <a:gd name="T19" fmla="*/ 637 h 1224"/>
              <a:gd name="T20" fmla="*/ 2365 w 3492"/>
              <a:gd name="T21" fmla="*/ 862 h 1224"/>
              <a:gd name="T22" fmla="*/ 2589 w 3492"/>
              <a:gd name="T23" fmla="*/ 1084 h 1224"/>
              <a:gd name="T24" fmla="*/ 2814 w 3492"/>
              <a:gd name="T25" fmla="*/ 1108 h 1224"/>
              <a:gd name="T26" fmla="*/ 3042 w 3492"/>
              <a:gd name="T27" fmla="*/ 1114 h 1224"/>
              <a:gd name="T28" fmla="*/ 3267 w 3492"/>
              <a:gd name="T29" fmla="*/ 1182 h 1224"/>
              <a:gd name="T30" fmla="*/ 3492 w 3492"/>
              <a:gd name="T31" fmla="*/ 1193 h 1224"/>
              <a:gd name="T32" fmla="*/ 3379 w 3492"/>
              <a:gd name="T33" fmla="*/ 1224 h 1224"/>
              <a:gd name="T34" fmla="*/ 3154 w 3492"/>
              <a:gd name="T35" fmla="*/ 1224 h 1224"/>
              <a:gd name="T36" fmla="*/ 2929 w 3492"/>
              <a:gd name="T37" fmla="*/ 1224 h 1224"/>
              <a:gd name="T38" fmla="*/ 2702 w 3492"/>
              <a:gd name="T39" fmla="*/ 1224 h 1224"/>
              <a:gd name="T40" fmla="*/ 2477 w 3492"/>
              <a:gd name="T41" fmla="*/ 1224 h 1224"/>
              <a:gd name="T42" fmla="*/ 2252 w 3492"/>
              <a:gd name="T43" fmla="*/ 1224 h 1224"/>
              <a:gd name="T44" fmla="*/ 2027 w 3492"/>
              <a:gd name="T45" fmla="*/ 1224 h 1224"/>
              <a:gd name="T46" fmla="*/ 1802 w 3492"/>
              <a:gd name="T47" fmla="*/ 1224 h 1224"/>
              <a:gd name="T48" fmla="*/ 1577 w 3492"/>
              <a:gd name="T49" fmla="*/ 1224 h 1224"/>
              <a:gd name="T50" fmla="*/ 1353 w 3492"/>
              <a:gd name="T51" fmla="*/ 1224 h 1224"/>
              <a:gd name="T52" fmla="*/ 1128 w 3492"/>
              <a:gd name="T53" fmla="*/ 1224 h 1224"/>
              <a:gd name="T54" fmla="*/ 900 w 3492"/>
              <a:gd name="T55" fmla="*/ 1224 h 1224"/>
              <a:gd name="T56" fmla="*/ 675 w 3492"/>
              <a:gd name="T57" fmla="*/ 1224 h 1224"/>
              <a:gd name="T58" fmla="*/ 450 w 3492"/>
              <a:gd name="T59" fmla="*/ 1224 h 1224"/>
              <a:gd name="T60" fmla="*/ 225 w 3492"/>
              <a:gd name="T61" fmla="*/ 1224 h 1224"/>
              <a:gd name="T62" fmla="*/ 0 w 3492"/>
              <a:gd name="T63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224">
                <a:moveTo>
                  <a:pt x="0" y="0"/>
                </a:moveTo>
                <a:lnTo>
                  <a:pt x="113" y="20"/>
                </a:lnTo>
                <a:lnTo>
                  <a:pt x="225" y="42"/>
                </a:lnTo>
                <a:lnTo>
                  <a:pt x="338" y="63"/>
                </a:lnTo>
                <a:lnTo>
                  <a:pt x="450" y="83"/>
                </a:lnTo>
                <a:lnTo>
                  <a:pt x="563" y="105"/>
                </a:lnTo>
                <a:lnTo>
                  <a:pt x="675" y="146"/>
                </a:lnTo>
                <a:lnTo>
                  <a:pt x="788" y="184"/>
                </a:lnTo>
                <a:lnTo>
                  <a:pt x="900" y="225"/>
                </a:lnTo>
                <a:lnTo>
                  <a:pt x="1012" y="269"/>
                </a:lnTo>
                <a:lnTo>
                  <a:pt x="1128" y="316"/>
                </a:lnTo>
                <a:lnTo>
                  <a:pt x="1240" y="360"/>
                </a:lnTo>
                <a:lnTo>
                  <a:pt x="1353" y="362"/>
                </a:lnTo>
                <a:lnTo>
                  <a:pt x="1465" y="365"/>
                </a:lnTo>
                <a:lnTo>
                  <a:pt x="1577" y="368"/>
                </a:lnTo>
                <a:lnTo>
                  <a:pt x="1690" y="371"/>
                </a:lnTo>
                <a:lnTo>
                  <a:pt x="1802" y="423"/>
                </a:lnTo>
                <a:lnTo>
                  <a:pt x="1915" y="472"/>
                </a:lnTo>
                <a:lnTo>
                  <a:pt x="2027" y="524"/>
                </a:lnTo>
                <a:lnTo>
                  <a:pt x="2140" y="637"/>
                </a:lnTo>
                <a:lnTo>
                  <a:pt x="2252" y="749"/>
                </a:lnTo>
                <a:lnTo>
                  <a:pt x="2365" y="862"/>
                </a:lnTo>
                <a:lnTo>
                  <a:pt x="2477" y="1070"/>
                </a:lnTo>
                <a:lnTo>
                  <a:pt x="2589" y="1084"/>
                </a:lnTo>
                <a:lnTo>
                  <a:pt x="2702" y="1097"/>
                </a:lnTo>
                <a:lnTo>
                  <a:pt x="2814" y="1108"/>
                </a:lnTo>
                <a:lnTo>
                  <a:pt x="2929" y="1111"/>
                </a:lnTo>
                <a:lnTo>
                  <a:pt x="3042" y="1114"/>
                </a:lnTo>
                <a:lnTo>
                  <a:pt x="3154" y="1149"/>
                </a:lnTo>
                <a:lnTo>
                  <a:pt x="3267" y="1182"/>
                </a:lnTo>
                <a:lnTo>
                  <a:pt x="3379" y="1191"/>
                </a:lnTo>
                <a:lnTo>
                  <a:pt x="3492" y="1193"/>
                </a:lnTo>
                <a:lnTo>
                  <a:pt x="3492" y="1224"/>
                </a:lnTo>
                <a:lnTo>
                  <a:pt x="3379" y="1224"/>
                </a:lnTo>
                <a:lnTo>
                  <a:pt x="3267" y="1224"/>
                </a:lnTo>
                <a:lnTo>
                  <a:pt x="3154" y="1224"/>
                </a:lnTo>
                <a:lnTo>
                  <a:pt x="3042" y="1224"/>
                </a:lnTo>
                <a:lnTo>
                  <a:pt x="2929" y="1224"/>
                </a:lnTo>
                <a:lnTo>
                  <a:pt x="2814" y="1224"/>
                </a:lnTo>
                <a:lnTo>
                  <a:pt x="2702" y="1224"/>
                </a:lnTo>
                <a:lnTo>
                  <a:pt x="2589" y="1224"/>
                </a:lnTo>
                <a:lnTo>
                  <a:pt x="2477" y="1224"/>
                </a:lnTo>
                <a:lnTo>
                  <a:pt x="2365" y="1224"/>
                </a:lnTo>
                <a:lnTo>
                  <a:pt x="2252" y="1224"/>
                </a:lnTo>
                <a:lnTo>
                  <a:pt x="2140" y="1224"/>
                </a:lnTo>
                <a:lnTo>
                  <a:pt x="2027" y="1224"/>
                </a:lnTo>
                <a:lnTo>
                  <a:pt x="1915" y="1224"/>
                </a:lnTo>
                <a:lnTo>
                  <a:pt x="1802" y="1224"/>
                </a:lnTo>
                <a:lnTo>
                  <a:pt x="1690" y="1224"/>
                </a:lnTo>
                <a:lnTo>
                  <a:pt x="1577" y="1224"/>
                </a:lnTo>
                <a:lnTo>
                  <a:pt x="1465" y="1224"/>
                </a:lnTo>
                <a:lnTo>
                  <a:pt x="1353" y="1224"/>
                </a:lnTo>
                <a:lnTo>
                  <a:pt x="1240" y="1224"/>
                </a:lnTo>
                <a:lnTo>
                  <a:pt x="1128" y="1224"/>
                </a:lnTo>
                <a:lnTo>
                  <a:pt x="1012" y="1224"/>
                </a:lnTo>
                <a:lnTo>
                  <a:pt x="900" y="1224"/>
                </a:lnTo>
                <a:lnTo>
                  <a:pt x="788" y="1224"/>
                </a:lnTo>
                <a:lnTo>
                  <a:pt x="675" y="1224"/>
                </a:lnTo>
                <a:lnTo>
                  <a:pt x="563" y="1224"/>
                </a:lnTo>
                <a:lnTo>
                  <a:pt x="450" y="1224"/>
                </a:lnTo>
                <a:lnTo>
                  <a:pt x="338" y="1224"/>
                </a:lnTo>
                <a:lnTo>
                  <a:pt x="225" y="1224"/>
                </a:lnTo>
                <a:lnTo>
                  <a:pt x="113" y="1224"/>
                </a:lnTo>
                <a:lnTo>
                  <a:pt x="0" y="1224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096963" y="2990850"/>
            <a:ext cx="5543550" cy="1943100"/>
          </a:xfrm>
          <a:custGeom>
            <a:avLst/>
            <a:gdLst>
              <a:gd name="T0" fmla="*/ 113 w 3492"/>
              <a:gd name="T1" fmla="*/ 20 h 1224"/>
              <a:gd name="T2" fmla="*/ 338 w 3492"/>
              <a:gd name="T3" fmla="*/ 63 h 1224"/>
              <a:gd name="T4" fmla="*/ 563 w 3492"/>
              <a:gd name="T5" fmla="*/ 105 h 1224"/>
              <a:gd name="T6" fmla="*/ 788 w 3492"/>
              <a:gd name="T7" fmla="*/ 184 h 1224"/>
              <a:gd name="T8" fmla="*/ 1012 w 3492"/>
              <a:gd name="T9" fmla="*/ 269 h 1224"/>
              <a:gd name="T10" fmla="*/ 1240 w 3492"/>
              <a:gd name="T11" fmla="*/ 360 h 1224"/>
              <a:gd name="T12" fmla="*/ 1465 w 3492"/>
              <a:gd name="T13" fmla="*/ 365 h 1224"/>
              <a:gd name="T14" fmla="*/ 1690 w 3492"/>
              <a:gd name="T15" fmla="*/ 371 h 1224"/>
              <a:gd name="T16" fmla="*/ 1915 w 3492"/>
              <a:gd name="T17" fmla="*/ 472 h 1224"/>
              <a:gd name="T18" fmla="*/ 2140 w 3492"/>
              <a:gd name="T19" fmla="*/ 637 h 1224"/>
              <a:gd name="T20" fmla="*/ 2365 w 3492"/>
              <a:gd name="T21" fmla="*/ 862 h 1224"/>
              <a:gd name="T22" fmla="*/ 2589 w 3492"/>
              <a:gd name="T23" fmla="*/ 1084 h 1224"/>
              <a:gd name="T24" fmla="*/ 2814 w 3492"/>
              <a:gd name="T25" fmla="*/ 1108 h 1224"/>
              <a:gd name="T26" fmla="*/ 3042 w 3492"/>
              <a:gd name="T27" fmla="*/ 1114 h 1224"/>
              <a:gd name="T28" fmla="*/ 3267 w 3492"/>
              <a:gd name="T29" fmla="*/ 1182 h 1224"/>
              <a:gd name="T30" fmla="*/ 3492 w 3492"/>
              <a:gd name="T31" fmla="*/ 1193 h 1224"/>
              <a:gd name="T32" fmla="*/ 3379 w 3492"/>
              <a:gd name="T33" fmla="*/ 1224 h 1224"/>
              <a:gd name="T34" fmla="*/ 3154 w 3492"/>
              <a:gd name="T35" fmla="*/ 1224 h 1224"/>
              <a:gd name="T36" fmla="*/ 2929 w 3492"/>
              <a:gd name="T37" fmla="*/ 1224 h 1224"/>
              <a:gd name="T38" fmla="*/ 2702 w 3492"/>
              <a:gd name="T39" fmla="*/ 1224 h 1224"/>
              <a:gd name="T40" fmla="*/ 2477 w 3492"/>
              <a:gd name="T41" fmla="*/ 1224 h 1224"/>
              <a:gd name="T42" fmla="*/ 2252 w 3492"/>
              <a:gd name="T43" fmla="*/ 1224 h 1224"/>
              <a:gd name="T44" fmla="*/ 2027 w 3492"/>
              <a:gd name="T45" fmla="*/ 1224 h 1224"/>
              <a:gd name="T46" fmla="*/ 1802 w 3492"/>
              <a:gd name="T47" fmla="*/ 1224 h 1224"/>
              <a:gd name="T48" fmla="*/ 1577 w 3492"/>
              <a:gd name="T49" fmla="*/ 1224 h 1224"/>
              <a:gd name="T50" fmla="*/ 1353 w 3492"/>
              <a:gd name="T51" fmla="*/ 1224 h 1224"/>
              <a:gd name="T52" fmla="*/ 1128 w 3492"/>
              <a:gd name="T53" fmla="*/ 1224 h 1224"/>
              <a:gd name="T54" fmla="*/ 900 w 3492"/>
              <a:gd name="T55" fmla="*/ 1224 h 1224"/>
              <a:gd name="T56" fmla="*/ 675 w 3492"/>
              <a:gd name="T57" fmla="*/ 1224 h 1224"/>
              <a:gd name="T58" fmla="*/ 450 w 3492"/>
              <a:gd name="T59" fmla="*/ 1224 h 1224"/>
              <a:gd name="T60" fmla="*/ 225 w 3492"/>
              <a:gd name="T61" fmla="*/ 1224 h 1224"/>
              <a:gd name="T62" fmla="*/ 0 w 3492"/>
              <a:gd name="T63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224">
                <a:moveTo>
                  <a:pt x="0" y="0"/>
                </a:moveTo>
                <a:lnTo>
                  <a:pt x="113" y="20"/>
                </a:lnTo>
                <a:lnTo>
                  <a:pt x="225" y="42"/>
                </a:lnTo>
                <a:lnTo>
                  <a:pt x="338" y="63"/>
                </a:lnTo>
                <a:lnTo>
                  <a:pt x="450" y="83"/>
                </a:lnTo>
                <a:lnTo>
                  <a:pt x="563" y="105"/>
                </a:lnTo>
                <a:lnTo>
                  <a:pt x="675" y="146"/>
                </a:lnTo>
                <a:lnTo>
                  <a:pt x="788" y="184"/>
                </a:lnTo>
                <a:lnTo>
                  <a:pt x="900" y="225"/>
                </a:lnTo>
                <a:lnTo>
                  <a:pt x="1012" y="269"/>
                </a:lnTo>
                <a:lnTo>
                  <a:pt x="1128" y="316"/>
                </a:lnTo>
                <a:lnTo>
                  <a:pt x="1240" y="360"/>
                </a:lnTo>
                <a:lnTo>
                  <a:pt x="1353" y="362"/>
                </a:lnTo>
                <a:lnTo>
                  <a:pt x="1465" y="365"/>
                </a:lnTo>
                <a:lnTo>
                  <a:pt x="1577" y="368"/>
                </a:lnTo>
                <a:lnTo>
                  <a:pt x="1690" y="371"/>
                </a:lnTo>
                <a:lnTo>
                  <a:pt x="1802" y="423"/>
                </a:lnTo>
                <a:lnTo>
                  <a:pt x="1915" y="472"/>
                </a:lnTo>
                <a:lnTo>
                  <a:pt x="2027" y="524"/>
                </a:lnTo>
                <a:lnTo>
                  <a:pt x="2140" y="637"/>
                </a:lnTo>
                <a:lnTo>
                  <a:pt x="2252" y="749"/>
                </a:lnTo>
                <a:lnTo>
                  <a:pt x="2365" y="862"/>
                </a:lnTo>
                <a:lnTo>
                  <a:pt x="2477" y="1070"/>
                </a:lnTo>
                <a:lnTo>
                  <a:pt x="2589" y="1084"/>
                </a:lnTo>
                <a:lnTo>
                  <a:pt x="2702" y="1097"/>
                </a:lnTo>
                <a:lnTo>
                  <a:pt x="2814" y="1108"/>
                </a:lnTo>
                <a:lnTo>
                  <a:pt x="2929" y="1111"/>
                </a:lnTo>
                <a:lnTo>
                  <a:pt x="3042" y="1114"/>
                </a:lnTo>
                <a:lnTo>
                  <a:pt x="3154" y="1149"/>
                </a:lnTo>
                <a:lnTo>
                  <a:pt x="3267" y="1182"/>
                </a:lnTo>
                <a:lnTo>
                  <a:pt x="3379" y="1191"/>
                </a:lnTo>
                <a:lnTo>
                  <a:pt x="3492" y="1193"/>
                </a:lnTo>
                <a:lnTo>
                  <a:pt x="3492" y="1224"/>
                </a:lnTo>
                <a:lnTo>
                  <a:pt x="3379" y="1224"/>
                </a:lnTo>
                <a:lnTo>
                  <a:pt x="3267" y="1224"/>
                </a:lnTo>
                <a:lnTo>
                  <a:pt x="3154" y="1224"/>
                </a:lnTo>
                <a:lnTo>
                  <a:pt x="3042" y="1224"/>
                </a:lnTo>
                <a:lnTo>
                  <a:pt x="2929" y="1224"/>
                </a:lnTo>
                <a:lnTo>
                  <a:pt x="2814" y="1224"/>
                </a:lnTo>
                <a:lnTo>
                  <a:pt x="2702" y="1224"/>
                </a:lnTo>
                <a:lnTo>
                  <a:pt x="2589" y="1224"/>
                </a:lnTo>
                <a:lnTo>
                  <a:pt x="2477" y="1224"/>
                </a:lnTo>
                <a:lnTo>
                  <a:pt x="2365" y="1224"/>
                </a:lnTo>
                <a:lnTo>
                  <a:pt x="2252" y="1224"/>
                </a:lnTo>
                <a:lnTo>
                  <a:pt x="2140" y="1224"/>
                </a:lnTo>
                <a:lnTo>
                  <a:pt x="2027" y="1224"/>
                </a:lnTo>
                <a:lnTo>
                  <a:pt x="1915" y="1224"/>
                </a:lnTo>
                <a:lnTo>
                  <a:pt x="1802" y="1224"/>
                </a:lnTo>
                <a:lnTo>
                  <a:pt x="1690" y="1224"/>
                </a:lnTo>
                <a:lnTo>
                  <a:pt x="1577" y="1224"/>
                </a:lnTo>
                <a:lnTo>
                  <a:pt x="1465" y="1224"/>
                </a:lnTo>
                <a:lnTo>
                  <a:pt x="1353" y="1224"/>
                </a:lnTo>
                <a:lnTo>
                  <a:pt x="1240" y="1224"/>
                </a:lnTo>
                <a:lnTo>
                  <a:pt x="1128" y="1224"/>
                </a:lnTo>
                <a:lnTo>
                  <a:pt x="1012" y="1224"/>
                </a:lnTo>
                <a:lnTo>
                  <a:pt x="900" y="1224"/>
                </a:lnTo>
                <a:lnTo>
                  <a:pt x="788" y="1224"/>
                </a:lnTo>
                <a:lnTo>
                  <a:pt x="675" y="1224"/>
                </a:lnTo>
                <a:lnTo>
                  <a:pt x="563" y="1224"/>
                </a:lnTo>
                <a:lnTo>
                  <a:pt x="450" y="1224"/>
                </a:lnTo>
                <a:lnTo>
                  <a:pt x="338" y="1224"/>
                </a:lnTo>
                <a:lnTo>
                  <a:pt x="225" y="1224"/>
                </a:lnTo>
                <a:lnTo>
                  <a:pt x="113" y="1224"/>
                </a:lnTo>
                <a:lnTo>
                  <a:pt x="0" y="12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096963" y="2600325"/>
            <a:ext cx="5543550" cy="2289175"/>
          </a:xfrm>
          <a:custGeom>
            <a:avLst/>
            <a:gdLst>
              <a:gd name="T0" fmla="*/ 113 w 3492"/>
              <a:gd name="T1" fmla="*/ 2 h 1442"/>
              <a:gd name="T2" fmla="*/ 338 w 3492"/>
              <a:gd name="T3" fmla="*/ 5 h 1442"/>
              <a:gd name="T4" fmla="*/ 563 w 3492"/>
              <a:gd name="T5" fmla="*/ 8 h 1442"/>
              <a:gd name="T6" fmla="*/ 788 w 3492"/>
              <a:gd name="T7" fmla="*/ 96 h 1442"/>
              <a:gd name="T8" fmla="*/ 1012 w 3492"/>
              <a:gd name="T9" fmla="*/ 186 h 1442"/>
              <a:gd name="T10" fmla="*/ 1240 w 3492"/>
              <a:gd name="T11" fmla="*/ 279 h 1442"/>
              <a:gd name="T12" fmla="*/ 1465 w 3492"/>
              <a:gd name="T13" fmla="*/ 255 h 1442"/>
              <a:gd name="T14" fmla="*/ 1690 w 3492"/>
              <a:gd name="T15" fmla="*/ 230 h 1442"/>
              <a:gd name="T16" fmla="*/ 1915 w 3492"/>
              <a:gd name="T17" fmla="*/ 318 h 1442"/>
              <a:gd name="T18" fmla="*/ 2140 w 3492"/>
              <a:gd name="T19" fmla="*/ 466 h 1442"/>
              <a:gd name="T20" fmla="*/ 2365 w 3492"/>
              <a:gd name="T21" fmla="*/ 677 h 1442"/>
              <a:gd name="T22" fmla="*/ 2589 w 3492"/>
              <a:gd name="T23" fmla="*/ 1105 h 1442"/>
              <a:gd name="T24" fmla="*/ 2814 w 3492"/>
              <a:gd name="T25" fmla="*/ 1138 h 1442"/>
              <a:gd name="T26" fmla="*/ 3042 w 3492"/>
              <a:gd name="T27" fmla="*/ 1050 h 1442"/>
              <a:gd name="T28" fmla="*/ 3267 w 3492"/>
              <a:gd name="T29" fmla="*/ 976 h 1442"/>
              <a:gd name="T30" fmla="*/ 3492 w 3492"/>
              <a:gd name="T31" fmla="*/ 490 h 1442"/>
              <a:gd name="T32" fmla="*/ 3379 w 3492"/>
              <a:gd name="T33" fmla="*/ 1439 h 1442"/>
              <a:gd name="T34" fmla="*/ 3154 w 3492"/>
              <a:gd name="T35" fmla="*/ 1395 h 1442"/>
              <a:gd name="T36" fmla="*/ 2929 w 3492"/>
              <a:gd name="T37" fmla="*/ 1360 h 1442"/>
              <a:gd name="T38" fmla="*/ 2702 w 3492"/>
              <a:gd name="T39" fmla="*/ 1343 h 1442"/>
              <a:gd name="T40" fmla="*/ 2477 w 3492"/>
              <a:gd name="T41" fmla="*/ 1319 h 1442"/>
              <a:gd name="T42" fmla="*/ 2252 w 3492"/>
              <a:gd name="T43" fmla="*/ 995 h 1442"/>
              <a:gd name="T44" fmla="*/ 2027 w 3492"/>
              <a:gd name="T45" fmla="*/ 773 h 1442"/>
              <a:gd name="T46" fmla="*/ 1802 w 3492"/>
              <a:gd name="T47" fmla="*/ 669 h 1442"/>
              <a:gd name="T48" fmla="*/ 1577 w 3492"/>
              <a:gd name="T49" fmla="*/ 617 h 1442"/>
              <a:gd name="T50" fmla="*/ 1353 w 3492"/>
              <a:gd name="T51" fmla="*/ 611 h 1442"/>
              <a:gd name="T52" fmla="*/ 1128 w 3492"/>
              <a:gd name="T53" fmla="*/ 562 h 1442"/>
              <a:gd name="T54" fmla="*/ 900 w 3492"/>
              <a:gd name="T55" fmla="*/ 471 h 1442"/>
              <a:gd name="T56" fmla="*/ 675 w 3492"/>
              <a:gd name="T57" fmla="*/ 392 h 1442"/>
              <a:gd name="T58" fmla="*/ 450 w 3492"/>
              <a:gd name="T59" fmla="*/ 331 h 1442"/>
              <a:gd name="T60" fmla="*/ 225 w 3492"/>
              <a:gd name="T61" fmla="*/ 288 h 1442"/>
              <a:gd name="T62" fmla="*/ 0 w 3492"/>
              <a:gd name="T63" fmla="*/ 246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442">
                <a:moveTo>
                  <a:pt x="0" y="0"/>
                </a:moveTo>
                <a:lnTo>
                  <a:pt x="113" y="2"/>
                </a:lnTo>
                <a:lnTo>
                  <a:pt x="225" y="2"/>
                </a:lnTo>
                <a:lnTo>
                  <a:pt x="338" y="5"/>
                </a:lnTo>
                <a:lnTo>
                  <a:pt x="450" y="5"/>
                </a:lnTo>
                <a:lnTo>
                  <a:pt x="563" y="8"/>
                </a:lnTo>
                <a:lnTo>
                  <a:pt x="675" y="52"/>
                </a:lnTo>
                <a:lnTo>
                  <a:pt x="788" y="96"/>
                </a:lnTo>
                <a:lnTo>
                  <a:pt x="900" y="139"/>
                </a:lnTo>
                <a:lnTo>
                  <a:pt x="1012" y="186"/>
                </a:lnTo>
                <a:lnTo>
                  <a:pt x="1128" y="233"/>
                </a:lnTo>
                <a:lnTo>
                  <a:pt x="1240" y="279"/>
                </a:lnTo>
                <a:lnTo>
                  <a:pt x="1353" y="268"/>
                </a:lnTo>
                <a:lnTo>
                  <a:pt x="1465" y="255"/>
                </a:lnTo>
                <a:lnTo>
                  <a:pt x="1577" y="244"/>
                </a:lnTo>
                <a:lnTo>
                  <a:pt x="1690" y="230"/>
                </a:lnTo>
                <a:lnTo>
                  <a:pt x="1802" y="274"/>
                </a:lnTo>
                <a:lnTo>
                  <a:pt x="1915" y="318"/>
                </a:lnTo>
                <a:lnTo>
                  <a:pt x="2027" y="362"/>
                </a:lnTo>
                <a:lnTo>
                  <a:pt x="2140" y="466"/>
                </a:lnTo>
                <a:lnTo>
                  <a:pt x="2252" y="573"/>
                </a:lnTo>
                <a:lnTo>
                  <a:pt x="2365" y="677"/>
                </a:lnTo>
                <a:lnTo>
                  <a:pt x="2477" y="1088"/>
                </a:lnTo>
                <a:lnTo>
                  <a:pt x="2589" y="1105"/>
                </a:lnTo>
                <a:lnTo>
                  <a:pt x="2702" y="1121"/>
                </a:lnTo>
                <a:lnTo>
                  <a:pt x="2814" y="1138"/>
                </a:lnTo>
                <a:lnTo>
                  <a:pt x="2929" y="1094"/>
                </a:lnTo>
                <a:lnTo>
                  <a:pt x="3042" y="1050"/>
                </a:lnTo>
                <a:lnTo>
                  <a:pt x="3154" y="1012"/>
                </a:lnTo>
                <a:lnTo>
                  <a:pt x="3267" y="976"/>
                </a:lnTo>
                <a:lnTo>
                  <a:pt x="3379" y="707"/>
                </a:lnTo>
                <a:lnTo>
                  <a:pt x="3492" y="490"/>
                </a:lnTo>
                <a:lnTo>
                  <a:pt x="3492" y="1442"/>
                </a:lnTo>
                <a:lnTo>
                  <a:pt x="3379" y="1439"/>
                </a:lnTo>
                <a:lnTo>
                  <a:pt x="3267" y="1431"/>
                </a:lnTo>
                <a:lnTo>
                  <a:pt x="3154" y="1395"/>
                </a:lnTo>
                <a:lnTo>
                  <a:pt x="3042" y="1363"/>
                </a:lnTo>
                <a:lnTo>
                  <a:pt x="2929" y="1360"/>
                </a:lnTo>
                <a:lnTo>
                  <a:pt x="2814" y="1357"/>
                </a:lnTo>
                <a:lnTo>
                  <a:pt x="2702" y="1343"/>
                </a:lnTo>
                <a:lnTo>
                  <a:pt x="2589" y="1332"/>
                </a:lnTo>
                <a:lnTo>
                  <a:pt x="2477" y="1319"/>
                </a:lnTo>
                <a:lnTo>
                  <a:pt x="2365" y="1108"/>
                </a:lnTo>
                <a:lnTo>
                  <a:pt x="2252" y="995"/>
                </a:lnTo>
                <a:lnTo>
                  <a:pt x="2140" y="885"/>
                </a:lnTo>
                <a:lnTo>
                  <a:pt x="2027" y="773"/>
                </a:lnTo>
                <a:lnTo>
                  <a:pt x="1915" y="721"/>
                </a:lnTo>
                <a:lnTo>
                  <a:pt x="1802" y="669"/>
                </a:lnTo>
                <a:lnTo>
                  <a:pt x="1690" y="619"/>
                </a:lnTo>
                <a:lnTo>
                  <a:pt x="1577" y="617"/>
                </a:lnTo>
                <a:lnTo>
                  <a:pt x="1465" y="614"/>
                </a:lnTo>
                <a:lnTo>
                  <a:pt x="1353" y="611"/>
                </a:lnTo>
                <a:lnTo>
                  <a:pt x="1240" y="608"/>
                </a:lnTo>
                <a:lnTo>
                  <a:pt x="1128" y="562"/>
                </a:lnTo>
                <a:lnTo>
                  <a:pt x="1012" y="518"/>
                </a:lnTo>
                <a:lnTo>
                  <a:pt x="900" y="471"/>
                </a:lnTo>
                <a:lnTo>
                  <a:pt x="788" y="433"/>
                </a:lnTo>
                <a:lnTo>
                  <a:pt x="675" y="392"/>
                </a:lnTo>
                <a:lnTo>
                  <a:pt x="563" y="351"/>
                </a:lnTo>
                <a:lnTo>
                  <a:pt x="450" y="331"/>
                </a:lnTo>
                <a:lnTo>
                  <a:pt x="338" y="309"/>
                </a:lnTo>
                <a:lnTo>
                  <a:pt x="225" y="288"/>
                </a:lnTo>
                <a:lnTo>
                  <a:pt x="113" y="268"/>
                </a:lnTo>
                <a:lnTo>
                  <a:pt x="0" y="246"/>
                </a:lnTo>
                <a:lnTo>
                  <a:pt x="0" y="0"/>
                </a:lnTo>
                <a:close/>
              </a:path>
            </a:pathLst>
          </a:custGeom>
          <a:solidFill>
            <a:srgbClr val="CD6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096963" y="2600325"/>
            <a:ext cx="5543550" cy="2289175"/>
          </a:xfrm>
          <a:custGeom>
            <a:avLst/>
            <a:gdLst>
              <a:gd name="T0" fmla="*/ 113 w 3492"/>
              <a:gd name="T1" fmla="*/ 2 h 1442"/>
              <a:gd name="T2" fmla="*/ 338 w 3492"/>
              <a:gd name="T3" fmla="*/ 5 h 1442"/>
              <a:gd name="T4" fmla="*/ 563 w 3492"/>
              <a:gd name="T5" fmla="*/ 8 h 1442"/>
              <a:gd name="T6" fmla="*/ 788 w 3492"/>
              <a:gd name="T7" fmla="*/ 96 h 1442"/>
              <a:gd name="T8" fmla="*/ 1012 w 3492"/>
              <a:gd name="T9" fmla="*/ 186 h 1442"/>
              <a:gd name="T10" fmla="*/ 1240 w 3492"/>
              <a:gd name="T11" fmla="*/ 279 h 1442"/>
              <a:gd name="T12" fmla="*/ 1465 w 3492"/>
              <a:gd name="T13" fmla="*/ 255 h 1442"/>
              <a:gd name="T14" fmla="*/ 1690 w 3492"/>
              <a:gd name="T15" fmla="*/ 230 h 1442"/>
              <a:gd name="T16" fmla="*/ 1915 w 3492"/>
              <a:gd name="T17" fmla="*/ 318 h 1442"/>
              <a:gd name="T18" fmla="*/ 2140 w 3492"/>
              <a:gd name="T19" fmla="*/ 466 h 1442"/>
              <a:gd name="T20" fmla="*/ 2365 w 3492"/>
              <a:gd name="T21" fmla="*/ 677 h 1442"/>
              <a:gd name="T22" fmla="*/ 2589 w 3492"/>
              <a:gd name="T23" fmla="*/ 1105 h 1442"/>
              <a:gd name="T24" fmla="*/ 2814 w 3492"/>
              <a:gd name="T25" fmla="*/ 1138 h 1442"/>
              <a:gd name="T26" fmla="*/ 3042 w 3492"/>
              <a:gd name="T27" fmla="*/ 1050 h 1442"/>
              <a:gd name="T28" fmla="*/ 3267 w 3492"/>
              <a:gd name="T29" fmla="*/ 976 h 1442"/>
              <a:gd name="T30" fmla="*/ 3492 w 3492"/>
              <a:gd name="T31" fmla="*/ 490 h 1442"/>
              <a:gd name="T32" fmla="*/ 3379 w 3492"/>
              <a:gd name="T33" fmla="*/ 1439 h 1442"/>
              <a:gd name="T34" fmla="*/ 3154 w 3492"/>
              <a:gd name="T35" fmla="*/ 1395 h 1442"/>
              <a:gd name="T36" fmla="*/ 2929 w 3492"/>
              <a:gd name="T37" fmla="*/ 1360 h 1442"/>
              <a:gd name="T38" fmla="*/ 2702 w 3492"/>
              <a:gd name="T39" fmla="*/ 1343 h 1442"/>
              <a:gd name="T40" fmla="*/ 2477 w 3492"/>
              <a:gd name="T41" fmla="*/ 1319 h 1442"/>
              <a:gd name="T42" fmla="*/ 2252 w 3492"/>
              <a:gd name="T43" fmla="*/ 995 h 1442"/>
              <a:gd name="T44" fmla="*/ 2027 w 3492"/>
              <a:gd name="T45" fmla="*/ 773 h 1442"/>
              <a:gd name="T46" fmla="*/ 1802 w 3492"/>
              <a:gd name="T47" fmla="*/ 669 h 1442"/>
              <a:gd name="T48" fmla="*/ 1577 w 3492"/>
              <a:gd name="T49" fmla="*/ 617 h 1442"/>
              <a:gd name="T50" fmla="*/ 1353 w 3492"/>
              <a:gd name="T51" fmla="*/ 611 h 1442"/>
              <a:gd name="T52" fmla="*/ 1128 w 3492"/>
              <a:gd name="T53" fmla="*/ 562 h 1442"/>
              <a:gd name="T54" fmla="*/ 900 w 3492"/>
              <a:gd name="T55" fmla="*/ 471 h 1442"/>
              <a:gd name="T56" fmla="*/ 675 w 3492"/>
              <a:gd name="T57" fmla="*/ 392 h 1442"/>
              <a:gd name="T58" fmla="*/ 450 w 3492"/>
              <a:gd name="T59" fmla="*/ 331 h 1442"/>
              <a:gd name="T60" fmla="*/ 225 w 3492"/>
              <a:gd name="T61" fmla="*/ 288 h 1442"/>
              <a:gd name="T62" fmla="*/ 0 w 3492"/>
              <a:gd name="T63" fmla="*/ 246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442">
                <a:moveTo>
                  <a:pt x="0" y="0"/>
                </a:moveTo>
                <a:lnTo>
                  <a:pt x="113" y="2"/>
                </a:lnTo>
                <a:lnTo>
                  <a:pt x="225" y="2"/>
                </a:lnTo>
                <a:lnTo>
                  <a:pt x="338" y="5"/>
                </a:lnTo>
                <a:lnTo>
                  <a:pt x="450" y="5"/>
                </a:lnTo>
                <a:lnTo>
                  <a:pt x="563" y="8"/>
                </a:lnTo>
                <a:lnTo>
                  <a:pt x="675" y="52"/>
                </a:lnTo>
                <a:lnTo>
                  <a:pt x="788" y="96"/>
                </a:lnTo>
                <a:lnTo>
                  <a:pt x="900" y="139"/>
                </a:lnTo>
                <a:lnTo>
                  <a:pt x="1012" y="186"/>
                </a:lnTo>
                <a:lnTo>
                  <a:pt x="1128" y="233"/>
                </a:lnTo>
                <a:lnTo>
                  <a:pt x="1240" y="279"/>
                </a:lnTo>
                <a:lnTo>
                  <a:pt x="1353" y="268"/>
                </a:lnTo>
                <a:lnTo>
                  <a:pt x="1465" y="255"/>
                </a:lnTo>
                <a:lnTo>
                  <a:pt x="1577" y="244"/>
                </a:lnTo>
                <a:lnTo>
                  <a:pt x="1690" y="230"/>
                </a:lnTo>
                <a:lnTo>
                  <a:pt x="1802" y="274"/>
                </a:lnTo>
                <a:lnTo>
                  <a:pt x="1915" y="318"/>
                </a:lnTo>
                <a:lnTo>
                  <a:pt x="2027" y="362"/>
                </a:lnTo>
                <a:lnTo>
                  <a:pt x="2140" y="466"/>
                </a:lnTo>
                <a:lnTo>
                  <a:pt x="2252" y="573"/>
                </a:lnTo>
                <a:lnTo>
                  <a:pt x="2365" y="677"/>
                </a:lnTo>
                <a:lnTo>
                  <a:pt x="2477" y="1088"/>
                </a:lnTo>
                <a:lnTo>
                  <a:pt x="2589" y="1105"/>
                </a:lnTo>
                <a:lnTo>
                  <a:pt x="2702" y="1121"/>
                </a:lnTo>
                <a:lnTo>
                  <a:pt x="2814" y="1138"/>
                </a:lnTo>
                <a:lnTo>
                  <a:pt x="2929" y="1094"/>
                </a:lnTo>
                <a:lnTo>
                  <a:pt x="3042" y="1050"/>
                </a:lnTo>
                <a:lnTo>
                  <a:pt x="3154" y="1012"/>
                </a:lnTo>
                <a:lnTo>
                  <a:pt x="3267" y="976"/>
                </a:lnTo>
                <a:lnTo>
                  <a:pt x="3379" y="707"/>
                </a:lnTo>
                <a:lnTo>
                  <a:pt x="3492" y="490"/>
                </a:lnTo>
                <a:lnTo>
                  <a:pt x="3492" y="1442"/>
                </a:lnTo>
                <a:lnTo>
                  <a:pt x="3379" y="1439"/>
                </a:lnTo>
                <a:lnTo>
                  <a:pt x="3267" y="1431"/>
                </a:lnTo>
                <a:lnTo>
                  <a:pt x="3154" y="1395"/>
                </a:lnTo>
                <a:lnTo>
                  <a:pt x="3042" y="1363"/>
                </a:lnTo>
                <a:lnTo>
                  <a:pt x="2929" y="1360"/>
                </a:lnTo>
                <a:lnTo>
                  <a:pt x="2814" y="1357"/>
                </a:lnTo>
                <a:lnTo>
                  <a:pt x="2702" y="1343"/>
                </a:lnTo>
                <a:lnTo>
                  <a:pt x="2589" y="1332"/>
                </a:lnTo>
                <a:lnTo>
                  <a:pt x="2477" y="1319"/>
                </a:lnTo>
                <a:lnTo>
                  <a:pt x="2365" y="1108"/>
                </a:lnTo>
                <a:lnTo>
                  <a:pt x="2252" y="995"/>
                </a:lnTo>
                <a:lnTo>
                  <a:pt x="2140" y="885"/>
                </a:lnTo>
                <a:lnTo>
                  <a:pt x="2027" y="773"/>
                </a:lnTo>
                <a:lnTo>
                  <a:pt x="1915" y="721"/>
                </a:lnTo>
                <a:lnTo>
                  <a:pt x="1802" y="669"/>
                </a:lnTo>
                <a:lnTo>
                  <a:pt x="1690" y="619"/>
                </a:lnTo>
                <a:lnTo>
                  <a:pt x="1577" y="617"/>
                </a:lnTo>
                <a:lnTo>
                  <a:pt x="1465" y="614"/>
                </a:lnTo>
                <a:lnTo>
                  <a:pt x="1353" y="611"/>
                </a:lnTo>
                <a:lnTo>
                  <a:pt x="1240" y="608"/>
                </a:lnTo>
                <a:lnTo>
                  <a:pt x="1128" y="562"/>
                </a:lnTo>
                <a:lnTo>
                  <a:pt x="1012" y="518"/>
                </a:lnTo>
                <a:lnTo>
                  <a:pt x="900" y="471"/>
                </a:lnTo>
                <a:lnTo>
                  <a:pt x="788" y="433"/>
                </a:lnTo>
                <a:lnTo>
                  <a:pt x="675" y="392"/>
                </a:lnTo>
                <a:lnTo>
                  <a:pt x="563" y="351"/>
                </a:lnTo>
                <a:lnTo>
                  <a:pt x="450" y="331"/>
                </a:lnTo>
                <a:lnTo>
                  <a:pt x="338" y="309"/>
                </a:lnTo>
                <a:lnTo>
                  <a:pt x="225" y="288"/>
                </a:lnTo>
                <a:lnTo>
                  <a:pt x="113" y="268"/>
                </a:lnTo>
                <a:lnTo>
                  <a:pt x="0" y="2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096963" y="1976438"/>
            <a:ext cx="5543550" cy="2433638"/>
          </a:xfrm>
          <a:custGeom>
            <a:avLst/>
            <a:gdLst>
              <a:gd name="T0" fmla="*/ 113 w 3492"/>
              <a:gd name="T1" fmla="*/ 36 h 1533"/>
              <a:gd name="T2" fmla="*/ 338 w 3492"/>
              <a:gd name="T3" fmla="*/ 50 h 1533"/>
              <a:gd name="T4" fmla="*/ 563 w 3492"/>
              <a:gd name="T5" fmla="*/ 61 h 1533"/>
              <a:gd name="T6" fmla="*/ 788 w 3492"/>
              <a:gd name="T7" fmla="*/ 61 h 1533"/>
              <a:gd name="T8" fmla="*/ 1012 w 3492"/>
              <a:gd name="T9" fmla="*/ 39 h 1533"/>
              <a:gd name="T10" fmla="*/ 1240 w 3492"/>
              <a:gd name="T11" fmla="*/ 0 h 1533"/>
              <a:gd name="T12" fmla="*/ 1465 w 3492"/>
              <a:gd name="T13" fmla="*/ 80 h 1533"/>
              <a:gd name="T14" fmla="*/ 1690 w 3492"/>
              <a:gd name="T15" fmla="*/ 159 h 1533"/>
              <a:gd name="T16" fmla="*/ 1915 w 3492"/>
              <a:gd name="T17" fmla="*/ 250 h 1533"/>
              <a:gd name="T18" fmla="*/ 2140 w 3492"/>
              <a:gd name="T19" fmla="*/ 343 h 1533"/>
              <a:gd name="T20" fmla="*/ 2365 w 3492"/>
              <a:gd name="T21" fmla="*/ 436 h 1533"/>
              <a:gd name="T22" fmla="*/ 2589 w 3492"/>
              <a:gd name="T23" fmla="*/ 1147 h 1533"/>
              <a:gd name="T24" fmla="*/ 2814 w 3492"/>
              <a:gd name="T25" fmla="*/ 1163 h 1533"/>
              <a:gd name="T26" fmla="*/ 3042 w 3492"/>
              <a:gd name="T27" fmla="*/ 944 h 1533"/>
              <a:gd name="T28" fmla="*/ 3267 w 3492"/>
              <a:gd name="T29" fmla="*/ 919 h 1533"/>
              <a:gd name="T30" fmla="*/ 3492 w 3492"/>
              <a:gd name="T31" fmla="*/ 280 h 1533"/>
              <a:gd name="T32" fmla="*/ 3379 w 3492"/>
              <a:gd name="T33" fmla="*/ 1103 h 1533"/>
              <a:gd name="T34" fmla="*/ 3154 w 3492"/>
              <a:gd name="T35" fmla="*/ 1407 h 1533"/>
              <a:gd name="T36" fmla="*/ 2929 w 3492"/>
              <a:gd name="T37" fmla="*/ 1487 h 1533"/>
              <a:gd name="T38" fmla="*/ 2702 w 3492"/>
              <a:gd name="T39" fmla="*/ 1517 h 1533"/>
              <a:gd name="T40" fmla="*/ 2477 w 3492"/>
              <a:gd name="T41" fmla="*/ 1481 h 1533"/>
              <a:gd name="T42" fmla="*/ 2252 w 3492"/>
              <a:gd name="T43" fmla="*/ 968 h 1533"/>
              <a:gd name="T44" fmla="*/ 2027 w 3492"/>
              <a:gd name="T45" fmla="*/ 757 h 1533"/>
              <a:gd name="T46" fmla="*/ 1802 w 3492"/>
              <a:gd name="T47" fmla="*/ 670 h 1533"/>
              <a:gd name="T48" fmla="*/ 1577 w 3492"/>
              <a:gd name="T49" fmla="*/ 639 h 1533"/>
              <a:gd name="T50" fmla="*/ 1353 w 3492"/>
              <a:gd name="T51" fmla="*/ 664 h 1533"/>
              <a:gd name="T52" fmla="*/ 1128 w 3492"/>
              <a:gd name="T53" fmla="*/ 628 h 1533"/>
              <a:gd name="T54" fmla="*/ 900 w 3492"/>
              <a:gd name="T55" fmla="*/ 535 h 1533"/>
              <a:gd name="T56" fmla="*/ 675 w 3492"/>
              <a:gd name="T57" fmla="*/ 447 h 1533"/>
              <a:gd name="T58" fmla="*/ 450 w 3492"/>
              <a:gd name="T59" fmla="*/ 404 h 1533"/>
              <a:gd name="T60" fmla="*/ 225 w 3492"/>
              <a:gd name="T61" fmla="*/ 401 h 1533"/>
              <a:gd name="T62" fmla="*/ 0 w 3492"/>
              <a:gd name="T63" fmla="*/ 398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533">
                <a:moveTo>
                  <a:pt x="0" y="31"/>
                </a:moveTo>
                <a:lnTo>
                  <a:pt x="113" y="36"/>
                </a:lnTo>
                <a:lnTo>
                  <a:pt x="225" y="44"/>
                </a:lnTo>
                <a:lnTo>
                  <a:pt x="338" y="50"/>
                </a:lnTo>
                <a:lnTo>
                  <a:pt x="450" y="55"/>
                </a:lnTo>
                <a:lnTo>
                  <a:pt x="563" y="61"/>
                </a:lnTo>
                <a:lnTo>
                  <a:pt x="675" y="61"/>
                </a:lnTo>
                <a:lnTo>
                  <a:pt x="788" y="61"/>
                </a:lnTo>
                <a:lnTo>
                  <a:pt x="900" y="58"/>
                </a:lnTo>
                <a:lnTo>
                  <a:pt x="1012" y="39"/>
                </a:lnTo>
                <a:lnTo>
                  <a:pt x="1128" y="20"/>
                </a:lnTo>
                <a:lnTo>
                  <a:pt x="1240" y="0"/>
                </a:lnTo>
                <a:lnTo>
                  <a:pt x="1353" y="39"/>
                </a:lnTo>
                <a:lnTo>
                  <a:pt x="1465" y="80"/>
                </a:lnTo>
                <a:lnTo>
                  <a:pt x="1577" y="118"/>
                </a:lnTo>
                <a:lnTo>
                  <a:pt x="1690" y="159"/>
                </a:lnTo>
                <a:lnTo>
                  <a:pt x="1802" y="206"/>
                </a:lnTo>
                <a:lnTo>
                  <a:pt x="1915" y="250"/>
                </a:lnTo>
                <a:lnTo>
                  <a:pt x="2027" y="297"/>
                </a:lnTo>
                <a:lnTo>
                  <a:pt x="2140" y="343"/>
                </a:lnTo>
                <a:lnTo>
                  <a:pt x="2252" y="390"/>
                </a:lnTo>
                <a:lnTo>
                  <a:pt x="2365" y="436"/>
                </a:lnTo>
                <a:lnTo>
                  <a:pt x="2477" y="1139"/>
                </a:lnTo>
                <a:lnTo>
                  <a:pt x="2589" y="1147"/>
                </a:lnTo>
                <a:lnTo>
                  <a:pt x="2702" y="1155"/>
                </a:lnTo>
                <a:lnTo>
                  <a:pt x="2814" y="1163"/>
                </a:lnTo>
                <a:lnTo>
                  <a:pt x="2929" y="1053"/>
                </a:lnTo>
                <a:lnTo>
                  <a:pt x="3042" y="944"/>
                </a:lnTo>
                <a:lnTo>
                  <a:pt x="3154" y="933"/>
                </a:lnTo>
                <a:lnTo>
                  <a:pt x="3267" y="919"/>
                </a:lnTo>
                <a:lnTo>
                  <a:pt x="3379" y="549"/>
                </a:lnTo>
                <a:lnTo>
                  <a:pt x="3492" y="280"/>
                </a:lnTo>
                <a:lnTo>
                  <a:pt x="3492" y="886"/>
                </a:lnTo>
                <a:lnTo>
                  <a:pt x="3379" y="1103"/>
                </a:lnTo>
                <a:lnTo>
                  <a:pt x="3267" y="1369"/>
                </a:lnTo>
                <a:lnTo>
                  <a:pt x="3154" y="1407"/>
                </a:lnTo>
                <a:lnTo>
                  <a:pt x="3042" y="1443"/>
                </a:lnTo>
                <a:lnTo>
                  <a:pt x="2929" y="1487"/>
                </a:lnTo>
                <a:lnTo>
                  <a:pt x="2814" y="1533"/>
                </a:lnTo>
                <a:lnTo>
                  <a:pt x="2702" y="1517"/>
                </a:lnTo>
                <a:lnTo>
                  <a:pt x="2589" y="1498"/>
                </a:lnTo>
                <a:lnTo>
                  <a:pt x="2477" y="1481"/>
                </a:lnTo>
                <a:lnTo>
                  <a:pt x="2365" y="1073"/>
                </a:lnTo>
                <a:lnTo>
                  <a:pt x="2252" y="968"/>
                </a:lnTo>
                <a:lnTo>
                  <a:pt x="2140" y="862"/>
                </a:lnTo>
                <a:lnTo>
                  <a:pt x="2027" y="757"/>
                </a:lnTo>
                <a:lnTo>
                  <a:pt x="1915" y="713"/>
                </a:lnTo>
                <a:lnTo>
                  <a:pt x="1802" y="670"/>
                </a:lnTo>
                <a:lnTo>
                  <a:pt x="1690" y="628"/>
                </a:lnTo>
                <a:lnTo>
                  <a:pt x="1577" y="639"/>
                </a:lnTo>
                <a:lnTo>
                  <a:pt x="1465" y="650"/>
                </a:lnTo>
                <a:lnTo>
                  <a:pt x="1353" y="664"/>
                </a:lnTo>
                <a:lnTo>
                  <a:pt x="1240" y="675"/>
                </a:lnTo>
                <a:lnTo>
                  <a:pt x="1128" y="628"/>
                </a:lnTo>
                <a:lnTo>
                  <a:pt x="1012" y="582"/>
                </a:lnTo>
                <a:lnTo>
                  <a:pt x="900" y="535"/>
                </a:lnTo>
                <a:lnTo>
                  <a:pt x="788" y="491"/>
                </a:lnTo>
                <a:lnTo>
                  <a:pt x="675" y="447"/>
                </a:lnTo>
                <a:lnTo>
                  <a:pt x="563" y="404"/>
                </a:lnTo>
                <a:lnTo>
                  <a:pt x="450" y="404"/>
                </a:lnTo>
                <a:lnTo>
                  <a:pt x="338" y="401"/>
                </a:lnTo>
                <a:lnTo>
                  <a:pt x="225" y="401"/>
                </a:lnTo>
                <a:lnTo>
                  <a:pt x="113" y="398"/>
                </a:lnTo>
                <a:lnTo>
                  <a:pt x="0" y="398"/>
                </a:lnTo>
                <a:lnTo>
                  <a:pt x="0" y="31"/>
                </a:lnTo>
                <a:close/>
              </a:path>
            </a:pathLst>
          </a:cu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1096963" y="1951038"/>
            <a:ext cx="5543550" cy="1876425"/>
          </a:xfrm>
          <a:custGeom>
            <a:avLst/>
            <a:gdLst>
              <a:gd name="T0" fmla="*/ 113 w 3492"/>
              <a:gd name="T1" fmla="*/ 52 h 1182"/>
              <a:gd name="T2" fmla="*/ 338 w 3492"/>
              <a:gd name="T3" fmla="*/ 63 h 1182"/>
              <a:gd name="T4" fmla="*/ 563 w 3492"/>
              <a:gd name="T5" fmla="*/ 71 h 1182"/>
              <a:gd name="T6" fmla="*/ 788 w 3492"/>
              <a:gd name="T7" fmla="*/ 66 h 1182"/>
              <a:gd name="T8" fmla="*/ 1012 w 3492"/>
              <a:gd name="T9" fmla="*/ 44 h 1182"/>
              <a:gd name="T10" fmla="*/ 1240 w 3492"/>
              <a:gd name="T11" fmla="*/ 0 h 1182"/>
              <a:gd name="T12" fmla="*/ 1465 w 3492"/>
              <a:gd name="T13" fmla="*/ 19 h 1182"/>
              <a:gd name="T14" fmla="*/ 1690 w 3492"/>
              <a:gd name="T15" fmla="*/ 38 h 1182"/>
              <a:gd name="T16" fmla="*/ 1915 w 3492"/>
              <a:gd name="T17" fmla="*/ 38 h 1182"/>
              <a:gd name="T18" fmla="*/ 2140 w 3492"/>
              <a:gd name="T19" fmla="*/ 71 h 1182"/>
              <a:gd name="T20" fmla="*/ 2365 w 3492"/>
              <a:gd name="T21" fmla="*/ 137 h 1182"/>
              <a:gd name="T22" fmla="*/ 2589 w 3492"/>
              <a:gd name="T23" fmla="*/ 1152 h 1182"/>
              <a:gd name="T24" fmla="*/ 2814 w 3492"/>
              <a:gd name="T25" fmla="*/ 1174 h 1182"/>
              <a:gd name="T26" fmla="*/ 3042 w 3492"/>
              <a:gd name="T27" fmla="*/ 927 h 1182"/>
              <a:gd name="T28" fmla="*/ 3267 w 3492"/>
              <a:gd name="T29" fmla="*/ 910 h 1182"/>
              <a:gd name="T30" fmla="*/ 3492 w 3492"/>
              <a:gd name="T31" fmla="*/ 329 h 1182"/>
              <a:gd name="T32" fmla="*/ 3379 w 3492"/>
              <a:gd name="T33" fmla="*/ 565 h 1182"/>
              <a:gd name="T34" fmla="*/ 3154 w 3492"/>
              <a:gd name="T35" fmla="*/ 949 h 1182"/>
              <a:gd name="T36" fmla="*/ 2929 w 3492"/>
              <a:gd name="T37" fmla="*/ 1072 h 1182"/>
              <a:gd name="T38" fmla="*/ 2702 w 3492"/>
              <a:gd name="T39" fmla="*/ 1174 h 1182"/>
              <a:gd name="T40" fmla="*/ 2477 w 3492"/>
              <a:gd name="T41" fmla="*/ 1157 h 1182"/>
              <a:gd name="T42" fmla="*/ 2252 w 3492"/>
              <a:gd name="T43" fmla="*/ 406 h 1182"/>
              <a:gd name="T44" fmla="*/ 2027 w 3492"/>
              <a:gd name="T45" fmla="*/ 313 h 1182"/>
              <a:gd name="T46" fmla="*/ 1802 w 3492"/>
              <a:gd name="T47" fmla="*/ 222 h 1182"/>
              <a:gd name="T48" fmla="*/ 1577 w 3492"/>
              <a:gd name="T49" fmla="*/ 134 h 1182"/>
              <a:gd name="T50" fmla="*/ 1353 w 3492"/>
              <a:gd name="T51" fmla="*/ 55 h 1182"/>
              <a:gd name="T52" fmla="*/ 1128 w 3492"/>
              <a:gd name="T53" fmla="*/ 36 h 1182"/>
              <a:gd name="T54" fmla="*/ 900 w 3492"/>
              <a:gd name="T55" fmla="*/ 74 h 1182"/>
              <a:gd name="T56" fmla="*/ 675 w 3492"/>
              <a:gd name="T57" fmla="*/ 77 h 1182"/>
              <a:gd name="T58" fmla="*/ 450 w 3492"/>
              <a:gd name="T59" fmla="*/ 71 h 1182"/>
              <a:gd name="T60" fmla="*/ 225 w 3492"/>
              <a:gd name="T61" fmla="*/ 58 h 1182"/>
              <a:gd name="T62" fmla="*/ 0 w 3492"/>
              <a:gd name="T63" fmla="*/ 47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2" h="1182">
                <a:moveTo>
                  <a:pt x="0" y="47"/>
                </a:moveTo>
                <a:lnTo>
                  <a:pt x="113" y="52"/>
                </a:lnTo>
                <a:lnTo>
                  <a:pt x="225" y="58"/>
                </a:lnTo>
                <a:lnTo>
                  <a:pt x="338" y="63"/>
                </a:lnTo>
                <a:lnTo>
                  <a:pt x="450" y="66"/>
                </a:lnTo>
                <a:lnTo>
                  <a:pt x="563" y="71"/>
                </a:lnTo>
                <a:lnTo>
                  <a:pt x="675" y="69"/>
                </a:lnTo>
                <a:lnTo>
                  <a:pt x="788" y="66"/>
                </a:lnTo>
                <a:lnTo>
                  <a:pt x="900" y="63"/>
                </a:lnTo>
                <a:lnTo>
                  <a:pt x="1012" y="44"/>
                </a:lnTo>
                <a:lnTo>
                  <a:pt x="1128" y="22"/>
                </a:lnTo>
                <a:lnTo>
                  <a:pt x="1240" y="0"/>
                </a:lnTo>
                <a:lnTo>
                  <a:pt x="1353" y="11"/>
                </a:lnTo>
                <a:lnTo>
                  <a:pt x="1465" y="19"/>
                </a:lnTo>
                <a:lnTo>
                  <a:pt x="1577" y="30"/>
                </a:lnTo>
                <a:lnTo>
                  <a:pt x="1690" y="38"/>
                </a:lnTo>
                <a:lnTo>
                  <a:pt x="1802" y="38"/>
                </a:lnTo>
                <a:lnTo>
                  <a:pt x="1915" y="38"/>
                </a:lnTo>
                <a:lnTo>
                  <a:pt x="2027" y="38"/>
                </a:lnTo>
                <a:lnTo>
                  <a:pt x="2140" y="71"/>
                </a:lnTo>
                <a:lnTo>
                  <a:pt x="2252" y="104"/>
                </a:lnTo>
                <a:lnTo>
                  <a:pt x="2365" y="137"/>
                </a:lnTo>
                <a:lnTo>
                  <a:pt x="2477" y="1141"/>
                </a:lnTo>
                <a:lnTo>
                  <a:pt x="2589" y="1152"/>
                </a:lnTo>
                <a:lnTo>
                  <a:pt x="2702" y="1163"/>
                </a:lnTo>
                <a:lnTo>
                  <a:pt x="2814" y="1174"/>
                </a:lnTo>
                <a:lnTo>
                  <a:pt x="2929" y="1050"/>
                </a:lnTo>
                <a:lnTo>
                  <a:pt x="3042" y="927"/>
                </a:lnTo>
                <a:lnTo>
                  <a:pt x="3154" y="919"/>
                </a:lnTo>
                <a:lnTo>
                  <a:pt x="3267" y="910"/>
                </a:lnTo>
                <a:lnTo>
                  <a:pt x="3379" y="565"/>
                </a:lnTo>
                <a:lnTo>
                  <a:pt x="3492" y="329"/>
                </a:lnTo>
                <a:lnTo>
                  <a:pt x="3492" y="296"/>
                </a:lnTo>
                <a:lnTo>
                  <a:pt x="3379" y="565"/>
                </a:lnTo>
                <a:lnTo>
                  <a:pt x="3267" y="935"/>
                </a:lnTo>
                <a:lnTo>
                  <a:pt x="3154" y="949"/>
                </a:lnTo>
                <a:lnTo>
                  <a:pt x="3042" y="963"/>
                </a:lnTo>
                <a:lnTo>
                  <a:pt x="2929" y="1072"/>
                </a:lnTo>
                <a:lnTo>
                  <a:pt x="2814" y="1182"/>
                </a:lnTo>
                <a:lnTo>
                  <a:pt x="2702" y="1174"/>
                </a:lnTo>
                <a:lnTo>
                  <a:pt x="2589" y="1165"/>
                </a:lnTo>
                <a:lnTo>
                  <a:pt x="2477" y="1157"/>
                </a:lnTo>
                <a:lnTo>
                  <a:pt x="2365" y="452"/>
                </a:lnTo>
                <a:lnTo>
                  <a:pt x="2252" y="406"/>
                </a:lnTo>
                <a:lnTo>
                  <a:pt x="2140" y="359"/>
                </a:lnTo>
                <a:lnTo>
                  <a:pt x="2027" y="313"/>
                </a:lnTo>
                <a:lnTo>
                  <a:pt x="1915" y="266"/>
                </a:lnTo>
                <a:lnTo>
                  <a:pt x="1802" y="222"/>
                </a:lnTo>
                <a:lnTo>
                  <a:pt x="1690" y="175"/>
                </a:lnTo>
                <a:lnTo>
                  <a:pt x="1577" y="134"/>
                </a:lnTo>
                <a:lnTo>
                  <a:pt x="1465" y="96"/>
                </a:lnTo>
                <a:lnTo>
                  <a:pt x="1353" y="55"/>
                </a:lnTo>
                <a:lnTo>
                  <a:pt x="1240" y="16"/>
                </a:lnTo>
                <a:lnTo>
                  <a:pt x="1128" y="36"/>
                </a:lnTo>
                <a:lnTo>
                  <a:pt x="1012" y="55"/>
                </a:lnTo>
                <a:lnTo>
                  <a:pt x="900" y="74"/>
                </a:lnTo>
                <a:lnTo>
                  <a:pt x="788" y="77"/>
                </a:lnTo>
                <a:lnTo>
                  <a:pt x="675" y="77"/>
                </a:lnTo>
                <a:lnTo>
                  <a:pt x="563" y="77"/>
                </a:lnTo>
                <a:lnTo>
                  <a:pt x="450" y="71"/>
                </a:lnTo>
                <a:lnTo>
                  <a:pt x="338" y="66"/>
                </a:lnTo>
                <a:lnTo>
                  <a:pt x="225" y="58"/>
                </a:lnTo>
                <a:lnTo>
                  <a:pt x="113" y="52"/>
                </a:lnTo>
                <a:lnTo>
                  <a:pt x="0" y="47"/>
                </a:lnTo>
                <a:close/>
              </a:path>
            </a:pathLst>
          </a:custGeom>
          <a:solidFill>
            <a:srgbClr val="D483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101726" y="4929188"/>
            <a:ext cx="5538788" cy="7938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101726" y="4929188"/>
            <a:ext cx="5538788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923926" y="4827588"/>
            <a:ext cx="1603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093788" y="4884738"/>
            <a:ext cx="3175" cy="49213"/>
          </a:xfrm>
          <a:prstGeom prst="rect">
            <a:avLst/>
          </a:pr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0" name="Rectangle 32"/>
          <p:cNvSpPr>
            <a:spLocks noChangeArrowheads="1"/>
          </p:cNvSpPr>
          <p:nvPr/>
        </p:nvSpPr>
        <p:spPr bwMode="auto">
          <a:xfrm>
            <a:off x="1093788" y="4884738"/>
            <a:ext cx="3175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1" name="Freeform 33"/>
          <p:cNvSpPr>
            <a:spLocks/>
          </p:cNvSpPr>
          <p:nvPr/>
        </p:nvSpPr>
        <p:spPr bwMode="auto">
          <a:xfrm>
            <a:off x="1096963" y="4884738"/>
            <a:ext cx="4763" cy="49213"/>
          </a:xfrm>
          <a:custGeom>
            <a:avLst/>
            <a:gdLst>
              <a:gd name="T0" fmla="*/ 3 w 3"/>
              <a:gd name="T1" fmla="*/ 0 h 31"/>
              <a:gd name="T2" fmla="*/ 0 w 3"/>
              <a:gd name="T3" fmla="*/ 0 h 31"/>
              <a:gd name="T4" fmla="*/ 0 w 3"/>
              <a:gd name="T5" fmla="*/ 31 h 31"/>
              <a:gd name="T6" fmla="*/ 3 w 3"/>
              <a:gd name="T7" fmla="*/ 31 h 31"/>
              <a:gd name="T8" fmla="*/ 3 w 3"/>
              <a:gd name="T9" fmla="*/ 28 h 31"/>
              <a:gd name="T10" fmla="*/ 3 w 3"/>
              <a:gd name="T11" fmla="*/ 28 h 31"/>
              <a:gd name="T12" fmla="*/ 3 w 3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1">
                <a:moveTo>
                  <a:pt x="3" y="0"/>
                </a:moveTo>
                <a:lnTo>
                  <a:pt x="0" y="0"/>
                </a:lnTo>
                <a:lnTo>
                  <a:pt x="0" y="31"/>
                </a:lnTo>
                <a:lnTo>
                  <a:pt x="3" y="31"/>
                </a:lnTo>
                <a:lnTo>
                  <a:pt x="3" y="28"/>
                </a:lnTo>
                <a:lnTo>
                  <a:pt x="3" y="28"/>
                </a:lnTo>
                <a:lnTo>
                  <a:pt x="3" y="0"/>
                </a:lnTo>
                <a:close/>
              </a:path>
            </a:pathLst>
          </a:cu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3" name="Freeform 34"/>
          <p:cNvSpPr>
            <a:spLocks/>
          </p:cNvSpPr>
          <p:nvPr/>
        </p:nvSpPr>
        <p:spPr bwMode="auto">
          <a:xfrm>
            <a:off x="1096963" y="4884738"/>
            <a:ext cx="4763" cy="49213"/>
          </a:xfrm>
          <a:custGeom>
            <a:avLst/>
            <a:gdLst>
              <a:gd name="T0" fmla="*/ 3 w 3"/>
              <a:gd name="T1" fmla="*/ 0 h 31"/>
              <a:gd name="T2" fmla="*/ 0 w 3"/>
              <a:gd name="T3" fmla="*/ 0 h 31"/>
              <a:gd name="T4" fmla="*/ 0 w 3"/>
              <a:gd name="T5" fmla="*/ 31 h 31"/>
              <a:gd name="T6" fmla="*/ 3 w 3"/>
              <a:gd name="T7" fmla="*/ 31 h 31"/>
              <a:gd name="T8" fmla="*/ 3 w 3"/>
              <a:gd name="T9" fmla="*/ 28 h 31"/>
              <a:gd name="T10" fmla="*/ 3 w 3"/>
              <a:gd name="T11" fmla="*/ 28 h 31"/>
              <a:gd name="T12" fmla="*/ 3 w 3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1">
                <a:moveTo>
                  <a:pt x="3" y="0"/>
                </a:moveTo>
                <a:lnTo>
                  <a:pt x="0" y="0"/>
                </a:lnTo>
                <a:lnTo>
                  <a:pt x="0" y="31"/>
                </a:lnTo>
                <a:lnTo>
                  <a:pt x="3" y="31"/>
                </a:lnTo>
                <a:lnTo>
                  <a:pt x="3" y="28"/>
                </a:lnTo>
                <a:lnTo>
                  <a:pt x="3" y="28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4" name="Rectangle 35"/>
          <p:cNvSpPr>
            <a:spLocks noChangeArrowheads="1"/>
          </p:cNvSpPr>
          <p:nvPr/>
        </p:nvSpPr>
        <p:spPr bwMode="auto">
          <a:xfrm>
            <a:off x="1101726" y="4929188"/>
            <a:ext cx="158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5" name="Rectangle 36"/>
          <p:cNvSpPr>
            <a:spLocks noChangeArrowheads="1"/>
          </p:cNvSpPr>
          <p:nvPr/>
        </p:nvSpPr>
        <p:spPr bwMode="auto">
          <a:xfrm>
            <a:off x="1101726" y="4929188"/>
            <a:ext cx="158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6" name="Rectangle 37"/>
          <p:cNvSpPr>
            <a:spLocks noChangeArrowheads="1"/>
          </p:cNvSpPr>
          <p:nvPr/>
        </p:nvSpPr>
        <p:spPr bwMode="auto">
          <a:xfrm>
            <a:off x="1638301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7" name="Rectangle 38"/>
          <p:cNvSpPr>
            <a:spLocks noChangeArrowheads="1"/>
          </p:cNvSpPr>
          <p:nvPr/>
        </p:nvSpPr>
        <p:spPr bwMode="auto">
          <a:xfrm>
            <a:off x="1638301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8" name="Rectangle 39"/>
          <p:cNvSpPr>
            <a:spLocks noChangeArrowheads="1"/>
          </p:cNvSpPr>
          <p:nvPr/>
        </p:nvSpPr>
        <p:spPr bwMode="auto">
          <a:xfrm>
            <a:off x="1638301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69" name="Rectangle 40"/>
          <p:cNvSpPr>
            <a:spLocks noChangeArrowheads="1"/>
          </p:cNvSpPr>
          <p:nvPr/>
        </p:nvSpPr>
        <p:spPr bwMode="auto">
          <a:xfrm>
            <a:off x="1638301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0" name="Rectangle 41"/>
          <p:cNvSpPr>
            <a:spLocks noChangeArrowheads="1"/>
          </p:cNvSpPr>
          <p:nvPr/>
        </p:nvSpPr>
        <p:spPr bwMode="auto">
          <a:xfrm>
            <a:off x="2181226" y="4884738"/>
            <a:ext cx="9525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1" name="Rectangle 42"/>
          <p:cNvSpPr>
            <a:spLocks noChangeArrowheads="1"/>
          </p:cNvSpPr>
          <p:nvPr/>
        </p:nvSpPr>
        <p:spPr bwMode="auto">
          <a:xfrm>
            <a:off x="2181226" y="4884738"/>
            <a:ext cx="95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2" name="Rectangle 43"/>
          <p:cNvSpPr>
            <a:spLocks noChangeArrowheads="1"/>
          </p:cNvSpPr>
          <p:nvPr/>
        </p:nvSpPr>
        <p:spPr bwMode="auto">
          <a:xfrm>
            <a:off x="2181226" y="4929188"/>
            <a:ext cx="9525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3" name="Rectangle 44"/>
          <p:cNvSpPr>
            <a:spLocks noChangeArrowheads="1"/>
          </p:cNvSpPr>
          <p:nvPr/>
        </p:nvSpPr>
        <p:spPr bwMode="auto">
          <a:xfrm>
            <a:off x="2181226" y="4929188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4" name="Rectangle 45"/>
          <p:cNvSpPr>
            <a:spLocks noChangeArrowheads="1"/>
          </p:cNvSpPr>
          <p:nvPr/>
        </p:nvSpPr>
        <p:spPr bwMode="auto">
          <a:xfrm>
            <a:off x="2725738" y="4884738"/>
            <a:ext cx="9525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5" name="Rectangle 46"/>
          <p:cNvSpPr>
            <a:spLocks noChangeArrowheads="1"/>
          </p:cNvSpPr>
          <p:nvPr/>
        </p:nvSpPr>
        <p:spPr bwMode="auto">
          <a:xfrm>
            <a:off x="2725738" y="4884738"/>
            <a:ext cx="95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6" name="Rectangle 47"/>
          <p:cNvSpPr>
            <a:spLocks noChangeArrowheads="1"/>
          </p:cNvSpPr>
          <p:nvPr/>
        </p:nvSpPr>
        <p:spPr bwMode="auto">
          <a:xfrm>
            <a:off x="2725738" y="4929188"/>
            <a:ext cx="9525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7" name="Rectangle 48"/>
          <p:cNvSpPr>
            <a:spLocks noChangeArrowheads="1"/>
          </p:cNvSpPr>
          <p:nvPr/>
        </p:nvSpPr>
        <p:spPr bwMode="auto">
          <a:xfrm>
            <a:off x="2725738" y="4929188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8" name="Rectangle 49"/>
          <p:cNvSpPr>
            <a:spLocks noChangeArrowheads="1"/>
          </p:cNvSpPr>
          <p:nvPr/>
        </p:nvSpPr>
        <p:spPr bwMode="auto">
          <a:xfrm>
            <a:off x="3270251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79" name="Rectangle 50"/>
          <p:cNvSpPr>
            <a:spLocks noChangeArrowheads="1"/>
          </p:cNvSpPr>
          <p:nvPr/>
        </p:nvSpPr>
        <p:spPr bwMode="auto">
          <a:xfrm>
            <a:off x="3270251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0" name="Rectangle 51"/>
          <p:cNvSpPr>
            <a:spLocks noChangeArrowheads="1"/>
          </p:cNvSpPr>
          <p:nvPr/>
        </p:nvSpPr>
        <p:spPr bwMode="auto">
          <a:xfrm>
            <a:off x="3270251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1" name="Rectangle 52"/>
          <p:cNvSpPr>
            <a:spLocks noChangeArrowheads="1"/>
          </p:cNvSpPr>
          <p:nvPr/>
        </p:nvSpPr>
        <p:spPr bwMode="auto">
          <a:xfrm>
            <a:off x="3270251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2" name="Rectangle 53"/>
          <p:cNvSpPr>
            <a:spLocks noChangeArrowheads="1"/>
          </p:cNvSpPr>
          <p:nvPr/>
        </p:nvSpPr>
        <p:spPr bwMode="auto">
          <a:xfrm>
            <a:off x="3814763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3" name="Rectangle 54"/>
          <p:cNvSpPr>
            <a:spLocks noChangeArrowheads="1"/>
          </p:cNvSpPr>
          <p:nvPr/>
        </p:nvSpPr>
        <p:spPr bwMode="auto">
          <a:xfrm>
            <a:off x="3814763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4" name="Rectangle 55"/>
          <p:cNvSpPr>
            <a:spLocks noChangeArrowheads="1"/>
          </p:cNvSpPr>
          <p:nvPr/>
        </p:nvSpPr>
        <p:spPr bwMode="auto">
          <a:xfrm>
            <a:off x="3814763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5" name="Rectangle 56"/>
          <p:cNvSpPr>
            <a:spLocks noChangeArrowheads="1"/>
          </p:cNvSpPr>
          <p:nvPr/>
        </p:nvSpPr>
        <p:spPr bwMode="auto">
          <a:xfrm>
            <a:off x="3814763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6" name="Rectangle 57"/>
          <p:cNvSpPr>
            <a:spLocks noChangeArrowheads="1"/>
          </p:cNvSpPr>
          <p:nvPr/>
        </p:nvSpPr>
        <p:spPr bwMode="auto">
          <a:xfrm>
            <a:off x="4354513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7" name="Rectangle 58"/>
          <p:cNvSpPr>
            <a:spLocks noChangeArrowheads="1"/>
          </p:cNvSpPr>
          <p:nvPr/>
        </p:nvSpPr>
        <p:spPr bwMode="auto">
          <a:xfrm>
            <a:off x="4354513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8" name="Rectangle 59"/>
          <p:cNvSpPr>
            <a:spLocks noChangeArrowheads="1"/>
          </p:cNvSpPr>
          <p:nvPr/>
        </p:nvSpPr>
        <p:spPr bwMode="auto">
          <a:xfrm>
            <a:off x="4354513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89" name="Rectangle 60"/>
          <p:cNvSpPr>
            <a:spLocks noChangeArrowheads="1"/>
          </p:cNvSpPr>
          <p:nvPr/>
        </p:nvSpPr>
        <p:spPr bwMode="auto">
          <a:xfrm>
            <a:off x="4354513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0" name="Rectangle 61"/>
          <p:cNvSpPr>
            <a:spLocks noChangeArrowheads="1"/>
          </p:cNvSpPr>
          <p:nvPr/>
        </p:nvSpPr>
        <p:spPr bwMode="auto">
          <a:xfrm>
            <a:off x="4899026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1" name="Rectangle 62"/>
          <p:cNvSpPr>
            <a:spLocks noChangeArrowheads="1"/>
          </p:cNvSpPr>
          <p:nvPr/>
        </p:nvSpPr>
        <p:spPr bwMode="auto">
          <a:xfrm>
            <a:off x="4899026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2" name="Rectangle 63"/>
          <p:cNvSpPr>
            <a:spLocks noChangeArrowheads="1"/>
          </p:cNvSpPr>
          <p:nvPr/>
        </p:nvSpPr>
        <p:spPr bwMode="auto">
          <a:xfrm>
            <a:off x="4899026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3" name="Rectangle 64"/>
          <p:cNvSpPr>
            <a:spLocks noChangeArrowheads="1"/>
          </p:cNvSpPr>
          <p:nvPr/>
        </p:nvSpPr>
        <p:spPr bwMode="auto">
          <a:xfrm>
            <a:off x="4899026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4" name="Rectangle 65"/>
          <p:cNvSpPr>
            <a:spLocks noChangeArrowheads="1"/>
          </p:cNvSpPr>
          <p:nvPr/>
        </p:nvSpPr>
        <p:spPr bwMode="auto">
          <a:xfrm>
            <a:off x="5443538" y="4884738"/>
            <a:ext cx="7938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5" name="Rectangle 66"/>
          <p:cNvSpPr>
            <a:spLocks noChangeArrowheads="1"/>
          </p:cNvSpPr>
          <p:nvPr/>
        </p:nvSpPr>
        <p:spPr bwMode="auto">
          <a:xfrm>
            <a:off x="5443538" y="4884738"/>
            <a:ext cx="793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6" name="Rectangle 67"/>
          <p:cNvSpPr>
            <a:spLocks noChangeArrowheads="1"/>
          </p:cNvSpPr>
          <p:nvPr/>
        </p:nvSpPr>
        <p:spPr bwMode="auto">
          <a:xfrm>
            <a:off x="5443538" y="4929188"/>
            <a:ext cx="7938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7" name="Rectangle 68"/>
          <p:cNvSpPr>
            <a:spLocks noChangeArrowheads="1"/>
          </p:cNvSpPr>
          <p:nvPr/>
        </p:nvSpPr>
        <p:spPr bwMode="auto">
          <a:xfrm>
            <a:off x="5443538" y="4929188"/>
            <a:ext cx="7938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8" name="Rectangle 69"/>
          <p:cNvSpPr>
            <a:spLocks noChangeArrowheads="1"/>
          </p:cNvSpPr>
          <p:nvPr/>
        </p:nvSpPr>
        <p:spPr bwMode="auto">
          <a:xfrm>
            <a:off x="5986463" y="4884738"/>
            <a:ext cx="9525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0999" name="Rectangle 70"/>
          <p:cNvSpPr>
            <a:spLocks noChangeArrowheads="1"/>
          </p:cNvSpPr>
          <p:nvPr/>
        </p:nvSpPr>
        <p:spPr bwMode="auto">
          <a:xfrm>
            <a:off x="5986463" y="4884738"/>
            <a:ext cx="95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0" name="Rectangle 71"/>
          <p:cNvSpPr>
            <a:spLocks noChangeArrowheads="1"/>
          </p:cNvSpPr>
          <p:nvPr/>
        </p:nvSpPr>
        <p:spPr bwMode="auto">
          <a:xfrm>
            <a:off x="5986463" y="4929188"/>
            <a:ext cx="9525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1" name="Rectangle 72"/>
          <p:cNvSpPr>
            <a:spLocks noChangeArrowheads="1"/>
          </p:cNvSpPr>
          <p:nvPr/>
        </p:nvSpPr>
        <p:spPr bwMode="auto">
          <a:xfrm>
            <a:off x="5986463" y="4929188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2" name="Rectangle 73"/>
          <p:cNvSpPr>
            <a:spLocks noChangeArrowheads="1"/>
          </p:cNvSpPr>
          <p:nvPr/>
        </p:nvSpPr>
        <p:spPr bwMode="auto">
          <a:xfrm>
            <a:off x="6530976" y="4884738"/>
            <a:ext cx="9525" cy="44450"/>
          </a:xfrm>
          <a:prstGeom prst="rect">
            <a:avLst/>
          </a:prstGeom>
          <a:solidFill>
            <a:srgbClr val="505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3" name="Rectangle 74"/>
          <p:cNvSpPr>
            <a:spLocks noChangeArrowheads="1"/>
          </p:cNvSpPr>
          <p:nvPr/>
        </p:nvSpPr>
        <p:spPr bwMode="auto">
          <a:xfrm>
            <a:off x="6530976" y="4884738"/>
            <a:ext cx="95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4" name="Rectangle 75"/>
          <p:cNvSpPr>
            <a:spLocks noChangeArrowheads="1"/>
          </p:cNvSpPr>
          <p:nvPr/>
        </p:nvSpPr>
        <p:spPr bwMode="auto">
          <a:xfrm>
            <a:off x="6530976" y="4884738"/>
            <a:ext cx="9525" cy="1588"/>
          </a:xfrm>
          <a:prstGeom prst="rect">
            <a:avLst/>
          </a:prstGeom>
          <a:solidFill>
            <a:srgbClr val="70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5" name="Rectangle 76"/>
          <p:cNvSpPr>
            <a:spLocks noChangeArrowheads="1"/>
          </p:cNvSpPr>
          <p:nvPr/>
        </p:nvSpPr>
        <p:spPr bwMode="auto">
          <a:xfrm>
            <a:off x="6530976" y="4884738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6" name="Rectangle 77"/>
          <p:cNvSpPr>
            <a:spLocks noChangeArrowheads="1"/>
          </p:cNvSpPr>
          <p:nvPr/>
        </p:nvSpPr>
        <p:spPr bwMode="auto">
          <a:xfrm>
            <a:off x="6530976" y="4929188"/>
            <a:ext cx="9525" cy="4763"/>
          </a:xfrm>
          <a:prstGeom prst="rect">
            <a:avLst/>
          </a:prstGeom>
          <a:solidFill>
            <a:srgbClr val="58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7" name="Rectangle 78"/>
          <p:cNvSpPr>
            <a:spLocks noChangeArrowheads="1"/>
          </p:cNvSpPr>
          <p:nvPr/>
        </p:nvSpPr>
        <p:spPr bwMode="auto">
          <a:xfrm>
            <a:off x="6530976" y="4929188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008" name="Rectangle 79"/>
          <p:cNvSpPr>
            <a:spLocks noChangeArrowheads="1"/>
          </p:cNvSpPr>
          <p:nvPr/>
        </p:nvSpPr>
        <p:spPr bwMode="auto">
          <a:xfrm>
            <a:off x="766763" y="4427538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80"/>
          <p:cNvSpPr>
            <a:spLocks noChangeArrowheads="1"/>
          </p:cNvSpPr>
          <p:nvPr/>
        </p:nvSpPr>
        <p:spPr bwMode="auto">
          <a:xfrm>
            <a:off x="766763" y="4027488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0" name="Rectangle 81"/>
          <p:cNvSpPr>
            <a:spLocks noChangeArrowheads="1"/>
          </p:cNvSpPr>
          <p:nvPr/>
        </p:nvSpPr>
        <p:spPr bwMode="auto">
          <a:xfrm>
            <a:off x="766763" y="3622675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300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1" name="Rectangle 82"/>
          <p:cNvSpPr>
            <a:spLocks noChangeArrowheads="1"/>
          </p:cNvSpPr>
          <p:nvPr/>
        </p:nvSpPr>
        <p:spPr bwMode="auto">
          <a:xfrm>
            <a:off x="766763" y="3221038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2" name="Rectangle 83"/>
          <p:cNvSpPr>
            <a:spLocks noChangeArrowheads="1"/>
          </p:cNvSpPr>
          <p:nvPr/>
        </p:nvSpPr>
        <p:spPr bwMode="auto">
          <a:xfrm>
            <a:off x="766763" y="2816225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3" name="Rectangle 84"/>
          <p:cNvSpPr>
            <a:spLocks noChangeArrowheads="1"/>
          </p:cNvSpPr>
          <p:nvPr/>
        </p:nvSpPr>
        <p:spPr bwMode="auto">
          <a:xfrm>
            <a:off x="766763" y="2416175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600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4" name="Rectangle 85"/>
          <p:cNvSpPr>
            <a:spLocks noChangeArrowheads="1"/>
          </p:cNvSpPr>
          <p:nvPr/>
        </p:nvSpPr>
        <p:spPr bwMode="auto">
          <a:xfrm>
            <a:off x="766763" y="2016125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700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5" name="Rectangle 86"/>
          <p:cNvSpPr>
            <a:spLocks noChangeArrowheads="1"/>
          </p:cNvSpPr>
          <p:nvPr/>
        </p:nvSpPr>
        <p:spPr bwMode="auto">
          <a:xfrm>
            <a:off x="766763" y="1611313"/>
            <a:ext cx="327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800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6" name="Rectangle 87"/>
          <p:cNvSpPr>
            <a:spLocks noChangeArrowheads="1"/>
          </p:cNvSpPr>
          <p:nvPr/>
        </p:nvSpPr>
        <p:spPr bwMode="auto">
          <a:xfrm>
            <a:off x="936626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1700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7" name="Rectangle 88"/>
          <p:cNvSpPr>
            <a:spLocks noChangeArrowheads="1"/>
          </p:cNvSpPr>
          <p:nvPr/>
        </p:nvSpPr>
        <p:spPr bwMode="auto">
          <a:xfrm>
            <a:off x="1481138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1731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8" name="Rectangle 89"/>
          <p:cNvSpPr>
            <a:spLocks noChangeArrowheads="1"/>
          </p:cNvSpPr>
          <p:nvPr/>
        </p:nvSpPr>
        <p:spPr bwMode="auto">
          <a:xfrm>
            <a:off x="2025651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1761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9" name="Rectangle 90"/>
          <p:cNvSpPr>
            <a:spLocks noChangeArrowheads="1"/>
          </p:cNvSpPr>
          <p:nvPr/>
        </p:nvSpPr>
        <p:spPr bwMode="auto">
          <a:xfrm>
            <a:off x="2568576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1792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0" name="Rectangle 91"/>
          <p:cNvSpPr>
            <a:spLocks noChangeArrowheads="1"/>
          </p:cNvSpPr>
          <p:nvPr/>
        </p:nvSpPr>
        <p:spPr bwMode="auto">
          <a:xfrm>
            <a:off x="3113088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1822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1" name="Rectangle 92"/>
          <p:cNvSpPr>
            <a:spLocks noChangeArrowheads="1"/>
          </p:cNvSpPr>
          <p:nvPr/>
        </p:nvSpPr>
        <p:spPr bwMode="auto">
          <a:xfrm>
            <a:off x="3657601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1853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2" name="Rectangle 93"/>
          <p:cNvSpPr>
            <a:spLocks noChangeArrowheads="1"/>
          </p:cNvSpPr>
          <p:nvPr/>
        </p:nvSpPr>
        <p:spPr bwMode="auto">
          <a:xfrm>
            <a:off x="4202113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1884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3" name="Rectangle 94"/>
          <p:cNvSpPr>
            <a:spLocks noChangeArrowheads="1"/>
          </p:cNvSpPr>
          <p:nvPr/>
        </p:nvSpPr>
        <p:spPr bwMode="auto">
          <a:xfrm>
            <a:off x="4746626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1912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4" name="Rectangle 95"/>
          <p:cNvSpPr>
            <a:spLocks noChangeArrowheads="1"/>
          </p:cNvSpPr>
          <p:nvPr/>
        </p:nvSpPr>
        <p:spPr bwMode="auto">
          <a:xfrm>
            <a:off x="5291138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1943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5" name="Rectangle 96"/>
          <p:cNvSpPr>
            <a:spLocks noChangeArrowheads="1"/>
          </p:cNvSpPr>
          <p:nvPr/>
        </p:nvSpPr>
        <p:spPr bwMode="auto">
          <a:xfrm>
            <a:off x="5834063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1973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6" name="Rectangle 97"/>
          <p:cNvSpPr>
            <a:spLocks noChangeArrowheads="1"/>
          </p:cNvSpPr>
          <p:nvPr/>
        </p:nvSpPr>
        <p:spPr bwMode="auto">
          <a:xfrm>
            <a:off x="6378576" y="5024438"/>
            <a:ext cx="4095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2004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7" name="Rectangle 98"/>
          <p:cNvSpPr>
            <a:spLocks noChangeArrowheads="1"/>
          </p:cNvSpPr>
          <p:nvPr/>
        </p:nvSpPr>
        <p:spPr bwMode="auto">
          <a:xfrm>
            <a:off x="6740526" y="4762500"/>
            <a:ext cx="10859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200" dirty="0">
                <a:solidFill>
                  <a:srgbClr val="222221"/>
                </a:solidFill>
                <a:latin typeface="Adobe Garamond Pro" pitchFamily="18" charset="0"/>
              </a:rPr>
              <a:t>landbouwgronden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0" name="Rectangle 101"/>
          <p:cNvSpPr>
            <a:spLocks noChangeArrowheads="1"/>
          </p:cNvSpPr>
          <p:nvPr/>
        </p:nvSpPr>
        <p:spPr bwMode="auto">
          <a:xfrm>
            <a:off x="6740526" y="4162425"/>
            <a:ext cx="7096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  <a:t>woningen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1" name="Rectangle 102"/>
          <p:cNvSpPr>
            <a:spLocks noChangeArrowheads="1"/>
          </p:cNvSpPr>
          <p:nvPr/>
        </p:nvSpPr>
        <p:spPr bwMode="auto">
          <a:xfrm>
            <a:off x="6740526" y="2955925"/>
            <a:ext cx="17938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smtClean="0">
                <a:ln>
                  <a:noFill/>
                </a:ln>
                <a:solidFill>
                  <a:srgbClr val="868686"/>
                </a:solidFill>
                <a:effectLst/>
                <a:latin typeface="Adobe Garamond Pro" pitchFamily="18" charset="0"/>
                <a:cs typeface="Arial" pitchFamily="34" charset="0"/>
              </a:rPr>
              <a:t>ander binnenlands kapitaal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2" name="Rectangle 103"/>
          <p:cNvSpPr>
            <a:spLocks noChangeArrowheads="1"/>
          </p:cNvSpPr>
          <p:nvPr/>
        </p:nvSpPr>
        <p:spPr bwMode="auto">
          <a:xfrm>
            <a:off x="6740526" y="2351088"/>
            <a:ext cx="17335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smtClean="0">
                <a:ln>
                  <a:noFill/>
                </a:ln>
                <a:solidFill>
                  <a:srgbClr val="D4838A"/>
                </a:solidFill>
                <a:effectLst/>
                <a:latin typeface="Adobe Garamond Pro" pitchFamily="18" charset="0"/>
                <a:cs typeface="Arial" pitchFamily="34" charset="0"/>
              </a:rPr>
              <a:t>netto buitenlands kapitaal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3" name="Tekstvak 41032"/>
          <p:cNvSpPr txBox="1"/>
          <p:nvPr/>
        </p:nvSpPr>
        <p:spPr>
          <a:xfrm>
            <a:off x="766763" y="5420139"/>
            <a:ext cx="5966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Berlage, L. (2016). </a:t>
            </a:r>
            <a:r>
              <a:rPr lang="nl-BE" sz="1000" i="1" dirty="0" err="1">
                <a:solidFill>
                  <a:schemeClr val="tx2"/>
                </a:solidFill>
              </a:rPr>
              <a:t>Piketty’s</a:t>
            </a:r>
            <a:r>
              <a:rPr lang="nl-BE" sz="1000" i="1" dirty="0">
                <a:solidFill>
                  <a:schemeClr val="tx2"/>
                </a:solidFill>
              </a:rPr>
              <a:t> ‘Kapitaal’ in een (kritische) notendop </a:t>
            </a:r>
            <a:r>
              <a:rPr lang="nl-BE" sz="1000" dirty="0">
                <a:solidFill>
                  <a:schemeClr val="tx2"/>
                </a:solidFill>
              </a:rPr>
              <a:t>(Leuvens Economisch Standpunt n°161).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406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smtClean="0">
                <a:solidFill>
                  <a:schemeClr val="tx2"/>
                </a:solidFill>
              </a:rPr>
              <a:t>Vermogensaandeel in nationaal inkomen</a:t>
            </a:r>
          </a:p>
          <a:p>
            <a:r>
              <a:rPr lang="nl-BE" dirty="0" smtClean="0"/>
              <a:t>Kapitaal gaat minder renderen als het sneller toeneemt dan het nationaal inkomen</a:t>
            </a:r>
          </a:p>
          <a:p>
            <a:r>
              <a:rPr lang="nl-BE" dirty="0" smtClean="0"/>
              <a:t>Hoeveel neemt    af als      stijgt?</a:t>
            </a:r>
          </a:p>
          <a:p>
            <a:pPr lvl="1"/>
            <a:r>
              <a:rPr lang="nl-BE" dirty="0" smtClean="0"/>
              <a:t>Substitutie-elasticiteit tussen arbeid en kapitaal</a:t>
            </a:r>
          </a:p>
          <a:p>
            <a:pPr lvl="1"/>
            <a:r>
              <a:rPr lang="nl-BE" dirty="0" smtClean="0"/>
              <a:t>Kritische waarde is 1: procentuele daling </a:t>
            </a:r>
            <a:r>
              <a:rPr lang="nl-BE" i="1" dirty="0" smtClean="0"/>
              <a:t>r</a:t>
            </a:r>
            <a:r>
              <a:rPr lang="nl-BE" dirty="0" smtClean="0"/>
              <a:t> is gelijk aan procentuele stijging van</a:t>
            </a:r>
          </a:p>
          <a:p>
            <a:pPr lvl="2"/>
            <a:r>
              <a:rPr lang="nl-BE" dirty="0" smtClean="0"/>
              <a:t>&lt; 1 is kapitaal moeilijker in te voegen in productie; </a:t>
            </a:r>
            <a:endParaRPr lang="nl-BE" i="1" dirty="0" smtClean="0"/>
          </a:p>
          <a:p>
            <a:pPr lvl="3"/>
            <a:r>
              <a:rPr lang="nl-BE" i="1" dirty="0" smtClean="0"/>
              <a:t>r</a:t>
            </a:r>
            <a:r>
              <a:rPr lang="nl-BE" dirty="0" smtClean="0"/>
              <a:t> daalt meer dan      stijgt, vermogensaandeel     daalt als           toeneemt</a:t>
            </a:r>
          </a:p>
          <a:p>
            <a:pPr marL="1200127" lvl="2" indent="-285750"/>
            <a:r>
              <a:rPr lang="nl-BE" dirty="0" smtClean="0"/>
              <a:t>&gt; 1 is kapitaal makkelijker in te schakelen</a:t>
            </a:r>
          </a:p>
          <a:p>
            <a:pPr marL="1657316" lvl="3" indent="-285750"/>
            <a:r>
              <a:rPr lang="nl-BE" dirty="0" smtClean="0"/>
              <a:t>R daalt minder dan     stijgt, vermogensaandeel      stijgt</a:t>
            </a:r>
          </a:p>
          <a:p>
            <a:pPr marL="800088" lvl="1" indent="-285750"/>
            <a:r>
              <a:rPr lang="nl-BE" dirty="0" smtClean="0"/>
              <a:t>Ligt rond 1,3 en 1,6, zegt </a:t>
            </a:r>
            <a:r>
              <a:rPr lang="nl-BE" dirty="0" err="1" smtClean="0"/>
              <a:t>Piketty</a:t>
            </a:r>
            <a:endParaRPr lang="nl-BE" dirty="0" smtClean="0"/>
          </a:p>
          <a:p>
            <a:pPr marL="1200127" lvl="2" indent="-285750"/>
            <a:r>
              <a:rPr lang="nl-BE" dirty="0" smtClean="0"/>
              <a:t>Verklaart stijging van</a:t>
            </a:r>
          </a:p>
          <a:p>
            <a:pPr marL="1200127" lvl="2" indent="-285750"/>
            <a:r>
              <a:rPr lang="nl-BE" dirty="0" smtClean="0"/>
              <a:t>Relatieve stijging is wel minder dan stijging</a:t>
            </a:r>
          </a:p>
          <a:p>
            <a:pPr marL="1200127" lvl="2" indent="-285750"/>
            <a:r>
              <a:rPr lang="nl-BE" dirty="0" smtClean="0"/>
              <a:t>Kritiek  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39022"/>
              </p:ext>
            </p:extLst>
          </p:nvPr>
        </p:nvGraphicFramePr>
        <p:xfrm>
          <a:off x="6951080" y="3949642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7" name="Equation" r:id="rId3" imgW="368280" imgH="190440" progId="Equation.DSMT4">
                  <p:embed/>
                </p:oleObj>
              </mc:Choice>
              <mc:Fallback>
                <p:oleObj name="Equation" r:id="rId3" imgW="3682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1080" y="3949642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993340"/>
              </p:ext>
            </p:extLst>
          </p:nvPr>
        </p:nvGraphicFramePr>
        <p:xfrm>
          <a:off x="3646560" y="2072156"/>
          <a:ext cx="279488" cy="3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" name="Equation" r:id="rId5" imgW="139680" imgH="190440" progId="Equation.DSMT4">
                  <p:embed/>
                </p:oleObj>
              </mc:Choice>
              <mc:Fallback>
                <p:oleObj name="Equation" r:id="rId5" imgW="1396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6560" y="2072156"/>
                        <a:ext cx="279488" cy="37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61256"/>
              </p:ext>
            </p:extLst>
          </p:nvPr>
        </p:nvGraphicFramePr>
        <p:xfrm>
          <a:off x="2659310" y="2140227"/>
          <a:ext cx="285226" cy="28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" name="Equation" r:id="rId7" imgW="114120" imgH="114120" progId="Equation.DSMT4">
                  <p:embed/>
                </p:oleObj>
              </mc:Choice>
              <mc:Fallback>
                <p:oleObj name="Equation" r:id="rId7" imgW="114120" imgH="1141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9310" y="2140227"/>
                        <a:ext cx="285226" cy="28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78559"/>
              </p:ext>
            </p:extLst>
          </p:nvPr>
        </p:nvGraphicFramePr>
        <p:xfrm>
          <a:off x="2372831" y="3264791"/>
          <a:ext cx="279488" cy="3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" name="Equation" r:id="rId9" imgW="139680" imgH="190440" progId="Equation.DSMT4">
                  <p:embed/>
                </p:oleObj>
              </mc:Choice>
              <mc:Fallback>
                <p:oleObj name="Equation" r:id="rId9" imgW="13968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2831" y="3264791"/>
                        <a:ext cx="279488" cy="37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30510"/>
              </p:ext>
            </p:extLst>
          </p:nvPr>
        </p:nvGraphicFramePr>
        <p:xfrm>
          <a:off x="3246684" y="3870197"/>
          <a:ext cx="279488" cy="3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1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6684" y="3870197"/>
                        <a:ext cx="279488" cy="37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87214"/>
              </p:ext>
            </p:extLst>
          </p:nvPr>
        </p:nvGraphicFramePr>
        <p:xfrm>
          <a:off x="5907830" y="3983752"/>
          <a:ext cx="2794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2" name="Equation" r:id="rId11" imgW="139680" imgH="126720" progId="Equation.DSMT4">
                  <p:embed/>
                </p:oleObj>
              </mc:Choice>
              <mc:Fallback>
                <p:oleObj name="Equation" r:id="rId11" imgW="139680" imgH="126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7830" y="3983752"/>
                        <a:ext cx="2794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61095"/>
              </p:ext>
            </p:extLst>
          </p:nvPr>
        </p:nvGraphicFramePr>
        <p:xfrm>
          <a:off x="3441029" y="4542713"/>
          <a:ext cx="279488" cy="3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3" name="Equation" r:id="rId13" imgW="139680" imgH="190440" progId="Equation.DSMT4">
                  <p:embed/>
                </p:oleObj>
              </mc:Choice>
              <mc:Fallback>
                <p:oleObj name="Equation" r:id="rId13" imgW="139680" imgH="1904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1029" y="4542713"/>
                        <a:ext cx="279488" cy="37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29071"/>
              </p:ext>
            </p:extLst>
          </p:nvPr>
        </p:nvGraphicFramePr>
        <p:xfrm>
          <a:off x="6068619" y="4614324"/>
          <a:ext cx="2794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4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8619" y="4614324"/>
                        <a:ext cx="2794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14796"/>
              </p:ext>
            </p:extLst>
          </p:nvPr>
        </p:nvGraphicFramePr>
        <p:xfrm>
          <a:off x="3753258" y="5293832"/>
          <a:ext cx="2794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5" name="Equation" r:id="rId15" imgW="139680" imgH="126720" progId="Equation.DSMT4">
                  <p:embed/>
                </p:oleObj>
              </mc:Choice>
              <mc:Fallback>
                <p:oleObj name="Equation" r:id="rId15" imgW="139680" imgH="126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3258" y="5293832"/>
                        <a:ext cx="2794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21060"/>
              </p:ext>
            </p:extLst>
          </p:nvPr>
        </p:nvGraphicFramePr>
        <p:xfrm>
          <a:off x="5996133" y="5595283"/>
          <a:ext cx="6445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6" name="Equation" r:id="rId3" imgW="368280" imgH="190440" progId="Equation.DSMT4">
                  <p:embed/>
                </p:oleObj>
              </mc:Choice>
              <mc:Fallback>
                <p:oleObj name="Equation" r:id="rId3" imgW="3682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6133" y="5595283"/>
                        <a:ext cx="6445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716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smtClean="0">
                <a:solidFill>
                  <a:schemeClr val="tx2"/>
                </a:solidFill>
              </a:rPr>
              <a:t>Toenemende concentratie van vermogen en r &gt; g</a:t>
            </a:r>
          </a:p>
          <a:p>
            <a:r>
              <a:rPr lang="nl-BE" dirty="0" smtClean="0"/>
              <a:t>Aandeel specifieke groep in verdeling inkomen of vermogen</a:t>
            </a:r>
          </a:p>
          <a:p>
            <a:r>
              <a:rPr lang="nl-BE" dirty="0" smtClean="0"/>
              <a:t>Opmerkelijke evolutie</a:t>
            </a:r>
          </a:p>
          <a:p>
            <a:pPr lvl="1"/>
            <a:r>
              <a:rPr lang="nl-BE" dirty="0" smtClean="0"/>
              <a:t>Tot WO I: vermogen extreem ongelijk verdeeld</a:t>
            </a:r>
          </a:p>
          <a:p>
            <a:pPr lvl="2"/>
            <a:r>
              <a:rPr lang="nl-BE" dirty="0" smtClean="0"/>
              <a:t>Bv. Frankrijk in 1910: bijna 90% in handen van 10% rijksten, 60% in bezit van 1% rijksten</a:t>
            </a:r>
          </a:p>
          <a:p>
            <a:pPr lvl="1"/>
            <a:r>
              <a:rPr lang="nl-BE" dirty="0" smtClean="0"/>
              <a:t>Tussen WO I en 1970: daling vermogensconcentratie</a:t>
            </a:r>
          </a:p>
          <a:p>
            <a:pPr lvl="1"/>
            <a:r>
              <a:rPr lang="nl-BE" dirty="0" smtClean="0"/>
              <a:t>Na 1970: stijging vermogensconcentratie</a:t>
            </a:r>
          </a:p>
          <a:p>
            <a:r>
              <a:rPr lang="nl-BE" dirty="0" smtClean="0"/>
              <a:t>Diverse schokken creëren ongelijke verdeling van vermogens</a:t>
            </a:r>
          </a:p>
          <a:p>
            <a:pPr lvl="1"/>
            <a:r>
              <a:rPr lang="nl-BE" dirty="0" smtClean="0"/>
              <a:t>Ongelijkheid heeft neiging te vergroten, aldus </a:t>
            </a:r>
            <a:r>
              <a:rPr lang="nl-BE" dirty="0" err="1" smtClean="0"/>
              <a:t>Piketty</a:t>
            </a:r>
            <a:endParaRPr lang="nl-BE" dirty="0" smtClean="0"/>
          </a:p>
          <a:p>
            <a:pPr lvl="1"/>
            <a:r>
              <a:rPr lang="nl-BE" i="1" dirty="0" smtClean="0"/>
              <a:t>r</a:t>
            </a:r>
            <a:r>
              <a:rPr lang="nl-BE" dirty="0" smtClean="0"/>
              <a:t> &gt; </a:t>
            </a:r>
            <a:r>
              <a:rPr lang="nl-BE" i="1" dirty="0" smtClean="0"/>
              <a:t>g </a:t>
            </a:r>
            <a:r>
              <a:rPr lang="nl-BE" dirty="0" smtClean="0"/>
              <a:t>is daarbij cruciaal</a:t>
            </a: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70508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14.1: aandeel in het vermogen van de rijkste 10% en 1% voor Frankrijk, </a:t>
            </a:r>
            <a:r>
              <a:rPr lang="nl-BE" dirty="0" smtClean="0"/>
              <a:t>de Verenigde </a:t>
            </a:r>
            <a:r>
              <a:rPr lang="nl-BE" dirty="0"/>
              <a:t>Staten en België.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524001" y="1826419"/>
            <a:ext cx="6086475" cy="0"/>
          </a:xfrm>
          <a:custGeom>
            <a:avLst/>
            <a:gdLst>
              <a:gd name="T0" fmla="*/ 0 w 3834"/>
              <a:gd name="T1" fmla="*/ 545 w 3834"/>
              <a:gd name="T2" fmla="*/ 1094 w 3834"/>
              <a:gd name="T3" fmla="*/ 1642 w 3834"/>
              <a:gd name="T4" fmla="*/ 2190 w 3834"/>
              <a:gd name="T5" fmla="*/ 2738 w 3834"/>
              <a:gd name="T6" fmla="*/ 3286 w 3834"/>
              <a:gd name="T7" fmla="*/ 3834 w 383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3834">
                <a:moveTo>
                  <a:pt x="0" y="0"/>
                </a:moveTo>
                <a:lnTo>
                  <a:pt x="545" y="0"/>
                </a:lnTo>
                <a:lnTo>
                  <a:pt x="1094" y="0"/>
                </a:lnTo>
                <a:lnTo>
                  <a:pt x="1642" y="0"/>
                </a:lnTo>
                <a:lnTo>
                  <a:pt x="2190" y="0"/>
                </a:lnTo>
                <a:lnTo>
                  <a:pt x="2738" y="0"/>
                </a:lnTo>
                <a:lnTo>
                  <a:pt x="3286" y="0"/>
                </a:lnTo>
                <a:lnTo>
                  <a:pt x="383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24001" y="5679282"/>
            <a:ext cx="6086475" cy="0"/>
          </a:xfrm>
          <a:custGeom>
            <a:avLst/>
            <a:gdLst>
              <a:gd name="T0" fmla="*/ 0 w 3834"/>
              <a:gd name="T1" fmla="*/ 545 w 3834"/>
              <a:gd name="T2" fmla="*/ 1094 w 3834"/>
              <a:gd name="T3" fmla="*/ 1642 w 3834"/>
              <a:gd name="T4" fmla="*/ 2190 w 3834"/>
              <a:gd name="T5" fmla="*/ 2738 w 3834"/>
              <a:gd name="T6" fmla="*/ 3286 w 3834"/>
              <a:gd name="T7" fmla="*/ 3834 w 383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3834">
                <a:moveTo>
                  <a:pt x="0" y="0"/>
                </a:moveTo>
                <a:lnTo>
                  <a:pt x="545" y="0"/>
                </a:lnTo>
                <a:lnTo>
                  <a:pt x="1094" y="0"/>
                </a:lnTo>
                <a:lnTo>
                  <a:pt x="1642" y="0"/>
                </a:lnTo>
                <a:lnTo>
                  <a:pt x="2190" y="0"/>
                </a:lnTo>
                <a:lnTo>
                  <a:pt x="2738" y="0"/>
                </a:lnTo>
                <a:lnTo>
                  <a:pt x="3286" y="0"/>
                </a:lnTo>
                <a:lnTo>
                  <a:pt x="383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524001" y="1178719"/>
            <a:ext cx="6086475" cy="0"/>
          </a:xfrm>
          <a:custGeom>
            <a:avLst/>
            <a:gdLst>
              <a:gd name="T0" fmla="*/ 0 w 3834"/>
              <a:gd name="T1" fmla="*/ 545 w 3834"/>
              <a:gd name="T2" fmla="*/ 1094 w 3834"/>
              <a:gd name="T3" fmla="*/ 1642 w 3834"/>
              <a:gd name="T4" fmla="*/ 2190 w 3834"/>
              <a:gd name="T5" fmla="*/ 2738 w 3834"/>
              <a:gd name="T6" fmla="*/ 3286 w 3834"/>
              <a:gd name="T7" fmla="*/ 3834 w 383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3834">
                <a:moveTo>
                  <a:pt x="0" y="0"/>
                </a:moveTo>
                <a:lnTo>
                  <a:pt x="545" y="0"/>
                </a:lnTo>
                <a:lnTo>
                  <a:pt x="1094" y="0"/>
                </a:lnTo>
                <a:lnTo>
                  <a:pt x="1642" y="0"/>
                </a:lnTo>
                <a:lnTo>
                  <a:pt x="2190" y="0"/>
                </a:lnTo>
                <a:lnTo>
                  <a:pt x="2738" y="0"/>
                </a:lnTo>
                <a:lnTo>
                  <a:pt x="3286" y="0"/>
                </a:lnTo>
                <a:lnTo>
                  <a:pt x="383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000626" y="1502569"/>
            <a:ext cx="0" cy="32067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000626" y="1831182"/>
            <a:ext cx="0" cy="27146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000626" y="2102644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000626" y="2377282"/>
            <a:ext cx="0" cy="27146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5000626" y="2648744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000626" y="2923382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000626" y="3198019"/>
            <a:ext cx="0" cy="27146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000626" y="3469482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000626" y="3744119"/>
            <a:ext cx="0" cy="27146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000626" y="4015582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000626" y="4290219"/>
            <a:ext cx="0" cy="26987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000626" y="4560094"/>
            <a:ext cx="0" cy="2762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000626" y="4836319"/>
            <a:ext cx="0" cy="27463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000626" y="5110957"/>
            <a:ext cx="0" cy="27146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5000626" y="5382419"/>
            <a:ext cx="0" cy="2921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000626" y="1183482"/>
            <a:ext cx="0" cy="31908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1994" name="Tekstvak 41993"/>
          <p:cNvSpPr txBox="1"/>
          <p:nvPr/>
        </p:nvSpPr>
        <p:spPr>
          <a:xfrm>
            <a:off x="2759076" y="1213536"/>
            <a:ext cx="19100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  <a:latin typeface="Adobe Garamond Pro" pitchFamily="18" charset="0"/>
              </a:rPr>
              <a:t>aandeel van de rijkste 10%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5477369" y="1196832"/>
            <a:ext cx="18267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  <a:latin typeface="Adobe Garamond Pro" pitchFamily="18" charset="0"/>
              </a:rPr>
              <a:t>aandeel van de rijkste </a:t>
            </a:r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1%</a:t>
            </a:r>
            <a:endParaRPr lang="nl-BE" sz="13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1995" name="Tekstvak 41994"/>
          <p:cNvSpPr txBox="1"/>
          <p:nvPr/>
        </p:nvSpPr>
        <p:spPr>
          <a:xfrm>
            <a:off x="2639807" y="1544108"/>
            <a:ext cx="3818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FR</a:t>
            </a:r>
            <a:endParaRPr lang="nl-BE" sz="13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3523195" y="1550492"/>
            <a:ext cx="3786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VS</a:t>
            </a:r>
            <a:endParaRPr lang="nl-BE" sz="13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4279851" y="1543771"/>
            <a:ext cx="574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Belgi</a:t>
            </a:r>
            <a:r>
              <a:rPr lang="nl-BE" sz="1300" dirty="0">
                <a:solidFill>
                  <a:schemeClr val="tx2"/>
                </a:solidFill>
                <a:latin typeface="Adobe Garamond Pro" pitchFamily="18" charset="0"/>
              </a:rPr>
              <a:t>ë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286451" y="1550492"/>
            <a:ext cx="3818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FR</a:t>
            </a:r>
            <a:endParaRPr lang="nl-BE" sz="13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141786" y="1543771"/>
            <a:ext cx="3786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VS</a:t>
            </a:r>
            <a:endParaRPr lang="nl-BE" sz="13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897156" y="1550385"/>
            <a:ext cx="574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00" dirty="0" smtClean="0">
                <a:solidFill>
                  <a:schemeClr val="tx2"/>
                </a:solidFill>
                <a:latin typeface="Adobe Garamond Pro" pitchFamily="18" charset="0"/>
              </a:rPr>
              <a:t>Belgi</a:t>
            </a:r>
            <a:r>
              <a:rPr lang="nl-BE" sz="1300" dirty="0">
                <a:solidFill>
                  <a:schemeClr val="tx2"/>
                </a:solidFill>
                <a:latin typeface="Adobe Garamond Pro" pitchFamily="18" charset="0"/>
              </a:rPr>
              <a:t>ë</a:t>
            </a:r>
          </a:p>
        </p:txBody>
      </p:sp>
      <p:sp>
        <p:nvSpPr>
          <p:cNvPr id="41996" name="Tekstvak 41995"/>
          <p:cNvSpPr txBox="1"/>
          <p:nvPr/>
        </p:nvSpPr>
        <p:spPr>
          <a:xfrm>
            <a:off x="1524001" y="1863828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1810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524001" y="2120273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1870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1524001" y="2393323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1910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1524000" y="2666062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1920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1524001" y="2952364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1930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1523999" y="3212162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1940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1524001" y="3510923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1950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1524001" y="375746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1960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1524001" y="4043771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1970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524001" y="430356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1980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1524001" y="4579000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1990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1524001" y="4861554"/>
            <a:ext cx="518091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2000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1523998" y="5136984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2010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1510745" y="5395383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2014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2598183" y="186237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79,9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2598183" y="212027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81,8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2598183" y="239063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88,5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2598183" y="2673228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81,7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2600141" y="293911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80,0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2592519" y="324475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75,8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2598274" y="3497671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72,8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2592519" y="37574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69,9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2592519" y="403051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62,0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3" name="Tekstvak 72"/>
          <p:cNvSpPr txBox="1"/>
          <p:nvPr/>
        </p:nvSpPr>
        <p:spPr>
          <a:xfrm>
            <a:off x="2598365" y="43035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61,8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2592519" y="4594887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61,0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2600141" y="48496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62,1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2600141" y="5136984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62,1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3474304" y="184277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58,0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3462655" y="214150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71,0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3474304" y="2386157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81,1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0" name="Tekstvak 79"/>
          <p:cNvSpPr txBox="1"/>
          <p:nvPr/>
        </p:nvSpPr>
        <p:spPr>
          <a:xfrm>
            <a:off x="3462655" y="2673228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79,7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1" name="Tekstvak 80"/>
          <p:cNvSpPr txBox="1"/>
          <p:nvPr/>
        </p:nvSpPr>
        <p:spPr>
          <a:xfrm>
            <a:off x="3474304" y="297182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73,4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3462655" y="3218087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66,4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3475907" y="348441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65,7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4" name="Tekstvak 83"/>
          <p:cNvSpPr txBox="1"/>
          <p:nvPr/>
        </p:nvSpPr>
        <p:spPr>
          <a:xfrm>
            <a:off x="3474304" y="37574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67,0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5" name="Tekstvak 84"/>
          <p:cNvSpPr txBox="1"/>
          <p:nvPr/>
        </p:nvSpPr>
        <p:spPr>
          <a:xfrm>
            <a:off x="3475907" y="403051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64,2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6" name="Tekstvak 85"/>
          <p:cNvSpPr txBox="1"/>
          <p:nvPr/>
        </p:nvSpPr>
        <p:spPr>
          <a:xfrm>
            <a:off x="3475907" y="4305466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67,2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7" name="Tekstvak 86"/>
          <p:cNvSpPr txBox="1"/>
          <p:nvPr/>
        </p:nvSpPr>
        <p:spPr>
          <a:xfrm>
            <a:off x="3474304" y="457900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68,7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3462655" y="48496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69,7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89" name="Tekstvak 88"/>
          <p:cNvSpPr txBox="1"/>
          <p:nvPr/>
        </p:nvSpPr>
        <p:spPr>
          <a:xfrm>
            <a:off x="3475907" y="5136777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71,5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0" name="Tekstvak 89"/>
          <p:cNvSpPr txBox="1"/>
          <p:nvPr/>
        </p:nvSpPr>
        <p:spPr>
          <a:xfrm>
            <a:off x="4328685" y="512510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44,0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1" name="Tekstvak 90"/>
          <p:cNvSpPr txBox="1"/>
          <p:nvPr/>
        </p:nvSpPr>
        <p:spPr>
          <a:xfrm>
            <a:off x="4338456" y="540899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42,6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2" name="Tekstvak 91"/>
          <p:cNvSpPr txBox="1"/>
          <p:nvPr/>
        </p:nvSpPr>
        <p:spPr>
          <a:xfrm>
            <a:off x="5205127" y="186266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45,6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3" name="Tekstvak 92"/>
          <p:cNvSpPr txBox="1"/>
          <p:nvPr/>
        </p:nvSpPr>
        <p:spPr>
          <a:xfrm>
            <a:off x="5199407" y="214265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50,4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4" name="Tekstvak 93"/>
          <p:cNvSpPr txBox="1"/>
          <p:nvPr/>
        </p:nvSpPr>
        <p:spPr>
          <a:xfrm>
            <a:off x="5205127" y="2388581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60,5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5" name="Tekstvak 94"/>
          <p:cNvSpPr txBox="1"/>
          <p:nvPr/>
        </p:nvSpPr>
        <p:spPr>
          <a:xfrm>
            <a:off x="5212659" y="268648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49,2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6" name="Tekstvak 95"/>
          <p:cNvSpPr txBox="1"/>
          <p:nvPr/>
        </p:nvSpPr>
        <p:spPr>
          <a:xfrm>
            <a:off x="5212659" y="297182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47,4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7" name="Tekstvak 96"/>
          <p:cNvSpPr txBox="1"/>
          <p:nvPr/>
        </p:nvSpPr>
        <p:spPr>
          <a:xfrm>
            <a:off x="5212659" y="322904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36,3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5205127" y="351092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33,4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5212659" y="3770721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31,9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5199407" y="4030877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22,0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1" name="Tekstvak 100"/>
          <p:cNvSpPr txBox="1"/>
          <p:nvPr/>
        </p:nvSpPr>
        <p:spPr>
          <a:xfrm>
            <a:off x="5212659" y="431063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22,0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5212659" y="459270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21,7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5212659" y="4865556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23,5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4" name="Tekstvak 103"/>
          <p:cNvSpPr txBox="1"/>
          <p:nvPr/>
        </p:nvSpPr>
        <p:spPr>
          <a:xfrm>
            <a:off x="5212659" y="5136984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24,4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5" name="Tekstvak 104"/>
          <p:cNvSpPr txBox="1"/>
          <p:nvPr/>
        </p:nvSpPr>
        <p:spPr>
          <a:xfrm>
            <a:off x="6079643" y="5129856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33,8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6" name="Tekstvak 105"/>
          <p:cNvSpPr txBox="1"/>
          <p:nvPr/>
        </p:nvSpPr>
        <p:spPr>
          <a:xfrm>
            <a:off x="6092895" y="186960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25,0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7" name="Tekstvak 106"/>
          <p:cNvSpPr txBox="1"/>
          <p:nvPr/>
        </p:nvSpPr>
        <p:spPr>
          <a:xfrm>
            <a:off x="6092895" y="214150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32,0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8" name="Tekstvak 107"/>
          <p:cNvSpPr txBox="1"/>
          <p:nvPr/>
        </p:nvSpPr>
        <p:spPr>
          <a:xfrm>
            <a:off x="6092895" y="2393323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45,1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6092895" y="2666062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43,7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0" name="Tekstvak 109"/>
          <p:cNvSpPr txBox="1"/>
          <p:nvPr/>
        </p:nvSpPr>
        <p:spPr>
          <a:xfrm>
            <a:off x="6092895" y="2952364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37,4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1" name="Tekstvak 110"/>
          <p:cNvSpPr txBox="1"/>
          <p:nvPr/>
        </p:nvSpPr>
        <p:spPr>
          <a:xfrm>
            <a:off x="6092895" y="321406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30,4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2" name="Tekstvak 111"/>
          <p:cNvSpPr txBox="1"/>
          <p:nvPr/>
        </p:nvSpPr>
        <p:spPr>
          <a:xfrm>
            <a:off x="6092895" y="3497671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29,7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3" name="Tekstvak 112"/>
          <p:cNvSpPr txBox="1"/>
          <p:nvPr/>
        </p:nvSpPr>
        <p:spPr>
          <a:xfrm>
            <a:off x="6093575" y="37574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31,4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4" name="Tekstvak 113"/>
          <p:cNvSpPr txBox="1"/>
          <p:nvPr/>
        </p:nvSpPr>
        <p:spPr>
          <a:xfrm>
            <a:off x="6093575" y="4043771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28,2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5" name="Tekstvak 114"/>
          <p:cNvSpPr txBox="1"/>
          <p:nvPr/>
        </p:nvSpPr>
        <p:spPr>
          <a:xfrm>
            <a:off x="6093575" y="430249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30,1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6" name="Tekstvak 115"/>
          <p:cNvSpPr txBox="1"/>
          <p:nvPr/>
        </p:nvSpPr>
        <p:spPr>
          <a:xfrm>
            <a:off x="6093575" y="4579000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32,9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7" name="Tekstvak 116"/>
          <p:cNvSpPr txBox="1"/>
          <p:nvPr/>
        </p:nvSpPr>
        <p:spPr>
          <a:xfrm>
            <a:off x="6093575" y="4849669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33,1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8" name="Tekstvak 117"/>
          <p:cNvSpPr txBox="1"/>
          <p:nvPr/>
        </p:nvSpPr>
        <p:spPr>
          <a:xfrm>
            <a:off x="6946336" y="5143425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12,2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19" name="Tekstvak 118"/>
          <p:cNvSpPr txBox="1"/>
          <p:nvPr/>
        </p:nvSpPr>
        <p:spPr>
          <a:xfrm>
            <a:off x="6946336" y="5377086"/>
            <a:ext cx="476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12,1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41997" name="Tekstvak 41996"/>
          <p:cNvSpPr txBox="1"/>
          <p:nvPr/>
        </p:nvSpPr>
        <p:spPr>
          <a:xfrm>
            <a:off x="542059" y="5842936"/>
            <a:ext cx="825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Bron: voor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vs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 en Frankrijk: http://piketty.pse.ens.fr/fr/, de website bij boek van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Piketty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, Annexe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technique</a:t>
            </a:r>
            <a: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  <a:t>, tabel 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S10.1; voor België: Kuypers, S., Marx, I. (2017). </a:t>
            </a:r>
            <a: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  <a:t/>
            </a:r>
            <a:b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</a:br>
            <a:r>
              <a:rPr lang="nl-BE" sz="1000" i="1" dirty="0" smtClean="0">
                <a:solidFill>
                  <a:schemeClr val="tx2"/>
                </a:solidFill>
                <a:latin typeface="Adobe Garamond Pro" pitchFamily="18" charset="0"/>
              </a:rPr>
              <a:t>De </a:t>
            </a:r>
            <a:r>
              <a:rPr lang="nl-BE" sz="1000" i="1" dirty="0">
                <a:solidFill>
                  <a:schemeClr val="tx2"/>
                </a:solidFill>
                <a:latin typeface="Adobe Garamond Pro" pitchFamily="18" charset="0"/>
              </a:rPr>
              <a:t>verdeling van de vermogens in België: </a:t>
            </a:r>
            <a:r>
              <a:rPr lang="nl-BE" sz="1000" i="1" dirty="0" smtClean="0">
                <a:solidFill>
                  <a:schemeClr val="tx2"/>
                </a:solidFill>
                <a:latin typeface="Adobe Garamond Pro" pitchFamily="18" charset="0"/>
              </a:rPr>
              <a:t>een actualisering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. (CSB-Bericht), tabel 3.</a:t>
            </a:r>
          </a:p>
        </p:txBody>
      </p:sp>
    </p:spTree>
    <p:extLst>
      <p:ext uri="{BB962C8B-B14F-4D97-AF65-F5344CB8AC3E}">
        <p14:creationId xmlns:p14="http://schemas.microsoft.com/office/powerpoint/2010/main" val="11139837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</a:t>
            </a:r>
            <a:r>
              <a:rPr lang="nl-BE" dirty="0" err="1"/>
              <a:t>Piketty</a:t>
            </a:r>
            <a:r>
              <a:rPr lang="nl-BE" dirty="0"/>
              <a:t> pakt de klassieke draad weer op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Bv</a:t>
            </a:r>
            <a:r>
              <a:rPr lang="nl-BE" i="1" dirty="0"/>
              <a:t>. r = 5%, g = 1%. </a:t>
            </a:r>
            <a:r>
              <a:rPr lang="nl-BE" dirty="0"/>
              <a:t>Om          </a:t>
            </a:r>
            <a:r>
              <a:rPr lang="nl-BE" dirty="0" smtClean="0"/>
              <a:t> </a:t>
            </a:r>
            <a:r>
              <a:rPr lang="nl-BE" dirty="0"/>
              <a:t>constant te houden </a:t>
            </a:r>
            <a:r>
              <a:rPr lang="nl-BE" dirty="0" smtClean="0"/>
              <a:t>bij gelijkblijvend rendement moet </a:t>
            </a:r>
            <a:r>
              <a:rPr lang="nl-BE" dirty="0"/>
              <a:t>gezin teller en noemer in zelfde proportie laten </a:t>
            </a:r>
            <a:r>
              <a:rPr lang="nl-BE" dirty="0" smtClean="0"/>
              <a:t>stijgen</a:t>
            </a:r>
          </a:p>
          <a:p>
            <a:pPr lvl="1"/>
            <a:r>
              <a:rPr lang="nl-BE" dirty="0" smtClean="0"/>
              <a:t>Noemer stijgt met 1%, dus als gezin kapitaal laat stijgen met 1% blijft            constant</a:t>
            </a:r>
          </a:p>
          <a:p>
            <a:pPr lvl="1"/>
            <a:r>
              <a:rPr lang="nl-BE" dirty="0" smtClean="0"/>
              <a:t>Bij </a:t>
            </a:r>
            <a:r>
              <a:rPr lang="nl-BE" i="1" dirty="0" smtClean="0"/>
              <a:t>r</a:t>
            </a:r>
            <a:r>
              <a:rPr lang="nl-BE" dirty="0" smtClean="0"/>
              <a:t> = 5% moet gezin slechts 1/5e van kapitaalopbrengst sparen</a:t>
            </a:r>
          </a:p>
          <a:p>
            <a:r>
              <a:rPr lang="nl-BE" dirty="0" smtClean="0"/>
              <a:t>Empirisch</a:t>
            </a:r>
          </a:p>
          <a:p>
            <a:pPr lvl="1"/>
            <a:r>
              <a:rPr lang="nl-BE" dirty="0" smtClean="0"/>
              <a:t>op LT is jaarlijkse groei zelden &gt; 1 %</a:t>
            </a:r>
          </a:p>
          <a:p>
            <a:pPr lvl="1"/>
            <a:r>
              <a:rPr lang="nl-BE" dirty="0" smtClean="0"/>
              <a:t>Jaarlijks rendement op kapitaal is 4 à 5%</a:t>
            </a:r>
          </a:p>
          <a:p>
            <a:pPr lvl="1"/>
            <a:r>
              <a:rPr lang="nl-BE" dirty="0" smtClean="0"/>
              <a:t>Kapitaalaandeel zal dus stijgen</a:t>
            </a:r>
          </a:p>
          <a:p>
            <a:pPr lvl="1"/>
            <a:r>
              <a:rPr lang="nl-BE" dirty="0" smtClean="0"/>
              <a:t>Grote kapitaalbezitters realiseren doorgaans hoger rendement</a:t>
            </a:r>
          </a:p>
          <a:p>
            <a:r>
              <a:rPr lang="nl-BE" dirty="0" smtClean="0"/>
              <a:t>Pijnpunt: </a:t>
            </a:r>
            <a:r>
              <a:rPr lang="nl-BE" i="1" dirty="0" smtClean="0"/>
              <a:t>r</a:t>
            </a:r>
            <a:r>
              <a:rPr lang="nl-BE" dirty="0" smtClean="0"/>
              <a:t> en </a:t>
            </a:r>
            <a:r>
              <a:rPr lang="nl-BE" i="1" dirty="0" smtClean="0"/>
              <a:t>s</a:t>
            </a:r>
            <a:r>
              <a:rPr lang="nl-BE" dirty="0" smtClean="0"/>
              <a:t> exogeen</a:t>
            </a:r>
          </a:p>
          <a:p>
            <a:endParaRPr lang="nl-BE" dirty="0"/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70963"/>
              </p:ext>
            </p:extLst>
          </p:nvPr>
        </p:nvGraphicFramePr>
        <p:xfrm>
          <a:off x="3573463" y="804863"/>
          <a:ext cx="6604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Equation" r:id="rId3" imgW="330120" imgH="164880" progId="Equation.DSMT4">
                  <p:embed/>
                </p:oleObj>
              </mc:Choice>
              <mc:Fallback>
                <p:oleObj name="Equation" r:id="rId3" imgW="33012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3463" y="804863"/>
                        <a:ext cx="66040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18782"/>
              </p:ext>
            </p:extLst>
          </p:nvPr>
        </p:nvGraphicFramePr>
        <p:xfrm>
          <a:off x="1662171" y="2341446"/>
          <a:ext cx="6604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5" name="Equation" r:id="rId5" imgW="330120" imgH="164880" progId="Equation.DSMT4">
                  <p:embed/>
                </p:oleObj>
              </mc:Choice>
              <mc:Fallback>
                <p:oleObj name="Equation" r:id="rId5" imgW="33012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2171" y="2341446"/>
                        <a:ext cx="66040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8064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Personele verdeling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Personen of gezinnen als uitgangspunt </a:t>
            </a:r>
            <a:r>
              <a:rPr lang="nl-BE" dirty="0" err="1" smtClean="0"/>
              <a:t>ipv</a:t>
            </a:r>
            <a:r>
              <a:rPr lang="nl-BE" dirty="0" smtClean="0"/>
              <a:t> sociale klassen of productiefactoren</a:t>
            </a:r>
          </a:p>
          <a:p>
            <a:pPr marL="342900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Studie beschikbaar inkomen: inkomen dat overblijft nadat belastingen betaald en transfers ontvangen zijn</a:t>
            </a:r>
          </a:p>
          <a:p>
            <a:pPr marL="342900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European Survey on </a:t>
            </a:r>
            <a:r>
              <a:rPr lang="nl-BE" dirty="0" err="1" smtClean="0"/>
              <a:t>Income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Living </a:t>
            </a:r>
            <a:r>
              <a:rPr lang="nl-BE" dirty="0" err="1" smtClean="0"/>
              <a:t>Conditions</a:t>
            </a:r>
            <a:r>
              <a:rPr lang="nl-BE" dirty="0" smtClean="0"/>
              <a:t> (EU-SILC)</a:t>
            </a:r>
          </a:p>
          <a:p>
            <a:pPr marL="800088" lvl="1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Inkomensbegrip: arbeidsinkomen, inkomen uit sociale zekerheid en inkomen uit vermogen</a:t>
            </a:r>
          </a:p>
          <a:p>
            <a:pPr marL="800088" lvl="1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Benadert beschikbare gezinsinkomen door van primaire inkomens de betaalde belastingen af te trekken en transfers op te tellen</a:t>
            </a:r>
          </a:p>
          <a:p>
            <a:pPr marL="800088" lvl="1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Ongecorrigeerd </a:t>
            </a:r>
            <a:r>
              <a:rPr lang="nl-BE" dirty="0" err="1" smtClean="0"/>
              <a:t>nettogezinsinkomen</a:t>
            </a:r>
            <a:r>
              <a:rPr lang="nl-BE" dirty="0" smtClean="0"/>
              <a:t> per maand</a:t>
            </a:r>
          </a:p>
          <a:p>
            <a:pPr marL="800088" lvl="1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EU-SILC 2015 (inkomens 2014)</a:t>
            </a:r>
          </a:p>
          <a:p>
            <a:pPr marL="342900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>
              <a:buClr>
                <a:srgbClr val="D95776"/>
              </a:buClr>
              <a:buFont typeface="Arial" panose="020B0604020202020204" pitchFamily="34" charset="0"/>
              <a:buChar char="•"/>
            </a:pPr>
            <a:endParaRPr lang="nl-BE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8679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3.1 </a:t>
            </a:r>
            <a:r>
              <a:rPr lang="nl-BE" dirty="0"/>
              <a:t>De statistische verdeling van het beschikbaar gezinsinkomen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2014: gemiddeld gezinsinkomen 3128 euro per maand</a:t>
            </a:r>
          </a:p>
          <a:p>
            <a:r>
              <a:rPr lang="nl-BE" dirty="0" smtClean="0"/>
              <a:t>Histogram</a:t>
            </a:r>
          </a:p>
          <a:p>
            <a:pPr lvl="1"/>
            <a:r>
              <a:rPr lang="nl-BE" dirty="0" smtClean="0"/>
              <a:t>Klassen van 500 euro</a:t>
            </a:r>
          </a:p>
          <a:p>
            <a:pPr lvl="1"/>
            <a:r>
              <a:rPr lang="nl-BE" dirty="0" smtClean="0"/>
              <a:t>Grote inkomenswaaier</a:t>
            </a:r>
          </a:p>
          <a:p>
            <a:pPr lvl="1"/>
            <a:r>
              <a:rPr lang="nl-BE" dirty="0" smtClean="0"/>
              <a:t>Inkomens zijn niet alleen ongelijk verdeeld, ze liggen niet symmetrisch gespreid rond gemiddelde</a:t>
            </a:r>
          </a:p>
          <a:p>
            <a:pPr lvl="1"/>
            <a:r>
              <a:rPr lang="nl-BE" dirty="0" smtClean="0"/>
              <a:t>Lange staart: scheve verdeling</a:t>
            </a:r>
          </a:p>
          <a:p>
            <a:pPr lvl="2"/>
            <a:r>
              <a:rPr lang="nl-BE" dirty="0" smtClean="0"/>
              <a:t>Mediaan (2588 euro) is lager dan gemiddelde (3128 euro)</a:t>
            </a:r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1899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346" y="1"/>
            <a:ext cx="8533804" cy="950400"/>
          </a:xfrm>
        </p:spPr>
        <p:txBody>
          <a:bodyPr/>
          <a:lstStyle/>
          <a:p>
            <a:r>
              <a:rPr lang="nl-BE" dirty="0"/>
              <a:t>Figuur 14.5: Belgische inkomensverdeling in 2014 (maandelijkse gezinsinkomen in euro)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157288" y="4479926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57288" y="4159251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157288" y="3840163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157288" y="3516313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57288" y="3195638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157288" y="2871788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157288" y="2552701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157288" y="2232026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157288" y="1908176"/>
            <a:ext cx="7294563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1303338" y="4621213"/>
            <a:ext cx="196850" cy="182563"/>
          </a:xfrm>
          <a:custGeom>
            <a:avLst/>
            <a:gdLst>
              <a:gd name="T0" fmla="*/ 0 w 124"/>
              <a:gd name="T1" fmla="*/ 0 h 115"/>
              <a:gd name="T2" fmla="*/ 124 w 124"/>
              <a:gd name="T3" fmla="*/ 0 h 115"/>
              <a:gd name="T4" fmla="*/ 124 w 124"/>
              <a:gd name="T5" fmla="*/ 115 h 115"/>
              <a:gd name="T6" fmla="*/ 0 w 124"/>
              <a:gd name="T7" fmla="*/ 115 h 115"/>
              <a:gd name="T8" fmla="*/ 0 w 124"/>
              <a:gd name="T9" fmla="*/ 0 h 115"/>
              <a:gd name="T10" fmla="*/ 0 w 124"/>
              <a:gd name="T11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115">
                <a:moveTo>
                  <a:pt x="0" y="0"/>
                </a:moveTo>
                <a:lnTo>
                  <a:pt x="124" y="0"/>
                </a:lnTo>
                <a:lnTo>
                  <a:pt x="124" y="115"/>
                </a:lnTo>
                <a:lnTo>
                  <a:pt x="0" y="11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1782763" y="4040188"/>
            <a:ext cx="209550" cy="763588"/>
          </a:xfrm>
          <a:custGeom>
            <a:avLst/>
            <a:gdLst>
              <a:gd name="T0" fmla="*/ 0 w 132"/>
              <a:gd name="T1" fmla="*/ 0 h 481"/>
              <a:gd name="T2" fmla="*/ 132 w 132"/>
              <a:gd name="T3" fmla="*/ 0 h 481"/>
              <a:gd name="T4" fmla="*/ 132 w 132"/>
              <a:gd name="T5" fmla="*/ 481 h 481"/>
              <a:gd name="T6" fmla="*/ 0 w 132"/>
              <a:gd name="T7" fmla="*/ 481 h 481"/>
              <a:gd name="T8" fmla="*/ 0 w 132"/>
              <a:gd name="T9" fmla="*/ 0 h 481"/>
              <a:gd name="T10" fmla="*/ 0 w 132"/>
              <a:gd name="T11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481">
                <a:moveTo>
                  <a:pt x="0" y="0"/>
                </a:moveTo>
                <a:lnTo>
                  <a:pt x="132" y="0"/>
                </a:lnTo>
                <a:lnTo>
                  <a:pt x="132" y="481"/>
                </a:lnTo>
                <a:lnTo>
                  <a:pt x="0" y="4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266951" y="2090738"/>
            <a:ext cx="214313" cy="2713038"/>
          </a:xfrm>
          <a:custGeom>
            <a:avLst/>
            <a:gdLst>
              <a:gd name="T0" fmla="*/ 0 w 135"/>
              <a:gd name="T1" fmla="*/ 0 h 1709"/>
              <a:gd name="T2" fmla="*/ 135 w 135"/>
              <a:gd name="T3" fmla="*/ 0 h 1709"/>
              <a:gd name="T4" fmla="*/ 135 w 135"/>
              <a:gd name="T5" fmla="*/ 1709 h 1709"/>
              <a:gd name="T6" fmla="*/ 0 w 135"/>
              <a:gd name="T7" fmla="*/ 1709 h 1709"/>
              <a:gd name="T8" fmla="*/ 0 w 135"/>
              <a:gd name="T9" fmla="*/ 0 h 1709"/>
              <a:gd name="T10" fmla="*/ 0 w 135"/>
              <a:gd name="T11" fmla="*/ 0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709">
                <a:moveTo>
                  <a:pt x="0" y="0"/>
                </a:moveTo>
                <a:lnTo>
                  <a:pt x="135" y="0"/>
                </a:lnTo>
                <a:lnTo>
                  <a:pt x="135" y="1709"/>
                </a:lnTo>
                <a:lnTo>
                  <a:pt x="0" y="170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2763838" y="2528888"/>
            <a:ext cx="192088" cy="2274888"/>
          </a:xfrm>
          <a:custGeom>
            <a:avLst/>
            <a:gdLst>
              <a:gd name="T0" fmla="*/ 0 w 121"/>
              <a:gd name="T1" fmla="*/ 0 h 1433"/>
              <a:gd name="T2" fmla="*/ 121 w 121"/>
              <a:gd name="T3" fmla="*/ 0 h 1433"/>
              <a:gd name="T4" fmla="*/ 121 w 121"/>
              <a:gd name="T5" fmla="*/ 1433 h 1433"/>
              <a:gd name="T6" fmla="*/ 0 w 121"/>
              <a:gd name="T7" fmla="*/ 1433 h 1433"/>
              <a:gd name="T8" fmla="*/ 0 w 121"/>
              <a:gd name="T9" fmla="*/ 0 h 1433"/>
              <a:gd name="T10" fmla="*/ 0 w 121"/>
              <a:gd name="T11" fmla="*/ 0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" h="1433">
                <a:moveTo>
                  <a:pt x="0" y="0"/>
                </a:moveTo>
                <a:lnTo>
                  <a:pt x="121" y="0"/>
                </a:lnTo>
                <a:lnTo>
                  <a:pt x="121" y="1433"/>
                </a:lnTo>
                <a:lnTo>
                  <a:pt x="0" y="14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238501" y="2935288"/>
            <a:ext cx="215900" cy="1868488"/>
          </a:xfrm>
          <a:custGeom>
            <a:avLst/>
            <a:gdLst>
              <a:gd name="T0" fmla="*/ 0 w 136"/>
              <a:gd name="T1" fmla="*/ 0 h 1177"/>
              <a:gd name="T2" fmla="*/ 136 w 136"/>
              <a:gd name="T3" fmla="*/ 0 h 1177"/>
              <a:gd name="T4" fmla="*/ 136 w 136"/>
              <a:gd name="T5" fmla="*/ 1177 h 1177"/>
              <a:gd name="T6" fmla="*/ 0 w 136"/>
              <a:gd name="T7" fmla="*/ 1177 h 1177"/>
              <a:gd name="T8" fmla="*/ 0 w 136"/>
              <a:gd name="T9" fmla="*/ 0 h 1177"/>
              <a:gd name="T10" fmla="*/ 0 w 136"/>
              <a:gd name="T11" fmla="*/ 0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177">
                <a:moveTo>
                  <a:pt x="0" y="0"/>
                </a:moveTo>
                <a:lnTo>
                  <a:pt x="136" y="0"/>
                </a:lnTo>
                <a:lnTo>
                  <a:pt x="136" y="1177"/>
                </a:lnTo>
                <a:lnTo>
                  <a:pt x="0" y="11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727451" y="3328988"/>
            <a:ext cx="209550" cy="1474788"/>
          </a:xfrm>
          <a:custGeom>
            <a:avLst/>
            <a:gdLst>
              <a:gd name="T0" fmla="*/ 0 w 132"/>
              <a:gd name="T1" fmla="*/ 0 h 929"/>
              <a:gd name="T2" fmla="*/ 132 w 132"/>
              <a:gd name="T3" fmla="*/ 0 h 929"/>
              <a:gd name="T4" fmla="*/ 132 w 132"/>
              <a:gd name="T5" fmla="*/ 929 h 929"/>
              <a:gd name="T6" fmla="*/ 0 w 132"/>
              <a:gd name="T7" fmla="*/ 929 h 929"/>
              <a:gd name="T8" fmla="*/ 0 w 132"/>
              <a:gd name="T9" fmla="*/ 0 h 929"/>
              <a:gd name="T10" fmla="*/ 0 w 132"/>
              <a:gd name="T11" fmla="*/ 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929">
                <a:moveTo>
                  <a:pt x="0" y="0"/>
                </a:moveTo>
                <a:lnTo>
                  <a:pt x="132" y="0"/>
                </a:lnTo>
                <a:lnTo>
                  <a:pt x="132" y="929"/>
                </a:lnTo>
                <a:lnTo>
                  <a:pt x="0" y="9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221163" y="3502026"/>
            <a:ext cx="195263" cy="1301750"/>
          </a:xfrm>
          <a:custGeom>
            <a:avLst/>
            <a:gdLst>
              <a:gd name="T0" fmla="*/ 0 w 123"/>
              <a:gd name="T1" fmla="*/ 0 h 820"/>
              <a:gd name="T2" fmla="*/ 123 w 123"/>
              <a:gd name="T3" fmla="*/ 0 h 820"/>
              <a:gd name="T4" fmla="*/ 123 w 123"/>
              <a:gd name="T5" fmla="*/ 820 h 820"/>
              <a:gd name="T6" fmla="*/ 0 w 123"/>
              <a:gd name="T7" fmla="*/ 820 h 820"/>
              <a:gd name="T8" fmla="*/ 0 w 123"/>
              <a:gd name="T9" fmla="*/ 0 h 820"/>
              <a:gd name="T10" fmla="*/ 0 w 123"/>
              <a:gd name="T11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820">
                <a:moveTo>
                  <a:pt x="0" y="0"/>
                </a:moveTo>
                <a:lnTo>
                  <a:pt x="123" y="0"/>
                </a:lnTo>
                <a:lnTo>
                  <a:pt x="123" y="820"/>
                </a:lnTo>
                <a:lnTo>
                  <a:pt x="0" y="8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700588" y="3694113"/>
            <a:ext cx="214313" cy="1109663"/>
          </a:xfrm>
          <a:custGeom>
            <a:avLst/>
            <a:gdLst>
              <a:gd name="T0" fmla="*/ 0 w 135"/>
              <a:gd name="T1" fmla="*/ 0 h 699"/>
              <a:gd name="T2" fmla="*/ 135 w 135"/>
              <a:gd name="T3" fmla="*/ 0 h 699"/>
              <a:gd name="T4" fmla="*/ 135 w 135"/>
              <a:gd name="T5" fmla="*/ 699 h 699"/>
              <a:gd name="T6" fmla="*/ 0 w 135"/>
              <a:gd name="T7" fmla="*/ 699 h 699"/>
              <a:gd name="T8" fmla="*/ 0 w 135"/>
              <a:gd name="T9" fmla="*/ 0 h 699"/>
              <a:gd name="T10" fmla="*/ 0 w 135"/>
              <a:gd name="T11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699">
                <a:moveTo>
                  <a:pt x="0" y="0"/>
                </a:moveTo>
                <a:lnTo>
                  <a:pt x="135" y="0"/>
                </a:lnTo>
                <a:lnTo>
                  <a:pt x="135" y="699"/>
                </a:lnTo>
                <a:lnTo>
                  <a:pt x="0" y="69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5183188" y="3675063"/>
            <a:ext cx="214313" cy="1128713"/>
          </a:xfrm>
          <a:custGeom>
            <a:avLst/>
            <a:gdLst>
              <a:gd name="T0" fmla="*/ 0 w 135"/>
              <a:gd name="T1" fmla="*/ 0 h 711"/>
              <a:gd name="T2" fmla="*/ 135 w 135"/>
              <a:gd name="T3" fmla="*/ 0 h 711"/>
              <a:gd name="T4" fmla="*/ 135 w 135"/>
              <a:gd name="T5" fmla="*/ 711 h 711"/>
              <a:gd name="T6" fmla="*/ 0 w 135"/>
              <a:gd name="T7" fmla="*/ 711 h 711"/>
              <a:gd name="T8" fmla="*/ 0 w 135"/>
              <a:gd name="T9" fmla="*/ 0 h 711"/>
              <a:gd name="T10" fmla="*/ 0 w 135"/>
              <a:gd name="T11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711">
                <a:moveTo>
                  <a:pt x="0" y="0"/>
                </a:moveTo>
                <a:lnTo>
                  <a:pt x="135" y="0"/>
                </a:lnTo>
                <a:lnTo>
                  <a:pt x="135" y="711"/>
                </a:lnTo>
                <a:lnTo>
                  <a:pt x="0" y="7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5672138" y="3967163"/>
            <a:ext cx="214313" cy="836613"/>
          </a:xfrm>
          <a:custGeom>
            <a:avLst/>
            <a:gdLst>
              <a:gd name="T0" fmla="*/ 0 w 135"/>
              <a:gd name="T1" fmla="*/ 0 h 527"/>
              <a:gd name="T2" fmla="*/ 135 w 135"/>
              <a:gd name="T3" fmla="*/ 0 h 527"/>
              <a:gd name="T4" fmla="*/ 135 w 135"/>
              <a:gd name="T5" fmla="*/ 527 h 527"/>
              <a:gd name="T6" fmla="*/ 0 w 135"/>
              <a:gd name="T7" fmla="*/ 527 h 527"/>
              <a:gd name="T8" fmla="*/ 0 w 135"/>
              <a:gd name="T9" fmla="*/ 0 h 527"/>
              <a:gd name="T10" fmla="*/ 0 w 135"/>
              <a:gd name="T11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527">
                <a:moveTo>
                  <a:pt x="0" y="0"/>
                </a:moveTo>
                <a:lnTo>
                  <a:pt x="135" y="0"/>
                </a:lnTo>
                <a:lnTo>
                  <a:pt x="135" y="527"/>
                </a:lnTo>
                <a:lnTo>
                  <a:pt x="0" y="5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6156326" y="4114801"/>
            <a:ext cx="214313" cy="688975"/>
          </a:xfrm>
          <a:custGeom>
            <a:avLst/>
            <a:gdLst>
              <a:gd name="T0" fmla="*/ 0 w 135"/>
              <a:gd name="T1" fmla="*/ 0 h 434"/>
              <a:gd name="T2" fmla="*/ 135 w 135"/>
              <a:gd name="T3" fmla="*/ 0 h 434"/>
              <a:gd name="T4" fmla="*/ 135 w 135"/>
              <a:gd name="T5" fmla="*/ 434 h 434"/>
              <a:gd name="T6" fmla="*/ 0 w 135"/>
              <a:gd name="T7" fmla="*/ 434 h 434"/>
              <a:gd name="T8" fmla="*/ 0 w 135"/>
              <a:gd name="T9" fmla="*/ 0 h 434"/>
              <a:gd name="T10" fmla="*/ 0 w 135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434">
                <a:moveTo>
                  <a:pt x="0" y="0"/>
                </a:moveTo>
                <a:lnTo>
                  <a:pt x="135" y="0"/>
                </a:lnTo>
                <a:lnTo>
                  <a:pt x="135" y="434"/>
                </a:lnTo>
                <a:lnTo>
                  <a:pt x="0" y="4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6643688" y="4356101"/>
            <a:ext cx="215900" cy="447675"/>
          </a:xfrm>
          <a:custGeom>
            <a:avLst/>
            <a:gdLst>
              <a:gd name="T0" fmla="*/ 0 w 136"/>
              <a:gd name="T1" fmla="*/ 0 h 282"/>
              <a:gd name="T2" fmla="*/ 136 w 136"/>
              <a:gd name="T3" fmla="*/ 0 h 282"/>
              <a:gd name="T4" fmla="*/ 136 w 136"/>
              <a:gd name="T5" fmla="*/ 282 h 282"/>
              <a:gd name="T6" fmla="*/ 0 w 136"/>
              <a:gd name="T7" fmla="*/ 282 h 282"/>
              <a:gd name="T8" fmla="*/ 0 w 136"/>
              <a:gd name="T9" fmla="*/ 0 h 282"/>
              <a:gd name="T10" fmla="*/ 0 w 136"/>
              <a:gd name="T11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282">
                <a:moveTo>
                  <a:pt x="0" y="0"/>
                </a:moveTo>
                <a:lnTo>
                  <a:pt x="136" y="0"/>
                </a:lnTo>
                <a:lnTo>
                  <a:pt x="136" y="282"/>
                </a:lnTo>
                <a:lnTo>
                  <a:pt x="0" y="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7127876" y="4438651"/>
            <a:ext cx="214313" cy="365125"/>
          </a:xfrm>
          <a:custGeom>
            <a:avLst/>
            <a:gdLst>
              <a:gd name="T0" fmla="*/ 0 w 135"/>
              <a:gd name="T1" fmla="*/ 0 h 230"/>
              <a:gd name="T2" fmla="*/ 135 w 135"/>
              <a:gd name="T3" fmla="*/ 0 h 230"/>
              <a:gd name="T4" fmla="*/ 135 w 135"/>
              <a:gd name="T5" fmla="*/ 230 h 230"/>
              <a:gd name="T6" fmla="*/ 0 w 135"/>
              <a:gd name="T7" fmla="*/ 230 h 230"/>
              <a:gd name="T8" fmla="*/ 0 w 135"/>
              <a:gd name="T9" fmla="*/ 0 h 230"/>
              <a:gd name="T10" fmla="*/ 0 w 135"/>
              <a:gd name="T11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230">
                <a:moveTo>
                  <a:pt x="0" y="0"/>
                </a:moveTo>
                <a:lnTo>
                  <a:pt x="135" y="0"/>
                </a:lnTo>
                <a:lnTo>
                  <a:pt x="135" y="230"/>
                </a:lnTo>
                <a:lnTo>
                  <a:pt x="0" y="2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7616826" y="4548188"/>
            <a:ext cx="214313" cy="255588"/>
          </a:xfrm>
          <a:custGeom>
            <a:avLst/>
            <a:gdLst>
              <a:gd name="T0" fmla="*/ 0 w 135"/>
              <a:gd name="T1" fmla="*/ 0 h 161"/>
              <a:gd name="T2" fmla="*/ 135 w 135"/>
              <a:gd name="T3" fmla="*/ 0 h 161"/>
              <a:gd name="T4" fmla="*/ 135 w 135"/>
              <a:gd name="T5" fmla="*/ 161 h 161"/>
              <a:gd name="T6" fmla="*/ 0 w 135"/>
              <a:gd name="T7" fmla="*/ 161 h 161"/>
              <a:gd name="T8" fmla="*/ 0 w 135"/>
              <a:gd name="T9" fmla="*/ 0 h 161"/>
              <a:gd name="T10" fmla="*/ 0 w 135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61">
                <a:moveTo>
                  <a:pt x="0" y="0"/>
                </a:moveTo>
                <a:lnTo>
                  <a:pt x="135" y="0"/>
                </a:lnTo>
                <a:lnTo>
                  <a:pt x="135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8105776" y="4081463"/>
            <a:ext cx="209550" cy="722313"/>
          </a:xfrm>
          <a:custGeom>
            <a:avLst/>
            <a:gdLst>
              <a:gd name="T0" fmla="*/ 0 w 132"/>
              <a:gd name="T1" fmla="*/ 0 h 455"/>
              <a:gd name="T2" fmla="*/ 132 w 132"/>
              <a:gd name="T3" fmla="*/ 0 h 455"/>
              <a:gd name="T4" fmla="*/ 132 w 132"/>
              <a:gd name="T5" fmla="*/ 455 h 455"/>
              <a:gd name="T6" fmla="*/ 0 w 132"/>
              <a:gd name="T7" fmla="*/ 455 h 455"/>
              <a:gd name="T8" fmla="*/ 0 w 132"/>
              <a:gd name="T9" fmla="*/ 0 h 455"/>
              <a:gd name="T10" fmla="*/ 0 w 132"/>
              <a:gd name="T11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455">
                <a:moveTo>
                  <a:pt x="0" y="0"/>
                </a:moveTo>
                <a:lnTo>
                  <a:pt x="132" y="0"/>
                </a:lnTo>
                <a:lnTo>
                  <a:pt x="132" y="455"/>
                </a:lnTo>
                <a:lnTo>
                  <a:pt x="0" y="4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A2A3"/>
          </a:solidFill>
          <a:ln w="9525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1157288" y="4803776"/>
            <a:ext cx="7294563" cy="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1157288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64147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08" name="Line 33"/>
          <p:cNvSpPr>
            <a:spLocks noChangeShapeType="1"/>
          </p:cNvSpPr>
          <p:nvPr/>
        </p:nvSpPr>
        <p:spPr bwMode="auto">
          <a:xfrm>
            <a:off x="213042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09" name="Line 34"/>
          <p:cNvSpPr>
            <a:spLocks noChangeShapeType="1"/>
          </p:cNvSpPr>
          <p:nvPr/>
        </p:nvSpPr>
        <p:spPr bwMode="auto">
          <a:xfrm>
            <a:off x="261302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1" name="Line 35"/>
          <p:cNvSpPr>
            <a:spLocks noChangeShapeType="1"/>
          </p:cNvSpPr>
          <p:nvPr/>
        </p:nvSpPr>
        <p:spPr bwMode="auto">
          <a:xfrm>
            <a:off x="310197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2" name="Line 36"/>
          <p:cNvSpPr>
            <a:spLocks noChangeShapeType="1"/>
          </p:cNvSpPr>
          <p:nvPr/>
        </p:nvSpPr>
        <p:spPr bwMode="auto">
          <a:xfrm>
            <a:off x="359092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3" name="Line 37"/>
          <p:cNvSpPr>
            <a:spLocks noChangeShapeType="1"/>
          </p:cNvSpPr>
          <p:nvPr/>
        </p:nvSpPr>
        <p:spPr bwMode="auto">
          <a:xfrm>
            <a:off x="4075113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4" name="Line 38"/>
          <p:cNvSpPr>
            <a:spLocks noChangeShapeType="1"/>
          </p:cNvSpPr>
          <p:nvPr/>
        </p:nvSpPr>
        <p:spPr bwMode="auto">
          <a:xfrm>
            <a:off x="4562476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5" name="Line 39"/>
          <p:cNvSpPr>
            <a:spLocks noChangeShapeType="1"/>
          </p:cNvSpPr>
          <p:nvPr/>
        </p:nvSpPr>
        <p:spPr bwMode="auto">
          <a:xfrm>
            <a:off x="5046663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6" name="Line 40"/>
          <p:cNvSpPr>
            <a:spLocks noChangeShapeType="1"/>
          </p:cNvSpPr>
          <p:nvPr/>
        </p:nvSpPr>
        <p:spPr bwMode="auto">
          <a:xfrm>
            <a:off x="5535613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7" name="Line 41"/>
          <p:cNvSpPr>
            <a:spLocks noChangeShapeType="1"/>
          </p:cNvSpPr>
          <p:nvPr/>
        </p:nvSpPr>
        <p:spPr bwMode="auto">
          <a:xfrm>
            <a:off x="6019801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8" name="Line 42"/>
          <p:cNvSpPr>
            <a:spLocks noChangeShapeType="1"/>
          </p:cNvSpPr>
          <p:nvPr/>
        </p:nvSpPr>
        <p:spPr bwMode="auto">
          <a:xfrm>
            <a:off x="6507163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19" name="Line 43"/>
          <p:cNvSpPr>
            <a:spLocks noChangeShapeType="1"/>
          </p:cNvSpPr>
          <p:nvPr/>
        </p:nvSpPr>
        <p:spPr bwMode="auto">
          <a:xfrm>
            <a:off x="6991351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20" name="Line 44"/>
          <p:cNvSpPr>
            <a:spLocks noChangeShapeType="1"/>
          </p:cNvSpPr>
          <p:nvPr/>
        </p:nvSpPr>
        <p:spPr bwMode="auto">
          <a:xfrm>
            <a:off x="7480301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21" name="Line 45"/>
          <p:cNvSpPr>
            <a:spLocks noChangeShapeType="1"/>
          </p:cNvSpPr>
          <p:nvPr/>
        </p:nvSpPr>
        <p:spPr bwMode="auto">
          <a:xfrm>
            <a:off x="7967663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22" name="Line 46"/>
          <p:cNvSpPr>
            <a:spLocks noChangeShapeType="1"/>
          </p:cNvSpPr>
          <p:nvPr/>
        </p:nvSpPr>
        <p:spPr bwMode="auto">
          <a:xfrm>
            <a:off x="8451851" y="4752976"/>
            <a:ext cx="0" cy="5080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3023" name="Rectangle 47"/>
          <p:cNvSpPr>
            <a:spLocks noChangeArrowheads="1"/>
          </p:cNvSpPr>
          <p:nvPr/>
        </p:nvSpPr>
        <p:spPr bwMode="auto">
          <a:xfrm>
            <a:off x="1298576" y="4406901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1,1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4" name="Rectangle 48"/>
          <p:cNvSpPr>
            <a:spLocks noChangeArrowheads="1"/>
          </p:cNvSpPr>
          <p:nvPr/>
        </p:nvSpPr>
        <p:spPr bwMode="auto">
          <a:xfrm>
            <a:off x="1782763" y="3830638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4,7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5" name="Rectangle 49"/>
          <p:cNvSpPr>
            <a:spLocks noChangeArrowheads="1"/>
          </p:cNvSpPr>
          <p:nvPr/>
        </p:nvSpPr>
        <p:spPr bwMode="auto">
          <a:xfrm>
            <a:off x="2230438" y="1881188"/>
            <a:ext cx="3651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16,9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6" name="Rectangle 50"/>
          <p:cNvSpPr>
            <a:spLocks noChangeArrowheads="1"/>
          </p:cNvSpPr>
          <p:nvPr/>
        </p:nvSpPr>
        <p:spPr bwMode="auto">
          <a:xfrm>
            <a:off x="2714626" y="2319338"/>
            <a:ext cx="3651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14,1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7" name="Rectangle 51"/>
          <p:cNvSpPr>
            <a:spLocks noChangeArrowheads="1"/>
          </p:cNvSpPr>
          <p:nvPr/>
        </p:nvSpPr>
        <p:spPr bwMode="auto">
          <a:xfrm>
            <a:off x="3201988" y="2720976"/>
            <a:ext cx="3651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11,6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8" name="Rectangle 52"/>
          <p:cNvSpPr>
            <a:spLocks noChangeArrowheads="1"/>
          </p:cNvSpPr>
          <p:nvPr/>
        </p:nvSpPr>
        <p:spPr bwMode="auto">
          <a:xfrm>
            <a:off x="3727451" y="3117851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9,1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9" name="Rectangle 53"/>
          <p:cNvSpPr>
            <a:spLocks noChangeArrowheads="1"/>
          </p:cNvSpPr>
          <p:nvPr/>
        </p:nvSpPr>
        <p:spPr bwMode="auto">
          <a:xfrm>
            <a:off x="4216401" y="3292476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8,1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0" name="Rectangle 54"/>
          <p:cNvSpPr>
            <a:spLocks noChangeArrowheads="1"/>
          </p:cNvSpPr>
          <p:nvPr/>
        </p:nvSpPr>
        <p:spPr bwMode="auto">
          <a:xfrm>
            <a:off x="4700588" y="3482976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6,9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1" name="Rectangle 55"/>
          <p:cNvSpPr>
            <a:spLocks noChangeArrowheads="1"/>
          </p:cNvSpPr>
          <p:nvPr/>
        </p:nvSpPr>
        <p:spPr bwMode="auto">
          <a:xfrm>
            <a:off x="5187951" y="3465513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7,0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2" name="Rectangle 56"/>
          <p:cNvSpPr>
            <a:spLocks noChangeArrowheads="1"/>
          </p:cNvSpPr>
          <p:nvPr/>
        </p:nvSpPr>
        <p:spPr bwMode="auto">
          <a:xfrm>
            <a:off x="5672138" y="3757613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5,1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3" name="Rectangle 57"/>
          <p:cNvSpPr>
            <a:spLocks noChangeArrowheads="1"/>
          </p:cNvSpPr>
          <p:nvPr/>
        </p:nvSpPr>
        <p:spPr bwMode="auto">
          <a:xfrm>
            <a:off x="6161088" y="3898901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4,3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4" name="Rectangle 58"/>
          <p:cNvSpPr>
            <a:spLocks noChangeArrowheads="1"/>
          </p:cNvSpPr>
          <p:nvPr/>
        </p:nvSpPr>
        <p:spPr bwMode="auto">
          <a:xfrm>
            <a:off x="6643688" y="4146551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2,8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5" name="Rectangle 59"/>
          <p:cNvSpPr>
            <a:spLocks noChangeArrowheads="1"/>
          </p:cNvSpPr>
          <p:nvPr/>
        </p:nvSpPr>
        <p:spPr bwMode="auto">
          <a:xfrm>
            <a:off x="7127876" y="4224338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2,3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6" name="Rectangle 60"/>
          <p:cNvSpPr>
            <a:spLocks noChangeArrowheads="1"/>
          </p:cNvSpPr>
          <p:nvPr/>
        </p:nvSpPr>
        <p:spPr bwMode="auto">
          <a:xfrm>
            <a:off x="7616826" y="4337051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1,6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7" name="Rectangle 61"/>
          <p:cNvSpPr>
            <a:spLocks noChangeArrowheads="1"/>
          </p:cNvSpPr>
          <p:nvPr/>
        </p:nvSpPr>
        <p:spPr bwMode="auto">
          <a:xfrm>
            <a:off x="8105776" y="3871913"/>
            <a:ext cx="282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4,5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8" name="Rectangle 62"/>
          <p:cNvSpPr>
            <a:spLocks noChangeArrowheads="1"/>
          </p:cNvSpPr>
          <p:nvPr/>
        </p:nvSpPr>
        <p:spPr bwMode="auto">
          <a:xfrm>
            <a:off x="998538" y="4689476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39" name="Rectangle 63"/>
          <p:cNvSpPr>
            <a:spLocks noChangeArrowheads="1"/>
          </p:cNvSpPr>
          <p:nvPr/>
        </p:nvSpPr>
        <p:spPr bwMode="auto">
          <a:xfrm>
            <a:off x="998538" y="4370388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0" name="Rectangle 64"/>
          <p:cNvSpPr>
            <a:spLocks noChangeArrowheads="1"/>
          </p:cNvSpPr>
          <p:nvPr/>
        </p:nvSpPr>
        <p:spPr bwMode="auto">
          <a:xfrm>
            <a:off x="998538" y="4044951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1" name="Rectangle 65"/>
          <p:cNvSpPr>
            <a:spLocks noChangeArrowheads="1"/>
          </p:cNvSpPr>
          <p:nvPr/>
        </p:nvSpPr>
        <p:spPr bwMode="auto">
          <a:xfrm>
            <a:off x="998538" y="3725863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2" name="Rectangle 66"/>
          <p:cNvSpPr>
            <a:spLocks noChangeArrowheads="1"/>
          </p:cNvSpPr>
          <p:nvPr/>
        </p:nvSpPr>
        <p:spPr bwMode="auto">
          <a:xfrm>
            <a:off x="998538" y="3402013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3" name="Rectangle 67"/>
          <p:cNvSpPr>
            <a:spLocks noChangeArrowheads="1"/>
          </p:cNvSpPr>
          <p:nvPr/>
        </p:nvSpPr>
        <p:spPr bwMode="auto">
          <a:xfrm>
            <a:off x="915988" y="3081338"/>
            <a:ext cx="241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4" name="Rectangle 68"/>
          <p:cNvSpPr>
            <a:spLocks noChangeArrowheads="1"/>
          </p:cNvSpPr>
          <p:nvPr/>
        </p:nvSpPr>
        <p:spPr bwMode="auto">
          <a:xfrm>
            <a:off x="915988" y="2757488"/>
            <a:ext cx="241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5" name="Rectangle 69"/>
          <p:cNvSpPr>
            <a:spLocks noChangeArrowheads="1"/>
          </p:cNvSpPr>
          <p:nvPr/>
        </p:nvSpPr>
        <p:spPr bwMode="auto">
          <a:xfrm>
            <a:off x="915988" y="2438401"/>
            <a:ext cx="241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6" name="Rectangle 70"/>
          <p:cNvSpPr>
            <a:spLocks noChangeArrowheads="1"/>
          </p:cNvSpPr>
          <p:nvPr/>
        </p:nvSpPr>
        <p:spPr bwMode="auto">
          <a:xfrm>
            <a:off x="915988" y="2112963"/>
            <a:ext cx="241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7" name="Rectangle 71"/>
          <p:cNvSpPr>
            <a:spLocks noChangeArrowheads="1"/>
          </p:cNvSpPr>
          <p:nvPr/>
        </p:nvSpPr>
        <p:spPr bwMode="auto">
          <a:xfrm>
            <a:off x="915988" y="1793876"/>
            <a:ext cx="2413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48" name="Rectangle 72"/>
          <p:cNvSpPr>
            <a:spLocks noChangeArrowheads="1"/>
          </p:cNvSpPr>
          <p:nvPr/>
        </p:nvSpPr>
        <p:spPr bwMode="auto">
          <a:xfrm>
            <a:off x="692151" y="1524001"/>
            <a:ext cx="11755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% van de gezinnen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1" name="Rectangle 75"/>
          <p:cNvSpPr>
            <a:spLocks noChangeArrowheads="1"/>
          </p:cNvSpPr>
          <p:nvPr/>
        </p:nvSpPr>
        <p:spPr bwMode="auto">
          <a:xfrm>
            <a:off x="5233988" y="5113338"/>
            <a:ext cx="284590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klasse van het maandelijks gezinsinkomen in €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4" name="Rectangle 78"/>
          <p:cNvSpPr>
            <a:spLocks noChangeArrowheads="1"/>
          </p:cNvSpPr>
          <p:nvPr/>
        </p:nvSpPr>
        <p:spPr bwMode="auto">
          <a:xfrm>
            <a:off x="1111251" y="4881563"/>
            <a:ext cx="160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5" name="Rectangle 79"/>
          <p:cNvSpPr>
            <a:spLocks noChangeArrowheads="1"/>
          </p:cNvSpPr>
          <p:nvPr/>
        </p:nvSpPr>
        <p:spPr bwMode="auto">
          <a:xfrm>
            <a:off x="1943101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6" name="Rectangle 80"/>
          <p:cNvSpPr>
            <a:spLocks noChangeArrowheads="1"/>
          </p:cNvSpPr>
          <p:nvPr/>
        </p:nvSpPr>
        <p:spPr bwMode="auto">
          <a:xfrm>
            <a:off x="2427288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1 500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7" name="Rectangle 81"/>
          <p:cNvSpPr>
            <a:spLocks noChangeArrowheads="1"/>
          </p:cNvSpPr>
          <p:nvPr/>
        </p:nvSpPr>
        <p:spPr bwMode="auto">
          <a:xfrm>
            <a:off x="1517651" y="4881563"/>
            <a:ext cx="3238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8" name="Rectangle 82"/>
          <p:cNvSpPr>
            <a:spLocks noChangeArrowheads="1"/>
          </p:cNvSpPr>
          <p:nvPr/>
        </p:nvSpPr>
        <p:spPr bwMode="auto">
          <a:xfrm>
            <a:off x="2914651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9" name="Rectangle 83"/>
          <p:cNvSpPr>
            <a:spLocks noChangeArrowheads="1"/>
          </p:cNvSpPr>
          <p:nvPr/>
        </p:nvSpPr>
        <p:spPr bwMode="auto">
          <a:xfrm>
            <a:off x="3403601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2 500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0" name="Rectangle 84"/>
          <p:cNvSpPr>
            <a:spLocks noChangeArrowheads="1"/>
          </p:cNvSpPr>
          <p:nvPr/>
        </p:nvSpPr>
        <p:spPr bwMode="auto">
          <a:xfrm>
            <a:off x="3887788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3 000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1" name="Rectangle 85"/>
          <p:cNvSpPr>
            <a:spLocks noChangeArrowheads="1"/>
          </p:cNvSpPr>
          <p:nvPr/>
        </p:nvSpPr>
        <p:spPr bwMode="auto">
          <a:xfrm>
            <a:off x="4375151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3 500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2" name="Rectangle 86"/>
          <p:cNvSpPr>
            <a:spLocks noChangeArrowheads="1"/>
          </p:cNvSpPr>
          <p:nvPr/>
        </p:nvSpPr>
        <p:spPr bwMode="auto">
          <a:xfrm>
            <a:off x="4859338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3" name="Rectangle 87"/>
          <p:cNvSpPr>
            <a:spLocks noChangeArrowheads="1"/>
          </p:cNvSpPr>
          <p:nvPr/>
        </p:nvSpPr>
        <p:spPr bwMode="auto">
          <a:xfrm>
            <a:off x="5348288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4 500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4" name="Rectangle 88"/>
          <p:cNvSpPr>
            <a:spLocks noChangeArrowheads="1"/>
          </p:cNvSpPr>
          <p:nvPr/>
        </p:nvSpPr>
        <p:spPr bwMode="auto">
          <a:xfrm>
            <a:off x="5832476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5 000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5" name="Rectangle 89"/>
          <p:cNvSpPr>
            <a:spLocks noChangeArrowheads="1"/>
          </p:cNvSpPr>
          <p:nvPr/>
        </p:nvSpPr>
        <p:spPr bwMode="auto">
          <a:xfrm>
            <a:off x="6319838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5 500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6" name="Rectangle 90"/>
          <p:cNvSpPr>
            <a:spLocks noChangeArrowheads="1"/>
          </p:cNvSpPr>
          <p:nvPr/>
        </p:nvSpPr>
        <p:spPr bwMode="auto">
          <a:xfrm>
            <a:off x="6804026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6 000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7" name="Rectangle 91"/>
          <p:cNvSpPr>
            <a:spLocks noChangeArrowheads="1"/>
          </p:cNvSpPr>
          <p:nvPr/>
        </p:nvSpPr>
        <p:spPr bwMode="auto">
          <a:xfrm>
            <a:off x="7292976" y="4881563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6 500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8" name="Rectangle 92"/>
          <p:cNvSpPr>
            <a:spLocks noChangeArrowheads="1"/>
          </p:cNvSpPr>
          <p:nvPr/>
        </p:nvSpPr>
        <p:spPr bwMode="auto">
          <a:xfrm>
            <a:off x="7740651" y="4881563"/>
            <a:ext cx="5302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7 000+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69" name="Tekstvak 43068"/>
          <p:cNvSpPr txBox="1"/>
          <p:nvPr/>
        </p:nvSpPr>
        <p:spPr>
          <a:xfrm>
            <a:off x="915988" y="5393636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Bron: eigen berekeningen op data van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eu-silc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490904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Personele verdeling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De statistische verdeling van het beschikbaar gezinsinkomen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Decielverdeling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Lorenz-curve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3.4</a:t>
            </a:r>
            <a:r>
              <a:rPr lang="nl-BE" dirty="0">
                <a:solidFill>
                  <a:schemeClr val="bg1"/>
                </a:solidFill>
              </a:rPr>
              <a:t>	Ongelijkheidsmaatstaven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3.5</a:t>
            </a:r>
            <a:r>
              <a:rPr lang="nl-BE" dirty="0">
                <a:solidFill>
                  <a:schemeClr val="bg1"/>
                </a:solidFill>
              </a:rPr>
              <a:t>	Hoe groot is inkomensongelijkheid en neemt deze toe?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05075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38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1.2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Verklaringen voor veranderingen in ongelijkheid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0301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601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3.2 </a:t>
            </a:r>
            <a:r>
              <a:rPr lang="nl-BE" dirty="0" smtClean="0"/>
              <a:t>Decielverdeling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Elke klasse telt evenveel gezinnen: 10% van de bevolking</a:t>
            </a:r>
          </a:p>
          <a:p>
            <a:pPr lvl="1"/>
            <a:r>
              <a:rPr lang="nl-BE" dirty="0" smtClean="0"/>
              <a:t>Eerste deciel: 10% armste gezinnen</a:t>
            </a:r>
          </a:p>
          <a:p>
            <a:pPr lvl="1"/>
            <a:r>
              <a:rPr lang="nl-BE" dirty="0" smtClean="0"/>
              <a:t>Tiende of laatste deciel: 10% rijkste gezinnen</a:t>
            </a:r>
            <a:endParaRPr lang="nl-BE" dirty="0"/>
          </a:p>
          <a:p>
            <a:r>
              <a:rPr lang="nl-BE" dirty="0" smtClean="0"/>
              <a:t>Kwartielen, </a:t>
            </a:r>
            <a:r>
              <a:rPr lang="nl-BE" dirty="0" err="1" smtClean="0"/>
              <a:t>kwintielen</a:t>
            </a:r>
            <a:r>
              <a:rPr lang="nl-BE" dirty="0" smtClean="0"/>
              <a:t>, percentielen</a:t>
            </a:r>
          </a:p>
          <a:p>
            <a:r>
              <a:rPr lang="nl-BE" dirty="0" smtClean="0"/>
              <a:t>Vaak gebruikt als maatstaf van ongelijkheid</a:t>
            </a:r>
          </a:p>
          <a:p>
            <a:pPr lvl="1"/>
            <a:r>
              <a:rPr lang="nl-BE" dirty="0" smtClean="0"/>
              <a:t>10% </a:t>
            </a:r>
            <a:r>
              <a:rPr lang="nl-BE" dirty="0" err="1" smtClean="0"/>
              <a:t>armsten</a:t>
            </a:r>
            <a:r>
              <a:rPr lang="nl-BE" dirty="0" smtClean="0"/>
              <a:t>: gemiddeld 838 euro</a:t>
            </a:r>
          </a:p>
          <a:p>
            <a:pPr lvl="1"/>
            <a:r>
              <a:rPr lang="nl-BE" dirty="0" smtClean="0"/>
              <a:t>10% rijksten: gemiddeld 7766 euro</a:t>
            </a:r>
          </a:p>
          <a:p>
            <a:pPr lvl="1"/>
            <a:r>
              <a:rPr lang="nl-BE" dirty="0" smtClean="0"/>
              <a:t>Bv. P90/P10</a:t>
            </a:r>
          </a:p>
          <a:p>
            <a:r>
              <a:rPr lang="nl-BE" dirty="0" smtClean="0"/>
              <a:t>Verhoudingen niet de beste maatstaven van ongelijkheid</a:t>
            </a:r>
          </a:p>
          <a:p>
            <a:pPr lvl="1"/>
            <a:r>
              <a:rPr lang="nl-BE" dirty="0" smtClean="0"/>
              <a:t>Best info gebruiken uit alle decielen</a:t>
            </a:r>
          </a:p>
          <a:p>
            <a:pPr lvl="1"/>
            <a:r>
              <a:rPr lang="nl-BE" dirty="0" smtClean="0"/>
              <a:t>Aandeel in bevolking vergelijken met aandeel in inkomensmassa</a:t>
            </a:r>
          </a:p>
          <a:p>
            <a:pPr lvl="2"/>
            <a:r>
              <a:rPr lang="nl-BE" dirty="0" smtClean="0"/>
              <a:t>Bv. armste deciel krijgt slechts 2,7% van inkomen</a:t>
            </a:r>
          </a:p>
        </p:txBody>
      </p:sp>
    </p:spTree>
    <p:extLst>
      <p:ext uri="{BB962C8B-B14F-4D97-AF65-F5344CB8AC3E}">
        <p14:creationId xmlns:p14="http://schemas.microsoft.com/office/powerpoint/2010/main" val="25063195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14.2: decielverdeling van het maandelijks beschikbaar gezinsinkomen in </a:t>
            </a:r>
            <a:r>
              <a:rPr lang="nl-BE" dirty="0" smtClean="0"/>
              <a:t>België in </a:t>
            </a:r>
            <a:r>
              <a:rPr lang="nl-BE" dirty="0"/>
              <a:t>2014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27088" y="1411288"/>
            <a:ext cx="7494588" cy="0"/>
          </a:xfrm>
          <a:custGeom>
            <a:avLst/>
            <a:gdLst>
              <a:gd name="T0" fmla="*/ 0 w 4721"/>
              <a:gd name="T1" fmla="*/ 626 w 4721"/>
              <a:gd name="T2" fmla="*/ 1201 w 4721"/>
              <a:gd name="T3" fmla="*/ 1779 w 4721"/>
              <a:gd name="T4" fmla="*/ 2354 w 4721"/>
              <a:gd name="T5" fmla="*/ 2931 w 4721"/>
              <a:gd name="T6" fmla="*/ 3506 w 4721"/>
              <a:gd name="T7" fmla="*/ 4084 w 4721"/>
              <a:gd name="T8" fmla="*/ 4721 w 47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4721">
                <a:moveTo>
                  <a:pt x="0" y="0"/>
                </a:moveTo>
                <a:lnTo>
                  <a:pt x="626" y="0"/>
                </a:lnTo>
                <a:lnTo>
                  <a:pt x="1201" y="0"/>
                </a:lnTo>
                <a:lnTo>
                  <a:pt x="1779" y="0"/>
                </a:lnTo>
                <a:lnTo>
                  <a:pt x="2354" y="0"/>
                </a:lnTo>
                <a:lnTo>
                  <a:pt x="2931" y="0"/>
                </a:lnTo>
                <a:lnTo>
                  <a:pt x="3506" y="0"/>
                </a:lnTo>
                <a:lnTo>
                  <a:pt x="4084" y="0"/>
                </a:lnTo>
                <a:lnTo>
                  <a:pt x="472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827088" y="2638425"/>
            <a:ext cx="7494588" cy="0"/>
          </a:xfrm>
          <a:custGeom>
            <a:avLst/>
            <a:gdLst>
              <a:gd name="T0" fmla="*/ 0 w 4721"/>
              <a:gd name="T1" fmla="*/ 626 w 4721"/>
              <a:gd name="T2" fmla="*/ 1201 w 4721"/>
              <a:gd name="T3" fmla="*/ 1779 w 4721"/>
              <a:gd name="T4" fmla="*/ 2354 w 4721"/>
              <a:gd name="T5" fmla="*/ 2931 w 4721"/>
              <a:gd name="T6" fmla="*/ 3506 w 4721"/>
              <a:gd name="T7" fmla="*/ 4084 w 4721"/>
              <a:gd name="T8" fmla="*/ 4721 w 47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4721">
                <a:moveTo>
                  <a:pt x="0" y="0"/>
                </a:moveTo>
                <a:lnTo>
                  <a:pt x="626" y="0"/>
                </a:lnTo>
                <a:lnTo>
                  <a:pt x="1201" y="0"/>
                </a:lnTo>
                <a:lnTo>
                  <a:pt x="1779" y="0"/>
                </a:lnTo>
                <a:lnTo>
                  <a:pt x="2354" y="0"/>
                </a:lnTo>
                <a:lnTo>
                  <a:pt x="2931" y="0"/>
                </a:lnTo>
                <a:lnTo>
                  <a:pt x="3506" y="0"/>
                </a:lnTo>
                <a:lnTo>
                  <a:pt x="4084" y="0"/>
                </a:lnTo>
                <a:lnTo>
                  <a:pt x="472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827088" y="5538788"/>
            <a:ext cx="7494588" cy="0"/>
          </a:xfrm>
          <a:custGeom>
            <a:avLst/>
            <a:gdLst>
              <a:gd name="T0" fmla="*/ 0 w 4721"/>
              <a:gd name="T1" fmla="*/ 626 w 4721"/>
              <a:gd name="T2" fmla="*/ 1201 w 4721"/>
              <a:gd name="T3" fmla="*/ 1779 w 4721"/>
              <a:gd name="T4" fmla="*/ 2354 w 4721"/>
              <a:gd name="T5" fmla="*/ 2931 w 4721"/>
              <a:gd name="T6" fmla="*/ 3506 w 4721"/>
              <a:gd name="T7" fmla="*/ 4084 w 4721"/>
              <a:gd name="T8" fmla="*/ 4721 w 47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4721">
                <a:moveTo>
                  <a:pt x="0" y="0"/>
                </a:moveTo>
                <a:lnTo>
                  <a:pt x="626" y="0"/>
                </a:lnTo>
                <a:lnTo>
                  <a:pt x="1201" y="0"/>
                </a:lnTo>
                <a:lnTo>
                  <a:pt x="1779" y="0"/>
                </a:lnTo>
                <a:lnTo>
                  <a:pt x="2354" y="0"/>
                </a:lnTo>
                <a:lnTo>
                  <a:pt x="2931" y="0"/>
                </a:lnTo>
                <a:lnTo>
                  <a:pt x="3506" y="0"/>
                </a:lnTo>
                <a:lnTo>
                  <a:pt x="4084" y="0"/>
                </a:lnTo>
                <a:lnTo>
                  <a:pt x="472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827088" y="5253038"/>
            <a:ext cx="7494588" cy="0"/>
          </a:xfrm>
          <a:custGeom>
            <a:avLst/>
            <a:gdLst>
              <a:gd name="T0" fmla="*/ 0 w 4721"/>
              <a:gd name="T1" fmla="*/ 626 w 4721"/>
              <a:gd name="T2" fmla="*/ 1201 w 4721"/>
              <a:gd name="T3" fmla="*/ 1779 w 4721"/>
              <a:gd name="T4" fmla="*/ 2354 w 4721"/>
              <a:gd name="T5" fmla="*/ 2931 w 4721"/>
              <a:gd name="T6" fmla="*/ 3506 w 4721"/>
              <a:gd name="T7" fmla="*/ 4084 w 4721"/>
              <a:gd name="T8" fmla="*/ 4721 w 47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4721">
                <a:moveTo>
                  <a:pt x="0" y="0"/>
                </a:moveTo>
                <a:lnTo>
                  <a:pt x="626" y="0"/>
                </a:lnTo>
                <a:lnTo>
                  <a:pt x="1201" y="0"/>
                </a:lnTo>
                <a:lnTo>
                  <a:pt x="1779" y="0"/>
                </a:lnTo>
                <a:lnTo>
                  <a:pt x="2354" y="0"/>
                </a:lnTo>
                <a:lnTo>
                  <a:pt x="2931" y="0"/>
                </a:lnTo>
                <a:lnTo>
                  <a:pt x="3506" y="0"/>
                </a:lnTo>
                <a:lnTo>
                  <a:pt x="4084" y="0"/>
                </a:lnTo>
                <a:lnTo>
                  <a:pt x="472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41413" y="1771650"/>
            <a:ext cx="4746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deciel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71688" y="1670050"/>
            <a:ext cx="53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laagste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95488" y="1873250"/>
            <a:ext cx="700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003426" y="2078038"/>
            <a:ext cx="5664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euro)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49576" y="1670050"/>
            <a:ext cx="606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hoogste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911476" y="1873250"/>
            <a:ext cx="700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16238" y="2078038"/>
            <a:ext cx="5664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euro)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778251" y="1670050"/>
            <a:ext cx="8064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gemiddeld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824288" y="1873250"/>
            <a:ext cx="700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833813" y="2078038"/>
            <a:ext cx="5664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euro)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703763" y="1670050"/>
            <a:ext cx="781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aandeel in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716463" y="1873250"/>
            <a:ext cx="628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bevolking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621338" y="1670050"/>
            <a:ext cx="781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aandeel in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654676" y="1873250"/>
            <a:ext cx="700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inkomen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34"/>
          <p:cNvSpPr>
            <a:spLocks noChangeArrowheads="1"/>
          </p:cNvSpPr>
          <p:nvPr/>
        </p:nvSpPr>
        <p:spPr bwMode="auto">
          <a:xfrm>
            <a:off x="6691313" y="1465263"/>
            <a:ext cx="4333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cum.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5"/>
          <p:cNvSpPr>
            <a:spLocks noChangeArrowheads="1"/>
          </p:cNvSpPr>
          <p:nvPr/>
        </p:nvSpPr>
        <p:spPr bwMode="auto">
          <a:xfrm>
            <a:off x="6534151" y="1670050"/>
            <a:ext cx="781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aandeel in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36"/>
          <p:cNvSpPr>
            <a:spLocks noChangeArrowheads="1"/>
          </p:cNvSpPr>
          <p:nvPr/>
        </p:nvSpPr>
        <p:spPr bwMode="auto">
          <a:xfrm>
            <a:off x="6546851" y="1873250"/>
            <a:ext cx="628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bevolking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40"/>
          <p:cNvSpPr>
            <a:spLocks noChangeArrowheads="1"/>
          </p:cNvSpPr>
          <p:nvPr/>
        </p:nvSpPr>
        <p:spPr bwMode="auto">
          <a:xfrm>
            <a:off x="7654926" y="1465263"/>
            <a:ext cx="4333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cum.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41"/>
          <p:cNvSpPr>
            <a:spLocks noChangeArrowheads="1"/>
          </p:cNvSpPr>
          <p:nvPr/>
        </p:nvSpPr>
        <p:spPr bwMode="auto">
          <a:xfrm>
            <a:off x="7497763" y="1670050"/>
            <a:ext cx="781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aandeel in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2" name="Rectangle 42"/>
          <p:cNvSpPr>
            <a:spLocks noChangeArrowheads="1"/>
          </p:cNvSpPr>
          <p:nvPr/>
        </p:nvSpPr>
        <p:spPr bwMode="auto">
          <a:xfrm>
            <a:off x="7531101" y="1873250"/>
            <a:ext cx="7000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4820946" y="2089929"/>
            <a:ext cx="419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%)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736110" y="2077427"/>
            <a:ext cx="419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%)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6647580" y="2077427"/>
            <a:ext cx="419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%)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7608034" y="2078206"/>
            <a:ext cx="4199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(in %)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1233383" y="2386594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(1)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2192067" y="2402666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(2)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104879" y="2402665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(3)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4022454" y="2402664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(4)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4936363" y="2402663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(5)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5851526" y="2402666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(6)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6762996" y="2402662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(7)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7728763" y="2402661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(8)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1286282" y="2703879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1275130" y="2970991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275130" y="3478991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1275130" y="3740134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275130" y="4001278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1286853" y="426242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1291615" y="479643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5" name="Rectangle 13"/>
          <p:cNvSpPr>
            <a:spLocks noChangeArrowheads="1"/>
          </p:cNvSpPr>
          <p:nvPr/>
        </p:nvSpPr>
        <p:spPr bwMode="auto">
          <a:xfrm>
            <a:off x="1288868" y="4513431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1243938" y="5048494"/>
            <a:ext cx="166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1275130" y="3217847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2059965" y="5038329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5 662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0" name="Rectangle 13"/>
          <p:cNvSpPr>
            <a:spLocks noChangeArrowheads="1"/>
          </p:cNvSpPr>
          <p:nvPr/>
        </p:nvSpPr>
        <p:spPr bwMode="auto">
          <a:xfrm>
            <a:off x="2059965" y="4796431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4 545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2059965" y="4525154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3 800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2059965" y="426242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3 143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048242" y="4001278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2 588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4" name="Rectangle 13"/>
          <p:cNvSpPr>
            <a:spLocks noChangeArrowheads="1"/>
          </p:cNvSpPr>
          <p:nvPr/>
        </p:nvSpPr>
        <p:spPr bwMode="auto">
          <a:xfrm>
            <a:off x="2048242" y="3740134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2 136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2048242" y="3478991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1 750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2063923" y="3217847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1 416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2048242" y="2970990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1 125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8" name="Rectangle 13"/>
          <p:cNvSpPr>
            <a:spLocks noChangeArrowheads="1"/>
          </p:cNvSpPr>
          <p:nvPr/>
        </p:nvSpPr>
        <p:spPr bwMode="auto">
          <a:xfrm>
            <a:off x="2007067" y="2703879"/>
            <a:ext cx="4280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-4 819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9" name="Rectangle 13"/>
          <p:cNvSpPr>
            <a:spLocks noChangeArrowheads="1"/>
          </p:cNvSpPr>
          <p:nvPr/>
        </p:nvSpPr>
        <p:spPr bwMode="auto">
          <a:xfrm>
            <a:off x="2974364" y="2695559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1 124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2974365" y="2970989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1 415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2974365" y="3217846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1 750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2962642" y="3490713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2 135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2962642" y="3740133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2 588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2962642" y="4013000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3 143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2974365" y="426242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3 799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974365" y="4525154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4 544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7" name="Rectangle 13"/>
          <p:cNvSpPr>
            <a:spLocks noChangeArrowheads="1"/>
          </p:cNvSpPr>
          <p:nvPr/>
        </p:nvSpPr>
        <p:spPr bwMode="auto">
          <a:xfrm>
            <a:off x="2974365" y="479643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5 659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>
            <a:off x="2897518" y="5052507"/>
            <a:ext cx="4584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83 984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2885795" y="5305759"/>
            <a:ext cx="4584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83 984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0" name="Rectangle 13"/>
          <p:cNvSpPr>
            <a:spLocks noChangeArrowheads="1"/>
          </p:cNvSpPr>
          <p:nvPr/>
        </p:nvSpPr>
        <p:spPr bwMode="auto">
          <a:xfrm>
            <a:off x="2010070" y="5309548"/>
            <a:ext cx="4280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-4 819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916191" y="5305758"/>
            <a:ext cx="8342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alle gezinnen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4782721" y="5305757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3885170" y="4513431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4 168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3882587" y="426242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3 461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3896892" y="4001277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2 858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3885170" y="3740134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2 356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3882582" y="3490713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1 935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3896892" y="3217847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1 584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3874760" y="2965753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1 270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0" name="Rectangle 13"/>
          <p:cNvSpPr>
            <a:spLocks noChangeArrowheads="1"/>
          </p:cNvSpPr>
          <p:nvPr/>
        </p:nvSpPr>
        <p:spPr bwMode="auto">
          <a:xfrm>
            <a:off x="4009287" y="2695558"/>
            <a:ext cx="2500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838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1" name="Rectangle 13"/>
          <p:cNvSpPr>
            <a:spLocks noChangeArrowheads="1"/>
          </p:cNvSpPr>
          <p:nvPr/>
        </p:nvSpPr>
        <p:spPr bwMode="auto">
          <a:xfrm>
            <a:off x="6688253" y="2691769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5850537" y="269176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2,7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688253" y="3217844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3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4" name="Rectangle 13"/>
          <p:cNvSpPr>
            <a:spLocks noChangeArrowheads="1"/>
          </p:cNvSpPr>
          <p:nvPr/>
        </p:nvSpPr>
        <p:spPr bwMode="auto">
          <a:xfrm>
            <a:off x="7753504" y="297099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7,1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5" name="Rectangle 13"/>
          <p:cNvSpPr>
            <a:spLocks noChangeArrowheads="1"/>
          </p:cNvSpPr>
          <p:nvPr/>
        </p:nvSpPr>
        <p:spPr bwMode="auto">
          <a:xfrm>
            <a:off x="3882587" y="531124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3 128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3896892" y="5038329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7 766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7" name="Rectangle 13"/>
          <p:cNvSpPr>
            <a:spLocks noChangeArrowheads="1"/>
          </p:cNvSpPr>
          <p:nvPr/>
        </p:nvSpPr>
        <p:spPr bwMode="auto">
          <a:xfrm>
            <a:off x="3874886" y="4796432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5 053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8" name="Rectangle 13"/>
          <p:cNvSpPr>
            <a:spLocks noChangeArrowheads="1"/>
          </p:cNvSpPr>
          <p:nvPr/>
        </p:nvSpPr>
        <p:spPr bwMode="auto">
          <a:xfrm>
            <a:off x="4861619" y="426181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4868164" y="3994105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0" name="Rectangle 13"/>
          <p:cNvSpPr>
            <a:spLocks noChangeArrowheads="1"/>
          </p:cNvSpPr>
          <p:nvPr/>
        </p:nvSpPr>
        <p:spPr bwMode="auto">
          <a:xfrm>
            <a:off x="4861619" y="374013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1" name="Rectangle 13"/>
          <p:cNvSpPr>
            <a:spLocks noChangeArrowheads="1"/>
          </p:cNvSpPr>
          <p:nvPr/>
        </p:nvSpPr>
        <p:spPr bwMode="auto">
          <a:xfrm>
            <a:off x="4861619" y="3478990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2" name="Rectangle 13"/>
          <p:cNvSpPr>
            <a:spLocks noChangeArrowheads="1"/>
          </p:cNvSpPr>
          <p:nvPr/>
        </p:nvSpPr>
        <p:spPr bwMode="auto">
          <a:xfrm>
            <a:off x="4867199" y="3217845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3" name="Rectangle 13"/>
          <p:cNvSpPr>
            <a:spLocks noChangeArrowheads="1"/>
          </p:cNvSpPr>
          <p:nvPr/>
        </p:nvSpPr>
        <p:spPr bwMode="auto">
          <a:xfrm>
            <a:off x="4849897" y="2953845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4859568" y="2691770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4861620" y="504550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4861620" y="4784709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7" name="Rectangle 13"/>
          <p:cNvSpPr>
            <a:spLocks noChangeArrowheads="1"/>
          </p:cNvSpPr>
          <p:nvPr/>
        </p:nvSpPr>
        <p:spPr bwMode="auto">
          <a:xfrm>
            <a:off x="4863378" y="4525153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8" name="Rectangle 13"/>
          <p:cNvSpPr>
            <a:spLocks noChangeArrowheads="1"/>
          </p:cNvSpPr>
          <p:nvPr/>
        </p:nvSpPr>
        <p:spPr bwMode="auto">
          <a:xfrm>
            <a:off x="5679010" y="5305514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9" name="Rectangle 13"/>
          <p:cNvSpPr>
            <a:spLocks noChangeArrowheads="1"/>
          </p:cNvSpPr>
          <p:nvPr/>
        </p:nvSpPr>
        <p:spPr bwMode="auto">
          <a:xfrm>
            <a:off x="7731655" y="269385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2,7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0" name="Rectangle 13"/>
          <p:cNvSpPr>
            <a:spLocks noChangeArrowheads="1"/>
          </p:cNvSpPr>
          <p:nvPr/>
        </p:nvSpPr>
        <p:spPr bwMode="auto">
          <a:xfrm>
            <a:off x="5772378" y="5038329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24,8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5775901" y="4784709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16,1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2" name="Rectangle 13"/>
          <p:cNvSpPr>
            <a:spLocks noChangeArrowheads="1"/>
          </p:cNvSpPr>
          <p:nvPr/>
        </p:nvSpPr>
        <p:spPr bwMode="auto">
          <a:xfrm>
            <a:off x="5767179" y="4536876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13,3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3" name="Rectangle 13"/>
          <p:cNvSpPr>
            <a:spLocks noChangeArrowheads="1"/>
          </p:cNvSpPr>
          <p:nvPr/>
        </p:nvSpPr>
        <p:spPr bwMode="auto">
          <a:xfrm>
            <a:off x="5767179" y="4261811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11,1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4" name="Rectangle 13"/>
          <p:cNvSpPr>
            <a:spLocks noChangeArrowheads="1"/>
          </p:cNvSpPr>
          <p:nvPr/>
        </p:nvSpPr>
        <p:spPr bwMode="auto">
          <a:xfrm>
            <a:off x="5856362" y="399410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9,1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5" name="Rectangle 13"/>
          <p:cNvSpPr>
            <a:spLocks noChangeArrowheads="1"/>
          </p:cNvSpPr>
          <p:nvPr/>
        </p:nvSpPr>
        <p:spPr bwMode="auto">
          <a:xfrm>
            <a:off x="5856362" y="374013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7,5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5844013" y="348430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6,2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13"/>
          <p:cNvSpPr>
            <a:spLocks noChangeArrowheads="1"/>
          </p:cNvSpPr>
          <p:nvPr/>
        </p:nvSpPr>
        <p:spPr bwMode="auto">
          <a:xfrm>
            <a:off x="5853631" y="321842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5853631" y="296439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4,1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13"/>
          <p:cNvSpPr>
            <a:spLocks noChangeArrowheads="1"/>
          </p:cNvSpPr>
          <p:nvPr/>
        </p:nvSpPr>
        <p:spPr bwMode="auto">
          <a:xfrm>
            <a:off x="6688253" y="2953844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6688253" y="3478989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4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1" name="Rectangle 13"/>
          <p:cNvSpPr>
            <a:spLocks noChangeArrowheads="1"/>
          </p:cNvSpPr>
          <p:nvPr/>
        </p:nvSpPr>
        <p:spPr bwMode="auto">
          <a:xfrm>
            <a:off x="6688253" y="3740131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5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2" name="Rectangle 13"/>
          <p:cNvSpPr>
            <a:spLocks noChangeArrowheads="1"/>
          </p:cNvSpPr>
          <p:nvPr/>
        </p:nvSpPr>
        <p:spPr bwMode="auto">
          <a:xfrm>
            <a:off x="6699976" y="3994298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6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3" name="Rectangle 13"/>
          <p:cNvSpPr>
            <a:spLocks noChangeArrowheads="1"/>
          </p:cNvSpPr>
          <p:nvPr/>
        </p:nvSpPr>
        <p:spPr bwMode="auto">
          <a:xfrm>
            <a:off x="6688253" y="426242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7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4" name="Rectangle 13"/>
          <p:cNvSpPr>
            <a:spLocks noChangeArrowheads="1"/>
          </p:cNvSpPr>
          <p:nvPr/>
        </p:nvSpPr>
        <p:spPr bwMode="auto">
          <a:xfrm>
            <a:off x="6688253" y="451604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8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5" name="Rectangle 13"/>
          <p:cNvSpPr>
            <a:spLocks noChangeArrowheads="1"/>
          </p:cNvSpPr>
          <p:nvPr/>
        </p:nvSpPr>
        <p:spPr bwMode="auto">
          <a:xfrm>
            <a:off x="6688253" y="4795103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300" dirty="0">
                <a:latin typeface="Adobe Garamond Pro" pitchFamily="18" charset="0"/>
              </a:rPr>
              <a:t>9</a:t>
            </a: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6" name="Rectangle 13"/>
          <p:cNvSpPr>
            <a:spLocks noChangeArrowheads="1"/>
          </p:cNvSpPr>
          <p:nvPr/>
        </p:nvSpPr>
        <p:spPr bwMode="auto">
          <a:xfrm>
            <a:off x="6611406" y="5038329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7" name="Rectangle 13"/>
          <p:cNvSpPr>
            <a:spLocks noChangeArrowheads="1"/>
          </p:cNvSpPr>
          <p:nvPr/>
        </p:nvSpPr>
        <p:spPr bwMode="auto">
          <a:xfrm>
            <a:off x="7564811" y="5032709"/>
            <a:ext cx="375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100,0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8" name="Rectangle 13"/>
          <p:cNvSpPr>
            <a:spLocks noChangeArrowheads="1"/>
          </p:cNvSpPr>
          <p:nvPr/>
        </p:nvSpPr>
        <p:spPr bwMode="auto">
          <a:xfrm>
            <a:off x="7664933" y="3478988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19,6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9" name="Rectangle 13"/>
          <p:cNvSpPr>
            <a:spLocks noChangeArrowheads="1"/>
          </p:cNvSpPr>
          <p:nvPr/>
        </p:nvSpPr>
        <p:spPr bwMode="auto">
          <a:xfrm>
            <a:off x="7659890" y="3740130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27,9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0" name="Rectangle 13"/>
          <p:cNvSpPr>
            <a:spLocks noChangeArrowheads="1"/>
          </p:cNvSpPr>
          <p:nvPr/>
        </p:nvSpPr>
        <p:spPr bwMode="auto">
          <a:xfrm>
            <a:off x="7654020" y="3979067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37,7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7654926" y="426242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49,0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7626169" y="4525152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61,9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3" name="Rectangle 13"/>
          <p:cNvSpPr>
            <a:spLocks noChangeArrowheads="1"/>
          </p:cNvSpPr>
          <p:nvPr/>
        </p:nvSpPr>
        <p:spPr bwMode="auto">
          <a:xfrm>
            <a:off x="7626169" y="4786403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77,2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4" name="Rectangle 13"/>
          <p:cNvSpPr>
            <a:spLocks noChangeArrowheads="1"/>
          </p:cNvSpPr>
          <p:nvPr/>
        </p:nvSpPr>
        <p:spPr bwMode="auto">
          <a:xfrm>
            <a:off x="7664933" y="3218424"/>
            <a:ext cx="2917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12,7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4056" name="Tekstvak 44055"/>
          <p:cNvSpPr txBox="1"/>
          <p:nvPr/>
        </p:nvSpPr>
        <p:spPr>
          <a:xfrm>
            <a:off x="781264" y="5808293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Bron: eigen berekeningen op data van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eu-silc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2712949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Personele verdeling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De statistische verdeling van het beschikbaar gezinsinkomen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Decielverdeling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Lorenz-curve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3.4</a:t>
            </a:r>
            <a:r>
              <a:rPr lang="nl-BE" dirty="0">
                <a:solidFill>
                  <a:schemeClr val="bg1"/>
                </a:solidFill>
              </a:rPr>
              <a:t>	Ongelijkheidsmaatstaven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3.5</a:t>
            </a:r>
            <a:r>
              <a:rPr lang="nl-BE" dirty="0">
                <a:solidFill>
                  <a:schemeClr val="bg1"/>
                </a:solidFill>
              </a:rPr>
              <a:t>	Hoe groot is inkomensongelijkheid en neemt deze toe?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0860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6417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 Lorenz-curve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Horizontale as: cumulatief aandeel in bevolking</a:t>
            </a:r>
          </a:p>
          <a:p>
            <a:r>
              <a:rPr lang="nl-BE" dirty="0" smtClean="0"/>
              <a:t>Verticale as: cumulatief aandeel in inkomen</a:t>
            </a:r>
          </a:p>
          <a:p>
            <a:r>
              <a:rPr lang="nl-BE" dirty="0" smtClean="0"/>
              <a:t>Diagonaal: referentie voor perfect gelijke verdeling</a:t>
            </a:r>
          </a:p>
          <a:p>
            <a:pPr lvl="1"/>
            <a:r>
              <a:rPr lang="nl-BE" dirty="0" smtClean="0"/>
              <a:t>Hoe verder onder de diagonaal, hoe groter de ongelijkheid </a:t>
            </a:r>
          </a:p>
          <a:p>
            <a:r>
              <a:rPr lang="nl-BE" dirty="0" smtClean="0"/>
              <a:t>Inkomensongelijk in VS &gt; BE</a:t>
            </a:r>
          </a:p>
          <a:p>
            <a:pPr lvl="1"/>
            <a:r>
              <a:rPr lang="nl-BE" dirty="0" smtClean="0"/>
              <a:t>Voorwaarde: Lorenz-curve mogen elkaar niet snijden</a:t>
            </a:r>
          </a:p>
          <a:p>
            <a:pPr lvl="1"/>
            <a:r>
              <a:rPr lang="nl-BE" dirty="0" smtClean="0"/>
              <a:t>In dat geval: Gini-coëfficiënt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7124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14.6: de Lorenz-curve voor België en de vs in 2014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59076" y="4440238"/>
            <a:ext cx="39814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759076" y="3740150"/>
            <a:ext cx="39814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59076" y="3044825"/>
            <a:ext cx="39814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59076" y="2355850"/>
            <a:ext cx="39814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759076" y="1665288"/>
            <a:ext cx="39814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45085" name="Groep 45084"/>
          <p:cNvGrpSpPr/>
          <p:nvPr/>
        </p:nvGrpSpPr>
        <p:grpSpPr>
          <a:xfrm>
            <a:off x="2759076" y="5084763"/>
            <a:ext cx="3981450" cy="46038"/>
            <a:chOff x="2759076" y="5084763"/>
            <a:chExt cx="3981450" cy="46038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546476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344988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143501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5942013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6740526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2759076" y="5084763"/>
              <a:ext cx="0" cy="46038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759076" y="5130800"/>
              <a:ext cx="3981450" cy="0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5079" name="Groep 45078"/>
          <p:cNvGrpSpPr/>
          <p:nvPr/>
        </p:nvGrpSpPr>
        <p:grpSpPr>
          <a:xfrm>
            <a:off x="2717801" y="1660525"/>
            <a:ext cx="4017962" cy="3516313"/>
            <a:chOff x="2717801" y="1660525"/>
            <a:chExt cx="4017962" cy="3516313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17801" y="5105400"/>
              <a:ext cx="71438" cy="71438"/>
            </a:xfrm>
            <a:custGeom>
              <a:avLst/>
              <a:gdLst>
                <a:gd name="T0" fmla="*/ 45 w 45"/>
                <a:gd name="T1" fmla="*/ 23 h 45"/>
                <a:gd name="T2" fmla="*/ 45 w 45"/>
                <a:gd name="T3" fmla="*/ 23 h 45"/>
                <a:gd name="T4" fmla="*/ 45 w 45"/>
                <a:gd name="T5" fmla="*/ 29 h 45"/>
                <a:gd name="T6" fmla="*/ 39 w 45"/>
                <a:gd name="T7" fmla="*/ 39 h 45"/>
                <a:gd name="T8" fmla="*/ 33 w 45"/>
                <a:gd name="T9" fmla="*/ 42 h 45"/>
                <a:gd name="T10" fmla="*/ 23 w 45"/>
                <a:gd name="T11" fmla="*/ 45 h 45"/>
                <a:gd name="T12" fmla="*/ 23 w 45"/>
                <a:gd name="T13" fmla="*/ 45 h 45"/>
                <a:gd name="T14" fmla="*/ 16 w 45"/>
                <a:gd name="T15" fmla="*/ 42 h 45"/>
                <a:gd name="T16" fmla="*/ 7 w 45"/>
                <a:gd name="T17" fmla="*/ 39 h 45"/>
                <a:gd name="T18" fmla="*/ 3 w 45"/>
                <a:gd name="T19" fmla="*/ 29 h 45"/>
                <a:gd name="T20" fmla="*/ 0 w 45"/>
                <a:gd name="T21" fmla="*/ 23 h 45"/>
                <a:gd name="T22" fmla="*/ 0 w 45"/>
                <a:gd name="T23" fmla="*/ 23 h 45"/>
                <a:gd name="T24" fmla="*/ 3 w 45"/>
                <a:gd name="T25" fmla="*/ 13 h 45"/>
                <a:gd name="T26" fmla="*/ 7 w 45"/>
                <a:gd name="T27" fmla="*/ 6 h 45"/>
                <a:gd name="T28" fmla="*/ 16 w 45"/>
                <a:gd name="T29" fmla="*/ 0 h 45"/>
                <a:gd name="T30" fmla="*/ 23 w 45"/>
                <a:gd name="T31" fmla="*/ 0 h 45"/>
                <a:gd name="T32" fmla="*/ 23 w 45"/>
                <a:gd name="T33" fmla="*/ 0 h 45"/>
                <a:gd name="T34" fmla="*/ 33 w 45"/>
                <a:gd name="T35" fmla="*/ 0 h 45"/>
                <a:gd name="T36" fmla="*/ 39 w 45"/>
                <a:gd name="T37" fmla="*/ 6 h 45"/>
                <a:gd name="T38" fmla="*/ 45 w 45"/>
                <a:gd name="T39" fmla="*/ 13 h 45"/>
                <a:gd name="T40" fmla="*/ 45 w 45"/>
                <a:gd name="T41" fmla="*/ 23 h 45"/>
                <a:gd name="T42" fmla="*/ 45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5" y="23"/>
                  </a:lnTo>
                  <a:lnTo>
                    <a:pt x="45" y="29"/>
                  </a:lnTo>
                  <a:lnTo>
                    <a:pt x="39" y="39"/>
                  </a:lnTo>
                  <a:lnTo>
                    <a:pt x="33" y="4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2"/>
                  </a:lnTo>
                  <a:lnTo>
                    <a:pt x="7" y="39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5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754313" y="1660525"/>
              <a:ext cx="3981450" cy="3475038"/>
            </a:xfrm>
            <a:custGeom>
              <a:avLst/>
              <a:gdLst>
                <a:gd name="T0" fmla="*/ 0 w 2508"/>
                <a:gd name="T1" fmla="*/ 2189 h 2189"/>
                <a:gd name="T2" fmla="*/ 503 w 2508"/>
                <a:gd name="T3" fmla="*/ 2121 h 2189"/>
                <a:gd name="T4" fmla="*/ 1005 w 2508"/>
                <a:gd name="T5" fmla="*/ 1940 h 2189"/>
                <a:gd name="T6" fmla="*/ 1508 w 2508"/>
                <a:gd name="T7" fmla="*/ 1628 h 2189"/>
                <a:gd name="T8" fmla="*/ 2005 w 2508"/>
                <a:gd name="T9" fmla="*/ 1119 h 2189"/>
                <a:gd name="T10" fmla="*/ 2508 w 2508"/>
                <a:gd name="T11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8" h="2189">
                  <a:moveTo>
                    <a:pt x="0" y="2189"/>
                  </a:moveTo>
                  <a:lnTo>
                    <a:pt x="503" y="2121"/>
                  </a:lnTo>
                  <a:lnTo>
                    <a:pt x="1005" y="1940"/>
                  </a:lnTo>
                  <a:lnTo>
                    <a:pt x="1508" y="1628"/>
                  </a:lnTo>
                  <a:lnTo>
                    <a:pt x="2005" y="1119"/>
                  </a:lnTo>
                  <a:lnTo>
                    <a:pt x="2508" y="0"/>
                  </a:lnTo>
                </a:path>
              </a:pathLst>
            </a:custGeom>
            <a:noFill/>
            <a:ln w="30163">
              <a:solidFill>
                <a:srgbClr val="8686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511551" y="4997450"/>
              <a:ext cx="71438" cy="71438"/>
            </a:xfrm>
            <a:custGeom>
              <a:avLst/>
              <a:gdLst>
                <a:gd name="T0" fmla="*/ 45 w 45"/>
                <a:gd name="T1" fmla="*/ 22 h 45"/>
                <a:gd name="T2" fmla="*/ 45 w 45"/>
                <a:gd name="T3" fmla="*/ 22 h 45"/>
                <a:gd name="T4" fmla="*/ 42 w 45"/>
                <a:gd name="T5" fmla="*/ 32 h 45"/>
                <a:gd name="T6" fmla="*/ 39 w 45"/>
                <a:gd name="T7" fmla="*/ 39 h 45"/>
                <a:gd name="T8" fmla="*/ 32 w 45"/>
                <a:gd name="T9" fmla="*/ 42 h 45"/>
                <a:gd name="T10" fmla="*/ 22 w 45"/>
                <a:gd name="T11" fmla="*/ 45 h 45"/>
                <a:gd name="T12" fmla="*/ 22 w 45"/>
                <a:gd name="T13" fmla="*/ 45 h 45"/>
                <a:gd name="T14" fmla="*/ 13 w 45"/>
                <a:gd name="T15" fmla="*/ 42 h 45"/>
                <a:gd name="T16" fmla="*/ 6 w 45"/>
                <a:gd name="T17" fmla="*/ 39 h 45"/>
                <a:gd name="T18" fmla="*/ 0 w 45"/>
                <a:gd name="T19" fmla="*/ 32 h 45"/>
                <a:gd name="T20" fmla="*/ 0 w 45"/>
                <a:gd name="T21" fmla="*/ 22 h 45"/>
                <a:gd name="T22" fmla="*/ 0 w 45"/>
                <a:gd name="T23" fmla="*/ 22 h 45"/>
                <a:gd name="T24" fmla="*/ 0 w 45"/>
                <a:gd name="T25" fmla="*/ 13 h 45"/>
                <a:gd name="T26" fmla="*/ 6 w 45"/>
                <a:gd name="T27" fmla="*/ 6 h 45"/>
                <a:gd name="T28" fmla="*/ 13 w 45"/>
                <a:gd name="T29" fmla="*/ 0 h 45"/>
                <a:gd name="T30" fmla="*/ 22 w 45"/>
                <a:gd name="T31" fmla="*/ 0 h 45"/>
                <a:gd name="T32" fmla="*/ 22 w 45"/>
                <a:gd name="T33" fmla="*/ 0 h 45"/>
                <a:gd name="T34" fmla="*/ 32 w 45"/>
                <a:gd name="T35" fmla="*/ 0 h 45"/>
                <a:gd name="T36" fmla="*/ 39 w 45"/>
                <a:gd name="T37" fmla="*/ 6 h 45"/>
                <a:gd name="T38" fmla="*/ 42 w 45"/>
                <a:gd name="T39" fmla="*/ 13 h 45"/>
                <a:gd name="T40" fmla="*/ 45 w 45"/>
                <a:gd name="T41" fmla="*/ 22 h 45"/>
                <a:gd name="T42" fmla="*/ 45 w 45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lnTo>
                    <a:pt x="45" y="22"/>
                  </a:lnTo>
                  <a:lnTo>
                    <a:pt x="42" y="32"/>
                  </a:lnTo>
                  <a:lnTo>
                    <a:pt x="39" y="39"/>
                  </a:lnTo>
                  <a:lnTo>
                    <a:pt x="32" y="42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3" y="42"/>
                  </a:lnTo>
                  <a:lnTo>
                    <a:pt x="6" y="3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9" y="6"/>
                  </a:lnTo>
                  <a:lnTo>
                    <a:pt x="42" y="13"/>
                  </a:lnTo>
                  <a:lnTo>
                    <a:pt x="45" y="22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310063" y="4713288"/>
              <a:ext cx="71438" cy="73025"/>
            </a:xfrm>
            <a:custGeom>
              <a:avLst/>
              <a:gdLst>
                <a:gd name="T0" fmla="*/ 45 w 45"/>
                <a:gd name="T1" fmla="*/ 23 h 46"/>
                <a:gd name="T2" fmla="*/ 45 w 45"/>
                <a:gd name="T3" fmla="*/ 23 h 46"/>
                <a:gd name="T4" fmla="*/ 42 w 45"/>
                <a:gd name="T5" fmla="*/ 29 h 46"/>
                <a:gd name="T6" fmla="*/ 38 w 45"/>
                <a:gd name="T7" fmla="*/ 39 h 46"/>
                <a:gd name="T8" fmla="*/ 32 w 45"/>
                <a:gd name="T9" fmla="*/ 42 h 46"/>
                <a:gd name="T10" fmla="*/ 22 w 45"/>
                <a:gd name="T11" fmla="*/ 46 h 46"/>
                <a:gd name="T12" fmla="*/ 22 w 45"/>
                <a:gd name="T13" fmla="*/ 46 h 46"/>
                <a:gd name="T14" fmla="*/ 13 w 45"/>
                <a:gd name="T15" fmla="*/ 42 h 46"/>
                <a:gd name="T16" fmla="*/ 6 w 45"/>
                <a:gd name="T17" fmla="*/ 39 h 46"/>
                <a:gd name="T18" fmla="*/ 0 w 45"/>
                <a:gd name="T19" fmla="*/ 29 h 46"/>
                <a:gd name="T20" fmla="*/ 0 w 45"/>
                <a:gd name="T21" fmla="*/ 23 h 46"/>
                <a:gd name="T22" fmla="*/ 0 w 45"/>
                <a:gd name="T23" fmla="*/ 23 h 46"/>
                <a:gd name="T24" fmla="*/ 0 w 45"/>
                <a:gd name="T25" fmla="*/ 13 h 46"/>
                <a:gd name="T26" fmla="*/ 6 w 45"/>
                <a:gd name="T27" fmla="*/ 7 h 46"/>
                <a:gd name="T28" fmla="*/ 13 w 45"/>
                <a:gd name="T29" fmla="*/ 0 h 46"/>
                <a:gd name="T30" fmla="*/ 22 w 45"/>
                <a:gd name="T31" fmla="*/ 0 h 46"/>
                <a:gd name="T32" fmla="*/ 22 w 45"/>
                <a:gd name="T33" fmla="*/ 0 h 46"/>
                <a:gd name="T34" fmla="*/ 32 w 45"/>
                <a:gd name="T35" fmla="*/ 0 h 46"/>
                <a:gd name="T36" fmla="*/ 38 w 45"/>
                <a:gd name="T37" fmla="*/ 7 h 46"/>
                <a:gd name="T38" fmla="*/ 42 w 45"/>
                <a:gd name="T39" fmla="*/ 13 h 46"/>
                <a:gd name="T40" fmla="*/ 45 w 45"/>
                <a:gd name="T41" fmla="*/ 23 h 46"/>
                <a:gd name="T42" fmla="*/ 45 w 45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lnTo>
                    <a:pt x="45" y="23"/>
                  </a:lnTo>
                  <a:lnTo>
                    <a:pt x="42" y="29"/>
                  </a:lnTo>
                  <a:lnTo>
                    <a:pt x="38" y="39"/>
                  </a:lnTo>
                  <a:lnTo>
                    <a:pt x="32" y="4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2"/>
                  </a:lnTo>
                  <a:lnTo>
                    <a:pt x="6" y="3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7"/>
                  </a:lnTo>
                  <a:lnTo>
                    <a:pt x="42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106988" y="4214813"/>
              <a:ext cx="73025" cy="71438"/>
            </a:xfrm>
            <a:custGeom>
              <a:avLst/>
              <a:gdLst>
                <a:gd name="T0" fmla="*/ 46 w 46"/>
                <a:gd name="T1" fmla="*/ 22 h 45"/>
                <a:gd name="T2" fmla="*/ 46 w 46"/>
                <a:gd name="T3" fmla="*/ 22 h 45"/>
                <a:gd name="T4" fmla="*/ 46 w 46"/>
                <a:gd name="T5" fmla="*/ 32 h 45"/>
                <a:gd name="T6" fmla="*/ 39 w 46"/>
                <a:gd name="T7" fmla="*/ 39 h 45"/>
                <a:gd name="T8" fmla="*/ 33 w 46"/>
                <a:gd name="T9" fmla="*/ 45 h 45"/>
                <a:gd name="T10" fmla="*/ 23 w 46"/>
                <a:gd name="T11" fmla="*/ 45 h 45"/>
                <a:gd name="T12" fmla="*/ 23 w 46"/>
                <a:gd name="T13" fmla="*/ 45 h 45"/>
                <a:gd name="T14" fmla="*/ 13 w 46"/>
                <a:gd name="T15" fmla="*/ 45 h 45"/>
                <a:gd name="T16" fmla="*/ 7 w 46"/>
                <a:gd name="T17" fmla="*/ 39 h 45"/>
                <a:gd name="T18" fmla="*/ 4 w 46"/>
                <a:gd name="T19" fmla="*/ 32 h 45"/>
                <a:gd name="T20" fmla="*/ 0 w 46"/>
                <a:gd name="T21" fmla="*/ 22 h 45"/>
                <a:gd name="T22" fmla="*/ 0 w 46"/>
                <a:gd name="T23" fmla="*/ 22 h 45"/>
                <a:gd name="T24" fmla="*/ 4 w 46"/>
                <a:gd name="T25" fmla="*/ 16 h 45"/>
                <a:gd name="T26" fmla="*/ 7 w 46"/>
                <a:gd name="T27" fmla="*/ 6 h 45"/>
                <a:gd name="T28" fmla="*/ 13 w 46"/>
                <a:gd name="T29" fmla="*/ 3 h 45"/>
                <a:gd name="T30" fmla="*/ 23 w 46"/>
                <a:gd name="T31" fmla="*/ 0 h 45"/>
                <a:gd name="T32" fmla="*/ 23 w 46"/>
                <a:gd name="T33" fmla="*/ 0 h 45"/>
                <a:gd name="T34" fmla="*/ 33 w 46"/>
                <a:gd name="T35" fmla="*/ 3 h 45"/>
                <a:gd name="T36" fmla="*/ 39 w 46"/>
                <a:gd name="T37" fmla="*/ 6 h 45"/>
                <a:gd name="T38" fmla="*/ 46 w 46"/>
                <a:gd name="T39" fmla="*/ 16 h 45"/>
                <a:gd name="T40" fmla="*/ 46 w 46"/>
                <a:gd name="T41" fmla="*/ 22 h 45"/>
                <a:gd name="T42" fmla="*/ 46 w 46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46" y="22"/>
                  </a:moveTo>
                  <a:lnTo>
                    <a:pt x="46" y="22"/>
                  </a:lnTo>
                  <a:lnTo>
                    <a:pt x="46" y="32"/>
                  </a:lnTo>
                  <a:lnTo>
                    <a:pt x="39" y="39"/>
                  </a:lnTo>
                  <a:lnTo>
                    <a:pt x="3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3" y="45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39" y="6"/>
                  </a:lnTo>
                  <a:lnTo>
                    <a:pt x="46" y="16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900738" y="3405188"/>
              <a:ext cx="77788" cy="73025"/>
            </a:xfrm>
            <a:custGeom>
              <a:avLst/>
              <a:gdLst>
                <a:gd name="T0" fmla="*/ 49 w 49"/>
                <a:gd name="T1" fmla="*/ 23 h 46"/>
                <a:gd name="T2" fmla="*/ 49 w 49"/>
                <a:gd name="T3" fmla="*/ 23 h 46"/>
                <a:gd name="T4" fmla="*/ 45 w 49"/>
                <a:gd name="T5" fmla="*/ 33 h 46"/>
                <a:gd name="T6" fmla="*/ 39 w 49"/>
                <a:gd name="T7" fmla="*/ 39 h 46"/>
                <a:gd name="T8" fmla="*/ 32 w 49"/>
                <a:gd name="T9" fmla="*/ 43 h 46"/>
                <a:gd name="T10" fmla="*/ 23 w 49"/>
                <a:gd name="T11" fmla="*/ 46 h 46"/>
                <a:gd name="T12" fmla="*/ 23 w 49"/>
                <a:gd name="T13" fmla="*/ 46 h 46"/>
                <a:gd name="T14" fmla="*/ 16 w 49"/>
                <a:gd name="T15" fmla="*/ 43 h 46"/>
                <a:gd name="T16" fmla="*/ 7 w 49"/>
                <a:gd name="T17" fmla="*/ 39 h 46"/>
                <a:gd name="T18" fmla="*/ 3 w 49"/>
                <a:gd name="T19" fmla="*/ 33 h 46"/>
                <a:gd name="T20" fmla="*/ 0 w 49"/>
                <a:gd name="T21" fmla="*/ 23 h 46"/>
                <a:gd name="T22" fmla="*/ 0 w 49"/>
                <a:gd name="T23" fmla="*/ 23 h 46"/>
                <a:gd name="T24" fmla="*/ 3 w 49"/>
                <a:gd name="T25" fmla="*/ 13 h 46"/>
                <a:gd name="T26" fmla="*/ 7 w 49"/>
                <a:gd name="T27" fmla="*/ 7 h 46"/>
                <a:gd name="T28" fmla="*/ 16 w 49"/>
                <a:gd name="T29" fmla="*/ 0 h 46"/>
                <a:gd name="T30" fmla="*/ 23 w 49"/>
                <a:gd name="T31" fmla="*/ 0 h 46"/>
                <a:gd name="T32" fmla="*/ 23 w 49"/>
                <a:gd name="T33" fmla="*/ 0 h 46"/>
                <a:gd name="T34" fmla="*/ 32 w 49"/>
                <a:gd name="T35" fmla="*/ 0 h 46"/>
                <a:gd name="T36" fmla="*/ 39 w 49"/>
                <a:gd name="T37" fmla="*/ 7 h 46"/>
                <a:gd name="T38" fmla="*/ 45 w 49"/>
                <a:gd name="T39" fmla="*/ 13 h 46"/>
                <a:gd name="T40" fmla="*/ 49 w 49"/>
                <a:gd name="T41" fmla="*/ 23 h 46"/>
                <a:gd name="T42" fmla="*/ 49 w 49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46">
                  <a:moveTo>
                    <a:pt x="49" y="23"/>
                  </a:moveTo>
                  <a:lnTo>
                    <a:pt x="49" y="23"/>
                  </a:lnTo>
                  <a:lnTo>
                    <a:pt x="45" y="33"/>
                  </a:lnTo>
                  <a:lnTo>
                    <a:pt x="39" y="39"/>
                  </a:lnTo>
                  <a:lnTo>
                    <a:pt x="32" y="43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6" y="43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7"/>
                  </a:lnTo>
                  <a:lnTo>
                    <a:pt x="45" y="13"/>
                  </a:lnTo>
                  <a:lnTo>
                    <a:pt x="49" y="2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5078" name="Groep 45077"/>
          <p:cNvGrpSpPr/>
          <p:nvPr/>
        </p:nvGrpSpPr>
        <p:grpSpPr>
          <a:xfrm>
            <a:off x="2717801" y="1635125"/>
            <a:ext cx="4059237" cy="3541713"/>
            <a:chOff x="2717801" y="1635125"/>
            <a:chExt cx="4059237" cy="3541713"/>
          </a:xfrm>
        </p:grpSpPr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704013" y="1635125"/>
              <a:ext cx="73025" cy="71438"/>
            </a:xfrm>
            <a:custGeom>
              <a:avLst/>
              <a:gdLst>
                <a:gd name="T0" fmla="*/ 46 w 46"/>
                <a:gd name="T1" fmla="*/ 22 h 45"/>
                <a:gd name="T2" fmla="*/ 46 w 46"/>
                <a:gd name="T3" fmla="*/ 22 h 45"/>
                <a:gd name="T4" fmla="*/ 46 w 46"/>
                <a:gd name="T5" fmla="*/ 32 h 45"/>
                <a:gd name="T6" fmla="*/ 39 w 46"/>
                <a:gd name="T7" fmla="*/ 38 h 45"/>
                <a:gd name="T8" fmla="*/ 33 w 46"/>
                <a:gd name="T9" fmla="*/ 45 h 45"/>
                <a:gd name="T10" fmla="*/ 23 w 46"/>
                <a:gd name="T11" fmla="*/ 45 h 45"/>
                <a:gd name="T12" fmla="*/ 23 w 46"/>
                <a:gd name="T13" fmla="*/ 45 h 45"/>
                <a:gd name="T14" fmla="*/ 16 w 46"/>
                <a:gd name="T15" fmla="*/ 45 h 45"/>
                <a:gd name="T16" fmla="*/ 7 w 46"/>
                <a:gd name="T17" fmla="*/ 38 h 45"/>
                <a:gd name="T18" fmla="*/ 3 w 46"/>
                <a:gd name="T19" fmla="*/ 32 h 45"/>
                <a:gd name="T20" fmla="*/ 0 w 46"/>
                <a:gd name="T21" fmla="*/ 22 h 45"/>
                <a:gd name="T22" fmla="*/ 0 w 46"/>
                <a:gd name="T23" fmla="*/ 22 h 45"/>
                <a:gd name="T24" fmla="*/ 3 w 46"/>
                <a:gd name="T25" fmla="*/ 13 h 45"/>
                <a:gd name="T26" fmla="*/ 7 w 46"/>
                <a:gd name="T27" fmla="*/ 6 h 45"/>
                <a:gd name="T28" fmla="*/ 16 w 46"/>
                <a:gd name="T29" fmla="*/ 0 h 45"/>
                <a:gd name="T30" fmla="*/ 23 w 46"/>
                <a:gd name="T31" fmla="*/ 0 h 45"/>
                <a:gd name="T32" fmla="*/ 23 w 46"/>
                <a:gd name="T33" fmla="*/ 0 h 45"/>
                <a:gd name="T34" fmla="*/ 33 w 46"/>
                <a:gd name="T35" fmla="*/ 0 h 45"/>
                <a:gd name="T36" fmla="*/ 39 w 46"/>
                <a:gd name="T37" fmla="*/ 6 h 45"/>
                <a:gd name="T38" fmla="*/ 46 w 46"/>
                <a:gd name="T39" fmla="*/ 13 h 45"/>
                <a:gd name="T40" fmla="*/ 46 w 46"/>
                <a:gd name="T41" fmla="*/ 22 h 45"/>
                <a:gd name="T42" fmla="*/ 46 w 46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46" y="22"/>
                  </a:moveTo>
                  <a:lnTo>
                    <a:pt x="46" y="22"/>
                  </a:lnTo>
                  <a:lnTo>
                    <a:pt x="46" y="32"/>
                  </a:lnTo>
                  <a:lnTo>
                    <a:pt x="39" y="38"/>
                  </a:lnTo>
                  <a:lnTo>
                    <a:pt x="3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5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754313" y="1660525"/>
              <a:ext cx="3981450" cy="3475038"/>
            </a:xfrm>
            <a:custGeom>
              <a:avLst/>
              <a:gdLst>
                <a:gd name="T0" fmla="*/ 0 w 2508"/>
                <a:gd name="T1" fmla="*/ 2189 h 2189"/>
                <a:gd name="T2" fmla="*/ 503 w 2508"/>
                <a:gd name="T3" fmla="*/ 1748 h 2189"/>
                <a:gd name="T4" fmla="*/ 1005 w 2508"/>
                <a:gd name="T5" fmla="*/ 1313 h 2189"/>
                <a:gd name="T6" fmla="*/ 1508 w 2508"/>
                <a:gd name="T7" fmla="*/ 876 h 2189"/>
                <a:gd name="T8" fmla="*/ 2005 w 2508"/>
                <a:gd name="T9" fmla="*/ 434 h 2189"/>
                <a:gd name="T10" fmla="*/ 2508 w 2508"/>
                <a:gd name="T11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8" h="2189">
                  <a:moveTo>
                    <a:pt x="0" y="2189"/>
                  </a:moveTo>
                  <a:lnTo>
                    <a:pt x="503" y="1748"/>
                  </a:lnTo>
                  <a:lnTo>
                    <a:pt x="1005" y="1313"/>
                  </a:lnTo>
                  <a:lnTo>
                    <a:pt x="1508" y="876"/>
                  </a:lnTo>
                  <a:lnTo>
                    <a:pt x="2005" y="434"/>
                  </a:lnTo>
                  <a:lnTo>
                    <a:pt x="250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717801" y="5105400"/>
              <a:ext cx="71438" cy="71438"/>
            </a:xfrm>
            <a:custGeom>
              <a:avLst/>
              <a:gdLst>
                <a:gd name="T0" fmla="*/ 45 w 45"/>
                <a:gd name="T1" fmla="*/ 23 h 45"/>
                <a:gd name="T2" fmla="*/ 45 w 45"/>
                <a:gd name="T3" fmla="*/ 23 h 45"/>
                <a:gd name="T4" fmla="*/ 45 w 45"/>
                <a:gd name="T5" fmla="*/ 29 h 45"/>
                <a:gd name="T6" fmla="*/ 39 w 45"/>
                <a:gd name="T7" fmla="*/ 39 h 45"/>
                <a:gd name="T8" fmla="*/ 33 w 45"/>
                <a:gd name="T9" fmla="*/ 42 h 45"/>
                <a:gd name="T10" fmla="*/ 23 w 45"/>
                <a:gd name="T11" fmla="*/ 45 h 45"/>
                <a:gd name="T12" fmla="*/ 23 w 45"/>
                <a:gd name="T13" fmla="*/ 45 h 45"/>
                <a:gd name="T14" fmla="*/ 16 w 45"/>
                <a:gd name="T15" fmla="*/ 42 h 45"/>
                <a:gd name="T16" fmla="*/ 7 w 45"/>
                <a:gd name="T17" fmla="*/ 39 h 45"/>
                <a:gd name="T18" fmla="*/ 3 w 45"/>
                <a:gd name="T19" fmla="*/ 29 h 45"/>
                <a:gd name="T20" fmla="*/ 0 w 45"/>
                <a:gd name="T21" fmla="*/ 23 h 45"/>
                <a:gd name="T22" fmla="*/ 0 w 45"/>
                <a:gd name="T23" fmla="*/ 23 h 45"/>
                <a:gd name="T24" fmla="*/ 3 w 45"/>
                <a:gd name="T25" fmla="*/ 13 h 45"/>
                <a:gd name="T26" fmla="*/ 7 w 45"/>
                <a:gd name="T27" fmla="*/ 6 h 45"/>
                <a:gd name="T28" fmla="*/ 16 w 45"/>
                <a:gd name="T29" fmla="*/ 0 h 45"/>
                <a:gd name="T30" fmla="*/ 23 w 45"/>
                <a:gd name="T31" fmla="*/ 0 h 45"/>
                <a:gd name="T32" fmla="*/ 23 w 45"/>
                <a:gd name="T33" fmla="*/ 0 h 45"/>
                <a:gd name="T34" fmla="*/ 33 w 45"/>
                <a:gd name="T35" fmla="*/ 0 h 45"/>
                <a:gd name="T36" fmla="*/ 39 w 45"/>
                <a:gd name="T37" fmla="*/ 6 h 45"/>
                <a:gd name="T38" fmla="*/ 45 w 45"/>
                <a:gd name="T39" fmla="*/ 13 h 45"/>
                <a:gd name="T40" fmla="*/ 45 w 45"/>
                <a:gd name="T41" fmla="*/ 23 h 45"/>
                <a:gd name="T42" fmla="*/ 45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5" y="23"/>
                  </a:lnTo>
                  <a:lnTo>
                    <a:pt x="45" y="29"/>
                  </a:lnTo>
                  <a:lnTo>
                    <a:pt x="39" y="39"/>
                  </a:lnTo>
                  <a:lnTo>
                    <a:pt x="33" y="4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2"/>
                  </a:lnTo>
                  <a:lnTo>
                    <a:pt x="7" y="39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5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511551" y="4410075"/>
              <a:ext cx="71438" cy="71438"/>
            </a:xfrm>
            <a:custGeom>
              <a:avLst/>
              <a:gdLst>
                <a:gd name="T0" fmla="*/ 45 w 45"/>
                <a:gd name="T1" fmla="*/ 23 h 45"/>
                <a:gd name="T2" fmla="*/ 45 w 45"/>
                <a:gd name="T3" fmla="*/ 23 h 45"/>
                <a:gd name="T4" fmla="*/ 42 w 45"/>
                <a:gd name="T5" fmla="*/ 32 h 45"/>
                <a:gd name="T6" fmla="*/ 39 w 45"/>
                <a:gd name="T7" fmla="*/ 39 h 45"/>
                <a:gd name="T8" fmla="*/ 32 w 45"/>
                <a:gd name="T9" fmla="*/ 45 h 45"/>
                <a:gd name="T10" fmla="*/ 22 w 45"/>
                <a:gd name="T11" fmla="*/ 45 h 45"/>
                <a:gd name="T12" fmla="*/ 22 w 45"/>
                <a:gd name="T13" fmla="*/ 45 h 45"/>
                <a:gd name="T14" fmla="*/ 13 w 45"/>
                <a:gd name="T15" fmla="*/ 45 h 45"/>
                <a:gd name="T16" fmla="*/ 6 w 45"/>
                <a:gd name="T17" fmla="*/ 39 h 45"/>
                <a:gd name="T18" fmla="*/ 0 w 45"/>
                <a:gd name="T19" fmla="*/ 32 h 45"/>
                <a:gd name="T20" fmla="*/ 0 w 45"/>
                <a:gd name="T21" fmla="*/ 23 h 45"/>
                <a:gd name="T22" fmla="*/ 0 w 45"/>
                <a:gd name="T23" fmla="*/ 23 h 45"/>
                <a:gd name="T24" fmla="*/ 0 w 45"/>
                <a:gd name="T25" fmla="*/ 13 h 45"/>
                <a:gd name="T26" fmla="*/ 6 w 45"/>
                <a:gd name="T27" fmla="*/ 6 h 45"/>
                <a:gd name="T28" fmla="*/ 13 w 45"/>
                <a:gd name="T29" fmla="*/ 0 h 45"/>
                <a:gd name="T30" fmla="*/ 22 w 45"/>
                <a:gd name="T31" fmla="*/ 0 h 45"/>
                <a:gd name="T32" fmla="*/ 22 w 45"/>
                <a:gd name="T33" fmla="*/ 0 h 45"/>
                <a:gd name="T34" fmla="*/ 32 w 45"/>
                <a:gd name="T35" fmla="*/ 0 h 45"/>
                <a:gd name="T36" fmla="*/ 39 w 45"/>
                <a:gd name="T37" fmla="*/ 6 h 45"/>
                <a:gd name="T38" fmla="*/ 42 w 45"/>
                <a:gd name="T39" fmla="*/ 13 h 45"/>
                <a:gd name="T40" fmla="*/ 45 w 45"/>
                <a:gd name="T41" fmla="*/ 23 h 45"/>
                <a:gd name="T42" fmla="*/ 45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5" y="23"/>
                  </a:lnTo>
                  <a:lnTo>
                    <a:pt x="42" y="32"/>
                  </a:lnTo>
                  <a:lnTo>
                    <a:pt x="39" y="39"/>
                  </a:lnTo>
                  <a:lnTo>
                    <a:pt x="3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9" y="6"/>
                  </a:lnTo>
                  <a:lnTo>
                    <a:pt x="42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310063" y="3705225"/>
              <a:ext cx="71438" cy="71438"/>
            </a:xfrm>
            <a:custGeom>
              <a:avLst/>
              <a:gdLst>
                <a:gd name="T0" fmla="*/ 45 w 45"/>
                <a:gd name="T1" fmla="*/ 22 h 45"/>
                <a:gd name="T2" fmla="*/ 45 w 45"/>
                <a:gd name="T3" fmla="*/ 22 h 45"/>
                <a:gd name="T4" fmla="*/ 42 w 45"/>
                <a:gd name="T5" fmla="*/ 29 h 45"/>
                <a:gd name="T6" fmla="*/ 38 w 45"/>
                <a:gd name="T7" fmla="*/ 38 h 45"/>
                <a:gd name="T8" fmla="*/ 32 w 45"/>
                <a:gd name="T9" fmla="*/ 42 h 45"/>
                <a:gd name="T10" fmla="*/ 22 w 45"/>
                <a:gd name="T11" fmla="*/ 45 h 45"/>
                <a:gd name="T12" fmla="*/ 22 w 45"/>
                <a:gd name="T13" fmla="*/ 45 h 45"/>
                <a:gd name="T14" fmla="*/ 13 w 45"/>
                <a:gd name="T15" fmla="*/ 42 h 45"/>
                <a:gd name="T16" fmla="*/ 6 w 45"/>
                <a:gd name="T17" fmla="*/ 38 h 45"/>
                <a:gd name="T18" fmla="*/ 0 w 45"/>
                <a:gd name="T19" fmla="*/ 29 h 45"/>
                <a:gd name="T20" fmla="*/ 0 w 45"/>
                <a:gd name="T21" fmla="*/ 22 h 45"/>
                <a:gd name="T22" fmla="*/ 0 w 45"/>
                <a:gd name="T23" fmla="*/ 22 h 45"/>
                <a:gd name="T24" fmla="*/ 0 w 45"/>
                <a:gd name="T25" fmla="*/ 13 h 45"/>
                <a:gd name="T26" fmla="*/ 6 w 45"/>
                <a:gd name="T27" fmla="*/ 6 h 45"/>
                <a:gd name="T28" fmla="*/ 13 w 45"/>
                <a:gd name="T29" fmla="*/ 0 h 45"/>
                <a:gd name="T30" fmla="*/ 22 w 45"/>
                <a:gd name="T31" fmla="*/ 0 h 45"/>
                <a:gd name="T32" fmla="*/ 22 w 45"/>
                <a:gd name="T33" fmla="*/ 0 h 45"/>
                <a:gd name="T34" fmla="*/ 32 w 45"/>
                <a:gd name="T35" fmla="*/ 0 h 45"/>
                <a:gd name="T36" fmla="*/ 38 w 45"/>
                <a:gd name="T37" fmla="*/ 6 h 45"/>
                <a:gd name="T38" fmla="*/ 42 w 45"/>
                <a:gd name="T39" fmla="*/ 13 h 45"/>
                <a:gd name="T40" fmla="*/ 45 w 45"/>
                <a:gd name="T41" fmla="*/ 22 h 45"/>
                <a:gd name="T42" fmla="*/ 45 w 45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lnTo>
                    <a:pt x="45" y="22"/>
                  </a:lnTo>
                  <a:lnTo>
                    <a:pt x="42" y="29"/>
                  </a:lnTo>
                  <a:lnTo>
                    <a:pt x="38" y="38"/>
                  </a:lnTo>
                  <a:lnTo>
                    <a:pt x="32" y="42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3" y="42"/>
                  </a:lnTo>
                  <a:lnTo>
                    <a:pt x="6" y="38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2" y="13"/>
                  </a:lnTo>
                  <a:lnTo>
                    <a:pt x="45" y="22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5113338" y="3009900"/>
              <a:ext cx="71438" cy="76200"/>
            </a:xfrm>
            <a:custGeom>
              <a:avLst/>
              <a:gdLst>
                <a:gd name="T0" fmla="*/ 45 w 45"/>
                <a:gd name="T1" fmla="*/ 22 h 48"/>
                <a:gd name="T2" fmla="*/ 45 w 45"/>
                <a:gd name="T3" fmla="*/ 22 h 48"/>
                <a:gd name="T4" fmla="*/ 42 w 45"/>
                <a:gd name="T5" fmla="*/ 32 h 48"/>
                <a:gd name="T6" fmla="*/ 39 w 45"/>
                <a:gd name="T7" fmla="*/ 39 h 48"/>
                <a:gd name="T8" fmla="*/ 32 w 45"/>
                <a:gd name="T9" fmla="*/ 45 h 48"/>
                <a:gd name="T10" fmla="*/ 22 w 45"/>
                <a:gd name="T11" fmla="*/ 48 h 48"/>
                <a:gd name="T12" fmla="*/ 22 w 45"/>
                <a:gd name="T13" fmla="*/ 48 h 48"/>
                <a:gd name="T14" fmla="*/ 13 w 45"/>
                <a:gd name="T15" fmla="*/ 45 h 48"/>
                <a:gd name="T16" fmla="*/ 6 w 45"/>
                <a:gd name="T17" fmla="*/ 39 h 48"/>
                <a:gd name="T18" fmla="*/ 0 w 45"/>
                <a:gd name="T19" fmla="*/ 32 h 48"/>
                <a:gd name="T20" fmla="*/ 0 w 45"/>
                <a:gd name="T21" fmla="*/ 22 h 48"/>
                <a:gd name="T22" fmla="*/ 0 w 45"/>
                <a:gd name="T23" fmla="*/ 22 h 48"/>
                <a:gd name="T24" fmla="*/ 0 w 45"/>
                <a:gd name="T25" fmla="*/ 16 h 48"/>
                <a:gd name="T26" fmla="*/ 6 w 45"/>
                <a:gd name="T27" fmla="*/ 6 h 48"/>
                <a:gd name="T28" fmla="*/ 13 w 45"/>
                <a:gd name="T29" fmla="*/ 3 h 48"/>
                <a:gd name="T30" fmla="*/ 22 w 45"/>
                <a:gd name="T31" fmla="*/ 0 h 48"/>
                <a:gd name="T32" fmla="*/ 22 w 45"/>
                <a:gd name="T33" fmla="*/ 0 h 48"/>
                <a:gd name="T34" fmla="*/ 32 w 45"/>
                <a:gd name="T35" fmla="*/ 3 h 48"/>
                <a:gd name="T36" fmla="*/ 39 w 45"/>
                <a:gd name="T37" fmla="*/ 6 h 48"/>
                <a:gd name="T38" fmla="*/ 42 w 45"/>
                <a:gd name="T39" fmla="*/ 16 h 48"/>
                <a:gd name="T40" fmla="*/ 45 w 45"/>
                <a:gd name="T41" fmla="*/ 22 h 48"/>
                <a:gd name="T42" fmla="*/ 45 w 45"/>
                <a:gd name="T4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8">
                  <a:moveTo>
                    <a:pt x="45" y="22"/>
                  </a:moveTo>
                  <a:lnTo>
                    <a:pt x="45" y="22"/>
                  </a:lnTo>
                  <a:lnTo>
                    <a:pt x="42" y="32"/>
                  </a:lnTo>
                  <a:lnTo>
                    <a:pt x="39" y="39"/>
                  </a:lnTo>
                  <a:lnTo>
                    <a:pt x="32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3"/>
                  </a:lnTo>
                  <a:lnTo>
                    <a:pt x="39" y="6"/>
                  </a:lnTo>
                  <a:lnTo>
                    <a:pt x="42" y="16"/>
                  </a:lnTo>
                  <a:lnTo>
                    <a:pt x="45" y="22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911851" y="2319338"/>
              <a:ext cx="71438" cy="71438"/>
            </a:xfrm>
            <a:custGeom>
              <a:avLst/>
              <a:gdLst>
                <a:gd name="T0" fmla="*/ 45 w 45"/>
                <a:gd name="T1" fmla="*/ 23 h 45"/>
                <a:gd name="T2" fmla="*/ 45 w 45"/>
                <a:gd name="T3" fmla="*/ 23 h 45"/>
                <a:gd name="T4" fmla="*/ 42 w 45"/>
                <a:gd name="T5" fmla="*/ 32 h 45"/>
                <a:gd name="T6" fmla="*/ 38 w 45"/>
                <a:gd name="T7" fmla="*/ 39 h 45"/>
                <a:gd name="T8" fmla="*/ 29 w 45"/>
                <a:gd name="T9" fmla="*/ 45 h 45"/>
                <a:gd name="T10" fmla="*/ 22 w 45"/>
                <a:gd name="T11" fmla="*/ 45 h 45"/>
                <a:gd name="T12" fmla="*/ 22 w 45"/>
                <a:gd name="T13" fmla="*/ 45 h 45"/>
                <a:gd name="T14" fmla="*/ 12 w 45"/>
                <a:gd name="T15" fmla="*/ 45 h 45"/>
                <a:gd name="T16" fmla="*/ 6 w 45"/>
                <a:gd name="T17" fmla="*/ 39 h 45"/>
                <a:gd name="T18" fmla="*/ 0 w 45"/>
                <a:gd name="T19" fmla="*/ 32 h 45"/>
                <a:gd name="T20" fmla="*/ 0 w 45"/>
                <a:gd name="T21" fmla="*/ 23 h 45"/>
                <a:gd name="T22" fmla="*/ 0 w 45"/>
                <a:gd name="T23" fmla="*/ 23 h 45"/>
                <a:gd name="T24" fmla="*/ 0 w 45"/>
                <a:gd name="T25" fmla="*/ 13 h 45"/>
                <a:gd name="T26" fmla="*/ 6 w 45"/>
                <a:gd name="T27" fmla="*/ 6 h 45"/>
                <a:gd name="T28" fmla="*/ 12 w 45"/>
                <a:gd name="T29" fmla="*/ 3 h 45"/>
                <a:gd name="T30" fmla="*/ 22 w 45"/>
                <a:gd name="T31" fmla="*/ 0 h 45"/>
                <a:gd name="T32" fmla="*/ 22 w 45"/>
                <a:gd name="T33" fmla="*/ 0 h 45"/>
                <a:gd name="T34" fmla="*/ 29 w 45"/>
                <a:gd name="T35" fmla="*/ 3 h 45"/>
                <a:gd name="T36" fmla="*/ 38 w 45"/>
                <a:gd name="T37" fmla="*/ 6 h 45"/>
                <a:gd name="T38" fmla="*/ 42 w 45"/>
                <a:gd name="T39" fmla="*/ 13 h 45"/>
                <a:gd name="T40" fmla="*/ 45 w 45"/>
                <a:gd name="T41" fmla="*/ 23 h 45"/>
                <a:gd name="T42" fmla="*/ 45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5" y="23"/>
                  </a:lnTo>
                  <a:lnTo>
                    <a:pt x="42" y="32"/>
                  </a:lnTo>
                  <a:lnTo>
                    <a:pt x="38" y="39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6" y="39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8" y="6"/>
                  </a:lnTo>
                  <a:lnTo>
                    <a:pt x="42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704013" y="1635125"/>
              <a:ext cx="73025" cy="71438"/>
            </a:xfrm>
            <a:custGeom>
              <a:avLst/>
              <a:gdLst>
                <a:gd name="T0" fmla="*/ 46 w 46"/>
                <a:gd name="T1" fmla="*/ 22 h 45"/>
                <a:gd name="T2" fmla="*/ 46 w 46"/>
                <a:gd name="T3" fmla="*/ 22 h 45"/>
                <a:gd name="T4" fmla="*/ 46 w 46"/>
                <a:gd name="T5" fmla="*/ 32 h 45"/>
                <a:gd name="T6" fmla="*/ 39 w 46"/>
                <a:gd name="T7" fmla="*/ 38 h 45"/>
                <a:gd name="T8" fmla="*/ 33 w 46"/>
                <a:gd name="T9" fmla="*/ 45 h 45"/>
                <a:gd name="T10" fmla="*/ 23 w 46"/>
                <a:gd name="T11" fmla="*/ 45 h 45"/>
                <a:gd name="T12" fmla="*/ 23 w 46"/>
                <a:gd name="T13" fmla="*/ 45 h 45"/>
                <a:gd name="T14" fmla="*/ 16 w 46"/>
                <a:gd name="T15" fmla="*/ 45 h 45"/>
                <a:gd name="T16" fmla="*/ 7 w 46"/>
                <a:gd name="T17" fmla="*/ 38 h 45"/>
                <a:gd name="T18" fmla="*/ 3 w 46"/>
                <a:gd name="T19" fmla="*/ 32 h 45"/>
                <a:gd name="T20" fmla="*/ 0 w 46"/>
                <a:gd name="T21" fmla="*/ 22 h 45"/>
                <a:gd name="T22" fmla="*/ 0 w 46"/>
                <a:gd name="T23" fmla="*/ 22 h 45"/>
                <a:gd name="T24" fmla="*/ 3 w 46"/>
                <a:gd name="T25" fmla="*/ 13 h 45"/>
                <a:gd name="T26" fmla="*/ 7 w 46"/>
                <a:gd name="T27" fmla="*/ 6 h 45"/>
                <a:gd name="T28" fmla="*/ 16 w 46"/>
                <a:gd name="T29" fmla="*/ 0 h 45"/>
                <a:gd name="T30" fmla="*/ 23 w 46"/>
                <a:gd name="T31" fmla="*/ 0 h 45"/>
                <a:gd name="T32" fmla="*/ 23 w 46"/>
                <a:gd name="T33" fmla="*/ 0 h 45"/>
                <a:gd name="T34" fmla="*/ 33 w 46"/>
                <a:gd name="T35" fmla="*/ 0 h 45"/>
                <a:gd name="T36" fmla="*/ 39 w 46"/>
                <a:gd name="T37" fmla="*/ 6 h 45"/>
                <a:gd name="T38" fmla="*/ 46 w 46"/>
                <a:gd name="T39" fmla="*/ 13 h 45"/>
                <a:gd name="T40" fmla="*/ 46 w 46"/>
                <a:gd name="T41" fmla="*/ 22 h 45"/>
                <a:gd name="T42" fmla="*/ 46 w 46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46" y="22"/>
                  </a:moveTo>
                  <a:lnTo>
                    <a:pt x="46" y="22"/>
                  </a:lnTo>
                  <a:lnTo>
                    <a:pt x="46" y="32"/>
                  </a:lnTo>
                  <a:lnTo>
                    <a:pt x="39" y="38"/>
                  </a:lnTo>
                  <a:lnTo>
                    <a:pt x="3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5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2717801" y="1635125"/>
            <a:ext cx="4059237" cy="3541713"/>
            <a:chOff x="2717801" y="1635125"/>
            <a:chExt cx="4059237" cy="3541713"/>
          </a:xfrm>
        </p:grpSpPr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754313" y="1660525"/>
              <a:ext cx="3981450" cy="3475038"/>
            </a:xfrm>
            <a:custGeom>
              <a:avLst/>
              <a:gdLst>
                <a:gd name="T0" fmla="*/ 0 w 2508"/>
                <a:gd name="T1" fmla="*/ 2189 h 2189"/>
                <a:gd name="T2" fmla="*/ 503 w 2508"/>
                <a:gd name="T3" fmla="*/ 1985 h 2189"/>
                <a:gd name="T4" fmla="*/ 1005 w 2508"/>
                <a:gd name="T5" fmla="*/ 1667 h 2189"/>
                <a:gd name="T6" fmla="*/ 1508 w 2508"/>
                <a:gd name="T7" fmla="*/ 1278 h 2189"/>
                <a:gd name="T8" fmla="*/ 2005 w 2508"/>
                <a:gd name="T9" fmla="*/ 791 h 2189"/>
                <a:gd name="T10" fmla="*/ 2508 w 2508"/>
                <a:gd name="T11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8" h="2189">
                  <a:moveTo>
                    <a:pt x="0" y="2189"/>
                  </a:moveTo>
                  <a:lnTo>
                    <a:pt x="503" y="1985"/>
                  </a:lnTo>
                  <a:lnTo>
                    <a:pt x="1005" y="1667"/>
                  </a:lnTo>
                  <a:lnTo>
                    <a:pt x="1508" y="1278"/>
                  </a:lnTo>
                  <a:lnTo>
                    <a:pt x="2005" y="791"/>
                  </a:lnTo>
                  <a:lnTo>
                    <a:pt x="2508" y="0"/>
                  </a:lnTo>
                </a:path>
              </a:pathLst>
            </a:custGeom>
            <a:noFill/>
            <a:ln w="30163">
              <a:solidFill>
                <a:srgbClr val="CD63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56" name="Freeform 33"/>
            <p:cNvSpPr>
              <a:spLocks/>
            </p:cNvSpPr>
            <p:nvPr/>
          </p:nvSpPr>
          <p:spPr bwMode="auto">
            <a:xfrm>
              <a:off x="2717801" y="5105400"/>
              <a:ext cx="71438" cy="71438"/>
            </a:xfrm>
            <a:custGeom>
              <a:avLst/>
              <a:gdLst>
                <a:gd name="T0" fmla="*/ 45 w 45"/>
                <a:gd name="T1" fmla="*/ 23 h 45"/>
                <a:gd name="T2" fmla="*/ 45 w 45"/>
                <a:gd name="T3" fmla="*/ 23 h 45"/>
                <a:gd name="T4" fmla="*/ 45 w 45"/>
                <a:gd name="T5" fmla="*/ 29 h 45"/>
                <a:gd name="T6" fmla="*/ 39 w 45"/>
                <a:gd name="T7" fmla="*/ 39 h 45"/>
                <a:gd name="T8" fmla="*/ 33 w 45"/>
                <a:gd name="T9" fmla="*/ 42 h 45"/>
                <a:gd name="T10" fmla="*/ 23 w 45"/>
                <a:gd name="T11" fmla="*/ 45 h 45"/>
                <a:gd name="T12" fmla="*/ 23 w 45"/>
                <a:gd name="T13" fmla="*/ 45 h 45"/>
                <a:gd name="T14" fmla="*/ 16 w 45"/>
                <a:gd name="T15" fmla="*/ 42 h 45"/>
                <a:gd name="T16" fmla="*/ 7 w 45"/>
                <a:gd name="T17" fmla="*/ 39 h 45"/>
                <a:gd name="T18" fmla="*/ 3 w 45"/>
                <a:gd name="T19" fmla="*/ 29 h 45"/>
                <a:gd name="T20" fmla="*/ 0 w 45"/>
                <a:gd name="T21" fmla="*/ 23 h 45"/>
                <a:gd name="T22" fmla="*/ 0 w 45"/>
                <a:gd name="T23" fmla="*/ 23 h 45"/>
                <a:gd name="T24" fmla="*/ 3 w 45"/>
                <a:gd name="T25" fmla="*/ 13 h 45"/>
                <a:gd name="T26" fmla="*/ 7 w 45"/>
                <a:gd name="T27" fmla="*/ 6 h 45"/>
                <a:gd name="T28" fmla="*/ 16 w 45"/>
                <a:gd name="T29" fmla="*/ 0 h 45"/>
                <a:gd name="T30" fmla="*/ 23 w 45"/>
                <a:gd name="T31" fmla="*/ 0 h 45"/>
                <a:gd name="T32" fmla="*/ 23 w 45"/>
                <a:gd name="T33" fmla="*/ 0 h 45"/>
                <a:gd name="T34" fmla="*/ 33 w 45"/>
                <a:gd name="T35" fmla="*/ 0 h 45"/>
                <a:gd name="T36" fmla="*/ 39 w 45"/>
                <a:gd name="T37" fmla="*/ 6 h 45"/>
                <a:gd name="T38" fmla="*/ 45 w 45"/>
                <a:gd name="T39" fmla="*/ 13 h 45"/>
                <a:gd name="T40" fmla="*/ 45 w 45"/>
                <a:gd name="T41" fmla="*/ 23 h 45"/>
                <a:gd name="T42" fmla="*/ 45 w 45"/>
                <a:gd name="T4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5">
                  <a:moveTo>
                    <a:pt x="45" y="23"/>
                  </a:moveTo>
                  <a:lnTo>
                    <a:pt x="45" y="23"/>
                  </a:lnTo>
                  <a:lnTo>
                    <a:pt x="45" y="29"/>
                  </a:lnTo>
                  <a:lnTo>
                    <a:pt x="39" y="39"/>
                  </a:lnTo>
                  <a:lnTo>
                    <a:pt x="33" y="4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2"/>
                  </a:lnTo>
                  <a:lnTo>
                    <a:pt x="7" y="39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5" y="1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57" name="Freeform 34"/>
            <p:cNvSpPr>
              <a:spLocks/>
            </p:cNvSpPr>
            <p:nvPr/>
          </p:nvSpPr>
          <p:spPr bwMode="auto">
            <a:xfrm>
              <a:off x="3511551" y="4779963"/>
              <a:ext cx="71438" cy="73025"/>
            </a:xfrm>
            <a:custGeom>
              <a:avLst/>
              <a:gdLst>
                <a:gd name="T0" fmla="*/ 45 w 45"/>
                <a:gd name="T1" fmla="*/ 23 h 46"/>
                <a:gd name="T2" fmla="*/ 45 w 45"/>
                <a:gd name="T3" fmla="*/ 23 h 46"/>
                <a:gd name="T4" fmla="*/ 42 w 45"/>
                <a:gd name="T5" fmla="*/ 33 h 46"/>
                <a:gd name="T6" fmla="*/ 39 w 45"/>
                <a:gd name="T7" fmla="*/ 39 h 46"/>
                <a:gd name="T8" fmla="*/ 32 w 45"/>
                <a:gd name="T9" fmla="*/ 46 h 46"/>
                <a:gd name="T10" fmla="*/ 22 w 45"/>
                <a:gd name="T11" fmla="*/ 46 h 46"/>
                <a:gd name="T12" fmla="*/ 22 w 45"/>
                <a:gd name="T13" fmla="*/ 46 h 46"/>
                <a:gd name="T14" fmla="*/ 13 w 45"/>
                <a:gd name="T15" fmla="*/ 46 h 46"/>
                <a:gd name="T16" fmla="*/ 6 w 45"/>
                <a:gd name="T17" fmla="*/ 39 h 46"/>
                <a:gd name="T18" fmla="*/ 0 w 45"/>
                <a:gd name="T19" fmla="*/ 33 h 46"/>
                <a:gd name="T20" fmla="*/ 0 w 45"/>
                <a:gd name="T21" fmla="*/ 23 h 46"/>
                <a:gd name="T22" fmla="*/ 0 w 45"/>
                <a:gd name="T23" fmla="*/ 23 h 46"/>
                <a:gd name="T24" fmla="*/ 0 w 45"/>
                <a:gd name="T25" fmla="*/ 17 h 46"/>
                <a:gd name="T26" fmla="*/ 6 w 45"/>
                <a:gd name="T27" fmla="*/ 7 h 46"/>
                <a:gd name="T28" fmla="*/ 13 w 45"/>
                <a:gd name="T29" fmla="*/ 4 h 46"/>
                <a:gd name="T30" fmla="*/ 22 w 45"/>
                <a:gd name="T31" fmla="*/ 0 h 46"/>
                <a:gd name="T32" fmla="*/ 22 w 45"/>
                <a:gd name="T33" fmla="*/ 0 h 46"/>
                <a:gd name="T34" fmla="*/ 32 w 45"/>
                <a:gd name="T35" fmla="*/ 4 h 46"/>
                <a:gd name="T36" fmla="*/ 39 w 45"/>
                <a:gd name="T37" fmla="*/ 7 h 46"/>
                <a:gd name="T38" fmla="*/ 42 w 45"/>
                <a:gd name="T39" fmla="*/ 17 h 46"/>
                <a:gd name="T40" fmla="*/ 45 w 45"/>
                <a:gd name="T41" fmla="*/ 23 h 46"/>
                <a:gd name="T42" fmla="*/ 45 w 45"/>
                <a:gd name="T4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lnTo>
                    <a:pt x="45" y="23"/>
                  </a:lnTo>
                  <a:lnTo>
                    <a:pt x="42" y="33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6"/>
                  </a:lnTo>
                  <a:lnTo>
                    <a:pt x="6" y="39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4"/>
                  </a:lnTo>
                  <a:lnTo>
                    <a:pt x="39" y="7"/>
                  </a:lnTo>
                  <a:lnTo>
                    <a:pt x="42" y="17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59" name="Freeform 35"/>
            <p:cNvSpPr>
              <a:spLocks/>
            </p:cNvSpPr>
            <p:nvPr/>
          </p:nvSpPr>
          <p:spPr bwMode="auto">
            <a:xfrm>
              <a:off x="4310063" y="4281488"/>
              <a:ext cx="71438" cy="76200"/>
            </a:xfrm>
            <a:custGeom>
              <a:avLst/>
              <a:gdLst>
                <a:gd name="T0" fmla="*/ 45 w 45"/>
                <a:gd name="T1" fmla="*/ 26 h 48"/>
                <a:gd name="T2" fmla="*/ 45 w 45"/>
                <a:gd name="T3" fmla="*/ 26 h 48"/>
                <a:gd name="T4" fmla="*/ 42 w 45"/>
                <a:gd name="T5" fmla="*/ 32 h 48"/>
                <a:gd name="T6" fmla="*/ 38 w 45"/>
                <a:gd name="T7" fmla="*/ 42 h 48"/>
                <a:gd name="T8" fmla="*/ 32 w 45"/>
                <a:gd name="T9" fmla="*/ 45 h 48"/>
                <a:gd name="T10" fmla="*/ 22 w 45"/>
                <a:gd name="T11" fmla="*/ 48 h 48"/>
                <a:gd name="T12" fmla="*/ 22 w 45"/>
                <a:gd name="T13" fmla="*/ 48 h 48"/>
                <a:gd name="T14" fmla="*/ 13 w 45"/>
                <a:gd name="T15" fmla="*/ 45 h 48"/>
                <a:gd name="T16" fmla="*/ 6 w 45"/>
                <a:gd name="T17" fmla="*/ 42 h 48"/>
                <a:gd name="T18" fmla="*/ 0 w 45"/>
                <a:gd name="T19" fmla="*/ 32 h 48"/>
                <a:gd name="T20" fmla="*/ 0 w 45"/>
                <a:gd name="T21" fmla="*/ 26 h 48"/>
                <a:gd name="T22" fmla="*/ 0 w 45"/>
                <a:gd name="T23" fmla="*/ 26 h 48"/>
                <a:gd name="T24" fmla="*/ 0 w 45"/>
                <a:gd name="T25" fmla="*/ 16 h 48"/>
                <a:gd name="T26" fmla="*/ 6 w 45"/>
                <a:gd name="T27" fmla="*/ 10 h 48"/>
                <a:gd name="T28" fmla="*/ 13 w 45"/>
                <a:gd name="T29" fmla="*/ 3 h 48"/>
                <a:gd name="T30" fmla="*/ 22 w 45"/>
                <a:gd name="T31" fmla="*/ 0 h 48"/>
                <a:gd name="T32" fmla="*/ 22 w 45"/>
                <a:gd name="T33" fmla="*/ 0 h 48"/>
                <a:gd name="T34" fmla="*/ 32 w 45"/>
                <a:gd name="T35" fmla="*/ 3 h 48"/>
                <a:gd name="T36" fmla="*/ 38 w 45"/>
                <a:gd name="T37" fmla="*/ 10 h 48"/>
                <a:gd name="T38" fmla="*/ 42 w 45"/>
                <a:gd name="T39" fmla="*/ 16 h 48"/>
                <a:gd name="T40" fmla="*/ 45 w 45"/>
                <a:gd name="T41" fmla="*/ 26 h 48"/>
                <a:gd name="T42" fmla="*/ 45 w 45"/>
                <a:gd name="T4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8">
                  <a:moveTo>
                    <a:pt x="45" y="26"/>
                  </a:moveTo>
                  <a:lnTo>
                    <a:pt x="45" y="26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2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3" y="45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3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0" name="Freeform 36"/>
            <p:cNvSpPr>
              <a:spLocks/>
            </p:cNvSpPr>
            <p:nvPr/>
          </p:nvSpPr>
          <p:spPr bwMode="auto">
            <a:xfrm>
              <a:off x="5106988" y="3663950"/>
              <a:ext cx="73025" cy="76200"/>
            </a:xfrm>
            <a:custGeom>
              <a:avLst/>
              <a:gdLst>
                <a:gd name="T0" fmla="*/ 46 w 46"/>
                <a:gd name="T1" fmla="*/ 26 h 48"/>
                <a:gd name="T2" fmla="*/ 46 w 46"/>
                <a:gd name="T3" fmla="*/ 26 h 48"/>
                <a:gd name="T4" fmla="*/ 46 w 46"/>
                <a:gd name="T5" fmla="*/ 32 h 48"/>
                <a:gd name="T6" fmla="*/ 39 w 46"/>
                <a:gd name="T7" fmla="*/ 42 h 48"/>
                <a:gd name="T8" fmla="*/ 33 w 46"/>
                <a:gd name="T9" fmla="*/ 45 h 48"/>
                <a:gd name="T10" fmla="*/ 23 w 46"/>
                <a:gd name="T11" fmla="*/ 48 h 48"/>
                <a:gd name="T12" fmla="*/ 23 w 46"/>
                <a:gd name="T13" fmla="*/ 48 h 48"/>
                <a:gd name="T14" fmla="*/ 13 w 46"/>
                <a:gd name="T15" fmla="*/ 45 h 48"/>
                <a:gd name="T16" fmla="*/ 7 w 46"/>
                <a:gd name="T17" fmla="*/ 42 h 48"/>
                <a:gd name="T18" fmla="*/ 4 w 46"/>
                <a:gd name="T19" fmla="*/ 32 h 48"/>
                <a:gd name="T20" fmla="*/ 0 w 46"/>
                <a:gd name="T21" fmla="*/ 26 h 48"/>
                <a:gd name="T22" fmla="*/ 0 w 46"/>
                <a:gd name="T23" fmla="*/ 26 h 48"/>
                <a:gd name="T24" fmla="*/ 4 w 46"/>
                <a:gd name="T25" fmla="*/ 16 h 48"/>
                <a:gd name="T26" fmla="*/ 7 w 46"/>
                <a:gd name="T27" fmla="*/ 9 h 48"/>
                <a:gd name="T28" fmla="*/ 13 w 46"/>
                <a:gd name="T29" fmla="*/ 3 h 48"/>
                <a:gd name="T30" fmla="*/ 23 w 46"/>
                <a:gd name="T31" fmla="*/ 0 h 48"/>
                <a:gd name="T32" fmla="*/ 23 w 46"/>
                <a:gd name="T33" fmla="*/ 0 h 48"/>
                <a:gd name="T34" fmla="*/ 33 w 46"/>
                <a:gd name="T35" fmla="*/ 3 h 48"/>
                <a:gd name="T36" fmla="*/ 39 w 46"/>
                <a:gd name="T37" fmla="*/ 9 h 48"/>
                <a:gd name="T38" fmla="*/ 46 w 46"/>
                <a:gd name="T39" fmla="*/ 16 h 48"/>
                <a:gd name="T40" fmla="*/ 46 w 46"/>
                <a:gd name="T41" fmla="*/ 26 h 48"/>
                <a:gd name="T42" fmla="*/ 46 w 46"/>
                <a:gd name="T4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6"/>
                  </a:moveTo>
                  <a:lnTo>
                    <a:pt x="46" y="26"/>
                  </a:lnTo>
                  <a:lnTo>
                    <a:pt x="46" y="32"/>
                  </a:lnTo>
                  <a:lnTo>
                    <a:pt x="39" y="42"/>
                  </a:lnTo>
                  <a:lnTo>
                    <a:pt x="33" y="45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3" y="45"/>
                  </a:lnTo>
                  <a:lnTo>
                    <a:pt x="7" y="42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7" y="9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39" y="9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1" name="Freeform 37"/>
            <p:cNvSpPr>
              <a:spLocks/>
            </p:cNvSpPr>
            <p:nvPr/>
          </p:nvSpPr>
          <p:spPr bwMode="auto">
            <a:xfrm>
              <a:off x="5905501" y="2886075"/>
              <a:ext cx="73025" cy="71438"/>
            </a:xfrm>
            <a:custGeom>
              <a:avLst/>
              <a:gdLst>
                <a:gd name="T0" fmla="*/ 46 w 46"/>
                <a:gd name="T1" fmla="*/ 22 h 45"/>
                <a:gd name="T2" fmla="*/ 46 w 46"/>
                <a:gd name="T3" fmla="*/ 22 h 45"/>
                <a:gd name="T4" fmla="*/ 46 w 46"/>
                <a:gd name="T5" fmla="*/ 32 h 45"/>
                <a:gd name="T6" fmla="*/ 39 w 46"/>
                <a:gd name="T7" fmla="*/ 39 h 45"/>
                <a:gd name="T8" fmla="*/ 33 w 46"/>
                <a:gd name="T9" fmla="*/ 45 h 45"/>
                <a:gd name="T10" fmla="*/ 23 w 46"/>
                <a:gd name="T11" fmla="*/ 45 h 45"/>
                <a:gd name="T12" fmla="*/ 23 w 46"/>
                <a:gd name="T13" fmla="*/ 45 h 45"/>
                <a:gd name="T14" fmla="*/ 13 w 46"/>
                <a:gd name="T15" fmla="*/ 45 h 45"/>
                <a:gd name="T16" fmla="*/ 7 w 46"/>
                <a:gd name="T17" fmla="*/ 39 h 45"/>
                <a:gd name="T18" fmla="*/ 4 w 46"/>
                <a:gd name="T19" fmla="*/ 32 h 45"/>
                <a:gd name="T20" fmla="*/ 0 w 46"/>
                <a:gd name="T21" fmla="*/ 22 h 45"/>
                <a:gd name="T22" fmla="*/ 0 w 46"/>
                <a:gd name="T23" fmla="*/ 22 h 45"/>
                <a:gd name="T24" fmla="*/ 4 w 46"/>
                <a:gd name="T25" fmla="*/ 13 h 45"/>
                <a:gd name="T26" fmla="*/ 7 w 46"/>
                <a:gd name="T27" fmla="*/ 6 h 45"/>
                <a:gd name="T28" fmla="*/ 13 w 46"/>
                <a:gd name="T29" fmla="*/ 3 h 45"/>
                <a:gd name="T30" fmla="*/ 23 w 46"/>
                <a:gd name="T31" fmla="*/ 0 h 45"/>
                <a:gd name="T32" fmla="*/ 23 w 46"/>
                <a:gd name="T33" fmla="*/ 0 h 45"/>
                <a:gd name="T34" fmla="*/ 33 w 46"/>
                <a:gd name="T35" fmla="*/ 3 h 45"/>
                <a:gd name="T36" fmla="*/ 39 w 46"/>
                <a:gd name="T37" fmla="*/ 6 h 45"/>
                <a:gd name="T38" fmla="*/ 46 w 46"/>
                <a:gd name="T39" fmla="*/ 13 h 45"/>
                <a:gd name="T40" fmla="*/ 46 w 46"/>
                <a:gd name="T41" fmla="*/ 22 h 45"/>
                <a:gd name="T42" fmla="*/ 46 w 46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46" y="22"/>
                  </a:moveTo>
                  <a:lnTo>
                    <a:pt x="46" y="22"/>
                  </a:lnTo>
                  <a:lnTo>
                    <a:pt x="46" y="32"/>
                  </a:lnTo>
                  <a:lnTo>
                    <a:pt x="39" y="39"/>
                  </a:lnTo>
                  <a:lnTo>
                    <a:pt x="3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3" y="45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3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5062" name="Freeform 38"/>
            <p:cNvSpPr>
              <a:spLocks/>
            </p:cNvSpPr>
            <p:nvPr/>
          </p:nvSpPr>
          <p:spPr bwMode="auto">
            <a:xfrm>
              <a:off x="6704013" y="1635125"/>
              <a:ext cx="73025" cy="71438"/>
            </a:xfrm>
            <a:custGeom>
              <a:avLst/>
              <a:gdLst>
                <a:gd name="T0" fmla="*/ 46 w 46"/>
                <a:gd name="T1" fmla="*/ 22 h 45"/>
                <a:gd name="T2" fmla="*/ 46 w 46"/>
                <a:gd name="T3" fmla="*/ 22 h 45"/>
                <a:gd name="T4" fmla="*/ 46 w 46"/>
                <a:gd name="T5" fmla="*/ 32 h 45"/>
                <a:gd name="T6" fmla="*/ 39 w 46"/>
                <a:gd name="T7" fmla="*/ 38 h 45"/>
                <a:gd name="T8" fmla="*/ 33 w 46"/>
                <a:gd name="T9" fmla="*/ 45 h 45"/>
                <a:gd name="T10" fmla="*/ 23 w 46"/>
                <a:gd name="T11" fmla="*/ 45 h 45"/>
                <a:gd name="T12" fmla="*/ 23 w 46"/>
                <a:gd name="T13" fmla="*/ 45 h 45"/>
                <a:gd name="T14" fmla="*/ 16 w 46"/>
                <a:gd name="T15" fmla="*/ 45 h 45"/>
                <a:gd name="T16" fmla="*/ 7 w 46"/>
                <a:gd name="T17" fmla="*/ 38 h 45"/>
                <a:gd name="T18" fmla="*/ 3 w 46"/>
                <a:gd name="T19" fmla="*/ 32 h 45"/>
                <a:gd name="T20" fmla="*/ 0 w 46"/>
                <a:gd name="T21" fmla="*/ 22 h 45"/>
                <a:gd name="T22" fmla="*/ 0 w 46"/>
                <a:gd name="T23" fmla="*/ 22 h 45"/>
                <a:gd name="T24" fmla="*/ 3 w 46"/>
                <a:gd name="T25" fmla="*/ 13 h 45"/>
                <a:gd name="T26" fmla="*/ 7 w 46"/>
                <a:gd name="T27" fmla="*/ 6 h 45"/>
                <a:gd name="T28" fmla="*/ 16 w 46"/>
                <a:gd name="T29" fmla="*/ 0 h 45"/>
                <a:gd name="T30" fmla="*/ 23 w 46"/>
                <a:gd name="T31" fmla="*/ 0 h 45"/>
                <a:gd name="T32" fmla="*/ 23 w 46"/>
                <a:gd name="T33" fmla="*/ 0 h 45"/>
                <a:gd name="T34" fmla="*/ 33 w 46"/>
                <a:gd name="T35" fmla="*/ 0 h 45"/>
                <a:gd name="T36" fmla="*/ 39 w 46"/>
                <a:gd name="T37" fmla="*/ 6 h 45"/>
                <a:gd name="T38" fmla="*/ 46 w 46"/>
                <a:gd name="T39" fmla="*/ 13 h 45"/>
                <a:gd name="T40" fmla="*/ 46 w 46"/>
                <a:gd name="T41" fmla="*/ 22 h 45"/>
                <a:gd name="T42" fmla="*/ 46 w 46"/>
                <a:gd name="T4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46" y="22"/>
                  </a:moveTo>
                  <a:lnTo>
                    <a:pt x="46" y="22"/>
                  </a:lnTo>
                  <a:lnTo>
                    <a:pt x="46" y="32"/>
                  </a:lnTo>
                  <a:lnTo>
                    <a:pt x="39" y="38"/>
                  </a:lnTo>
                  <a:lnTo>
                    <a:pt x="3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6" y="45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5063" name="Rectangle 39"/>
          <p:cNvSpPr>
            <a:spLocks noChangeArrowheads="1"/>
          </p:cNvSpPr>
          <p:nvPr/>
        </p:nvSpPr>
        <p:spPr bwMode="auto">
          <a:xfrm>
            <a:off x="2419351" y="429736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Rectangle 40"/>
          <p:cNvSpPr>
            <a:spLocks noChangeArrowheads="1"/>
          </p:cNvSpPr>
          <p:nvPr/>
        </p:nvSpPr>
        <p:spPr bwMode="auto">
          <a:xfrm>
            <a:off x="2419351" y="3606800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Rectangle 41"/>
          <p:cNvSpPr>
            <a:spLocks noChangeArrowheads="1"/>
          </p:cNvSpPr>
          <p:nvPr/>
        </p:nvSpPr>
        <p:spPr bwMode="auto">
          <a:xfrm>
            <a:off x="2419351" y="2911475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42"/>
          <p:cNvSpPr>
            <a:spLocks noChangeArrowheads="1"/>
          </p:cNvSpPr>
          <p:nvPr/>
        </p:nvSpPr>
        <p:spPr bwMode="auto">
          <a:xfrm>
            <a:off x="2419351" y="222091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7" name="Rectangle 43"/>
          <p:cNvSpPr>
            <a:spLocks noChangeArrowheads="1"/>
          </p:cNvSpPr>
          <p:nvPr/>
        </p:nvSpPr>
        <p:spPr bwMode="auto">
          <a:xfrm>
            <a:off x="2559051" y="1525588"/>
            <a:ext cx="19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8" name="Rectangle 44"/>
          <p:cNvSpPr>
            <a:spLocks noChangeArrowheads="1"/>
          </p:cNvSpPr>
          <p:nvPr/>
        </p:nvSpPr>
        <p:spPr bwMode="auto">
          <a:xfrm>
            <a:off x="2559051" y="5135563"/>
            <a:ext cx="19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Rectangle 45"/>
          <p:cNvSpPr>
            <a:spLocks noChangeArrowheads="1"/>
          </p:cNvSpPr>
          <p:nvPr/>
        </p:nvSpPr>
        <p:spPr bwMode="auto">
          <a:xfrm>
            <a:off x="3429001" y="513556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0,2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0" name="Rectangle 46"/>
          <p:cNvSpPr>
            <a:spLocks noChangeArrowheads="1"/>
          </p:cNvSpPr>
          <p:nvPr/>
        </p:nvSpPr>
        <p:spPr bwMode="auto">
          <a:xfrm>
            <a:off x="4227513" y="513556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1" name="Rectangle 47"/>
          <p:cNvSpPr>
            <a:spLocks noChangeArrowheads="1"/>
          </p:cNvSpPr>
          <p:nvPr/>
        </p:nvSpPr>
        <p:spPr bwMode="auto">
          <a:xfrm>
            <a:off x="5024438" y="513556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2" name="Rectangle 48"/>
          <p:cNvSpPr>
            <a:spLocks noChangeArrowheads="1"/>
          </p:cNvSpPr>
          <p:nvPr/>
        </p:nvSpPr>
        <p:spPr bwMode="auto">
          <a:xfrm>
            <a:off x="5822951" y="5135563"/>
            <a:ext cx="3349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0,8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3" name="Rectangle 49"/>
          <p:cNvSpPr>
            <a:spLocks noChangeArrowheads="1"/>
          </p:cNvSpPr>
          <p:nvPr/>
        </p:nvSpPr>
        <p:spPr bwMode="auto">
          <a:xfrm>
            <a:off x="6811963" y="2298700"/>
            <a:ext cx="454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500" dirty="0">
                <a:solidFill>
                  <a:srgbClr val="CD636D"/>
                </a:solidFill>
                <a:latin typeface="Adobe Garamond Pro" pitchFamily="18" charset="0"/>
              </a:rPr>
              <a:t>België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5" name="Rectangle 51"/>
          <p:cNvSpPr>
            <a:spLocks noChangeArrowheads="1"/>
          </p:cNvSpPr>
          <p:nvPr/>
        </p:nvSpPr>
        <p:spPr bwMode="auto">
          <a:xfrm>
            <a:off x="6107113" y="3148013"/>
            <a:ext cx="2365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868686"/>
                </a:solidFill>
                <a:effectLst/>
                <a:latin typeface="Adobe Garamond Pro" pitchFamily="18" charset="0"/>
                <a:cs typeface="Arial" pitchFamily="34" charset="0"/>
              </a:rPr>
              <a:t>vs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6" name="Rectangle 52"/>
          <p:cNvSpPr>
            <a:spLocks noChangeArrowheads="1"/>
          </p:cNvSpPr>
          <p:nvPr/>
        </p:nvSpPr>
        <p:spPr bwMode="auto">
          <a:xfrm>
            <a:off x="4845051" y="1947863"/>
            <a:ext cx="1208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500" dirty="0">
                <a:solidFill>
                  <a:srgbClr val="222221"/>
                </a:solidFill>
                <a:latin typeface="Adobe Garamond Pro" pitchFamily="18" charset="0"/>
              </a:rPr>
              <a:t>gelijke verdeling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1" name="Rectangle 57"/>
          <p:cNvSpPr>
            <a:spLocks noChangeArrowheads="1"/>
          </p:cNvSpPr>
          <p:nvPr/>
        </p:nvSpPr>
        <p:spPr bwMode="auto">
          <a:xfrm>
            <a:off x="6694488" y="5135563"/>
            <a:ext cx="19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2" name="Rectangle 58"/>
          <p:cNvSpPr>
            <a:spLocks noChangeArrowheads="1"/>
          </p:cNvSpPr>
          <p:nvPr/>
        </p:nvSpPr>
        <p:spPr bwMode="auto">
          <a:xfrm>
            <a:off x="1889126" y="1052512"/>
            <a:ext cx="16224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cumulatief aandeel in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Rectangle 59"/>
          <p:cNvSpPr>
            <a:spLocks noChangeArrowheads="1"/>
          </p:cNvSpPr>
          <p:nvPr/>
        </p:nvSpPr>
        <p:spPr bwMode="auto">
          <a:xfrm>
            <a:off x="2208213" y="1279525"/>
            <a:ext cx="9779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het 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4" name="Rectangle 60"/>
          <p:cNvSpPr>
            <a:spLocks noChangeArrowheads="1"/>
          </p:cNvSpPr>
          <p:nvPr/>
        </p:nvSpPr>
        <p:spPr bwMode="auto">
          <a:xfrm>
            <a:off x="4808538" y="5341938"/>
            <a:ext cx="24690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kumimoji="0" lang="nl-BE" altLang="nl-BE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cumulatief aandeel in </a:t>
            </a:r>
            <a:r>
              <a:rPr lang="nl-BE" altLang="nl-BE" sz="1500" i="1" dirty="0">
                <a:solidFill>
                  <a:srgbClr val="000000"/>
                </a:solidFill>
                <a:latin typeface="Adobe Garamond Pro" pitchFamily="18" charset="0"/>
              </a:rPr>
              <a:t>de bevolking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7" name="Line 63"/>
          <p:cNvSpPr>
            <a:spLocks noChangeShapeType="1"/>
          </p:cNvSpPr>
          <p:nvPr/>
        </p:nvSpPr>
        <p:spPr bwMode="auto">
          <a:xfrm>
            <a:off x="6240463" y="2438400"/>
            <a:ext cx="500063" cy="0"/>
          </a:xfrm>
          <a:prstGeom prst="line">
            <a:avLst/>
          </a:prstGeom>
          <a:noFill/>
          <a:ln w="9525">
            <a:solidFill>
              <a:srgbClr val="CD636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5089" name="Tekstvak 45088"/>
          <p:cNvSpPr txBox="1"/>
          <p:nvPr/>
        </p:nvSpPr>
        <p:spPr>
          <a:xfrm>
            <a:off x="1770996" y="5819433"/>
            <a:ext cx="6069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Bron: voor België eigen berekeningen op data van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eu-silc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 2015; voor de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vs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: </a:t>
            </a:r>
            <a:r>
              <a:rPr lang="nl-BE" sz="1000" dirty="0" err="1">
                <a:solidFill>
                  <a:schemeClr val="tx2"/>
                </a:solidFill>
                <a:latin typeface="Adobe Garamond Pro" pitchFamily="18" charset="0"/>
              </a:rPr>
              <a:t>us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 Census </a:t>
            </a:r>
            <a: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  <a:t>Bureau (http</a:t>
            </a:r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://www.census.gov</a:t>
            </a:r>
            <a: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  <a:t>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64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Personele verdeling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De statistische verdeling van het beschikbaar gezinsinkomen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Decielverdeling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Lorenz-curve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3.4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Ongelijkheidsmaatstaven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3.5</a:t>
            </a:r>
            <a:r>
              <a:rPr lang="nl-BE" dirty="0">
                <a:solidFill>
                  <a:schemeClr val="bg1"/>
                </a:solidFill>
              </a:rPr>
              <a:t>	Hoe groot is inkomensongelijkheid en neemt deze toe?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5401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3496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3.4 </a:t>
            </a:r>
            <a:r>
              <a:rPr lang="nl-BE" dirty="0"/>
              <a:t>Ongelijkheidsmaatstaven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Gini-coëfficiënt leunt aan tegen Lorenz-curve</a:t>
            </a:r>
          </a:p>
          <a:p>
            <a:pPr lvl="1"/>
            <a:r>
              <a:rPr lang="nl-BE" dirty="0" smtClean="0"/>
              <a:t>Oppervlakte tussen Lorenz-curve en diagonaal als maatstaf</a:t>
            </a:r>
          </a:p>
          <a:p>
            <a:pPr lvl="1"/>
            <a:r>
              <a:rPr lang="nl-BE" dirty="0"/>
              <a:t>Verhouding van </a:t>
            </a:r>
            <a:r>
              <a:rPr lang="nl-BE" dirty="0" smtClean="0"/>
              <a:t>oppervlakte </a:t>
            </a:r>
            <a:r>
              <a:rPr lang="nl-BE" i="1" dirty="0" smtClean="0"/>
              <a:t>L</a:t>
            </a:r>
            <a:r>
              <a:rPr lang="nl-BE" dirty="0" smtClean="0"/>
              <a:t> en oppervlakte bij maximale ongelijkheid, 1/2 </a:t>
            </a:r>
          </a:p>
          <a:p>
            <a:pPr lvl="1"/>
            <a:r>
              <a:rPr lang="nl-BE" dirty="0" smtClean="0"/>
              <a:t>Hoe verder Lorenz-curve van diagonaal ligt, hoe groter </a:t>
            </a:r>
            <a:r>
              <a:rPr lang="nl-BE" i="1" dirty="0" smtClean="0"/>
              <a:t>L</a:t>
            </a:r>
            <a:r>
              <a:rPr lang="nl-BE" dirty="0" smtClean="0"/>
              <a:t> en hoe groter de Gini</a:t>
            </a:r>
          </a:p>
          <a:p>
            <a:pPr lvl="1"/>
            <a:endParaRPr lang="nl-BE" dirty="0"/>
          </a:p>
          <a:p>
            <a:pPr marL="457188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Tussen 0 (perfect gelijk) en 1 (perfect ongelijk)</a:t>
            </a:r>
          </a:p>
          <a:p>
            <a:r>
              <a:rPr lang="nl-BE" dirty="0" smtClean="0"/>
              <a:t>Gini-coëfficiënt </a:t>
            </a:r>
          </a:p>
          <a:p>
            <a:pPr lvl="1"/>
            <a:r>
              <a:rPr lang="nl-BE" dirty="0" smtClean="0"/>
              <a:t>België: 0,264 </a:t>
            </a:r>
            <a:r>
              <a:rPr lang="nl-BE" smtClean="0"/>
              <a:t>in 2014</a:t>
            </a:r>
          </a:p>
          <a:p>
            <a:pPr lvl="1"/>
            <a:r>
              <a:rPr lang="nl-BE" smtClean="0"/>
              <a:t>VS</a:t>
            </a:r>
            <a:r>
              <a:rPr lang="nl-BE" dirty="0" smtClean="0"/>
              <a:t>: 0,464 in 2014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42487"/>
              </p:ext>
            </p:extLst>
          </p:nvPr>
        </p:nvGraphicFramePr>
        <p:xfrm>
          <a:off x="2906713" y="2919867"/>
          <a:ext cx="32004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Equation" r:id="rId3" imgW="1600200" imgH="406080" progId="Equation.DSMT4">
                  <p:embed/>
                </p:oleObj>
              </mc:Choice>
              <mc:Fallback>
                <p:oleObj name="Equation" r:id="rId3" imgW="160020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6713" y="2919867"/>
                        <a:ext cx="3200400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713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14.7: de </a:t>
            </a:r>
            <a:r>
              <a:rPr lang="nl-BE" dirty="0" smtClean="0"/>
              <a:t>Gini-coëfficiënt</a:t>
            </a:r>
            <a:endParaRPr lang="nl-BE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982913" y="1495425"/>
            <a:ext cx="3562350" cy="3560763"/>
          </a:xfrm>
          <a:custGeom>
            <a:avLst/>
            <a:gdLst>
              <a:gd name="T0" fmla="*/ 2244 w 2244"/>
              <a:gd name="T1" fmla="*/ 0 h 2243"/>
              <a:gd name="T2" fmla="*/ 2244 w 2244"/>
              <a:gd name="T3" fmla="*/ 2243 h 2243"/>
              <a:gd name="T4" fmla="*/ 0 w 2244"/>
              <a:gd name="T5" fmla="*/ 2243 h 2243"/>
              <a:gd name="T6" fmla="*/ 0 w 2244"/>
              <a:gd name="T7" fmla="*/ 2243 h 2243"/>
              <a:gd name="T8" fmla="*/ 76 w 2244"/>
              <a:gd name="T9" fmla="*/ 2225 h 2243"/>
              <a:gd name="T10" fmla="*/ 152 w 2244"/>
              <a:gd name="T11" fmla="*/ 2205 h 2243"/>
              <a:gd name="T12" fmla="*/ 222 w 2244"/>
              <a:gd name="T13" fmla="*/ 2184 h 2243"/>
              <a:gd name="T14" fmla="*/ 294 w 2244"/>
              <a:gd name="T15" fmla="*/ 2161 h 2243"/>
              <a:gd name="T16" fmla="*/ 364 w 2244"/>
              <a:gd name="T17" fmla="*/ 2135 h 2243"/>
              <a:gd name="T18" fmla="*/ 431 w 2244"/>
              <a:gd name="T19" fmla="*/ 2109 h 2243"/>
              <a:gd name="T20" fmla="*/ 498 w 2244"/>
              <a:gd name="T21" fmla="*/ 2079 h 2243"/>
              <a:gd name="T22" fmla="*/ 562 w 2244"/>
              <a:gd name="T23" fmla="*/ 2047 h 2243"/>
              <a:gd name="T24" fmla="*/ 627 w 2244"/>
              <a:gd name="T25" fmla="*/ 2015 h 2243"/>
              <a:gd name="T26" fmla="*/ 691 w 2244"/>
              <a:gd name="T27" fmla="*/ 1980 h 2243"/>
              <a:gd name="T28" fmla="*/ 752 w 2244"/>
              <a:gd name="T29" fmla="*/ 1945 h 2243"/>
              <a:gd name="T30" fmla="*/ 810 w 2244"/>
              <a:gd name="T31" fmla="*/ 1908 h 2243"/>
              <a:gd name="T32" fmla="*/ 868 w 2244"/>
              <a:gd name="T33" fmla="*/ 1870 h 2243"/>
              <a:gd name="T34" fmla="*/ 927 w 2244"/>
              <a:gd name="T35" fmla="*/ 1832 h 2243"/>
              <a:gd name="T36" fmla="*/ 1037 w 2244"/>
              <a:gd name="T37" fmla="*/ 1747 h 2243"/>
              <a:gd name="T38" fmla="*/ 1139 w 2244"/>
              <a:gd name="T39" fmla="*/ 1660 h 2243"/>
              <a:gd name="T40" fmla="*/ 1241 w 2244"/>
              <a:gd name="T41" fmla="*/ 1570 h 2243"/>
              <a:gd name="T42" fmla="*/ 1335 w 2244"/>
              <a:gd name="T43" fmla="*/ 1479 h 2243"/>
              <a:gd name="T44" fmla="*/ 1422 w 2244"/>
              <a:gd name="T45" fmla="*/ 1383 h 2243"/>
              <a:gd name="T46" fmla="*/ 1507 w 2244"/>
              <a:gd name="T47" fmla="*/ 1287 h 2243"/>
              <a:gd name="T48" fmla="*/ 1585 w 2244"/>
              <a:gd name="T49" fmla="*/ 1188 h 2243"/>
              <a:gd name="T50" fmla="*/ 1661 w 2244"/>
              <a:gd name="T51" fmla="*/ 1092 h 2243"/>
              <a:gd name="T52" fmla="*/ 1731 w 2244"/>
              <a:gd name="T53" fmla="*/ 993 h 2243"/>
              <a:gd name="T54" fmla="*/ 1795 w 2244"/>
              <a:gd name="T55" fmla="*/ 897 h 2243"/>
              <a:gd name="T56" fmla="*/ 1853 w 2244"/>
              <a:gd name="T57" fmla="*/ 801 h 2243"/>
              <a:gd name="T58" fmla="*/ 1909 w 2244"/>
              <a:gd name="T59" fmla="*/ 710 h 2243"/>
              <a:gd name="T60" fmla="*/ 1961 w 2244"/>
              <a:gd name="T61" fmla="*/ 620 h 2243"/>
              <a:gd name="T62" fmla="*/ 2008 w 2244"/>
              <a:gd name="T63" fmla="*/ 533 h 2243"/>
              <a:gd name="T64" fmla="*/ 2049 w 2244"/>
              <a:gd name="T65" fmla="*/ 451 h 2243"/>
              <a:gd name="T66" fmla="*/ 2118 w 2244"/>
              <a:gd name="T67" fmla="*/ 303 h 2243"/>
              <a:gd name="T68" fmla="*/ 2174 w 2244"/>
              <a:gd name="T69" fmla="*/ 177 h 2243"/>
              <a:gd name="T70" fmla="*/ 2212 w 2244"/>
              <a:gd name="T71" fmla="*/ 84 h 2243"/>
              <a:gd name="T72" fmla="*/ 2241 w 2244"/>
              <a:gd name="T73" fmla="*/ 0 h 2243"/>
              <a:gd name="T74" fmla="*/ 2241 w 2244"/>
              <a:gd name="T75" fmla="*/ 0 h 2243"/>
              <a:gd name="T76" fmla="*/ 2244 w 2244"/>
              <a:gd name="T77" fmla="*/ 0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4" h="2243">
                <a:moveTo>
                  <a:pt x="2244" y="0"/>
                </a:moveTo>
                <a:lnTo>
                  <a:pt x="2244" y="2243"/>
                </a:lnTo>
                <a:lnTo>
                  <a:pt x="0" y="2243"/>
                </a:lnTo>
                <a:lnTo>
                  <a:pt x="0" y="2243"/>
                </a:lnTo>
                <a:lnTo>
                  <a:pt x="76" y="2225"/>
                </a:lnTo>
                <a:lnTo>
                  <a:pt x="152" y="2205"/>
                </a:lnTo>
                <a:lnTo>
                  <a:pt x="222" y="2184"/>
                </a:lnTo>
                <a:lnTo>
                  <a:pt x="294" y="2161"/>
                </a:lnTo>
                <a:lnTo>
                  <a:pt x="364" y="2135"/>
                </a:lnTo>
                <a:lnTo>
                  <a:pt x="431" y="2109"/>
                </a:lnTo>
                <a:lnTo>
                  <a:pt x="498" y="2079"/>
                </a:lnTo>
                <a:lnTo>
                  <a:pt x="562" y="2047"/>
                </a:lnTo>
                <a:lnTo>
                  <a:pt x="627" y="2015"/>
                </a:lnTo>
                <a:lnTo>
                  <a:pt x="691" y="1980"/>
                </a:lnTo>
                <a:lnTo>
                  <a:pt x="752" y="1945"/>
                </a:lnTo>
                <a:lnTo>
                  <a:pt x="810" y="1908"/>
                </a:lnTo>
                <a:lnTo>
                  <a:pt x="868" y="1870"/>
                </a:lnTo>
                <a:lnTo>
                  <a:pt x="927" y="1832"/>
                </a:lnTo>
                <a:lnTo>
                  <a:pt x="1037" y="1747"/>
                </a:lnTo>
                <a:lnTo>
                  <a:pt x="1139" y="1660"/>
                </a:lnTo>
                <a:lnTo>
                  <a:pt x="1241" y="1570"/>
                </a:lnTo>
                <a:lnTo>
                  <a:pt x="1335" y="1479"/>
                </a:lnTo>
                <a:lnTo>
                  <a:pt x="1422" y="1383"/>
                </a:lnTo>
                <a:lnTo>
                  <a:pt x="1507" y="1287"/>
                </a:lnTo>
                <a:lnTo>
                  <a:pt x="1585" y="1188"/>
                </a:lnTo>
                <a:lnTo>
                  <a:pt x="1661" y="1092"/>
                </a:lnTo>
                <a:lnTo>
                  <a:pt x="1731" y="993"/>
                </a:lnTo>
                <a:lnTo>
                  <a:pt x="1795" y="897"/>
                </a:lnTo>
                <a:lnTo>
                  <a:pt x="1853" y="801"/>
                </a:lnTo>
                <a:lnTo>
                  <a:pt x="1909" y="710"/>
                </a:lnTo>
                <a:lnTo>
                  <a:pt x="1961" y="620"/>
                </a:lnTo>
                <a:lnTo>
                  <a:pt x="2008" y="533"/>
                </a:lnTo>
                <a:lnTo>
                  <a:pt x="2049" y="451"/>
                </a:lnTo>
                <a:lnTo>
                  <a:pt x="2118" y="303"/>
                </a:lnTo>
                <a:lnTo>
                  <a:pt x="2174" y="177"/>
                </a:lnTo>
                <a:lnTo>
                  <a:pt x="2212" y="84"/>
                </a:lnTo>
                <a:lnTo>
                  <a:pt x="2241" y="0"/>
                </a:lnTo>
                <a:lnTo>
                  <a:pt x="2241" y="0"/>
                </a:lnTo>
                <a:lnTo>
                  <a:pt x="2244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987676" y="1495425"/>
            <a:ext cx="3557588" cy="3560763"/>
          </a:xfrm>
          <a:custGeom>
            <a:avLst/>
            <a:gdLst>
              <a:gd name="T0" fmla="*/ 0 w 2241"/>
              <a:gd name="T1" fmla="*/ 2243 h 2243"/>
              <a:gd name="T2" fmla="*/ 2241 w 2241"/>
              <a:gd name="T3" fmla="*/ 0 h 2243"/>
              <a:gd name="T4" fmla="*/ 2241 w 2241"/>
              <a:gd name="T5" fmla="*/ 0 h 2243"/>
              <a:gd name="T6" fmla="*/ 2209 w 2241"/>
              <a:gd name="T7" fmla="*/ 84 h 2243"/>
              <a:gd name="T8" fmla="*/ 2171 w 2241"/>
              <a:gd name="T9" fmla="*/ 177 h 2243"/>
              <a:gd name="T10" fmla="*/ 2118 w 2241"/>
              <a:gd name="T11" fmla="*/ 303 h 2243"/>
              <a:gd name="T12" fmla="*/ 2048 w 2241"/>
              <a:gd name="T13" fmla="*/ 451 h 2243"/>
              <a:gd name="T14" fmla="*/ 2005 w 2241"/>
              <a:gd name="T15" fmla="*/ 533 h 2243"/>
              <a:gd name="T16" fmla="*/ 1958 w 2241"/>
              <a:gd name="T17" fmla="*/ 620 h 2243"/>
              <a:gd name="T18" fmla="*/ 1909 w 2241"/>
              <a:gd name="T19" fmla="*/ 710 h 2243"/>
              <a:gd name="T20" fmla="*/ 1853 w 2241"/>
              <a:gd name="T21" fmla="*/ 801 h 2243"/>
              <a:gd name="T22" fmla="*/ 1792 w 2241"/>
              <a:gd name="T23" fmla="*/ 897 h 2243"/>
              <a:gd name="T24" fmla="*/ 1728 w 2241"/>
              <a:gd name="T25" fmla="*/ 993 h 2243"/>
              <a:gd name="T26" fmla="*/ 1661 w 2241"/>
              <a:gd name="T27" fmla="*/ 1092 h 2243"/>
              <a:gd name="T28" fmla="*/ 1585 w 2241"/>
              <a:gd name="T29" fmla="*/ 1188 h 2243"/>
              <a:gd name="T30" fmla="*/ 1506 w 2241"/>
              <a:gd name="T31" fmla="*/ 1287 h 2243"/>
              <a:gd name="T32" fmla="*/ 1422 w 2241"/>
              <a:gd name="T33" fmla="*/ 1383 h 2243"/>
              <a:gd name="T34" fmla="*/ 1335 w 2241"/>
              <a:gd name="T35" fmla="*/ 1479 h 2243"/>
              <a:gd name="T36" fmla="*/ 1238 w 2241"/>
              <a:gd name="T37" fmla="*/ 1570 h 2243"/>
              <a:gd name="T38" fmla="*/ 1139 w 2241"/>
              <a:gd name="T39" fmla="*/ 1660 h 2243"/>
              <a:gd name="T40" fmla="*/ 1034 w 2241"/>
              <a:gd name="T41" fmla="*/ 1747 h 2243"/>
              <a:gd name="T42" fmla="*/ 924 w 2241"/>
              <a:gd name="T43" fmla="*/ 1832 h 2243"/>
              <a:gd name="T44" fmla="*/ 868 w 2241"/>
              <a:gd name="T45" fmla="*/ 1870 h 2243"/>
              <a:gd name="T46" fmla="*/ 810 w 2241"/>
              <a:gd name="T47" fmla="*/ 1908 h 2243"/>
              <a:gd name="T48" fmla="*/ 749 w 2241"/>
              <a:gd name="T49" fmla="*/ 1945 h 2243"/>
              <a:gd name="T50" fmla="*/ 688 w 2241"/>
              <a:gd name="T51" fmla="*/ 1980 h 2243"/>
              <a:gd name="T52" fmla="*/ 626 w 2241"/>
              <a:gd name="T53" fmla="*/ 2015 h 2243"/>
              <a:gd name="T54" fmla="*/ 562 w 2241"/>
              <a:gd name="T55" fmla="*/ 2047 h 2243"/>
              <a:gd name="T56" fmla="*/ 498 w 2241"/>
              <a:gd name="T57" fmla="*/ 2079 h 2243"/>
              <a:gd name="T58" fmla="*/ 431 w 2241"/>
              <a:gd name="T59" fmla="*/ 2109 h 2243"/>
              <a:gd name="T60" fmla="*/ 361 w 2241"/>
              <a:gd name="T61" fmla="*/ 2135 h 2243"/>
              <a:gd name="T62" fmla="*/ 291 w 2241"/>
              <a:gd name="T63" fmla="*/ 2161 h 2243"/>
              <a:gd name="T64" fmla="*/ 221 w 2241"/>
              <a:gd name="T65" fmla="*/ 2184 h 2243"/>
              <a:gd name="T66" fmla="*/ 149 w 2241"/>
              <a:gd name="T67" fmla="*/ 2205 h 2243"/>
              <a:gd name="T68" fmla="*/ 76 w 2241"/>
              <a:gd name="T69" fmla="*/ 2225 h 2243"/>
              <a:gd name="T70" fmla="*/ 0 w 2241"/>
              <a:gd name="T71" fmla="*/ 2243 h 2243"/>
              <a:gd name="T72" fmla="*/ 0 w 2241"/>
              <a:gd name="T73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3">
                <a:moveTo>
                  <a:pt x="0" y="2243"/>
                </a:moveTo>
                <a:lnTo>
                  <a:pt x="2241" y="0"/>
                </a:lnTo>
                <a:lnTo>
                  <a:pt x="2241" y="0"/>
                </a:lnTo>
                <a:lnTo>
                  <a:pt x="2209" y="84"/>
                </a:lnTo>
                <a:lnTo>
                  <a:pt x="2171" y="177"/>
                </a:lnTo>
                <a:lnTo>
                  <a:pt x="2118" y="303"/>
                </a:lnTo>
                <a:lnTo>
                  <a:pt x="2048" y="451"/>
                </a:lnTo>
                <a:lnTo>
                  <a:pt x="2005" y="533"/>
                </a:lnTo>
                <a:lnTo>
                  <a:pt x="1958" y="620"/>
                </a:lnTo>
                <a:lnTo>
                  <a:pt x="1909" y="710"/>
                </a:lnTo>
                <a:lnTo>
                  <a:pt x="1853" y="801"/>
                </a:lnTo>
                <a:lnTo>
                  <a:pt x="1792" y="897"/>
                </a:lnTo>
                <a:lnTo>
                  <a:pt x="1728" y="993"/>
                </a:lnTo>
                <a:lnTo>
                  <a:pt x="1661" y="1092"/>
                </a:lnTo>
                <a:lnTo>
                  <a:pt x="1585" y="1188"/>
                </a:lnTo>
                <a:lnTo>
                  <a:pt x="1506" y="1287"/>
                </a:lnTo>
                <a:lnTo>
                  <a:pt x="1422" y="1383"/>
                </a:lnTo>
                <a:lnTo>
                  <a:pt x="1335" y="1479"/>
                </a:lnTo>
                <a:lnTo>
                  <a:pt x="1238" y="1570"/>
                </a:lnTo>
                <a:lnTo>
                  <a:pt x="1139" y="1660"/>
                </a:lnTo>
                <a:lnTo>
                  <a:pt x="1034" y="1747"/>
                </a:lnTo>
                <a:lnTo>
                  <a:pt x="924" y="1832"/>
                </a:lnTo>
                <a:lnTo>
                  <a:pt x="868" y="1870"/>
                </a:lnTo>
                <a:lnTo>
                  <a:pt x="810" y="1908"/>
                </a:lnTo>
                <a:lnTo>
                  <a:pt x="749" y="1945"/>
                </a:lnTo>
                <a:lnTo>
                  <a:pt x="688" y="1980"/>
                </a:lnTo>
                <a:lnTo>
                  <a:pt x="626" y="2015"/>
                </a:lnTo>
                <a:lnTo>
                  <a:pt x="562" y="2047"/>
                </a:lnTo>
                <a:lnTo>
                  <a:pt x="498" y="2079"/>
                </a:lnTo>
                <a:lnTo>
                  <a:pt x="431" y="2109"/>
                </a:lnTo>
                <a:lnTo>
                  <a:pt x="361" y="2135"/>
                </a:lnTo>
                <a:lnTo>
                  <a:pt x="291" y="2161"/>
                </a:lnTo>
                <a:lnTo>
                  <a:pt x="221" y="2184"/>
                </a:lnTo>
                <a:lnTo>
                  <a:pt x="149" y="2205"/>
                </a:lnTo>
                <a:lnTo>
                  <a:pt x="76" y="2225"/>
                </a:lnTo>
                <a:lnTo>
                  <a:pt x="0" y="2243"/>
                </a:lnTo>
                <a:lnTo>
                  <a:pt x="0" y="2243"/>
                </a:lnTo>
                <a:close/>
              </a:path>
            </a:pathLst>
          </a:custGeom>
          <a:solidFill>
            <a:srgbClr val="E4A2A3"/>
          </a:solidFill>
          <a:ln w="19050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982913" y="1495425"/>
            <a:ext cx="3562350" cy="3560763"/>
          </a:xfrm>
          <a:custGeom>
            <a:avLst/>
            <a:gdLst>
              <a:gd name="T0" fmla="*/ 2241 w 2244"/>
              <a:gd name="T1" fmla="*/ 0 h 2243"/>
              <a:gd name="T2" fmla="*/ 2244 w 2244"/>
              <a:gd name="T3" fmla="*/ 0 h 2243"/>
              <a:gd name="T4" fmla="*/ 2244 w 2244"/>
              <a:gd name="T5" fmla="*/ 2243 h 2243"/>
              <a:gd name="T6" fmla="*/ 0 w 2244"/>
              <a:gd name="T7" fmla="*/ 2243 h 2243"/>
              <a:gd name="T8" fmla="*/ 0 w 2244"/>
              <a:gd name="T9" fmla="*/ 0 h 2243"/>
              <a:gd name="T10" fmla="*/ 2241 w 2244"/>
              <a:gd name="T11" fmla="*/ 0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44" h="2243">
                <a:moveTo>
                  <a:pt x="2241" y="0"/>
                </a:moveTo>
                <a:lnTo>
                  <a:pt x="2244" y="0"/>
                </a:lnTo>
                <a:lnTo>
                  <a:pt x="2244" y="2243"/>
                </a:lnTo>
                <a:lnTo>
                  <a:pt x="0" y="2243"/>
                </a:lnTo>
                <a:lnTo>
                  <a:pt x="0" y="0"/>
                </a:lnTo>
                <a:lnTo>
                  <a:pt x="2241" y="0"/>
                </a:lnTo>
                <a:close/>
              </a:path>
            </a:pathLst>
          </a:custGeom>
          <a:noFill/>
          <a:ln w="952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57788" y="3159125"/>
            <a:ext cx="1857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L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646863" y="1304925"/>
            <a:ext cx="188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B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90776" y="1041400"/>
            <a:ext cx="11403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cumulatief procent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446338" y="1246188"/>
            <a:ext cx="10297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van het 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87976" y="4273550"/>
            <a:ext cx="2413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M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600826" y="5056188"/>
            <a:ext cx="1936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1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A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375276" y="5148263"/>
            <a:ext cx="11403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cumulatief procent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522913" y="5346700"/>
            <a:ext cx="9896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i="1" dirty="0">
                <a:solidFill>
                  <a:srgbClr val="222221"/>
                </a:solidFill>
                <a:latin typeface="Adobe Garamond Pro" pitchFamily="18" charset="0"/>
              </a:rPr>
              <a:t>van de gezinnen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881313" y="5111750"/>
            <a:ext cx="171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951163" y="1462088"/>
            <a:ext cx="63500" cy="65088"/>
          </a:xfrm>
          <a:custGeom>
            <a:avLst/>
            <a:gdLst>
              <a:gd name="T0" fmla="*/ 40 w 40"/>
              <a:gd name="T1" fmla="*/ 21 h 41"/>
              <a:gd name="T2" fmla="*/ 40 w 40"/>
              <a:gd name="T3" fmla="*/ 21 h 41"/>
              <a:gd name="T4" fmla="*/ 40 w 40"/>
              <a:gd name="T5" fmla="*/ 30 h 41"/>
              <a:gd name="T6" fmla="*/ 35 w 40"/>
              <a:gd name="T7" fmla="*/ 35 h 41"/>
              <a:gd name="T8" fmla="*/ 29 w 40"/>
              <a:gd name="T9" fmla="*/ 38 h 41"/>
              <a:gd name="T10" fmla="*/ 20 w 40"/>
              <a:gd name="T11" fmla="*/ 41 h 41"/>
              <a:gd name="T12" fmla="*/ 20 w 40"/>
              <a:gd name="T13" fmla="*/ 41 h 41"/>
              <a:gd name="T14" fmla="*/ 14 w 40"/>
              <a:gd name="T15" fmla="*/ 38 h 41"/>
              <a:gd name="T16" fmla="*/ 5 w 40"/>
              <a:gd name="T17" fmla="*/ 35 h 41"/>
              <a:gd name="T18" fmla="*/ 3 w 40"/>
              <a:gd name="T19" fmla="*/ 30 h 41"/>
              <a:gd name="T20" fmla="*/ 0 w 40"/>
              <a:gd name="T21" fmla="*/ 21 h 41"/>
              <a:gd name="T22" fmla="*/ 0 w 40"/>
              <a:gd name="T23" fmla="*/ 21 h 41"/>
              <a:gd name="T24" fmla="*/ 3 w 40"/>
              <a:gd name="T25" fmla="*/ 12 h 41"/>
              <a:gd name="T26" fmla="*/ 5 w 40"/>
              <a:gd name="T27" fmla="*/ 6 h 41"/>
              <a:gd name="T28" fmla="*/ 14 w 40"/>
              <a:gd name="T29" fmla="*/ 0 h 41"/>
              <a:gd name="T30" fmla="*/ 20 w 40"/>
              <a:gd name="T31" fmla="*/ 0 h 41"/>
              <a:gd name="T32" fmla="*/ 20 w 40"/>
              <a:gd name="T33" fmla="*/ 0 h 41"/>
              <a:gd name="T34" fmla="*/ 29 w 40"/>
              <a:gd name="T35" fmla="*/ 0 h 41"/>
              <a:gd name="T36" fmla="*/ 35 w 40"/>
              <a:gd name="T37" fmla="*/ 6 h 41"/>
              <a:gd name="T38" fmla="*/ 40 w 40"/>
              <a:gd name="T39" fmla="*/ 12 h 41"/>
              <a:gd name="T40" fmla="*/ 40 w 40"/>
              <a:gd name="T41" fmla="*/ 21 h 41"/>
              <a:gd name="T42" fmla="*/ 40 w 40"/>
              <a:gd name="T4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1">
                <a:moveTo>
                  <a:pt x="40" y="21"/>
                </a:moveTo>
                <a:lnTo>
                  <a:pt x="40" y="21"/>
                </a:lnTo>
                <a:lnTo>
                  <a:pt x="40" y="30"/>
                </a:lnTo>
                <a:lnTo>
                  <a:pt x="35" y="35"/>
                </a:lnTo>
                <a:lnTo>
                  <a:pt x="29" y="38"/>
                </a:lnTo>
                <a:lnTo>
                  <a:pt x="20" y="41"/>
                </a:lnTo>
                <a:lnTo>
                  <a:pt x="20" y="41"/>
                </a:lnTo>
                <a:lnTo>
                  <a:pt x="14" y="38"/>
                </a:lnTo>
                <a:lnTo>
                  <a:pt x="5" y="35"/>
                </a:lnTo>
                <a:lnTo>
                  <a:pt x="3" y="30"/>
                </a:lnTo>
                <a:lnTo>
                  <a:pt x="0" y="21"/>
                </a:lnTo>
                <a:lnTo>
                  <a:pt x="0" y="21"/>
                </a:lnTo>
                <a:lnTo>
                  <a:pt x="3" y="12"/>
                </a:lnTo>
                <a:lnTo>
                  <a:pt x="5" y="6"/>
                </a:lnTo>
                <a:lnTo>
                  <a:pt x="14" y="0"/>
                </a:lnTo>
                <a:lnTo>
                  <a:pt x="20" y="0"/>
                </a:lnTo>
                <a:lnTo>
                  <a:pt x="20" y="0"/>
                </a:lnTo>
                <a:lnTo>
                  <a:pt x="29" y="0"/>
                </a:lnTo>
                <a:lnTo>
                  <a:pt x="35" y="6"/>
                </a:lnTo>
                <a:lnTo>
                  <a:pt x="40" y="12"/>
                </a:lnTo>
                <a:lnTo>
                  <a:pt x="40" y="21"/>
                </a:lnTo>
                <a:lnTo>
                  <a:pt x="40" y="21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951163" y="5022850"/>
            <a:ext cx="63500" cy="65088"/>
          </a:xfrm>
          <a:custGeom>
            <a:avLst/>
            <a:gdLst>
              <a:gd name="T0" fmla="*/ 40 w 40"/>
              <a:gd name="T1" fmla="*/ 21 h 41"/>
              <a:gd name="T2" fmla="*/ 40 w 40"/>
              <a:gd name="T3" fmla="*/ 21 h 41"/>
              <a:gd name="T4" fmla="*/ 40 w 40"/>
              <a:gd name="T5" fmla="*/ 29 h 41"/>
              <a:gd name="T6" fmla="*/ 35 w 40"/>
              <a:gd name="T7" fmla="*/ 35 h 41"/>
              <a:gd name="T8" fmla="*/ 29 w 40"/>
              <a:gd name="T9" fmla="*/ 38 h 41"/>
              <a:gd name="T10" fmla="*/ 20 w 40"/>
              <a:gd name="T11" fmla="*/ 41 h 41"/>
              <a:gd name="T12" fmla="*/ 20 w 40"/>
              <a:gd name="T13" fmla="*/ 41 h 41"/>
              <a:gd name="T14" fmla="*/ 14 w 40"/>
              <a:gd name="T15" fmla="*/ 38 h 41"/>
              <a:gd name="T16" fmla="*/ 5 w 40"/>
              <a:gd name="T17" fmla="*/ 35 h 41"/>
              <a:gd name="T18" fmla="*/ 3 w 40"/>
              <a:gd name="T19" fmla="*/ 29 h 41"/>
              <a:gd name="T20" fmla="*/ 0 w 40"/>
              <a:gd name="T21" fmla="*/ 21 h 41"/>
              <a:gd name="T22" fmla="*/ 0 w 40"/>
              <a:gd name="T23" fmla="*/ 21 h 41"/>
              <a:gd name="T24" fmla="*/ 3 w 40"/>
              <a:gd name="T25" fmla="*/ 12 h 41"/>
              <a:gd name="T26" fmla="*/ 5 w 40"/>
              <a:gd name="T27" fmla="*/ 6 h 41"/>
              <a:gd name="T28" fmla="*/ 14 w 40"/>
              <a:gd name="T29" fmla="*/ 0 h 41"/>
              <a:gd name="T30" fmla="*/ 20 w 40"/>
              <a:gd name="T31" fmla="*/ 0 h 41"/>
              <a:gd name="T32" fmla="*/ 20 w 40"/>
              <a:gd name="T33" fmla="*/ 0 h 41"/>
              <a:gd name="T34" fmla="*/ 29 w 40"/>
              <a:gd name="T35" fmla="*/ 0 h 41"/>
              <a:gd name="T36" fmla="*/ 35 w 40"/>
              <a:gd name="T37" fmla="*/ 6 h 41"/>
              <a:gd name="T38" fmla="*/ 40 w 40"/>
              <a:gd name="T39" fmla="*/ 12 h 41"/>
              <a:gd name="T40" fmla="*/ 40 w 40"/>
              <a:gd name="T41" fmla="*/ 21 h 41"/>
              <a:gd name="T42" fmla="*/ 40 w 40"/>
              <a:gd name="T4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1">
                <a:moveTo>
                  <a:pt x="40" y="21"/>
                </a:moveTo>
                <a:lnTo>
                  <a:pt x="40" y="21"/>
                </a:lnTo>
                <a:lnTo>
                  <a:pt x="40" y="29"/>
                </a:lnTo>
                <a:lnTo>
                  <a:pt x="35" y="35"/>
                </a:lnTo>
                <a:lnTo>
                  <a:pt x="29" y="38"/>
                </a:lnTo>
                <a:lnTo>
                  <a:pt x="20" y="41"/>
                </a:lnTo>
                <a:lnTo>
                  <a:pt x="20" y="41"/>
                </a:lnTo>
                <a:lnTo>
                  <a:pt x="14" y="38"/>
                </a:lnTo>
                <a:lnTo>
                  <a:pt x="5" y="35"/>
                </a:lnTo>
                <a:lnTo>
                  <a:pt x="3" y="29"/>
                </a:lnTo>
                <a:lnTo>
                  <a:pt x="0" y="21"/>
                </a:lnTo>
                <a:lnTo>
                  <a:pt x="0" y="21"/>
                </a:lnTo>
                <a:lnTo>
                  <a:pt x="3" y="12"/>
                </a:lnTo>
                <a:lnTo>
                  <a:pt x="5" y="6"/>
                </a:lnTo>
                <a:lnTo>
                  <a:pt x="14" y="0"/>
                </a:lnTo>
                <a:lnTo>
                  <a:pt x="20" y="0"/>
                </a:lnTo>
                <a:lnTo>
                  <a:pt x="20" y="0"/>
                </a:lnTo>
                <a:lnTo>
                  <a:pt x="29" y="0"/>
                </a:lnTo>
                <a:lnTo>
                  <a:pt x="35" y="6"/>
                </a:lnTo>
                <a:lnTo>
                  <a:pt x="40" y="12"/>
                </a:lnTo>
                <a:lnTo>
                  <a:pt x="40" y="21"/>
                </a:lnTo>
                <a:lnTo>
                  <a:pt x="40" y="21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6507163" y="1462088"/>
            <a:ext cx="65088" cy="65088"/>
          </a:xfrm>
          <a:custGeom>
            <a:avLst/>
            <a:gdLst>
              <a:gd name="T0" fmla="*/ 41 w 41"/>
              <a:gd name="T1" fmla="*/ 21 h 41"/>
              <a:gd name="T2" fmla="*/ 41 w 41"/>
              <a:gd name="T3" fmla="*/ 21 h 41"/>
              <a:gd name="T4" fmla="*/ 41 w 41"/>
              <a:gd name="T5" fmla="*/ 30 h 41"/>
              <a:gd name="T6" fmla="*/ 35 w 41"/>
              <a:gd name="T7" fmla="*/ 35 h 41"/>
              <a:gd name="T8" fmla="*/ 30 w 41"/>
              <a:gd name="T9" fmla="*/ 41 h 41"/>
              <a:gd name="T10" fmla="*/ 21 w 41"/>
              <a:gd name="T11" fmla="*/ 41 h 41"/>
              <a:gd name="T12" fmla="*/ 21 w 41"/>
              <a:gd name="T13" fmla="*/ 41 h 41"/>
              <a:gd name="T14" fmla="*/ 12 w 41"/>
              <a:gd name="T15" fmla="*/ 41 h 41"/>
              <a:gd name="T16" fmla="*/ 6 w 41"/>
              <a:gd name="T17" fmla="*/ 35 h 41"/>
              <a:gd name="T18" fmla="*/ 0 w 41"/>
              <a:gd name="T19" fmla="*/ 30 h 41"/>
              <a:gd name="T20" fmla="*/ 0 w 41"/>
              <a:gd name="T21" fmla="*/ 21 h 41"/>
              <a:gd name="T22" fmla="*/ 0 w 41"/>
              <a:gd name="T23" fmla="*/ 21 h 41"/>
              <a:gd name="T24" fmla="*/ 0 w 41"/>
              <a:gd name="T25" fmla="*/ 15 h 41"/>
              <a:gd name="T26" fmla="*/ 6 w 41"/>
              <a:gd name="T27" fmla="*/ 6 h 41"/>
              <a:gd name="T28" fmla="*/ 12 w 41"/>
              <a:gd name="T29" fmla="*/ 3 h 41"/>
              <a:gd name="T30" fmla="*/ 21 w 41"/>
              <a:gd name="T31" fmla="*/ 0 h 41"/>
              <a:gd name="T32" fmla="*/ 21 w 41"/>
              <a:gd name="T33" fmla="*/ 0 h 41"/>
              <a:gd name="T34" fmla="*/ 30 w 41"/>
              <a:gd name="T35" fmla="*/ 3 h 41"/>
              <a:gd name="T36" fmla="*/ 35 w 41"/>
              <a:gd name="T37" fmla="*/ 6 h 41"/>
              <a:gd name="T38" fmla="*/ 41 w 41"/>
              <a:gd name="T39" fmla="*/ 15 h 41"/>
              <a:gd name="T40" fmla="*/ 41 w 41"/>
              <a:gd name="T41" fmla="*/ 21 h 41"/>
              <a:gd name="T42" fmla="*/ 41 w 41"/>
              <a:gd name="T4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41">
                <a:moveTo>
                  <a:pt x="41" y="21"/>
                </a:moveTo>
                <a:lnTo>
                  <a:pt x="41" y="21"/>
                </a:lnTo>
                <a:lnTo>
                  <a:pt x="41" y="30"/>
                </a:lnTo>
                <a:lnTo>
                  <a:pt x="35" y="35"/>
                </a:lnTo>
                <a:lnTo>
                  <a:pt x="30" y="41"/>
                </a:lnTo>
                <a:lnTo>
                  <a:pt x="21" y="41"/>
                </a:lnTo>
                <a:lnTo>
                  <a:pt x="21" y="41"/>
                </a:lnTo>
                <a:lnTo>
                  <a:pt x="12" y="41"/>
                </a:lnTo>
                <a:lnTo>
                  <a:pt x="6" y="35"/>
                </a:lnTo>
                <a:lnTo>
                  <a:pt x="0" y="30"/>
                </a:lnTo>
                <a:lnTo>
                  <a:pt x="0" y="21"/>
                </a:lnTo>
                <a:lnTo>
                  <a:pt x="0" y="21"/>
                </a:lnTo>
                <a:lnTo>
                  <a:pt x="0" y="15"/>
                </a:lnTo>
                <a:lnTo>
                  <a:pt x="6" y="6"/>
                </a:lnTo>
                <a:lnTo>
                  <a:pt x="12" y="3"/>
                </a:lnTo>
                <a:lnTo>
                  <a:pt x="21" y="0"/>
                </a:lnTo>
                <a:lnTo>
                  <a:pt x="21" y="0"/>
                </a:lnTo>
                <a:lnTo>
                  <a:pt x="30" y="3"/>
                </a:lnTo>
                <a:lnTo>
                  <a:pt x="35" y="6"/>
                </a:lnTo>
                <a:lnTo>
                  <a:pt x="41" y="15"/>
                </a:lnTo>
                <a:lnTo>
                  <a:pt x="41" y="21"/>
                </a:lnTo>
                <a:lnTo>
                  <a:pt x="41" y="21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511926" y="5022850"/>
            <a:ext cx="65088" cy="65088"/>
          </a:xfrm>
          <a:custGeom>
            <a:avLst/>
            <a:gdLst>
              <a:gd name="T0" fmla="*/ 41 w 41"/>
              <a:gd name="T1" fmla="*/ 21 h 41"/>
              <a:gd name="T2" fmla="*/ 41 w 41"/>
              <a:gd name="T3" fmla="*/ 21 h 41"/>
              <a:gd name="T4" fmla="*/ 41 w 41"/>
              <a:gd name="T5" fmla="*/ 29 h 41"/>
              <a:gd name="T6" fmla="*/ 35 w 41"/>
              <a:gd name="T7" fmla="*/ 35 h 41"/>
              <a:gd name="T8" fmla="*/ 30 w 41"/>
              <a:gd name="T9" fmla="*/ 38 h 41"/>
              <a:gd name="T10" fmla="*/ 21 w 41"/>
              <a:gd name="T11" fmla="*/ 41 h 41"/>
              <a:gd name="T12" fmla="*/ 21 w 41"/>
              <a:gd name="T13" fmla="*/ 41 h 41"/>
              <a:gd name="T14" fmla="*/ 15 w 41"/>
              <a:gd name="T15" fmla="*/ 38 h 41"/>
              <a:gd name="T16" fmla="*/ 6 w 41"/>
              <a:gd name="T17" fmla="*/ 35 h 41"/>
              <a:gd name="T18" fmla="*/ 3 w 41"/>
              <a:gd name="T19" fmla="*/ 29 h 41"/>
              <a:gd name="T20" fmla="*/ 0 w 41"/>
              <a:gd name="T21" fmla="*/ 21 h 41"/>
              <a:gd name="T22" fmla="*/ 0 w 41"/>
              <a:gd name="T23" fmla="*/ 21 h 41"/>
              <a:gd name="T24" fmla="*/ 3 w 41"/>
              <a:gd name="T25" fmla="*/ 12 h 41"/>
              <a:gd name="T26" fmla="*/ 6 w 41"/>
              <a:gd name="T27" fmla="*/ 6 h 41"/>
              <a:gd name="T28" fmla="*/ 15 w 41"/>
              <a:gd name="T29" fmla="*/ 0 h 41"/>
              <a:gd name="T30" fmla="*/ 21 w 41"/>
              <a:gd name="T31" fmla="*/ 0 h 41"/>
              <a:gd name="T32" fmla="*/ 21 w 41"/>
              <a:gd name="T33" fmla="*/ 0 h 41"/>
              <a:gd name="T34" fmla="*/ 30 w 41"/>
              <a:gd name="T35" fmla="*/ 0 h 41"/>
              <a:gd name="T36" fmla="*/ 35 w 41"/>
              <a:gd name="T37" fmla="*/ 6 h 41"/>
              <a:gd name="T38" fmla="*/ 41 w 41"/>
              <a:gd name="T39" fmla="*/ 12 h 41"/>
              <a:gd name="T40" fmla="*/ 41 w 41"/>
              <a:gd name="T41" fmla="*/ 21 h 41"/>
              <a:gd name="T42" fmla="*/ 41 w 41"/>
              <a:gd name="T4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41">
                <a:moveTo>
                  <a:pt x="41" y="21"/>
                </a:moveTo>
                <a:lnTo>
                  <a:pt x="41" y="21"/>
                </a:lnTo>
                <a:lnTo>
                  <a:pt x="41" y="29"/>
                </a:lnTo>
                <a:lnTo>
                  <a:pt x="35" y="35"/>
                </a:lnTo>
                <a:lnTo>
                  <a:pt x="30" y="38"/>
                </a:lnTo>
                <a:lnTo>
                  <a:pt x="21" y="41"/>
                </a:lnTo>
                <a:lnTo>
                  <a:pt x="21" y="41"/>
                </a:lnTo>
                <a:lnTo>
                  <a:pt x="15" y="38"/>
                </a:lnTo>
                <a:lnTo>
                  <a:pt x="6" y="35"/>
                </a:lnTo>
                <a:lnTo>
                  <a:pt x="3" y="29"/>
                </a:lnTo>
                <a:lnTo>
                  <a:pt x="0" y="21"/>
                </a:lnTo>
                <a:lnTo>
                  <a:pt x="0" y="21"/>
                </a:lnTo>
                <a:lnTo>
                  <a:pt x="3" y="12"/>
                </a:lnTo>
                <a:lnTo>
                  <a:pt x="6" y="6"/>
                </a:lnTo>
                <a:lnTo>
                  <a:pt x="15" y="0"/>
                </a:lnTo>
                <a:lnTo>
                  <a:pt x="21" y="0"/>
                </a:lnTo>
                <a:lnTo>
                  <a:pt x="21" y="0"/>
                </a:lnTo>
                <a:lnTo>
                  <a:pt x="30" y="0"/>
                </a:lnTo>
                <a:lnTo>
                  <a:pt x="35" y="6"/>
                </a:lnTo>
                <a:lnTo>
                  <a:pt x="41" y="12"/>
                </a:lnTo>
                <a:lnTo>
                  <a:pt x="41" y="21"/>
                </a:lnTo>
                <a:lnTo>
                  <a:pt x="41" y="21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2686162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Personele verdeling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De statistische verdeling van het beschikbaar gezinsinkomen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Decielverdeling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Lorenz-curve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3.4</a:t>
            </a:r>
            <a:r>
              <a:rPr lang="nl-BE" dirty="0">
                <a:solidFill>
                  <a:schemeClr val="bg1"/>
                </a:solidFill>
              </a:rPr>
              <a:t>	Ongelijkheidsmaatstaven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3.5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Hoe groot is inkomensongelijkheid en neemt deze toe?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41502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0324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3.5 </a:t>
            </a:r>
            <a:r>
              <a:rPr lang="nl-BE" dirty="0"/>
              <a:t>Hoe groot is inkomensongelijkheid en neemt deze toe?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tx2"/>
                </a:solidFill>
              </a:rPr>
              <a:t>Ongelijkheid op wereldvlak is groot, maar neemt af</a:t>
            </a:r>
          </a:p>
          <a:p>
            <a:r>
              <a:rPr lang="nl-BE" dirty="0" smtClean="0"/>
              <a:t>7 miljard mensen: geen steekproef</a:t>
            </a:r>
          </a:p>
          <a:p>
            <a:r>
              <a:rPr lang="nl-BE" dirty="0" smtClean="0"/>
              <a:t>Branko </a:t>
            </a:r>
            <a:r>
              <a:rPr lang="nl-BE" dirty="0" err="1" smtClean="0"/>
              <a:t>Milanovic</a:t>
            </a:r>
            <a:r>
              <a:rPr lang="nl-BE" dirty="0" smtClean="0"/>
              <a:t>: totale wereldongelijkheid </a:t>
            </a:r>
            <a:r>
              <a:rPr lang="nl-BE" dirty="0" err="1" smtClean="0"/>
              <a:t>obv</a:t>
            </a:r>
            <a:r>
              <a:rPr lang="nl-BE" dirty="0" smtClean="0"/>
              <a:t> micro-data</a:t>
            </a:r>
          </a:p>
          <a:p>
            <a:pPr lvl="1"/>
            <a:r>
              <a:rPr lang="nl-BE" dirty="0" smtClean="0"/>
              <a:t>Ongelijkheid tussen landen</a:t>
            </a:r>
          </a:p>
          <a:p>
            <a:pPr lvl="1"/>
            <a:r>
              <a:rPr lang="nl-BE" dirty="0" smtClean="0"/>
              <a:t>Ongelijkheid binnen landen</a:t>
            </a:r>
          </a:p>
          <a:p>
            <a:pPr lvl="1"/>
            <a:r>
              <a:rPr lang="nl-BE" dirty="0" smtClean="0"/>
              <a:t>Wereldongelijkheid in inkomens tussen alle inwoners </a:t>
            </a:r>
            <a:r>
              <a:rPr lang="nl-BE" dirty="0" err="1" smtClean="0"/>
              <a:t>obv</a:t>
            </a:r>
            <a:r>
              <a:rPr lang="nl-BE" dirty="0" smtClean="0"/>
              <a:t> Gini</a:t>
            </a:r>
          </a:p>
          <a:p>
            <a:pPr lvl="2"/>
            <a:r>
              <a:rPr lang="nl-BE" dirty="0" smtClean="0"/>
              <a:t>Heel hoog op wereldvlak: 0,623</a:t>
            </a:r>
          </a:p>
          <a:p>
            <a:pPr lvl="2"/>
            <a:r>
              <a:rPr lang="nl-BE" dirty="0" smtClean="0"/>
              <a:t>Langdurige toename van ongelijkheid sinds begin negentiende eeuw</a:t>
            </a:r>
          </a:p>
          <a:p>
            <a:pPr lvl="2"/>
            <a:r>
              <a:rPr lang="nl-BE" dirty="0" smtClean="0"/>
              <a:t>Voor het eerst in bijna 2 eeuwen, neemt wereldongelijkheid af</a:t>
            </a:r>
          </a:p>
          <a:p>
            <a:pPr lvl="1"/>
            <a:r>
              <a:rPr lang="nl-BE" dirty="0" smtClean="0"/>
              <a:t>Een verklaring?</a:t>
            </a:r>
          </a:p>
          <a:p>
            <a:pPr lvl="2"/>
            <a:r>
              <a:rPr lang="nl-BE" dirty="0" smtClean="0"/>
              <a:t>Gini in VS: 0,41</a:t>
            </a:r>
          </a:p>
          <a:p>
            <a:pPr lvl="3"/>
            <a:r>
              <a:rPr lang="nl-BE" dirty="0" smtClean="0"/>
              <a:t>Na WO I sterk afgenomen, sinds 1980 opnieuw sterk toegenomen</a:t>
            </a:r>
          </a:p>
          <a:p>
            <a:pPr lvl="3"/>
            <a:r>
              <a:rPr lang="nl-BE" dirty="0" err="1" smtClean="0"/>
              <a:t>Inverted</a:t>
            </a:r>
            <a:r>
              <a:rPr lang="nl-BE" dirty="0" smtClean="0"/>
              <a:t> U-hypothesis of </a:t>
            </a:r>
            <a:r>
              <a:rPr lang="nl-BE" dirty="0" err="1" smtClean="0"/>
              <a:t>Kuznets</a:t>
            </a:r>
            <a:r>
              <a:rPr lang="nl-BE" dirty="0" smtClean="0"/>
              <a:t>-hypothese verleden tijd?</a:t>
            </a:r>
          </a:p>
          <a:p>
            <a:pPr lvl="2"/>
            <a:r>
              <a:rPr lang="nl-BE" dirty="0" smtClean="0"/>
              <a:t>Ook in China neemt interne ongelijkheid toe</a:t>
            </a:r>
          </a:p>
          <a:p>
            <a:pPr lvl="3"/>
            <a:r>
              <a:rPr lang="nl-BE" dirty="0" smtClean="0"/>
              <a:t>Chinese Gini stijgt, maar groei van gemiddeld inkomen zorgt ervoor dat wereldongelijkheid daalt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088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14.1: de transitie van het primaire inkomen naar het netto beschikbare </a:t>
            </a:r>
            <a:r>
              <a:rPr lang="nl-BE" dirty="0" smtClean="0"/>
              <a:t>inkomen en </a:t>
            </a:r>
            <a:r>
              <a:rPr lang="nl-BE" dirty="0"/>
              <a:t>welvaart</a:t>
            </a:r>
          </a:p>
        </p:txBody>
      </p:sp>
      <p:sp>
        <p:nvSpPr>
          <p:cNvPr id="38165" name="Line 6"/>
          <p:cNvSpPr>
            <a:spLocks noChangeShapeType="1"/>
          </p:cNvSpPr>
          <p:nvPr/>
        </p:nvSpPr>
        <p:spPr bwMode="auto">
          <a:xfrm flipH="1">
            <a:off x="4956176" y="5294451"/>
            <a:ext cx="863600" cy="40006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66" name="Freeform 7"/>
          <p:cNvSpPr>
            <a:spLocks/>
          </p:cNvSpPr>
          <p:nvPr/>
        </p:nvSpPr>
        <p:spPr bwMode="auto">
          <a:xfrm>
            <a:off x="4903788" y="5651648"/>
            <a:ext cx="82550" cy="76202"/>
          </a:xfrm>
          <a:custGeom>
            <a:avLst/>
            <a:gdLst>
              <a:gd name="T0" fmla="*/ 29 w 52"/>
              <a:gd name="T1" fmla="*/ 0 h 48"/>
              <a:gd name="T2" fmla="*/ 0 w 52"/>
              <a:gd name="T3" fmla="*/ 43 h 48"/>
              <a:gd name="T4" fmla="*/ 52 w 52"/>
              <a:gd name="T5" fmla="*/ 48 h 48"/>
              <a:gd name="T6" fmla="*/ 29 w 5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8">
                <a:moveTo>
                  <a:pt x="29" y="0"/>
                </a:moveTo>
                <a:lnTo>
                  <a:pt x="0" y="43"/>
                </a:lnTo>
                <a:lnTo>
                  <a:pt x="52" y="48"/>
                </a:lnTo>
                <a:lnTo>
                  <a:pt x="29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67" name="Line 8"/>
          <p:cNvSpPr>
            <a:spLocks noChangeShapeType="1"/>
          </p:cNvSpPr>
          <p:nvPr/>
        </p:nvSpPr>
        <p:spPr bwMode="auto">
          <a:xfrm flipH="1">
            <a:off x="4964113" y="5697686"/>
            <a:ext cx="860425" cy="30163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68" name="Freeform 9"/>
          <p:cNvSpPr>
            <a:spLocks/>
          </p:cNvSpPr>
          <p:nvPr/>
        </p:nvSpPr>
        <p:spPr bwMode="auto">
          <a:xfrm>
            <a:off x="4903788" y="5686574"/>
            <a:ext cx="71438" cy="82552"/>
          </a:xfrm>
          <a:custGeom>
            <a:avLst/>
            <a:gdLst>
              <a:gd name="T0" fmla="*/ 45 w 45"/>
              <a:gd name="T1" fmla="*/ 0 h 52"/>
              <a:gd name="T2" fmla="*/ 0 w 45"/>
              <a:gd name="T3" fmla="*/ 28 h 52"/>
              <a:gd name="T4" fmla="*/ 45 w 45"/>
              <a:gd name="T5" fmla="*/ 52 h 52"/>
              <a:gd name="T6" fmla="*/ 45 w 45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2">
                <a:moveTo>
                  <a:pt x="45" y="0"/>
                </a:moveTo>
                <a:lnTo>
                  <a:pt x="0" y="28"/>
                </a:lnTo>
                <a:lnTo>
                  <a:pt x="45" y="52"/>
                </a:lnTo>
                <a:lnTo>
                  <a:pt x="45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69" name="Rectangle 10"/>
          <p:cNvSpPr>
            <a:spLocks noChangeArrowheads="1"/>
          </p:cNvSpPr>
          <p:nvPr/>
        </p:nvSpPr>
        <p:spPr bwMode="auto">
          <a:xfrm>
            <a:off x="2036763" y="2354325"/>
            <a:ext cx="1060450" cy="328621"/>
          </a:xfrm>
          <a:prstGeom prst="rect">
            <a:avLst/>
          </a:prstGeom>
          <a:solidFill>
            <a:srgbClr val="CD636D"/>
          </a:solidFill>
          <a:ln w="7938">
            <a:solidFill>
              <a:srgbClr val="CD63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0" name="Rectangle 11"/>
          <p:cNvSpPr>
            <a:spLocks noChangeArrowheads="1"/>
          </p:cNvSpPr>
          <p:nvPr/>
        </p:nvSpPr>
        <p:spPr bwMode="auto">
          <a:xfrm>
            <a:off x="2036763" y="4018068"/>
            <a:ext cx="1060450" cy="317508"/>
          </a:xfrm>
          <a:prstGeom prst="rect">
            <a:avLst/>
          </a:prstGeom>
          <a:solidFill>
            <a:srgbClr val="CD636D"/>
          </a:solidFill>
          <a:ln w="7938">
            <a:solidFill>
              <a:srgbClr val="CD63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1" name="Rectangle 12"/>
          <p:cNvSpPr>
            <a:spLocks noChangeArrowheads="1"/>
          </p:cNvSpPr>
          <p:nvPr/>
        </p:nvSpPr>
        <p:spPr bwMode="auto">
          <a:xfrm>
            <a:off x="2036763" y="5113471"/>
            <a:ext cx="1060450" cy="460387"/>
          </a:xfrm>
          <a:prstGeom prst="rect">
            <a:avLst/>
          </a:prstGeom>
          <a:solidFill>
            <a:srgbClr val="CD636D"/>
          </a:solidFill>
          <a:ln w="7938">
            <a:solidFill>
              <a:srgbClr val="CD63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2" name="Rectangle 13"/>
          <p:cNvSpPr>
            <a:spLocks noChangeArrowheads="1"/>
          </p:cNvSpPr>
          <p:nvPr/>
        </p:nvSpPr>
        <p:spPr bwMode="auto">
          <a:xfrm>
            <a:off x="2916238" y="4441941"/>
            <a:ext cx="1960563" cy="206380"/>
          </a:xfrm>
          <a:prstGeom prst="rect">
            <a:avLst/>
          </a:prstGeom>
          <a:solidFill>
            <a:srgbClr val="E4A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3" name="Rectangle 14"/>
          <p:cNvSpPr>
            <a:spLocks noChangeArrowheads="1"/>
          </p:cNvSpPr>
          <p:nvPr/>
        </p:nvSpPr>
        <p:spPr bwMode="auto">
          <a:xfrm>
            <a:off x="3221038" y="4908678"/>
            <a:ext cx="1354138" cy="204793"/>
          </a:xfrm>
          <a:prstGeom prst="rect">
            <a:avLst/>
          </a:prstGeom>
          <a:solidFill>
            <a:srgbClr val="FFFFFF"/>
          </a:solidFill>
          <a:ln w="7938">
            <a:solidFill>
              <a:srgbClr val="22222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4" name="Rectangle 15"/>
          <p:cNvSpPr>
            <a:spLocks noChangeArrowheads="1"/>
          </p:cNvSpPr>
          <p:nvPr/>
        </p:nvSpPr>
        <p:spPr bwMode="auto">
          <a:xfrm>
            <a:off x="4764088" y="4908678"/>
            <a:ext cx="712788" cy="204793"/>
          </a:xfrm>
          <a:prstGeom prst="rect">
            <a:avLst/>
          </a:prstGeom>
          <a:solidFill>
            <a:srgbClr val="FFFFFF"/>
          </a:solidFill>
          <a:ln w="7938">
            <a:solidFill>
              <a:srgbClr val="22222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5" name="Rectangle 16"/>
          <p:cNvSpPr>
            <a:spLocks noChangeArrowheads="1"/>
          </p:cNvSpPr>
          <p:nvPr/>
        </p:nvSpPr>
        <p:spPr bwMode="auto">
          <a:xfrm>
            <a:off x="2894013" y="5621484"/>
            <a:ext cx="2006600" cy="207968"/>
          </a:xfrm>
          <a:prstGeom prst="rect">
            <a:avLst/>
          </a:prstGeom>
          <a:solidFill>
            <a:srgbClr val="E4A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6" name="Rectangle 17"/>
          <p:cNvSpPr>
            <a:spLocks noChangeArrowheads="1"/>
          </p:cNvSpPr>
          <p:nvPr/>
        </p:nvSpPr>
        <p:spPr bwMode="auto">
          <a:xfrm>
            <a:off x="2943226" y="3773586"/>
            <a:ext cx="1911350" cy="184155"/>
          </a:xfrm>
          <a:prstGeom prst="rect">
            <a:avLst/>
          </a:prstGeom>
          <a:solidFill>
            <a:srgbClr val="FFFFFF"/>
          </a:solidFill>
          <a:ln w="15875">
            <a:solidFill>
              <a:srgbClr val="DF939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7" name="Rectangle 18"/>
          <p:cNvSpPr>
            <a:spLocks noChangeArrowheads="1"/>
          </p:cNvSpPr>
          <p:nvPr/>
        </p:nvSpPr>
        <p:spPr bwMode="auto">
          <a:xfrm>
            <a:off x="2459038" y="1789160"/>
            <a:ext cx="1539875" cy="336559"/>
          </a:xfrm>
          <a:prstGeom prst="rect">
            <a:avLst/>
          </a:prstGeom>
          <a:solidFill>
            <a:srgbClr val="FFFFFF"/>
          </a:solidFill>
          <a:ln w="7938">
            <a:solidFill>
              <a:srgbClr val="22222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8" name="Rectangle 19"/>
          <p:cNvSpPr>
            <a:spLocks noChangeArrowheads="1"/>
          </p:cNvSpPr>
          <p:nvPr/>
        </p:nvSpPr>
        <p:spPr bwMode="auto">
          <a:xfrm>
            <a:off x="4081463" y="1789160"/>
            <a:ext cx="1965325" cy="336559"/>
          </a:xfrm>
          <a:prstGeom prst="rect">
            <a:avLst/>
          </a:prstGeom>
          <a:solidFill>
            <a:srgbClr val="FFFFFF"/>
          </a:solidFill>
          <a:ln w="7938">
            <a:solidFill>
              <a:srgbClr val="22222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79" name="Freeform 20"/>
          <p:cNvSpPr>
            <a:spLocks/>
          </p:cNvSpPr>
          <p:nvPr/>
        </p:nvSpPr>
        <p:spPr bwMode="auto">
          <a:xfrm>
            <a:off x="5808663" y="5516707"/>
            <a:ext cx="1104900" cy="358784"/>
          </a:xfrm>
          <a:custGeom>
            <a:avLst/>
            <a:gdLst>
              <a:gd name="T0" fmla="*/ 696 w 696"/>
              <a:gd name="T1" fmla="*/ 114 h 226"/>
              <a:gd name="T2" fmla="*/ 696 w 696"/>
              <a:gd name="T3" fmla="*/ 114 h 226"/>
              <a:gd name="T4" fmla="*/ 694 w 696"/>
              <a:gd name="T5" fmla="*/ 126 h 226"/>
              <a:gd name="T6" fmla="*/ 689 w 696"/>
              <a:gd name="T7" fmla="*/ 135 h 226"/>
              <a:gd name="T8" fmla="*/ 680 w 696"/>
              <a:gd name="T9" fmla="*/ 147 h 226"/>
              <a:gd name="T10" fmla="*/ 668 w 696"/>
              <a:gd name="T11" fmla="*/ 157 h 226"/>
              <a:gd name="T12" fmla="*/ 654 w 696"/>
              <a:gd name="T13" fmla="*/ 166 h 226"/>
              <a:gd name="T14" fmla="*/ 637 w 696"/>
              <a:gd name="T15" fmla="*/ 176 h 226"/>
              <a:gd name="T16" fmla="*/ 616 w 696"/>
              <a:gd name="T17" fmla="*/ 185 h 226"/>
              <a:gd name="T18" fmla="*/ 594 w 696"/>
              <a:gd name="T19" fmla="*/ 192 h 226"/>
              <a:gd name="T20" fmla="*/ 542 w 696"/>
              <a:gd name="T21" fmla="*/ 207 h 226"/>
              <a:gd name="T22" fmla="*/ 483 w 696"/>
              <a:gd name="T23" fmla="*/ 216 h 226"/>
              <a:gd name="T24" fmla="*/ 418 w 696"/>
              <a:gd name="T25" fmla="*/ 223 h 226"/>
              <a:gd name="T26" fmla="*/ 347 w 696"/>
              <a:gd name="T27" fmla="*/ 226 h 226"/>
              <a:gd name="T28" fmla="*/ 347 w 696"/>
              <a:gd name="T29" fmla="*/ 226 h 226"/>
              <a:gd name="T30" fmla="*/ 278 w 696"/>
              <a:gd name="T31" fmla="*/ 223 h 226"/>
              <a:gd name="T32" fmla="*/ 212 w 696"/>
              <a:gd name="T33" fmla="*/ 216 h 226"/>
              <a:gd name="T34" fmla="*/ 152 w 696"/>
              <a:gd name="T35" fmla="*/ 207 h 226"/>
              <a:gd name="T36" fmla="*/ 102 w 696"/>
              <a:gd name="T37" fmla="*/ 192 h 226"/>
              <a:gd name="T38" fmla="*/ 79 w 696"/>
              <a:gd name="T39" fmla="*/ 185 h 226"/>
              <a:gd name="T40" fmla="*/ 60 w 696"/>
              <a:gd name="T41" fmla="*/ 176 h 226"/>
              <a:gd name="T42" fmla="*/ 43 w 696"/>
              <a:gd name="T43" fmla="*/ 166 h 226"/>
              <a:gd name="T44" fmla="*/ 26 w 696"/>
              <a:gd name="T45" fmla="*/ 157 h 226"/>
              <a:gd name="T46" fmla="*/ 17 w 696"/>
              <a:gd name="T47" fmla="*/ 147 h 226"/>
              <a:gd name="T48" fmla="*/ 7 w 696"/>
              <a:gd name="T49" fmla="*/ 135 h 226"/>
              <a:gd name="T50" fmla="*/ 3 w 696"/>
              <a:gd name="T51" fmla="*/ 126 h 226"/>
              <a:gd name="T52" fmla="*/ 0 w 696"/>
              <a:gd name="T53" fmla="*/ 114 h 226"/>
              <a:gd name="T54" fmla="*/ 0 w 696"/>
              <a:gd name="T55" fmla="*/ 114 h 226"/>
              <a:gd name="T56" fmla="*/ 3 w 696"/>
              <a:gd name="T57" fmla="*/ 102 h 226"/>
              <a:gd name="T58" fmla="*/ 7 w 696"/>
              <a:gd name="T59" fmla="*/ 90 h 226"/>
              <a:gd name="T60" fmla="*/ 17 w 696"/>
              <a:gd name="T61" fmla="*/ 81 h 226"/>
              <a:gd name="T62" fmla="*/ 26 w 696"/>
              <a:gd name="T63" fmla="*/ 69 h 226"/>
              <a:gd name="T64" fmla="*/ 43 w 696"/>
              <a:gd name="T65" fmla="*/ 59 h 226"/>
              <a:gd name="T66" fmla="*/ 60 w 696"/>
              <a:gd name="T67" fmla="*/ 50 h 226"/>
              <a:gd name="T68" fmla="*/ 79 w 696"/>
              <a:gd name="T69" fmla="*/ 43 h 226"/>
              <a:gd name="T70" fmla="*/ 102 w 696"/>
              <a:gd name="T71" fmla="*/ 33 h 226"/>
              <a:gd name="T72" fmla="*/ 152 w 696"/>
              <a:gd name="T73" fmla="*/ 19 h 226"/>
              <a:gd name="T74" fmla="*/ 212 w 696"/>
              <a:gd name="T75" fmla="*/ 9 h 226"/>
              <a:gd name="T76" fmla="*/ 278 w 696"/>
              <a:gd name="T77" fmla="*/ 2 h 226"/>
              <a:gd name="T78" fmla="*/ 347 w 696"/>
              <a:gd name="T79" fmla="*/ 0 h 226"/>
              <a:gd name="T80" fmla="*/ 347 w 696"/>
              <a:gd name="T81" fmla="*/ 0 h 226"/>
              <a:gd name="T82" fmla="*/ 418 w 696"/>
              <a:gd name="T83" fmla="*/ 2 h 226"/>
              <a:gd name="T84" fmla="*/ 483 w 696"/>
              <a:gd name="T85" fmla="*/ 9 h 226"/>
              <a:gd name="T86" fmla="*/ 542 w 696"/>
              <a:gd name="T87" fmla="*/ 19 h 226"/>
              <a:gd name="T88" fmla="*/ 594 w 696"/>
              <a:gd name="T89" fmla="*/ 33 h 226"/>
              <a:gd name="T90" fmla="*/ 616 w 696"/>
              <a:gd name="T91" fmla="*/ 43 h 226"/>
              <a:gd name="T92" fmla="*/ 637 w 696"/>
              <a:gd name="T93" fmla="*/ 50 h 226"/>
              <a:gd name="T94" fmla="*/ 654 w 696"/>
              <a:gd name="T95" fmla="*/ 59 h 226"/>
              <a:gd name="T96" fmla="*/ 668 w 696"/>
              <a:gd name="T97" fmla="*/ 69 h 226"/>
              <a:gd name="T98" fmla="*/ 680 w 696"/>
              <a:gd name="T99" fmla="*/ 81 h 226"/>
              <a:gd name="T100" fmla="*/ 689 w 696"/>
              <a:gd name="T101" fmla="*/ 90 h 226"/>
              <a:gd name="T102" fmla="*/ 694 w 696"/>
              <a:gd name="T103" fmla="*/ 102 h 226"/>
              <a:gd name="T104" fmla="*/ 696 w 696"/>
              <a:gd name="T105" fmla="*/ 114 h 226"/>
              <a:gd name="T106" fmla="*/ 696 w 696"/>
              <a:gd name="T107" fmla="*/ 11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6" h="226">
                <a:moveTo>
                  <a:pt x="696" y="114"/>
                </a:moveTo>
                <a:lnTo>
                  <a:pt x="696" y="114"/>
                </a:lnTo>
                <a:lnTo>
                  <a:pt x="694" y="126"/>
                </a:lnTo>
                <a:lnTo>
                  <a:pt x="689" y="135"/>
                </a:lnTo>
                <a:lnTo>
                  <a:pt x="680" y="147"/>
                </a:lnTo>
                <a:lnTo>
                  <a:pt x="668" y="157"/>
                </a:lnTo>
                <a:lnTo>
                  <a:pt x="654" y="166"/>
                </a:lnTo>
                <a:lnTo>
                  <a:pt x="637" y="176"/>
                </a:lnTo>
                <a:lnTo>
                  <a:pt x="616" y="185"/>
                </a:lnTo>
                <a:lnTo>
                  <a:pt x="594" y="192"/>
                </a:lnTo>
                <a:lnTo>
                  <a:pt x="542" y="207"/>
                </a:lnTo>
                <a:lnTo>
                  <a:pt x="483" y="216"/>
                </a:lnTo>
                <a:lnTo>
                  <a:pt x="418" y="223"/>
                </a:lnTo>
                <a:lnTo>
                  <a:pt x="347" y="226"/>
                </a:lnTo>
                <a:lnTo>
                  <a:pt x="347" y="226"/>
                </a:lnTo>
                <a:lnTo>
                  <a:pt x="278" y="223"/>
                </a:lnTo>
                <a:lnTo>
                  <a:pt x="212" y="216"/>
                </a:lnTo>
                <a:lnTo>
                  <a:pt x="152" y="207"/>
                </a:lnTo>
                <a:lnTo>
                  <a:pt x="102" y="192"/>
                </a:lnTo>
                <a:lnTo>
                  <a:pt x="79" y="185"/>
                </a:lnTo>
                <a:lnTo>
                  <a:pt x="60" y="176"/>
                </a:lnTo>
                <a:lnTo>
                  <a:pt x="43" y="166"/>
                </a:lnTo>
                <a:lnTo>
                  <a:pt x="26" y="157"/>
                </a:lnTo>
                <a:lnTo>
                  <a:pt x="17" y="147"/>
                </a:lnTo>
                <a:lnTo>
                  <a:pt x="7" y="135"/>
                </a:lnTo>
                <a:lnTo>
                  <a:pt x="3" y="126"/>
                </a:lnTo>
                <a:lnTo>
                  <a:pt x="0" y="114"/>
                </a:lnTo>
                <a:lnTo>
                  <a:pt x="0" y="114"/>
                </a:lnTo>
                <a:lnTo>
                  <a:pt x="3" y="102"/>
                </a:lnTo>
                <a:lnTo>
                  <a:pt x="7" y="90"/>
                </a:lnTo>
                <a:lnTo>
                  <a:pt x="17" y="81"/>
                </a:lnTo>
                <a:lnTo>
                  <a:pt x="26" y="69"/>
                </a:lnTo>
                <a:lnTo>
                  <a:pt x="43" y="59"/>
                </a:lnTo>
                <a:lnTo>
                  <a:pt x="60" y="50"/>
                </a:lnTo>
                <a:lnTo>
                  <a:pt x="79" y="43"/>
                </a:lnTo>
                <a:lnTo>
                  <a:pt x="102" y="33"/>
                </a:lnTo>
                <a:lnTo>
                  <a:pt x="152" y="19"/>
                </a:lnTo>
                <a:lnTo>
                  <a:pt x="212" y="9"/>
                </a:lnTo>
                <a:lnTo>
                  <a:pt x="278" y="2"/>
                </a:lnTo>
                <a:lnTo>
                  <a:pt x="347" y="0"/>
                </a:lnTo>
                <a:lnTo>
                  <a:pt x="347" y="0"/>
                </a:lnTo>
                <a:lnTo>
                  <a:pt x="418" y="2"/>
                </a:lnTo>
                <a:lnTo>
                  <a:pt x="483" y="9"/>
                </a:lnTo>
                <a:lnTo>
                  <a:pt x="542" y="19"/>
                </a:lnTo>
                <a:lnTo>
                  <a:pt x="594" y="33"/>
                </a:lnTo>
                <a:lnTo>
                  <a:pt x="616" y="43"/>
                </a:lnTo>
                <a:lnTo>
                  <a:pt x="637" y="50"/>
                </a:lnTo>
                <a:lnTo>
                  <a:pt x="654" y="59"/>
                </a:lnTo>
                <a:lnTo>
                  <a:pt x="668" y="69"/>
                </a:lnTo>
                <a:lnTo>
                  <a:pt x="680" y="81"/>
                </a:lnTo>
                <a:lnTo>
                  <a:pt x="689" y="90"/>
                </a:lnTo>
                <a:lnTo>
                  <a:pt x="694" y="102"/>
                </a:lnTo>
                <a:lnTo>
                  <a:pt x="696" y="114"/>
                </a:lnTo>
                <a:lnTo>
                  <a:pt x="696" y="114"/>
                </a:lnTo>
                <a:close/>
              </a:path>
            </a:pathLst>
          </a:custGeom>
          <a:solidFill>
            <a:srgbClr val="CD636D"/>
          </a:solidFill>
          <a:ln w="7938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0" name="Freeform 21"/>
          <p:cNvSpPr>
            <a:spLocks/>
          </p:cNvSpPr>
          <p:nvPr/>
        </p:nvSpPr>
        <p:spPr bwMode="auto">
          <a:xfrm>
            <a:off x="5808663" y="5116646"/>
            <a:ext cx="1104900" cy="358784"/>
          </a:xfrm>
          <a:custGeom>
            <a:avLst/>
            <a:gdLst>
              <a:gd name="T0" fmla="*/ 696 w 696"/>
              <a:gd name="T1" fmla="*/ 112 h 226"/>
              <a:gd name="T2" fmla="*/ 696 w 696"/>
              <a:gd name="T3" fmla="*/ 112 h 226"/>
              <a:gd name="T4" fmla="*/ 694 w 696"/>
              <a:gd name="T5" fmla="*/ 124 h 226"/>
              <a:gd name="T6" fmla="*/ 689 w 696"/>
              <a:gd name="T7" fmla="*/ 135 h 226"/>
              <a:gd name="T8" fmla="*/ 680 w 696"/>
              <a:gd name="T9" fmla="*/ 147 h 226"/>
              <a:gd name="T10" fmla="*/ 668 w 696"/>
              <a:gd name="T11" fmla="*/ 157 h 226"/>
              <a:gd name="T12" fmla="*/ 654 w 696"/>
              <a:gd name="T13" fmla="*/ 166 h 226"/>
              <a:gd name="T14" fmla="*/ 637 w 696"/>
              <a:gd name="T15" fmla="*/ 176 h 226"/>
              <a:gd name="T16" fmla="*/ 616 w 696"/>
              <a:gd name="T17" fmla="*/ 185 h 226"/>
              <a:gd name="T18" fmla="*/ 594 w 696"/>
              <a:gd name="T19" fmla="*/ 192 h 226"/>
              <a:gd name="T20" fmla="*/ 542 w 696"/>
              <a:gd name="T21" fmla="*/ 207 h 226"/>
              <a:gd name="T22" fmla="*/ 483 w 696"/>
              <a:gd name="T23" fmla="*/ 216 h 226"/>
              <a:gd name="T24" fmla="*/ 418 w 696"/>
              <a:gd name="T25" fmla="*/ 223 h 226"/>
              <a:gd name="T26" fmla="*/ 347 w 696"/>
              <a:gd name="T27" fmla="*/ 226 h 226"/>
              <a:gd name="T28" fmla="*/ 347 w 696"/>
              <a:gd name="T29" fmla="*/ 226 h 226"/>
              <a:gd name="T30" fmla="*/ 278 w 696"/>
              <a:gd name="T31" fmla="*/ 223 h 226"/>
              <a:gd name="T32" fmla="*/ 212 w 696"/>
              <a:gd name="T33" fmla="*/ 216 h 226"/>
              <a:gd name="T34" fmla="*/ 152 w 696"/>
              <a:gd name="T35" fmla="*/ 207 h 226"/>
              <a:gd name="T36" fmla="*/ 102 w 696"/>
              <a:gd name="T37" fmla="*/ 192 h 226"/>
              <a:gd name="T38" fmla="*/ 79 w 696"/>
              <a:gd name="T39" fmla="*/ 185 h 226"/>
              <a:gd name="T40" fmla="*/ 60 w 696"/>
              <a:gd name="T41" fmla="*/ 176 h 226"/>
              <a:gd name="T42" fmla="*/ 43 w 696"/>
              <a:gd name="T43" fmla="*/ 166 h 226"/>
              <a:gd name="T44" fmla="*/ 26 w 696"/>
              <a:gd name="T45" fmla="*/ 157 h 226"/>
              <a:gd name="T46" fmla="*/ 17 w 696"/>
              <a:gd name="T47" fmla="*/ 147 h 226"/>
              <a:gd name="T48" fmla="*/ 7 w 696"/>
              <a:gd name="T49" fmla="*/ 135 h 226"/>
              <a:gd name="T50" fmla="*/ 3 w 696"/>
              <a:gd name="T51" fmla="*/ 124 h 226"/>
              <a:gd name="T52" fmla="*/ 0 w 696"/>
              <a:gd name="T53" fmla="*/ 112 h 226"/>
              <a:gd name="T54" fmla="*/ 0 w 696"/>
              <a:gd name="T55" fmla="*/ 112 h 226"/>
              <a:gd name="T56" fmla="*/ 3 w 696"/>
              <a:gd name="T57" fmla="*/ 102 h 226"/>
              <a:gd name="T58" fmla="*/ 7 w 696"/>
              <a:gd name="T59" fmla="*/ 90 h 226"/>
              <a:gd name="T60" fmla="*/ 17 w 696"/>
              <a:gd name="T61" fmla="*/ 78 h 226"/>
              <a:gd name="T62" fmla="*/ 26 w 696"/>
              <a:gd name="T63" fmla="*/ 69 h 226"/>
              <a:gd name="T64" fmla="*/ 43 w 696"/>
              <a:gd name="T65" fmla="*/ 59 h 226"/>
              <a:gd name="T66" fmla="*/ 60 w 696"/>
              <a:gd name="T67" fmla="*/ 50 h 226"/>
              <a:gd name="T68" fmla="*/ 79 w 696"/>
              <a:gd name="T69" fmla="*/ 40 h 226"/>
              <a:gd name="T70" fmla="*/ 102 w 696"/>
              <a:gd name="T71" fmla="*/ 33 h 226"/>
              <a:gd name="T72" fmla="*/ 152 w 696"/>
              <a:gd name="T73" fmla="*/ 19 h 226"/>
              <a:gd name="T74" fmla="*/ 212 w 696"/>
              <a:gd name="T75" fmla="*/ 9 h 226"/>
              <a:gd name="T76" fmla="*/ 278 w 696"/>
              <a:gd name="T77" fmla="*/ 2 h 226"/>
              <a:gd name="T78" fmla="*/ 347 w 696"/>
              <a:gd name="T79" fmla="*/ 0 h 226"/>
              <a:gd name="T80" fmla="*/ 347 w 696"/>
              <a:gd name="T81" fmla="*/ 0 h 226"/>
              <a:gd name="T82" fmla="*/ 418 w 696"/>
              <a:gd name="T83" fmla="*/ 2 h 226"/>
              <a:gd name="T84" fmla="*/ 483 w 696"/>
              <a:gd name="T85" fmla="*/ 9 h 226"/>
              <a:gd name="T86" fmla="*/ 542 w 696"/>
              <a:gd name="T87" fmla="*/ 19 h 226"/>
              <a:gd name="T88" fmla="*/ 594 w 696"/>
              <a:gd name="T89" fmla="*/ 33 h 226"/>
              <a:gd name="T90" fmla="*/ 616 w 696"/>
              <a:gd name="T91" fmla="*/ 40 h 226"/>
              <a:gd name="T92" fmla="*/ 637 w 696"/>
              <a:gd name="T93" fmla="*/ 50 h 226"/>
              <a:gd name="T94" fmla="*/ 654 w 696"/>
              <a:gd name="T95" fmla="*/ 59 h 226"/>
              <a:gd name="T96" fmla="*/ 668 w 696"/>
              <a:gd name="T97" fmla="*/ 69 h 226"/>
              <a:gd name="T98" fmla="*/ 680 w 696"/>
              <a:gd name="T99" fmla="*/ 78 h 226"/>
              <a:gd name="T100" fmla="*/ 689 w 696"/>
              <a:gd name="T101" fmla="*/ 90 h 226"/>
              <a:gd name="T102" fmla="*/ 694 w 696"/>
              <a:gd name="T103" fmla="*/ 102 h 226"/>
              <a:gd name="T104" fmla="*/ 696 w 696"/>
              <a:gd name="T105" fmla="*/ 112 h 226"/>
              <a:gd name="T106" fmla="*/ 696 w 696"/>
              <a:gd name="T107" fmla="*/ 11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6" h="226">
                <a:moveTo>
                  <a:pt x="696" y="112"/>
                </a:moveTo>
                <a:lnTo>
                  <a:pt x="696" y="112"/>
                </a:lnTo>
                <a:lnTo>
                  <a:pt x="694" y="124"/>
                </a:lnTo>
                <a:lnTo>
                  <a:pt x="689" y="135"/>
                </a:lnTo>
                <a:lnTo>
                  <a:pt x="680" y="147"/>
                </a:lnTo>
                <a:lnTo>
                  <a:pt x="668" y="157"/>
                </a:lnTo>
                <a:lnTo>
                  <a:pt x="654" y="166"/>
                </a:lnTo>
                <a:lnTo>
                  <a:pt x="637" y="176"/>
                </a:lnTo>
                <a:lnTo>
                  <a:pt x="616" y="185"/>
                </a:lnTo>
                <a:lnTo>
                  <a:pt x="594" y="192"/>
                </a:lnTo>
                <a:lnTo>
                  <a:pt x="542" y="207"/>
                </a:lnTo>
                <a:lnTo>
                  <a:pt x="483" y="216"/>
                </a:lnTo>
                <a:lnTo>
                  <a:pt x="418" y="223"/>
                </a:lnTo>
                <a:lnTo>
                  <a:pt x="347" y="226"/>
                </a:lnTo>
                <a:lnTo>
                  <a:pt x="347" y="226"/>
                </a:lnTo>
                <a:lnTo>
                  <a:pt x="278" y="223"/>
                </a:lnTo>
                <a:lnTo>
                  <a:pt x="212" y="216"/>
                </a:lnTo>
                <a:lnTo>
                  <a:pt x="152" y="207"/>
                </a:lnTo>
                <a:lnTo>
                  <a:pt x="102" y="192"/>
                </a:lnTo>
                <a:lnTo>
                  <a:pt x="79" y="185"/>
                </a:lnTo>
                <a:lnTo>
                  <a:pt x="60" y="176"/>
                </a:lnTo>
                <a:lnTo>
                  <a:pt x="43" y="166"/>
                </a:lnTo>
                <a:lnTo>
                  <a:pt x="26" y="157"/>
                </a:lnTo>
                <a:lnTo>
                  <a:pt x="17" y="147"/>
                </a:lnTo>
                <a:lnTo>
                  <a:pt x="7" y="135"/>
                </a:lnTo>
                <a:lnTo>
                  <a:pt x="3" y="124"/>
                </a:lnTo>
                <a:lnTo>
                  <a:pt x="0" y="112"/>
                </a:lnTo>
                <a:lnTo>
                  <a:pt x="0" y="112"/>
                </a:lnTo>
                <a:lnTo>
                  <a:pt x="3" y="102"/>
                </a:lnTo>
                <a:lnTo>
                  <a:pt x="7" y="90"/>
                </a:lnTo>
                <a:lnTo>
                  <a:pt x="17" y="78"/>
                </a:lnTo>
                <a:lnTo>
                  <a:pt x="26" y="69"/>
                </a:lnTo>
                <a:lnTo>
                  <a:pt x="43" y="59"/>
                </a:lnTo>
                <a:lnTo>
                  <a:pt x="60" y="50"/>
                </a:lnTo>
                <a:lnTo>
                  <a:pt x="79" y="40"/>
                </a:lnTo>
                <a:lnTo>
                  <a:pt x="102" y="33"/>
                </a:lnTo>
                <a:lnTo>
                  <a:pt x="152" y="19"/>
                </a:lnTo>
                <a:lnTo>
                  <a:pt x="212" y="9"/>
                </a:lnTo>
                <a:lnTo>
                  <a:pt x="278" y="2"/>
                </a:lnTo>
                <a:lnTo>
                  <a:pt x="347" y="0"/>
                </a:lnTo>
                <a:lnTo>
                  <a:pt x="347" y="0"/>
                </a:lnTo>
                <a:lnTo>
                  <a:pt x="418" y="2"/>
                </a:lnTo>
                <a:lnTo>
                  <a:pt x="483" y="9"/>
                </a:lnTo>
                <a:lnTo>
                  <a:pt x="542" y="19"/>
                </a:lnTo>
                <a:lnTo>
                  <a:pt x="594" y="33"/>
                </a:lnTo>
                <a:lnTo>
                  <a:pt x="616" y="40"/>
                </a:lnTo>
                <a:lnTo>
                  <a:pt x="637" y="50"/>
                </a:lnTo>
                <a:lnTo>
                  <a:pt x="654" y="59"/>
                </a:lnTo>
                <a:lnTo>
                  <a:pt x="668" y="69"/>
                </a:lnTo>
                <a:lnTo>
                  <a:pt x="680" y="78"/>
                </a:lnTo>
                <a:lnTo>
                  <a:pt x="689" y="90"/>
                </a:lnTo>
                <a:lnTo>
                  <a:pt x="694" y="102"/>
                </a:lnTo>
                <a:lnTo>
                  <a:pt x="696" y="112"/>
                </a:lnTo>
                <a:lnTo>
                  <a:pt x="696" y="112"/>
                </a:lnTo>
                <a:close/>
              </a:path>
            </a:pathLst>
          </a:custGeom>
          <a:solidFill>
            <a:srgbClr val="6F6F6E"/>
          </a:solidFill>
          <a:ln w="15875">
            <a:solidFill>
              <a:srgbClr val="6F6F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1" name="Line 22"/>
          <p:cNvSpPr>
            <a:spLocks noChangeShapeType="1"/>
          </p:cNvSpPr>
          <p:nvPr/>
        </p:nvSpPr>
        <p:spPr bwMode="auto">
          <a:xfrm>
            <a:off x="3897313" y="2125719"/>
            <a:ext cx="0" cy="1571666"/>
          </a:xfrm>
          <a:prstGeom prst="line">
            <a:avLst/>
          </a:prstGeom>
          <a:noFill/>
          <a:ln w="1587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2" name="Freeform 23"/>
          <p:cNvSpPr>
            <a:spLocks/>
          </p:cNvSpPr>
          <p:nvPr/>
        </p:nvSpPr>
        <p:spPr bwMode="auto">
          <a:xfrm>
            <a:off x="3851276" y="3683097"/>
            <a:ext cx="90488" cy="79377"/>
          </a:xfrm>
          <a:custGeom>
            <a:avLst/>
            <a:gdLst>
              <a:gd name="T0" fmla="*/ 0 w 57"/>
              <a:gd name="T1" fmla="*/ 0 h 50"/>
              <a:gd name="T2" fmla="*/ 29 w 57"/>
              <a:gd name="T3" fmla="*/ 50 h 50"/>
              <a:gd name="T4" fmla="*/ 57 w 57"/>
              <a:gd name="T5" fmla="*/ 0 h 50"/>
              <a:gd name="T6" fmla="*/ 0 w 57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0">
                <a:moveTo>
                  <a:pt x="0" y="0"/>
                </a:moveTo>
                <a:lnTo>
                  <a:pt x="29" y="5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3" name="Line 24"/>
          <p:cNvSpPr>
            <a:spLocks noChangeShapeType="1"/>
          </p:cNvSpPr>
          <p:nvPr/>
        </p:nvSpPr>
        <p:spPr bwMode="auto">
          <a:xfrm>
            <a:off x="3897313" y="3957741"/>
            <a:ext cx="0" cy="407998"/>
          </a:xfrm>
          <a:prstGeom prst="line">
            <a:avLst/>
          </a:prstGeom>
          <a:noFill/>
          <a:ln w="1587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4" name="Freeform 25"/>
          <p:cNvSpPr>
            <a:spLocks/>
          </p:cNvSpPr>
          <p:nvPr/>
        </p:nvSpPr>
        <p:spPr bwMode="auto">
          <a:xfrm>
            <a:off x="3851276" y="4354627"/>
            <a:ext cx="90488" cy="79377"/>
          </a:xfrm>
          <a:custGeom>
            <a:avLst/>
            <a:gdLst>
              <a:gd name="T0" fmla="*/ 0 w 57"/>
              <a:gd name="T1" fmla="*/ 0 h 50"/>
              <a:gd name="T2" fmla="*/ 29 w 57"/>
              <a:gd name="T3" fmla="*/ 50 h 50"/>
              <a:gd name="T4" fmla="*/ 57 w 57"/>
              <a:gd name="T5" fmla="*/ 0 h 50"/>
              <a:gd name="T6" fmla="*/ 0 w 57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0">
                <a:moveTo>
                  <a:pt x="0" y="0"/>
                </a:moveTo>
                <a:lnTo>
                  <a:pt x="29" y="5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5" name="Line 26"/>
          <p:cNvSpPr>
            <a:spLocks noChangeShapeType="1"/>
          </p:cNvSpPr>
          <p:nvPr/>
        </p:nvSpPr>
        <p:spPr bwMode="auto">
          <a:xfrm>
            <a:off x="3897313" y="4645147"/>
            <a:ext cx="0" cy="196855"/>
          </a:xfrm>
          <a:prstGeom prst="line">
            <a:avLst/>
          </a:prstGeom>
          <a:noFill/>
          <a:ln w="1587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6" name="Freeform 27"/>
          <p:cNvSpPr>
            <a:spLocks/>
          </p:cNvSpPr>
          <p:nvPr/>
        </p:nvSpPr>
        <p:spPr bwMode="auto">
          <a:xfrm>
            <a:off x="3851276" y="4829301"/>
            <a:ext cx="90488" cy="79377"/>
          </a:xfrm>
          <a:custGeom>
            <a:avLst/>
            <a:gdLst>
              <a:gd name="T0" fmla="*/ 0 w 57"/>
              <a:gd name="T1" fmla="*/ 0 h 50"/>
              <a:gd name="T2" fmla="*/ 29 w 57"/>
              <a:gd name="T3" fmla="*/ 50 h 50"/>
              <a:gd name="T4" fmla="*/ 57 w 57"/>
              <a:gd name="T5" fmla="*/ 0 h 50"/>
              <a:gd name="T6" fmla="*/ 0 w 57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0">
                <a:moveTo>
                  <a:pt x="0" y="0"/>
                </a:moveTo>
                <a:lnTo>
                  <a:pt x="29" y="5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7" name="Line 28"/>
          <p:cNvSpPr>
            <a:spLocks noChangeShapeType="1"/>
          </p:cNvSpPr>
          <p:nvPr/>
        </p:nvSpPr>
        <p:spPr bwMode="auto">
          <a:xfrm>
            <a:off x="3897313" y="5113471"/>
            <a:ext cx="0" cy="441336"/>
          </a:xfrm>
          <a:prstGeom prst="line">
            <a:avLst/>
          </a:prstGeom>
          <a:noFill/>
          <a:ln w="1587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188" name="Freeform 29"/>
          <p:cNvSpPr>
            <a:spLocks/>
          </p:cNvSpPr>
          <p:nvPr/>
        </p:nvSpPr>
        <p:spPr bwMode="auto">
          <a:xfrm>
            <a:off x="3851276" y="5543695"/>
            <a:ext cx="90488" cy="77790"/>
          </a:xfrm>
          <a:custGeom>
            <a:avLst/>
            <a:gdLst>
              <a:gd name="T0" fmla="*/ 0 w 57"/>
              <a:gd name="T1" fmla="*/ 0 h 49"/>
              <a:gd name="T2" fmla="*/ 29 w 57"/>
              <a:gd name="T3" fmla="*/ 49 h 49"/>
              <a:gd name="T4" fmla="*/ 57 w 57"/>
              <a:gd name="T5" fmla="*/ 0 h 49"/>
              <a:gd name="T6" fmla="*/ 0 w 57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9">
                <a:moveTo>
                  <a:pt x="0" y="0"/>
                </a:moveTo>
                <a:lnTo>
                  <a:pt x="29" y="49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0" name="Line 191"/>
          <p:cNvSpPr>
            <a:spLocks noChangeShapeType="1"/>
          </p:cNvSpPr>
          <p:nvPr/>
        </p:nvSpPr>
        <p:spPr bwMode="auto">
          <a:xfrm flipH="1">
            <a:off x="3968751" y="3529105"/>
            <a:ext cx="573088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1" name="Freeform 192"/>
          <p:cNvSpPr>
            <a:spLocks/>
          </p:cNvSpPr>
          <p:nvPr/>
        </p:nvSpPr>
        <p:spPr bwMode="auto">
          <a:xfrm>
            <a:off x="3908426" y="3486242"/>
            <a:ext cx="74613" cy="84140"/>
          </a:xfrm>
          <a:custGeom>
            <a:avLst/>
            <a:gdLst>
              <a:gd name="T0" fmla="*/ 47 w 47"/>
              <a:gd name="T1" fmla="*/ 0 h 53"/>
              <a:gd name="T2" fmla="*/ 0 w 47"/>
              <a:gd name="T3" fmla="*/ 27 h 53"/>
              <a:gd name="T4" fmla="*/ 47 w 47"/>
              <a:gd name="T5" fmla="*/ 53 h 53"/>
              <a:gd name="T6" fmla="*/ 47 w 47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53">
                <a:moveTo>
                  <a:pt x="47" y="0"/>
                </a:moveTo>
                <a:lnTo>
                  <a:pt x="0" y="27"/>
                </a:lnTo>
                <a:lnTo>
                  <a:pt x="47" y="53"/>
                </a:lnTo>
                <a:lnTo>
                  <a:pt x="47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2" name="Line 193"/>
          <p:cNvSpPr>
            <a:spLocks noChangeShapeType="1"/>
          </p:cNvSpPr>
          <p:nvPr/>
        </p:nvSpPr>
        <p:spPr bwMode="auto">
          <a:xfrm flipH="1">
            <a:off x="3968751" y="3008392"/>
            <a:ext cx="466725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3" name="Freeform 194"/>
          <p:cNvSpPr>
            <a:spLocks/>
          </p:cNvSpPr>
          <p:nvPr/>
        </p:nvSpPr>
        <p:spPr bwMode="auto">
          <a:xfrm>
            <a:off x="3908426" y="2965528"/>
            <a:ext cx="74613" cy="87315"/>
          </a:xfrm>
          <a:custGeom>
            <a:avLst/>
            <a:gdLst>
              <a:gd name="T0" fmla="*/ 47 w 47"/>
              <a:gd name="T1" fmla="*/ 0 h 55"/>
              <a:gd name="T2" fmla="*/ 0 w 47"/>
              <a:gd name="T3" fmla="*/ 27 h 55"/>
              <a:gd name="T4" fmla="*/ 47 w 47"/>
              <a:gd name="T5" fmla="*/ 55 h 55"/>
              <a:gd name="T6" fmla="*/ 47 w 47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55">
                <a:moveTo>
                  <a:pt x="47" y="0"/>
                </a:moveTo>
                <a:lnTo>
                  <a:pt x="0" y="27"/>
                </a:lnTo>
                <a:lnTo>
                  <a:pt x="47" y="55"/>
                </a:lnTo>
                <a:lnTo>
                  <a:pt x="47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4" name="Line 195"/>
          <p:cNvSpPr>
            <a:spLocks noChangeShapeType="1"/>
          </p:cNvSpPr>
          <p:nvPr/>
        </p:nvSpPr>
        <p:spPr bwMode="auto">
          <a:xfrm flipH="1">
            <a:off x="3157538" y="2517841"/>
            <a:ext cx="742950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5" name="Freeform 196"/>
          <p:cNvSpPr>
            <a:spLocks/>
          </p:cNvSpPr>
          <p:nvPr/>
        </p:nvSpPr>
        <p:spPr bwMode="auto">
          <a:xfrm>
            <a:off x="3097213" y="2476565"/>
            <a:ext cx="71438" cy="85727"/>
          </a:xfrm>
          <a:custGeom>
            <a:avLst/>
            <a:gdLst>
              <a:gd name="T0" fmla="*/ 45 w 45"/>
              <a:gd name="T1" fmla="*/ 0 h 54"/>
              <a:gd name="T2" fmla="*/ 0 w 45"/>
              <a:gd name="T3" fmla="*/ 26 h 54"/>
              <a:gd name="T4" fmla="*/ 45 w 45"/>
              <a:gd name="T5" fmla="*/ 54 h 54"/>
              <a:gd name="T6" fmla="*/ 45 w 45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4">
                <a:moveTo>
                  <a:pt x="45" y="0"/>
                </a:moveTo>
                <a:lnTo>
                  <a:pt x="0" y="26"/>
                </a:lnTo>
                <a:lnTo>
                  <a:pt x="45" y="54"/>
                </a:lnTo>
                <a:lnTo>
                  <a:pt x="45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6" name="Line 197"/>
          <p:cNvSpPr>
            <a:spLocks noChangeShapeType="1"/>
          </p:cNvSpPr>
          <p:nvPr/>
        </p:nvSpPr>
        <p:spPr bwMode="auto">
          <a:xfrm flipH="1">
            <a:off x="3157538" y="4176822"/>
            <a:ext cx="742950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7" name="Freeform 198"/>
          <p:cNvSpPr>
            <a:spLocks/>
          </p:cNvSpPr>
          <p:nvPr/>
        </p:nvSpPr>
        <p:spPr bwMode="auto">
          <a:xfrm>
            <a:off x="3097213" y="4135546"/>
            <a:ext cx="71438" cy="82552"/>
          </a:xfrm>
          <a:custGeom>
            <a:avLst/>
            <a:gdLst>
              <a:gd name="T0" fmla="*/ 45 w 45"/>
              <a:gd name="T1" fmla="*/ 0 h 52"/>
              <a:gd name="T2" fmla="*/ 0 w 45"/>
              <a:gd name="T3" fmla="*/ 26 h 52"/>
              <a:gd name="T4" fmla="*/ 45 w 45"/>
              <a:gd name="T5" fmla="*/ 52 h 52"/>
              <a:gd name="T6" fmla="*/ 45 w 45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2">
                <a:moveTo>
                  <a:pt x="45" y="0"/>
                </a:moveTo>
                <a:lnTo>
                  <a:pt x="0" y="26"/>
                </a:lnTo>
                <a:lnTo>
                  <a:pt x="45" y="52"/>
                </a:lnTo>
                <a:lnTo>
                  <a:pt x="45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8" name="Line 199"/>
          <p:cNvSpPr>
            <a:spLocks noChangeShapeType="1"/>
          </p:cNvSpPr>
          <p:nvPr/>
        </p:nvSpPr>
        <p:spPr bwMode="auto">
          <a:xfrm flipH="1">
            <a:off x="3157538" y="5343665"/>
            <a:ext cx="742950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59" name="Freeform 200"/>
          <p:cNvSpPr>
            <a:spLocks/>
          </p:cNvSpPr>
          <p:nvPr/>
        </p:nvSpPr>
        <p:spPr bwMode="auto">
          <a:xfrm>
            <a:off x="3097213" y="5300801"/>
            <a:ext cx="71438" cy="84140"/>
          </a:xfrm>
          <a:custGeom>
            <a:avLst/>
            <a:gdLst>
              <a:gd name="T0" fmla="*/ 45 w 45"/>
              <a:gd name="T1" fmla="*/ 0 h 53"/>
              <a:gd name="T2" fmla="*/ 0 w 45"/>
              <a:gd name="T3" fmla="*/ 27 h 53"/>
              <a:gd name="T4" fmla="*/ 45 w 45"/>
              <a:gd name="T5" fmla="*/ 53 h 53"/>
              <a:gd name="T6" fmla="*/ 45 w 45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3">
                <a:moveTo>
                  <a:pt x="45" y="0"/>
                </a:moveTo>
                <a:lnTo>
                  <a:pt x="0" y="27"/>
                </a:lnTo>
                <a:lnTo>
                  <a:pt x="45" y="53"/>
                </a:lnTo>
                <a:lnTo>
                  <a:pt x="45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60" name="Line 201"/>
          <p:cNvSpPr>
            <a:spLocks noChangeShapeType="1"/>
          </p:cNvSpPr>
          <p:nvPr/>
        </p:nvSpPr>
        <p:spPr bwMode="auto">
          <a:xfrm>
            <a:off x="5065713" y="2125719"/>
            <a:ext cx="0" cy="425461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61" name="Line 202"/>
          <p:cNvSpPr>
            <a:spLocks noChangeShapeType="1"/>
          </p:cNvSpPr>
          <p:nvPr/>
        </p:nvSpPr>
        <p:spPr bwMode="auto">
          <a:xfrm flipH="1">
            <a:off x="3963988" y="2551180"/>
            <a:ext cx="1101725" cy="0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62" name="Freeform 203"/>
          <p:cNvSpPr>
            <a:spLocks/>
          </p:cNvSpPr>
          <p:nvPr/>
        </p:nvSpPr>
        <p:spPr bwMode="auto">
          <a:xfrm>
            <a:off x="3903663" y="2509904"/>
            <a:ext cx="76200" cy="82552"/>
          </a:xfrm>
          <a:custGeom>
            <a:avLst/>
            <a:gdLst>
              <a:gd name="T0" fmla="*/ 48 w 48"/>
              <a:gd name="T1" fmla="*/ 0 h 52"/>
              <a:gd name="T2" fmla="*/ 0 w 48"/>
              <a:gd name="T3" fmla="*/ 26 h 52"/>
              <a:gd name="T4" fmla="*/ 48 w 48"/>
              <a:gd name="T5" fmla="*/ 52 h 52"/>
              <a:gd name="T6" fmla="*/ 48 w 48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52">
                <a:moveTo>
                  <a:pt x="48" y="0"/>
                </a:moveTo>
                <a:lnTo>
                  <a:pt x="0" y="26"/>
                </a:lnTo>
                <a:lnTo>
                  <a:pt x="48" y="52"/>
                </a:lnTo>
                <a:lnTo>
                  <a:pt x="48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364" name="Line 205"/>
          <p:cNvSpPr>
            <a:spLocks noChangeShapeType="1"/>
          </p:cNvSpPr>
          <p:nvPr/>
        </p:nvSpPr>
        <p:spPr bwMode="auto">
          <a:xfrm>
            <a:off x="1610" y="4472105"/>
            <a:ext cx="0" cy="14288"/>
          </a:xfrm>
          <a:prstGeom prst="line">
            <a:avLst/>
          </a:prstGeom>
          <a:noFill/>
          <a:ln w="3175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Freeform 413"/>
          <p:cNvSpPr>
            <a:spLocks/>
          </p:cNvSpPr>
          <p:nvPr/>
        </p:nvSpPr>
        <p:spPr bwMode="auto">
          <a:xfrm>
            <a:off x="3900488" y="4705350"/>
            <a:ext cx="1222375" cy="136525"/>
          </a:xfrm>
          <a:custGeom>
            <a:avLst/>
            <a:gdLst>
              <a:gd name="T0" fmla="*/ 0 w 770"/>
              <a:gd name="T1" fmla="*/ 0 h 86"/>
              <a:gd name="T2" fmla="*/ 770 w 770"/>
              <a:gd name="T3" fmla="*/ 0 h 86"/>
              <a:gd name="T4" fmla="*/ 770 w 770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0" h="86">
                <a:moveTo>
                  <a:pt x="0" y="0"/>
                </a:moveTo>
                <a:lnTo>
                  <a:pt x="770" y="0"/>
                </a:lnTo>
                <a:lnTo>
                  <a:pt x="770" y="86"/>
                </a:lnTo>
              </a:path>
            </a:pathLst>
          </a:cu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Freeform 414"/>
          <p:cNvSpPr>
            <a:spLocks/>
          </p:cNvSpPr>
          <p:nvPr/>
        </p:nvSpPr>
        <p:spPr bwMode="auto">
          <a:xfrm>
            <a:off x="5076826" y="4826000"/>
            <a:ext cx="87313" cy="76200"/>
          </a:xfrm>
          <a:custGeom>
            <a:avLst/>
            <a:gdLst>
              <a:gd name="T0" fmla="*/ 0 w 55"/>
              <a:gd name="T1" fmla="*/ 0 h 48"/>
              <a:gd name="T2" fmla="*/ 29 w 55"/>
              <a:gd name="T3" fmla="*/ 48 h 48"/>
              <a:gd name="T4" fmla="*/ 55 w 55"/>
              <a:gd name="T5" fmla="*/ 0 h 48"/>
              <a:gd name="T6" fmla="*/ 0 w 55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8">
                <a:moveTo>
                  <a:pt x="0" y="0"/>
                </a:moveTo>
                <a:lnTo>
                  <a:pt x="29" y="48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Rectangle 415"/>
          <p:cNvSpPr>
            <a:spLocks noChangeArrowheads="1"/>
          </p:cNvSpPr>
          <p:nvPr/>
        </p:nvSpPr>
        <p:spPr bwMode="auto">
          <a:xfrm>
            <a:off x="3368676" y="4452938"/>
            <a:ext cx="1222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beschikbaar 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16"/>
          <p:cNvSpPr>
            <a:spLocks noChangeArrowheads="1"/>
          </p:cNvSpPr>
          <p:nvPr/>
        </p:nvSpPr>
        <p:spPr bwMode="auto">
          <a:xfrm>
            <a:off x="3384551" y="5630863"/>
            <a:ext cx="11269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welvaart per persoon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22"/>
          <p:cNvSpPr>
            <a:spLocks noChangeArrowheads="1"/>
          </p:cNvSpPr>
          <p:nvPr/>
        </p:nvSpPr>
        <p:spPr bwMode="auto">
          <a:xfrm>
            <a:off x="3602038" y="4916488"/>
            <a:ext cx="7127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bestedingen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23"/>
          <p:cNvSpPr>
            <a:spLocks noChangeArrowheads="1"/>
          </p:cNvSpPr>
          <p:nvPr/>
        </p:nvSpPr>
        <p:spPr bwMode="auto">
          <a:xfrm>
            <a:off x="4960938" y="4916488"/>
            <a:ext cx="3510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000000"/>
                </a:solidFill>
                <a:latin typeface="Adobe Garamond Pro" pitchFamily="18" charset="0"/>
              </a:rPr>
              <a:t>sparen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26"/>
          <p:cNvSpPr>
            <a:spLocks noChangeArrowheads="1"/>
          </p:cNvSpPr>
          <p:nvPr/>
        </p:nvSpPr>
        <p:spPr bwMode="auto">
          <a:xfrm>
            <a:off x="4635501" y="4916488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+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27"/>
          <p:cNvSpPr>
            <a:spLocks noChangeArrowheads="1"/>
          </p:cNvSpPr>
          <p:nvPr/>
        </p:nvSpPr>
        <p:spPr bwMode="auto">
          <a:xfrm>
            <a:off x="3414713" y="3770313"/>
            <a:ext cx="11207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belastbaar 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28"/>
          <p:cNvSpPr>
            <a:spLocks noChangeArrowheads="1"/>
          </p:cNvSpPr>
          <p:nvPr/>
        </p:nvSpPr>
        <p:spPr bwMode="auto">
          <a:xfrm>
            <a:off x="6084888" y="5200650"/>
            <a:ext cx="6746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demografie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29"/>
          <p:cNvSpPr>
            <a:spLocks noChangeArrowheads="1"/>
          </p:cNvSpPr>
          <p:nvPr/>
        </p:nvSpPr>
        <p:spPr bwMode="auto">
          <a:xfrm>
            <a:off x="5907088" y="5600700"/>
            <a:ext cx="9938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publieke goederen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8" name="Rectangle 432"/>
          <p:cNvSpPr>
            <a:spLocks noChangeArrowheads="1"/>
          </p:cNvSpPr>
          <p:nvPr/>
        </p:nvSpPr>
        <p:spPr bwMode="auto">
          <a:xfrm>
            <a:off x="2828926" y="1782763"/>
            <a:ext cx="9350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arbeidsinkomen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433"/>
          <p:cNvSpPr>
            <a:spLocks noChangeArrowheads="1"/>
          </p:cNvSpPr>
          <p:nvPr/>
        </p:nvSpPr>
        <p:spPr bwMode="auto">
          <a:xfrm>
            <a:off x="2674938" y="1936750"/>
            <a:ext cx="11814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(uurloon × uren werk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Rectangle 440"/>
          <p:cNvSpPr>
            <a:spLocks noChangeArrowheads="1"/>
          </p:cNvSpPr>
          <p:nvPr/>
        </p:nvSpPr>
        <p:spPr bwMode="auto">
          <a:xfrm>
            <a:off x="2351088" y="5086350"/>
            <a:ext cx="4776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indirecte</a:t>
            </a:r>
            <a:endParaRPr kumimoji="0" lang="nl-BE" altLang="nl-B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899" name="Rectangle 442"/>
          <p:cNvSpPr>
            <a:spLocks noChangeArrowheads="1"/>
          </p:cNvSpPr>
          <p:nvPr/>
        </p:nvSpPr>
        <p:spPr bwMode="auto">
          <a:xfrm>
            <a:off x="2587626" y="508635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Rectangle 443"/>
          <p:cNvSpPr>
            <a:spLocks noChangeArrowheads="1"/>
          </p:cNvSpPr>
          <p:nvPr/>
        </p:nvSpPr>
        <p:spPr bwMode="auto">
          <a:xfrm>
            <a:off x="2271713" y="5241925"/>
            <a:ext cx="7096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belastingen: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Rectangle 444"/>
          <p:cNvSpPr>
            <a:spLocks noChangeArrowheads="1"/>
          </p:cNvSpPr>
          <p:nvPr/>
        </p:nvSpPr>
        <p:spPr bwMode="auto">
          <a:xfrm>
            <a:off x="2278063" y="5395913"/>
            <a:ext cx="6379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btw, accijns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445"/>
          <p:cNvSpPr>
            <a:spLocks noChangeArrowheads="1"/>
          </p:cNvSpPr>
          <p:nvPr/>
        </p:nvSpPr>
        <p:spPr bwMode="auto">
          <a:xfrm>
            <a:off x="2384426" y="53959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4" name="Rectangle 447"/>
          <p:cNvSpPr>
            <a:spLocks noChangeArrowheads="1"/>
          </p:cNvSpPr>
          <p:nvPr/>
        </p:nvSpPr>
        <p:spPr bwMode="auto">
          <a:xfrm>
            <a:off x="2398713" y="4003675"/>
            <a:ext cx="3670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directe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7" name="Rectangle 450"/>
          <p:cNvSpPr>
            <a:spLocks noChangeArrowheads="1"/>
          </p:cNvSpPr>
          <p:nvPr/>
        </p:nvSpPr>
        <p:spPr bwMode="auto">
          <a:xfrm>
            <a:off x="2286001" y="4154488"/>
            <a:ext cx="6746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belastingen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8" name="Rectangle 451"/>
          <p:cNvSpPr>
            <a:spLocks noChangeArrowheads="1"/>
          </p:cNvSpPr>
          <p:nvPr/>
        </p:nvSpPr>
        <p:spPr bwMode="auto">
          <a:xfrm>
            <a:off x="2332038" y="2344738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bijdragen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9" name="Rectangle 452"/>
          <p:cNvSpPr>
            <a:spLocks noChangeArrowheads="1"/>
          </p:cNvSpPr>
          <p:nvPr/>
        </p:nvSpPr>
        <p:spPr bwMode="auto">
          <a:xfrm>
            <a:off x="2154238" y="2498725"/>
            <a:ext cx="907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sociale zekerheid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Rectangle 455"/>
          <p:cNvSpPr>
            <a:spLocks noChangeArrowheads="1"/>
          </p:cNvSpPr>
          <p:nvPr/>
        </p:nvSpPr>
        <p:spPr bwMode="auto">
          <a:xfrm>
            <a:off x="4495801" y="1782763"/>
            <a:ext cx="124553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inkomen uit vermogen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Rectangle 458"/>
          <p:cNvSpPr>
            <a:spLocks noChangeArrowheads="1"/>
          </p:cNvSpPr>
          <p:nvPr/>
        </p:nvSpPr>
        <p:spPr bwMode="auto">
          <a:xfrm>
            <a:off x="4108451" y="1936750"/>
            <a:ext cx="19348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000" dirty="0">
                <a:solidFill>
                  <a:srgbClr val="000000"/>
                </a:solidFill>
                <a:latin typeface="Adobe Garamond Pro" pitchFamily="18" charset="0"/>
              </a:rPr>
              <a:t>(rendement op vermogen × vermogen)</a:t>
            </a:r>
            <a:endParaRPr kumimoji="0" lang="nl-BE" altLang="nl-B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922" name="Rectangle 465"/>
          <p:cNvSpPr>
            <a:spLocks noChangeArrowheads="1"/>
          </p:cNvSpPr>
          <p:nvPr/>
        </p:nvSpPr>
        <p:spPr bwMode="auto">
          <a:xfrm>
            <a:off x="3055938" y="1377950"/>
            <a:ext cx="1954213" cy="207963"/>
          </a:xfrm>
          <a:prstGeom prst="rect">
            <a:avLst/>
          </a:prstGeom>
          <a:solidFill>
            <a:srgbClr val="E4A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23" name="Line 466"/>
          <p:cNvSpPr>
            <a:spLocks noChangeShapeType="1"/>
          </p:cNvSpPr>
          <p:nvPr/>
        </p:nvSpPr>
        <p:spPr bwMode="auto">
          <a:xfrm flipH="1">
            <a:off x="3752851" y="1597025"/>
            <a:ext cx="279400" cy="153988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24" name="Freeform 467"/>
          <p:cNvSpPr>
            <a:spLocks/>
          </p:cNvSpPr>
          <p:nvPr/>
        </p:nvSpPr>
        <p:spPr bwMode="auto">
          <a:xfrm>
            <a:off x="3700463" y="1709738"/>
            <a:ext cx="82550" cy="76200"/>
          </a:xfrm>
          <a:custGeom>
            <a:avLst/>
            <a:gdLst>
              <a:gd name="T0" fmla="*/ 26 w 52"/>
              <a:gd name="T1" fmla="*/ 0 h 48"/>
              <a:gd name="T2" fmla="*/ 0 w 52"/>
              <a:gd name="T3" fmla="*/ 45 h 48"/>
              <a:gd name="T4" fmla="*/ 52 w 52"/>
              <a:gd name="T5" fmla="*/ 48 h 48"/>
              <a:gd name="T6" fmla="*/ 26 w 5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8">
                <a:moveTo>
                  <a:pt x="26" y="0"/>
                </a:moveTo>
                <a:lnTo>
                  <a:pt x="0" y="45"/>
                </a:lnTo>
                <a:lnTo>
                  <a:pt x="52" y="48"/>
                </a:lnTo>
                <a:lnTo>
                  <a:pt x="26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25" name="Line 468"/>
          <p:cNvSpPr>
            <a:spLocks noChangeShapeType="1"/>
          </p:cNvSpPr>
          <p:nvPr/>
        </p:nvSpPr>
        <p:spPr bwMode="auto">
          <a:xfrm>
            <a:off x="4032251" y="1597025"/>
            <a:ext cx="276225" cy="153988"/>
          </a:xfrm>
          <a:prstGeom prst="line">
            <a:avLst/>
          </a:prstGeom>
          <a:noFill/>
          <a:ln w="1111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26" name="Freeform 469"/>
          <p:cNvSpPr>
            <a:spLocks/>
          </p:cNvSpPr>
          <p:nvPr/>
        </p:nvSpPr>
        <p:spPr bwMode="auto">
          <a:xfrm>
            <a:off x="4278313" y="1709738"/>
            <a:ext cx="85725" cy="71438"/>
          </a:xfrm>
          <a:custGeom>
            <a:avLst/>
            <a:gdLst>
              <a:gd name="T0" fmla="*/ 0 w 54"/>
              <a:gd name="T1" fmla="*/ 45 h 45"/>
              <a:gd name="T2" fmla="*/ 54 w 54"/>
              <a:gd name="T3" fmla="*/ 45 h 45"/>
              <a:gd name="T4" fmla="*/ 26 w 54"/>
              <a:gd name="T5" fmla="*/ 0 h 45"/>
              <a:gd name="T6" fmla="*/ 0 w 54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5">
                <a:moveTo>
                  <a:pt x="0" y="45"/>
                </a:moveTo>
                <a:lnTo>
                  <a:pt x="54" y="45"/>
                </a:lnTo>
                <a:lnTo>
                  <a:pt x="26" y="0"/>
                </a:lnTo>
                <a:lnTo>
                  <a:pt x="0" y="45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27" name="Rectangle 470"/>
          <p:cNvSpPr>
            <a:spLocks noChangeArrowheads="1"/>
          </p:cNvSpPr>
          <p:nvPr/>
        </p:nvSpPr>
        <p:spPr bwMode="auto">
          <a:xfrm>
            <a:off x="3606801" y="1385888"/>
            <a:ext cx="9874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dobe Garamond Pro" pitchFamily="18" charset="0"/>
                <a:cs typeface="Arial" pitchFamily="34" charset="0"/>
              </a:rPr>
              <a:t>primair inkomen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8" name="Rectangle 471"/>
          <p:cNvSpPr>
            <a:spLocks noChangeArrowheads="1"/>
          </p:cNvSpPr>
          <p:nvPr/>
        </p:nvSpPr>
        <p:spPr bwMode="auto">
          <a:xfrm>
            <a:off x="4183063" y="235902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+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9" name="Rectangle 472"/>
          <p:cNvSpPr>
            <a:spLocks noChangeArrowheads="1"/>
          </p:cNvSpPr>
          <p:nvPr/>
        </p:nvSpPr>
        <p:spPr bwMode="auto">
          <a:xfrm>
            <a:off x="4183063" y="283527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+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0" name="Rectangle 473"/>
          <p:cNvSpPr>
            <a:spLocks noChangeArrowheads="1"/>
          </p:cNvSpPr>
          <p:nvPr/>
        </p:nvSpPr>
        <p:spPr bwMode="auto">
          <a:xfrm>
            <a:off x="4183063" y="335597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+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1" name="Rectangle 474"/>
          <p:cNvSpPr>
            <a:spLocks noChangeArrowheads="1"/>
          </p:cNvSpPr>
          <p:nvPr/>
        </p:nvSpPr>
        <p:spPr bwMode="auto">
          <a:xfrm>
            <a:off x="3368676" y="235902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–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2" name="Rectangle 475"/>
          <p:cNvSpPr>
            <a:spLocks noChangeArrowheads="1"/>
          </p:cNvSpPr>
          <p:nvPr/>
        </p:nvSpPr>
        <p:spPr bwMode="auto">
          <a:xfrm>
            <a:off x="3368676" y="3997325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–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3" name="Rectangle 476"/>
          <p:cNvSpPr>
            <a:spLocks noChangeArrowheads="1"/>
          </p:cNvSpPr>
          <p:nvPr/>
        </p:nvSpPr>
        <p:spPr bwMode="auto">
          <a:xfrm>
            <a:off x="3368676" y="5170488"/>
            <a:ext cx="139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smtClean="0">
                <a:ln>
                  <a:noFill/>
                </a:ln>
                <a:solidFill>
                  <a:srgbClr val="222221"/>
                </a:solidFill>
                <a:effectLst/>
                <a:latin typeface="Adobe Garamond Pro" pitchFamily="18" charset="0"/>
                <a:cs typeface="Arial" pitchFamily="34" charset="0"/>
              </a:rPr>
              <a:t>–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4" name="Rectangle 477"/>
          <p:cNvSpPr>
            <a:spLocks noChangeArrowheads="1"/>
          </p:cNvSpPr>
          <p:nvPr/>
        </p:nvSpPr>
        <p:spPr bwMode="auto">
          <a:xfrm>
            <a:off x="4432301" y="2668588"/>
            <a:ext cx="2116138" cy="682625"/>
          </a:xfrm>
          <a:prstGeom prst="rect">
            <a:avLst/>
          </a:prstGeom>
          <a:solidFill>
            <a:srgbClr val="CD6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35" name="Rectangle 478"/>
          <p:cNvSpPr>
            <a:spLocks noChangeArrowheads="1"/>
          </p:cNvSpPr>
          <p:nvPr/>
        </p:nvSpPr>
        <p:spPr bwMode="auto">
          <a:xfrm>
            <a:off x="4432301" y="3362325"/>
            <a:ext cx="2116138" cy="331788"/>
          </a:xfrm>
          <a:prstGeom prst="rect">
            <a:avLst/>
          </a:prstGeom>
          <a:solidFill>
            <a:srgbClr val="CD6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7936" name="Rectangle 479"/>
          <p:cNvSpPr>
            <a:spLocks noChangeArrowheads="1"/>
          </p:cNvSpPr>
          <p:nvPr/>
        </p:nvSpPr>
        <p:spPr bwMode="auto">
          <a:xfrm>
            <a:off x="4779963" y="2673350"/>
            <a:ext cx="15613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transferten sociale zekerheid: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1" name="Rectangle 484"/>
          <p:cNvSpPr>
            <a:spLocks noChangeArrowheads="1"/>
          </p:cNvSpPr>
          <p:nvPr/>
        </p:nvSpPr>
        <p:spPr bwMode="auto">
          <a:xfrm>
            <a:off x="4467715" y="2824163"/>
            <a:ext cx="207268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pensioen, werkloosheid, kinderbijslag,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6" name="Rectangle 489"/>
          <p:cNvSpPr>
            <a:spLocks noChangeArrowheads="1"/>
          </p:cNvSpPr>
          <p:nvPr/>
        </p:nvSpPr>
        <p:spPr bwMode="auto">
          <a:xfrm>
            <a:off x="4426440" y="2978150"/>
            <a:ext cx="21672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leefloon, invaliditeit, arbeidsongevallen,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51" name="Rectangle 494"/>
          <p:cNvSpPr>
            <a:spLocks noChangeArrowheads="1"/>
          </p:cNvSpPr>
          <p:nvPr/>
        </p:nvSpPr>
        <p:spPr bwMode="auto">
          <a:xfrm>
            <a:off x="4775201" y="3132138"/>
            <a:ext cx="15693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geneeskundige verzorging,…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57" name="Rectangle 500"/>
          <p:cNvSpPr>
            <a:spLocks noChangeArrowheads="1"/>
          </p:cNvSpPr>
          <p:nvPr/>
        </p:nvSpPr>
        <p:spPr bwMode="auto">
          <a:xfrm>
            <a:off x="5040313" y="3355975"/>
            <a:ext cx="10163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andere transferten: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62" name="Rectangle 505"/>
          <p:cNvSpPr>
            <a:spLocks noChangeArrowheads="1"/>
          </p:cNvSpPr>
          <p:nvPr/>
        </p:nvSpPr>
        <p:spPr bwMode="auto">
          <a:xfrm>
            <a:off x="4799013" y="3506788"/>
            <a:ext cx="15452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100" dirty="0">
                <a:solidFill>
                  <a:srgbClr val="FFFFFF"/>
                </a:solidFill>
                <a:latin typeface="Adobe Garamond Pro" pitchFamily="18" charset="0"/>
              </a:rPr>
              <a:t>studiebeurs, bouwpremie,…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2549931" y="4474299"/>
            <a:ext cx="4622394" cy="1198613"/>
            <a:chOff x="2549931" y="4474299"/>
            <a:chExt cx="4622394" cy="1198613"/>
          </a:xfrm>
        </p:grpSpPr>
        <p:cxnSp>
          <p:nvCxnSpPr>
            <p:cNvPr id="457" name="Rechte verbindingslijn 1"/>
            <p:cNvCxnSpPr/>
            <p:nvPr/>
          </p:nvCxnSpPr>
          <p:spPr bwMode="auto">
            <a:xfrm>
              <a:off x="2554288" y="4760083"/>
              <a:ext cx="4611775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Rechte verbindingslijn 457"/>
            <p:cNvCxnSpPr/>
            <p:nvPr/>
          </p:nvCxnSpPr>
          <p:spPr bwMode="auto">
            <a:xfrm>
              <a:off x="7166063" y="4773612"/>
              <a:ext cx="0" cy="893911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9" name="Line 125"/>
            <p:cNvSpPr>
              <a:spLocks noChangeShapeType="1"/>
            </p:cNvSpPr>
            <p:nvPr/>
          </p:nvSpPr>
          <p:spPr bwMode="auto">
            <a:xfrm>
              <a:off x="6999044" y="5672912"/>
              <a:ext cx="17328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000"/>
            </a:p>
          </p:txBody>
        </p:sp>
        <p:cxnSp>
          <p:nvCxnSpPr>
            <p:cNvPr id="465" name="Rechte verbindingslijn 464"/>
            <p:cNvCxnSpPr/>
            <p:nvPr/>
          </p:nvCxnSpPr>
          <p:spPr bwMode="auto">
            <a:xfrm>
              <a:off x="2549931" y="4474299"/>
              <a:ext cx="0" cy="526827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9" name="Groep 448"/>
          <p:cNvGrpSpPr/>
          <p:nvPr/>
        </p:nvGrpSpPr>
        <p:grpSpPr>
          <a:xfrm>
            <a:off x="5474472" y="1952040"/>
            <a:ext cx="1300662" cy="3063874"/>
            <a:chOff x="5474472" y="1952040"/>
            <a:chExt cx="1300662" cy="3063874"/>
          </a:xfrm>
        </p:grpSpPr>
        <p:cxnSp>
          <p:nvCxnSpPr>
            <p:cNvPr id="469" name="Rechte verbindingslijn 1"/>
            <p:cNvCxnSpPr/>
            <p:nvPr/>
          </p:nvCxnSpPr>
          <p:spPr bwMode="auto">
            <a:xfrm>
              <a:off x="5474472" y="5015914"/>
              <a:ext cx="130066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Rechte verbindingslijn 469"/>
            <p:cNvCxnSpPr/>
            <p:nvPr/>
          </p:nvCxnSpPr>
          <p:spPr bwMode="auto">
            <a:xfrm>
              <a:off x="6775134" y="1952040"/>
              <a:ext cx="0" cy="3049086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Line 125"/>
            <p:cNvSpPr>
              <a:spLocks noChangeShapeType="1"/>
            </p:cNvSpPr>
            <p:nvPr/>
          </p:nvSpPr>
          <p:spPr bwMode="auto">
            <a:xfrm>
              <a:off x="6084888" y="1952040"/>
              <a:ext cx="6746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 sz="2000"/>
            </a:p>
          </p:txBody>
        </p:sp>
      </p:grpSp>
    </p:spTree>
    <p:extLst>
      <p:ext uri="{BB962C8B-B14F-4D97-AF65-F5344CB8AC3E}">
        <p14:creationId xmlns:p14="http://schemas.microsoft.com/office/powerpoint/2010/main" val="2465675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3.5 </a:t>
            </a:r>
            <a:r>
              <a:rPr lang="nl-BE" dirty="0"/>
              <a:t>Hoe groot is inkomensongelijkheid en neemt deze toe?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Samenspel twee factoren: ‘olifantencurve’</a:t>
            </a:r>
          </a:p>
          <a:p>
            <a:pPr lvl="1"/>
            <a:r>
              <a:rPr lang="nl-BE" dirty="0" smtClean="0"/>
              <a:t>Horizontale as: percentielen van wereldinkomensverdeling</a:t>
            </a:r>
          </a:p>
          <a:p>
            <a:pPr lvl="1"/>
            <a:r>
              <a:rPr lang="nl-BE" dirty="0" smtClean="0"/>
              <a:t>Verticale as: voor elk percentiel cumulatieve reële inkomensgroei</a:t>
            </a:r>
          </a:p>
          <a:p>
            <a:pPr lvl="1"/>
            <a:r>
              <a:rPr lang="nl-BE" dirty="0" smtClean="0"/>
              <a:t>Globaliseringsperiode 1988-2011</a:t>
            </a:r>
          </a:p>
          <a:p>
            <a:pPr lvl="1"/>
            <a:r>
              <a:rPr lang="nl-BE" dirty="0" smtClean="0"/>
              <a:t>Inkomensgroei (35,5 %) heel ongelijk voor de percentielen</a:t>
            </a:r>
          </a:p>
          <a:p>
            <a:pPr lvl="2"/>
            <a:r>
              <a:rPr lang="nl-BE" dirty="0" smtClean="0"/>
              <a:t>Sterkste groei voor percentielen 50 tot 60</a:t>
            </a:r>
          </a:p>
          <a:p>
            <a:pPr lvl="3"/>
            <a:r>
              <a:rPr lang="nl-BE" dirty="0" smtClean="0"/>
              <a:t>China, India, Vietnam,…</a:t>
            </a:r>
          </a:p>
          <a:p>
            <a:pPr lvl="2"/>
            <a:r>
              <a:rPr lang="nl-BE" dirty="0" smtClean="0"/>
              <a:t>90</a:t>
            </a:r>
            <a:r>
              <a:rPr lang="nl-BE" baseline="30000" dirty="0" smtClean="0"/>
              <a:t>ste</a:t>
            </a:r>
            <a:r>
              <a:rPr lang="nl-BE" dirty="0" smtClean="0"/>
              <a:t> en 95</a:t>
            </a:r>
            <a:r>
              <a:rPr lang="nl-BE" baseline="30000" dirty="0" smtClean="0"/>
              <a:t>ste</a:t>
            </a:r>
            <a:r>
              <a:rPr lang="nl-BE" dirty="0" smtClean="0"/>
              <a:t> percentiel groeide slechts 13%</a:t>
            </a:r>
          </a:p>
          <a:p>
            <a:pPr lvl="3"/>
            <a:r>
              <a:rPr lang="nl-BE" dirty="0" smtClean="0"/>
              <a:t>Onderste helft van inkomensverdeling rijke westerse wereld: VS, Japan, West-Europese landen,…</a:t>
            </a:r>
          </a:p>
          <a:p>
            <a:pPr lvl="3"/>
            <a:r>
              <a:rPr lang="nl-BE" dirty="0"/>
              <a:t>	</a:t>
            </a:r>
            <a:r>
              <a:rPr lang="nl-BE" dirty="0" smtClean="0"/>
              <a:t>= ‘lagere middenklasse’: verliezers van globalisering</a:t>
            </a:r>
          </a:p>
          <a:p>
            <a:pPr lvl="2"/>
            <a:r>
              <a:rPr lang="nl-BE" dirty="0" smtClean="0"/>
              <a:t>Uiteinden globale inkomensverdeling</a:t>
            </a:r>
          </a:p>
          <a:p>
            <a:pPr lvl="3"/>
            <a:r>
              <a:rPr lang="nl-BE" dirty="0" smtClean="0"/>
              <a:t>Allerarmsten groei die hoger is dan lagere middenklasse</a:t>
            </a:r>
          </a:p>
          <a:p>
            <a:pPr lvl="3"/>
            <a:r>
              <a:rPr lang="nl-BE" dirty="0" smtClean="0"/>
              <a:t>Allerrijksten (top 1%) groei die hoger is dan lagere middenklasse</a:t>
            </a:r>
          </a:p>
          <a:p>
            <a:r>
              <a:rPr lang="nl-BE" dirty="0" smtClean="0"/>
              <a:t>Ongelijkheid binnen landen neemt toe, maar wereldongelijkheid neemt af</a:t>
            </a:r>
          </a:p>
          <a:p>
            <a:pPr marL="400047" indent="-285750"/>
            <a:endParaRPr lang="nl-BE" dirty="0" smtClean="0"/>
          </a:p>
          <a:p>
            <a:pPr lvl="3"/>
            <a:endParaRPr lang="nl-BE" dirty="0" smtClean="0"/>
          </a:p>
          <a:p>
            <a:pPr marL="0" indent="0">
              <a:buNone/>
            </a:pPr>
            <a:endParaRPr lang="nl-B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12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3.5 </a:t>
            </a:r>
            <a:r>
              <a:rPr lang="nl-BE" dirty="0"/>
              <a:t>Hoe groot is inkomensongelijkheid en neemt deze toe?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tx2"/>
                </a:solidFill>
              </a:rPr>
              <a:t>In veel rijke landen neemt ongelijkheid toe</a:t>
            </a:r>
          </a:p>
          <a:p>
            <a:r>
              <a:rPr lang="nl-BE" dirty="0" smtClean="0"/>
              <a:t>Gini-coëfficiënt van het equivalente beschikbaar inkomen rond 1985 en 2013</a:t>
            </a:r>
          </a:p>
          <a:p>
            <a:r>
              <a:rPr lang="nl-BE" dirty="0" smtClean="0"/>
              <a:t>In meeste landen is Gini halfweg jaren 1980 duidelijk gestegen</a:t>
            </a:r>
          </a:p>
          <a:p>
            <a:pPr lvl="1"/>
            <a:r>
              <a:rPr lang="nl-BE" dirty="0"/>
              <a:t>Ook in </a:t>
            </a:r>
            <a:r>
              <a:rPr lang="nl-BE" dirty="0" smtClean="0"/>
              <a:t>Noorwegen, Denemarken, Finland en Zweden</a:t>
            </a:r>
            <a:endParaRPr lang="nl-BE" dirty="0"/>
          </a:p>
          <a:p>
            <a:pPr lvl="1"/>
            <a:r>
              <a:rPr lang="nl-BE" dirty="0" smtClean="0"/>
              <a:t>Vraagtekens bij </a:t>
            </a:r>
            <a:r>
              <a:rPr lang="nl-BE" dirty="0" err="1" smtClean="0"/>
              <a:t>Kuznets</a:t>
            </a:r>
            <a:r>
              <a:rPr lang="nl-BE" dirty="0" smtClean="0"/>
              <a:t>-hypothese</a:t>
            </a:r>
          </a:p>
          <a:p>
            <a:pPr lvl="1"/>
            <a:r>
              <a:rPr lang="nl-BE" dirty="0" smtClean="0"/>
              <a:t>Angelsaksische landen ongelijker</a:t>
            </a:r>
          </a:p>
          <a:p>
            <a:pPr lvl="3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5207370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74" name="Groep 47173"/>
          <p:cNvGrpSpPr/>
          <p:nvPr/>
        </p:nvGrpSpPr>
        <p:grpSpPr>
          <a:xfrm>
            <a:off x="4606926" y="2319338"/>
            <a:ext cx="4300537" cy="2446338"/>
            <a:chOff x="4606926" y="2319338"/>
            <a:chExt cx="4300537" cy="2446338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906963" y="4100513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906963" y="3770313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906963" y="3436938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906963" y="3106738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906963" y="2781301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906963" y="2446338"/>
              <a:ext cx="3071813" cy="0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grpSp>
          <p:nvGrpSpPr>
            <p:cNvPr id="47173" name="Groep 47172"/>
            <p:cNvGrpSpPr/>
            <p:nvPr/>
          </p:nvGrpSpPr>
          <p:grpSpPr>
            <a:xfrm>
              <a:off x="5064126" y="3840163"/>
              <a:ext cx="2914650" cy="0"/>
              <a:chOff x="5064126" y="3840163"/>
              <a:chExt cx="2914650" cy="0"/>
            </a:xfrm>
          </p:grpSpPr>
          <p:sp>
            <p:nvSpPr>
              <p:cNvPr id="47113" name="Line 36"/>
              <p:cNvSpPr>
                <a:spLocks noChangeShapeType="1"/>
              </p:cNvSpPr>
              <p:nvPr/>
            </p:nvSpPr>
            <p:spPr bwMode="auto">
              <a:xfrm>
                <a:off x="50641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4" name="Line 37"/>
              <p:cNvSpPr>
                <a:spLocks noChangeShapeType="1"/>
              </p:cNvSpPr>
              <p:nvPr/>
            </p:nvSpPr>
            <p:spPr bwMode="auto">
              <a:xfrm>
                <a:off x="5143501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5" name="Line 38"/>
              <p:cNvSpPr>
                <a:spLocks noChangeShapeType="1"/>
              </p:cNvSpPr>
              <p:nvPr/>
            </p:nvSpPr>
            <p:spPr bwMode="auto">
              <a:xfrm>
                <a:off x="5221288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6" name="Line 39"/>
              <p:cNvSpPr>
                <a:spLocks noChangeShapeType="1"/>
              </p:cNvSpPr>
              <p:nvPr/>
            </p:nvSpPr>
            <p:spPr bwMode="auto">
              <a:xfrm>
                <a:off x="5300663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7" name="Line 40"/>
              <p:cNvSpPr>
                <a:spLocks noChangeShapeType="1"/>
              </p:cNvSpPr>
              <p:nvPr/>
            </p:nvSpPr>
            <p:spPr bwMode="auto">
              <a:xfrm>
                <a:off x="5380038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8" name="Line 41"/>
              <p:cNvSpPr>
                <a:spLocks noChangeShapeType="1"/>
              </p:cNvSpPr>
              <p:nvPr/>
            </p:nvSpPr>
            <p:spPr bwMode="auto">
              <a:xfrm>
                <a:off x="54578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19" name="Line 42"/>
              <p:cNvSpPr>
                <a:spLocks noChangeShapeType="1"/>
              </p:cNvSpPr>
              <p:nvPr/>
            </p:nvSpPr>
            <p:spPr bwMode="auto">
              <a:xfrm>
                <a:off x="5537201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0" name="Line 43"/>
              <p:cNvSpPr>
                <a:spLocks noChangeShapeType="1"/>
              </p:cNvSpPr>
              <p:nvPr/>
            </p:nvSpPr>
            <p:spPr bwMode="auto">
              <a:xfrm>
                <a:off x="5614988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1" name="Line 44"/>
              <p:cNvSpPr>
                <a:spLocks noChangeShapeType="1"/>
              </p:cNvSpPr>
              <p:nvPr/>
            </p:nvSpPr>
            <p:spPr bwMode="auto">
              <a:xfrm>
                <a:off x="5694363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2" name="Line 45"/>
              <p:cNvSpPr>
                <a:spLocks noChangeShapeType="1"/>
              </p:cNvSpPr>
              <p:nvPr/>
            </p:nvSpPr>
            <p:spPr bwMode="auto">
              <a:xfrm>
                <a:off x="5773738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3" name="Line 46"/>
              <p:cNvSpPr>
                <a:spLocks noChangeShapeType="1"/>
              </p:cNvSpPr>
              <p:nvPr/>
            </p:nvSpPr>
            <p:spPr bwMode="auto">
              <a:xfrm>
                <a:off x="58515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4" name="Line 47"/>
              <p:cNvSpPr>
                <a:spLocks noChangeShapeType="1"/>
              </p:cNvSpPr>
              <p:nvPr/>
            </p:nvSpPr>
            <p:spPr bwMode="auto">
              <a:xfrm>
                <a:off x="5930901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5" name="Line 48"/>
              <p:cNvSpPr>
                <a:spLocks noChangeShapeType="1"/>
              </p:cNvSpPr>
              <p:nvPr/>
            </p:nvSpPr>
            <p:spPr bwMode="auto">
              <a:xfrm>
                <a:off x="6008688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6" name="Line 49"/>
              <p:cNvSpPr>
                <a:spLocks noChangeShapeType="1"/>
              </p:cNvSpPr>
              <p:nvPr/>
            </p:nvSpPr>
            <p:spPr bwMode="auto">
              <a:xfrm>
                <a:off x="6088063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7" name="Line 50"/>
              <p:cNvSpPr>
                <a:spLocks noChangeShapeType="1"/>
              </p:cNvSpPr>
              <p:nvPr/>
            </p:nvSpPr>
            <p:spPr bwMode="auto">
              <a:xfrm>
                <a:off x="6167438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8" name="Line 51"/>
              <p:cNvSpPr>
                <a:spLocks noChangeShapeType="1"/>
              </p:cNvSpPr>
              <p:nvPr/>
            </p:nvSpPr>
            <p:spPr bwMode="auto">
              <a:xfrm>
                <a:off x="62452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29" name="Line 52"/>
              <p:cNvSpPr>
                <a:spLocks noChangeShapeType="1"/>
              </p:cNvSpPr>
              <p:nvPr/>
            </p:nvSpPr>
            <p:spPr bwMode="auto">
              <a:xfrm>
                <a:off x="6324601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0" name="Freeform 53"/>
              <p:cNvSpPr>
                <a:spLocks/>
              </p:cNvSpPr>
              <p:nvPr/>
            </p:nvSpPr>
            <p:spPr bwMode="auto">
              <a:xfrm>
                <a:off x="6402388" y="3840163"/>
                <a:ext cx="39688" cy="0"/>
              </a:xfrm>
              <a:custGeom>
                <a:avLst/>
                <a:gdLst>
                  <a:gd name="T0" fmla="*/ 0 w 25"/>
                  <a:gd name="T1" fmla="*/ 25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1" name="Line 54"/>
              <p:cNvSpPr>
                <a:spLocks noChangeShapeType="1"/>
              </p:cNvSpPr>
              <p:nvPr/>
            </p:nvSpPr>
            <p:spPr bwMode="auto">
              <a:xfrm>
                <a:off x="6481763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2" name="Freeform 55"/>
              <p:cNvSpPr>
                <a:spLocks/>
              </p:cNvSpPr>
              <p:nvPr/>
            </p:nvSpPr>
            <p:spPr bwMode="auto">
              <a:xfrm>
                <a:off x="6561138" y="3840163"/>
                <a:ext cx="38100" cy="0"/>
              </a:xfrm>
              <a:custGeom>
                <a:avLst/>
                <a:gdLst>
                  <a:gd name="T0" fmla="*/ 0 w 24"/>
                  <a:gd name="T1" fmla="*/ 21 w 24"/>
                  <a:gd name="T2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1" y="0"/>
                    </a:lnTo>
                    <a:lnTo>
                      <a:pt x="24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3" name="Line 56"/>
              <p:cNvSpPr>
                <a:spLocks noChangeShapeType="1"/>
              </p:cNvSpPr>
              <p:nvPr/>
            </p:nvSpPr>
            <p:spPr bwMode="auto">
              <a:xfrm>
                <a:off x="66389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4" name="Freeform 57"/>
              <p:cNvSpPr>
                <a:spLocks/>
              </p:cNvSpPr>
              <p:nvPr/>
            </p:nvSpPr>
            <p:spPr bwMode="auto">
              <a:xfrm>
                <a:off x="6718301" y="3840163"/>
                <a:ext cx="39688" cy="0"/>
              </a:xfrm>
              <a:custGeom>
                <a:avLst/>
                <a:gdLst>
                  <a:gd name="T0" fmla="*/ 0 w 25"/>
                  <a:gd name="T1" fmla="*/ 22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5" name="Line 58"/>
              <p:cNvSpPr>
                <a:spLocks noChangeShapeType="1"/>
              </p:cNvSpPr>
              <p:nvPr/>
            </p:nvSpPr>
            <p:spPr bwMode="auto">
              <a:xfrm>
                <a:off x="6797676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6" name="Freeform 59"/>
              <p:cNvSpPr>
                <a:spLocks/>
              </p:cNvSpPr>
              <p:nvPr/>
            </p:nvSpPr>
            <p:spPr bwMode="auto">
              <a:xfrm>
                <a:off x="6875463" y="3840163"/>
                <a:ext cx="39688" cy="0"/>
              </a:xfrm>
              <a:custGeom>
                <a:avLst/>
                <a:gdLst>
                  <a:gd name="T0" fmla="*/ 0 w 25"/>
                  <a:gd name="T1" fmla="*/ 19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19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7" name="Line 60"/>
              <p:cNvSpPr>
                <a:spLocks noChangeShapeType="1"/>
              </p:cNvSpPr>
              <p:nvPr/>
            </p:nvSpPr>
            <p:spPr bwMode="auto">
              <a:xfrm>
                <a:off x="6954838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8" name="Freeform 61"/>
              <p:cNvSpPr>
                <a:spLocks/>
              </p:cNvSpPr>
              <p:nvPr/>
            </p:nvSpPr>
            <p:spPr bwMode="auto">
              <a:xfrm>
                <a:off x="7032626" y="3840163"/>
                <a:ext cx="39688" cy="0"/>
              </a:xfrm>
              <a:custGeom>
                <a:avLst/>
                <a:gdLst>
                  <a:gd name="T0" fmla="*/ 0 w 25"/>
                  <a:gd name="T1" fmla="*/ 16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16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39" name="Line 62"/>
              <p:cNvSpPr>
                <a:spLocks noChangeShapeType="1"/>
              </p:cNvSpPr>
              <p:nvPr/>
            </p:nvSpPr>
            <p:spPr bwMode="auto">
              <a:xfrm>
                <a:off x="7112001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0" name="Freeform 63"/>
              <p:cNvSpPr>
                <a:spLocks/>
              </p:cNvSpPr>
              <p:nvPr/>
            </p:nvSpPr>
            <p:spPr bwMode="auto">
              <a:xfrm>
                <a:off x="7191376" y="3840163"/>
                <a:ext cx="38100" cy="0"/>
              </a:xfrm>
              <a:custGeom>
                <a:avLst/>
                <a:gdLst>
                  <a:gd name="T0" fmla="*/ 0 w 24"/>
                  <a:gd name="T1" fmla="*/ 12 w 24"/>
                  <a:gd name="T2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1" name="Line 64"/>
              <p:cNvSpPr>
                <a:spLocks noChangeShapeType="1"/>
              </p:cNvSpPr>
              <p:nvPr/>
            </p:nvSpPr>
            <p:spPr bwMode="auto">
              <a:xfrm>
                <a:off x="7269163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2" name="Freeform 65"/>
              <p:cNvSpPr>
                <a:spLocks/>
              </p:cNvSpPr>
              <p:nvPr/>
            </p:nvSpPr>
            <p:spPr bwMode="auto">
              <a:xfrm>
                <a:off x="7348538" y="3840163"/>
                <a:ext cx="39688" cy="0"/>
              </a:xfrm>
              <a:custGeom>
                <a:avLst/>
                <a:gdLst>
                  <a:gd name="T0" fmla="*/ 0 w 25"/>
                  <a:gd name="T1" fmla="*/ 9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9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3" name="Line 66"/>
              <p:cNvSpPr>
                <a:spLocks noChangeShapeType="1"/>
              </p:cNvSpPr>
              <p:nvPr/>
            </p:nvSpPr>
            <p:spPr bwMode="auto">
              <a:xfrm>
                <a:off x="7426326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4" name="Freeform 67"/>
              <p:cNvSpPr>
                <a:spLocks/>
              </p:cNvSpPr>
              <p:nvPr/>
            </p:nvSpPr>
            <p:spPr bwMode="auto">
              <a:xfrm>
                <a:off x="7505701" y="3840163"/>
                <a:ext cx="39688" cy="0"/>
              </a:xfrm>
              <a:custGeom>
                <a:avLst/>
                <a:gdLst>
                  <a:gd name="T0" fmla="*/ 0 w 25"/>
                  <a:gd name="T1" fmla="*/ 9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9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5" name="Line 68"/>
              <p:cNvSpPr>
                <a:spLocks noChangeShapeType="1"/>
              </p:cNvSpPr>
              <p:nvPr/>
            </p:nvSpPr>
            <p:spPr bwMode="auto">
              <a:xfrm>
                <a:off x="7585076" y="3840163"/>
                <a:ext cx="3810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6" name="Freeform 69"/>
              <p:cNvSpPr>
                <a:spLocks/>
              </p:cNvSpPr>
              <p:nvPr/>
            </p:nvSpPr>
            <p:spPr bwMode="auto">
              <a:xfrm>
                <a:off x="7662863" y="3840163"/>
                <a:ext cx="39688" cy="0"/>
              </a:xfrm>
              <a:custGeom>
                <a:avLst/>
                <a:gdLst>
                  <a:gd name="T0" fmla="*/ 0 w 25"/>
                  <a:gd name="T1" fmla="*/ 6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6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7" name="Line 70"/>
              <p:cNvSpPr>
                <a:spLocks noChangeShapeType="1"/>
              </p:cNvSpPr>
              <p:nvPr/>
            </p:nvSpPr>
            <p:spPr bwMode="auto">
              <a:xfrm>
                <a:off x="7742238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8" name="Freeform 71"/>
              <p:cNvSpPr>
                <a:spLocks/>
              </p:cNvSpPr>
              <p:nvPr/>
            </p:nvSpPr>
            <p:spPr bwMode="auto">
              <a:xfrm>
                <a:off x="7820026" y="3840163"/>
                <a:ext cx="39688" cy="0"/>
              </a:xfrm>
              <a:custGeom>
                <a:avLst/>
                <a:gdLst>
                  <a:gd name="T0" fmla="*/ 0 w 25"/>
                  <a:gd name="T1" fmla="*/ 4 w 25"/>
                  <a:gd name="T2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4" y="0"/>
                    </a:lnTo>
                    <a:lnTo>
                      <a:pt x="25" y="0"/>
                    </a:lnTo>
                  </a:path>
                </a:pathLst>
              </a:cu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49" name="Line 72"/>
              <p:cNvSpPr>
                <a:spLocks noChangeShapeType="1"/>
              </p:cNvSpPr>
              <p:nvPr/>
            </p:nvSpPr>
            <p:spPr bwMode="auto">
              <a:xfrm>
                <a:off x="7899401" y="3840163"/>
                <a:ext cx="39688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7150" name="Line 73"/>
              <p:cNvSpPr>
                <a:spLocks noChangeShapeType="1"/>
              </p:cNvSpPr>
              <p:nvPr/>
            </p:nvSpPr>
            <p:spPr bwMode="auto">
              <a:xfrm>
                <a:off x="7978776" y="384016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2222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  <p:sp>
          <p:nvSpPr>
            <p:cNvPr id="47151" name="Rectangle 74"/>
            <p:cNvSpPr>
              <a:spLocks noChangeArrowheads="1"/>
            </p:cNvSpPr>
            <p:nvPr/>
          </p:nvSpPr>
          <p:spPr bwMode="auto">
            <a:xfrm>
              <a:off x="4783138" y="4298951"/>
              <a:ext cx="173038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2" name="Rectangle 75"/>
            <p:cNvSpPr>
              <a:spLocks noChangeArrowheads="1"/>
            </p:cNvSpPr>
            <p:nvPr/>
          </p:nvSpPr>
          <p:spPr bwMode="auto">
            <a:xfrm>
              <a:off x="4695826" y="3968751"/>
              <a:ext cx="2603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20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3" name="Rectangle 76"/>
            <p:cNvSpPr>
              <a:spLocks noChangeArrowheads="1"/>
            </p:cNvSpPr>
            <p:nvPr/>
          </p:nvSpPr>
          <p:spPr bwMode="auto">
            <a:xfrm>
              <a:off x="4695826" y="3638551"/>
              <a:ext cx="2603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40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Rectangle 77"/>
            <p:cNvSpPr>
              <a:spLocks noChangeArrowheads="1"/>
            </p:cNvSpPr>
            <p:nvPr/>
          </p:nvSpPr>
          <p:spPr bwMode="auto">
            <a:xfrm>
              <a:off x="4695826" y="3308351"/>
              <a:ext cx="2603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60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5" name="Rectangle 78"/>
            <p:cNvSpPr>
              <a:spLocks noChangeArrowheads="1"/>
            </p:cNvSpPr>
            <p:nvPr/>
          </p:nvSpPr>
          <p:spPr bwMode="auto">
            <a:xfrm>
              <a:off x="4695826" y="2979738"/>
              <a:ext cx="2603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80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6" name="Rectangle 79"/>
            <p:cNvSpPr>
              <a:spLocks noChangeArrowheads="1"/>
            </p:cNvSpPr>
            <p:nvPr/>
          </p:nvSpPr>
          <p:spPr bwMode="auto">
            <a:xfrm>
              <a:off x="4606926" y="2649538"/>
              <a:ext cx="3492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100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7" name="Rectangle 80"/>
            <p:cNvSpPr>
              <a:spLocks noChangeArrowheads="1"/>
            </p:cNvSpPr>
            <p:nvPr/>
          </p:nvSpPr>
          <p:spPr bwMode="auto">
            <a:xfrm>
              <a:off x="4606926" y="2319338"/>
              <a:ext cx="34925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120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65" name="Rectangle 88"/>
            <p:cNvSpPr>
              <a:spLocks noChangeArrowheads="1"/>
            </p:cNvSpPr>
            <p:nvPr/>
          </p:nvSpPr>
          <p:spPr bwMode="auto">
            <a:xfrm>
              <a:off x="4857751" y="4475163"/>
              <a:ext cx="173038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dobe Garamond Pro" pitchFamily="18" charset="0"/>
                  <a:cs typeface="Arial" pitchFamily="34" charset="0"/>
                </a:rPr>
                <a:t>0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07" name="Groep 47106"/>
            <p:cNvGrpSpPr/>
            <p:nvPr/>
          </p:nvGrpSpPr>
          <p:grpSpPr>
            <a:xfrm>
              <a:off x="8056563" y="3706813"/>
              <a:ext cx="850900" cy="719138"/>
              <a:chOff x="8056563" y="3706813"/>
              <a:chExt cx="850900" cy="719138"/>
            </a:xfrm>
          </p:grpSpPr>
          <p:sp>
            <p:nvSpPr>
              <p:cNvPr id="47179" name="Rectangle 102"/>
              <p:cNvSpPr>
                <a:spLocks noChangeArrowheads="1"/>
              </p:cNvSpPr>
              <p:nvPr/>
            </p:nvSpPr>
            <p:spPr bwMode="auto">
              <a:xfrm>
                <a:off x="8056563" y="3706813"/>
                <a:ext cx="34195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/>
                <a:r>
                  <a:rPr lang="nl-BE" altLang="nl-BE" sz="1400" dirty="0">
                    <a:solidFill>
                      <a:srgbClr val="000000"/>
                    </a:solidFill>
                    <a:latin typeface="Adobe Garamond Pro" pitchFamily="18" charset="0"/>
                  </a:rPr>
                  <a:t>groei</a:t>
                </a:r>
                <a:endParaRPr kumimoji="0" lang="nl-BE" alt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82" name="Rectangle 105"/>
              <p:cNvSpPr>
                <a:spLocks noChangeArrowheads="1"/>
              </p:cNvSpPr>
              <p:nvPr/>
            </p:nvSpPr>
            <p:spPr bwMode="auto">
              <a:xfrm>
                <a:off x="8056563" y="3919538"/>
                <a:ext cx="850900" cy="2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dobe Garamond Pro" pitchFamily="18" charset="0"/>
                    <a:cs typeface="Arial" pitchFamily="34" charset="0"/>
                  </a:rPr>
                  <a:t>1988-2011</a:t>
                </a:r>
                <a:endParaRPr kumimoji="0" lang="nl-BE" alt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83" name="Rectangle 106"/>
              <p:cNvSpPr>
                <a:spLocks noChangeArrowheads="1"/>
              </p:cNvSpPr>
              <p:nvPr/>
            </p:nvSpPr>
            <p:spPr bwMode="auto">
              <a:xfrm>
                <a:off x="8056563" y="4135438"/>
                <a:ext cx="688975" cy="2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dobe Garamond Pro" pitchFamily="18" charset="0"/>
                    <a:cs typeface="Arial" pitchFamily="34" charset="0"/>
                  </a:rPr>
                  <a:t>is 35,5%</a:t>
                </a:r>
                <a:endParaRPr kumimoji="0" lang="nl-BE" alt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255" name="Line 178"/>
            <p:cNvSpPr>
              <a:spLocks noChangeShapeType="1"/>
            </p:cNvSpPr>
            <p:nvPr/>
          </p:nvSpPr>
          <p:spPr bwMode="auto">
            <a:xfrm>
              <a:off x="4906963" y="4381501"/>
              <a:ext cx="0" cy="49213"/>
            </a:xfrm>
            <a:prstGeom prst="line">
              <a:avLst/>
            </a:prstGeom>
            <a:noFill/>
            <a:ln w="9525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14.8: de wereldongelijkheid op basis van de Gini van 1820 tot 2013 en </a:t>
            </a:r>
            <a:r>
              <a:rPr lang="nl-BE" dirty="0" smtClean="0"/>
              <a:t>de olifanten-grafiek </a:t>
            </a:r>
            <a:r>
              <a:rPr lang="nl-BE" dirty="0"/>
              <a:t>van Milanovic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906963" y="4430713"/>
            <a:ext cx="3071813" cy="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47175" name="Groep 47174"/>
          <p:cNvGrpSpPr/>
          <p:nvPr/>
        </p:nvGrpSpPr>
        <p:grpSpPr>
          <a:xfrm>
            <a:off x="5029201" y="2471738"/>
            <a:ext cx="2987675" cy="1781176"/>
            <a:chOff x="5029201" y="2471738"/>
            <a:chExt cx="2987675" cy="1781176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064126" y="2506663"/>
              <a:ext cx="2914650" cy="1712913"/>
            </a:xfrm>
            <a:custGeom>
              <a:avLst/>
              <a:gdLst>
                <a:gd name="T0" fmla="*/ 0 w 1836"/>
                <a:gd name="T1" fmla="*/ 896 h 1079"/>
                <a:gd name="T2" fmla="*/ 96 w 1836"/>
                <a:gd name="T3" fmla="*/ 623 h 1079"/>
                <a:gd name="T4" fmla="*/ 192 w 1836"/>
                <a:gd name="T5" fmla="*/ 570 h 1079"/>
                <a:gd name="T6" fmla="*/ 288 w 1836"/>
                <a:gd name="T7" fmla="*/ 564 h 1079"/>
                <a:gd name="T8" fmla="*/ 385 w 1836"/>
                <a:gd name="T9" fmla="*/ 493 h 1079"/>
                <a:gd name="T10" fmla="*/ 484 w 1836"/>
                <a:gd name="T11" fmla="*/ 384 h 1079"/>
                <a:gd name="T12" fmla="*/ 580 w 1836"/>
                <a:gd name="T13" fmla="*/ 297 h 1079"/>
                <a:gd name="T14" fmla="*/ 676 w 1836"/>
                <a:gd name="T15" fmla="*/ 241 h 1079"/>
                <a:gd name="T16" fmla="*/ 772 w 1836"/>
                <a:gd name="T17" fmla="*/ 142 h 1079"/>
                <a:gd name="T18" fmla="*/ 868 w 1836"/>
                <a:gd name="T19" fmla="*/ 62 h 1079"/>
                <a:gd name="T20" fmla="*/ 964 w 1836"/>
                <a:gd name="T21" fmla="*/ 0 h 1079"/>
                <a:gd name="T22" fmla="*/ 1064 w 1836"/>
                <a:gd name="T23" fmla="*/ 49 h 1079"/>
                <a:gd name="T24" fmla="*/ 1160 w 1836"/>
                <a:gd name="T25" fmla="*/ 114 h 1079"/>
                <a:gd name="T26" fmla="*/ 1256 w 1836"/>
                <a:gd name="T27" fmla="*/ 238 h 1079"/>
                <a:gd name="T28" fmla="*/ 1352 w 1836"/>
                <a:gd name="T29" fmla="*/ 446 h 1079"/>
                <a:gd name="T30" fmla="*/ 1448 w 1836"/>
                <a:gd name="T31" fmla="*/ 716 h 1079"/>
                <a:gd name="T32" fmla="*/ 1547 w 1836"/>
                <a:gd name="T33" fmla="*/ 948 h 1079"/>
                <a:gd name="T34" fmla="*/ 1643 w 1836"/>
                <a:gd name="T35" fmla="*/ 1072 h 1079"/>
                <a:gd name="T36" fmla="*/ 1740 w 1836"/>
                <a:gd name="T37" fmla="*/ 1079 h 1079"/>
                <a:gd name="T38" fmla="*/ 1817 w 1836"/>
                <a:gd name="T39" fmla="*/ 1054 h 1079"/>
                <a:gd name="T40" fmla="*/ 1836 w 1836"/>
                <a:gd name="T41" fmla="*/ 762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6" h="1079">
                  <a:moveTo>
                    <a:pt x="0" y="896"/>
                  </a:moveTo>
                  <a:lnTo>
                    <a:pt x="96" y="623"/>
                  </a:lnTo>
                  <a:lnTo>
                    <a:pt x="192" y="570"/>
                  </a:lnTo>
                  <a:lnTo>
                    <a:pt x="288" y="564"/>
                  </a:lnTo>
                  <a:lnTo>
                    <a:pt x="385" y="493"/>
                  </a:lnTo>
                  <a:lnTo>
                    <a:pt x="484" y="384"/>
                  </a:lnTo>
                  <a:lnTo>
                    <a:pt x="580" y="297"/>
                  </a:lnTo>
                  <a:lnTo>
                    <a:pt x="676" y="241"/>
                  </a:lnTo>
                  <a:lnTo>
                    <a:pt x="772" y="142"/>
                  </a:lnTo>
                  <a:lnTo>
                    <a:pt x="868" y="62"/>
                  </a:lnTo>
                  <a:lnTo>
                    <a:pt x="964" y="0"/>
                  </a:lnTo>
                  <a:lnTo>
                    <a:pt x="1064" y="49"/>
                  </a:lnTo>
                  <a:lnTo>
                    <a:pt x="1160" y="114"/>
                  </a:lnTo>
                  <a:lnTo>
                    <a:pt x="1256" y="238"/>
                  </a:lnTo>
                  <a:lnTo>
                    <a:pt x="1352" y="446"/>
                  </a:lnTo>
                  <a:lnTo>
                    <a:pt x="1448" y="716"/>
                  </a:lnTo>
                  <a:lnTo>
                    <a:pt x="1547" y="948"/>
                  </a:lnTo>
                  <a:lnTo>
                    <a:pt x="1643" y="1072"/>
                  </a:lnTo>
                  <a:lnTo>
                    <a:pt x="1740" y="1079"/>
                  </a:lnTo>
                  <a:lnTo>
                    <a:pt x="1817" y="1054"/>
                  </a:lnTo>
                  <a:lnTo>
                    <a:pt x="1836" y="762"/>
                  </a:lnTo>
                </a:path>
              </a:pathLst>
            </a:custGeom>
            <a:noFill/>
            <a:ln w="30163">
              <a:solidFill>
                <a:srgbClr val="CD63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029201" y="3898901"/>
              <a:ext cx="74613" cy="69850"/>
            </a:xfrm>
            <a:custGeom>
              <a:avLst/>
              <a:gdLst>
                <a:gd name="T0" fmla="*/ 47 w 47"/>
                <a:gd name="T1" fmla="*/ 22 h 44"/>
                <a:gd name="T2" fmla="*/ 47 w 47"/>
                <a:gd name="T3" fmla="*/ 22 h 44"/>
                <a:gd name="T4" fmla="*/ 44 w 47"/>
                <a:gd name="T5" fmla="*/ 31 h 44"/>
                <a:gd name="T6" fmla="*/ 38 w 47"/>
                <a:gd name="T7" fmla="*/ 37 h 44"/>
                <a:gd name="T8" fmla="*/ 31 w 47"/>
                <a:gd name="T9" fmla="*/ 40 h 44"/>
                <a:gd name="T10" fmla="*/ 22 w 47"/>
                <a:gd name="T11" fmla="*/ 44 h 44"/>
                <a:gd name="T12" fmla="*/ 22 w 47"/>
                <a:gd name="T13" fmla="*/ 44 h 44"/>
                <a:gd name="T14" fmla="*/ 16 w 47"/>
                <a:gd name="T15" fmla="*/ 40 h 44"/>
                <a:gd name="T16" fmla="*/ 7 w 47"/>
                <a:gd name="T17" fmla="*/ 37 h 44"/>
                <a:gd name="T18" fmla="*/ 3 w 47"/>
                <a:gd name="T19" fmla="*/ 31 h 44"/>
                <a:gd name="T20" fmla="*/ 0 w 47"/>
                <a:gd name="T21" fmla="*/ 22 h 44"/>
                <a:gd name="T22" fmla="*/ 0 w 47"/>
                <a:gd name="T23" fmla="*/ 22 h 44"/>
                <a:gd name="T24" fmla="*/ 3 w 47"/>
                <a:gd name="T25" fmla="*/ 12 h 44"/>
                <a:gd name="T26" fmla="*/ 7 w 47"/>
                <a:gd name="T27" fmla="*/ 6 h 44"/>
                <a:gd name="T28" fmla="*/ 16 w 47"/>
                <a:gd name="T29" fmla="*/ 0 h 44"/>
                <a:gd name="T30" fmla="*/ 22 w 47"/>
                <a:gd name="T31" fmla="*/ 0 h 44"/>
                <a:gd name="T32" fmla="*/ 22 w 47"/>
                <a:gd name="T33" fmla="*/ 0 h 44"/>
                <a:gd name="T34" fmla="*/ 31 w 47"/>
                <a:gd name="T35" fmla="*/ 0 h 44"/>
                <a:gd name="T36" fmla="*/ 38 w 47"/>
                <a:gd name="T37" fmla="*/ 6 h 44"/>
                <a:gd name="T38" fmla="*/ 44 w 47"/>
                <a:gd name="T39" fmla="*/ 12 h 44"/>
                <a:gd name="T40" fmla="*/ 47 w 47"/>
                <a:gd name="T41" fmla="*/ 22 h 44"/>
                <a:gd name="T42" fmla="*/ 47 w 47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4">
                  <a:moveTo>
                    <a:pt x="47" y="22"/>
                  </a:moveTo>
                  <a:lnTo>
                    <a:pt x="47" y="22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6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7" y="22"/>
                  </a:lnTo>
                  <a:lnTo>
                    <a:pt x="47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187951" y="3465513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0 w 43"/>
                <a:gd name="T5" fmla="*/ 31 h 44"/>
                <a:gd name="T6" fmla="*/ 37 w 43"/>
                <a:gd name="T7" fmla="*/ 37 h 44"/>
                <a:gd name="T8" fmla="*/ 27 w 43"/>
                <a:gd name="T9" fmla="*/ 44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4 h 44"/>
                <a:gd name="T16" fmla="*/ 6 w 43"/>
                <a:gd name="T17" fmla="*/ 37 h 44"/>
                <a:gd name="T18" fmla="*/ 0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0 w 43"/>
                <a:gd name="T25" fmla="*/ 16 h 44"/>
                <a:gd name="T26" fmla="*/ 6 w 43"/>
                <a:gd name="T27" fmla="*/ 6 h 44"/>
                <a:gd name="T28" fmla="*/ 12 w 43"/>
                <a:gd name="T29" fmla="*/ 3 h 44"/>
                <a:gd name="T30" fmla="*/ 21 w 43"/>
                <a:gd name="T31" fmla="*/ 0 h 44"/>
                <a:gd name="T32" fmla="*/ 21 w 43"/>
                <a:gd name="T33" fmla="*/ 0 h 44"/>
                <a:gd name="T34" fmla="*/ 27 w 43"/>
                <a:gd name="T35" fmla="*/ 3 h 44"/>
                <a:gd name="T36" fmla="*/ 37 w 43"/>
                <a:gd name="T37" fmla="*/ 6 h 44"/>
                <a:gd name="T38" fmla="*/ 40 w 43"/>
                <a:gd name="T39" fmla="*/ 16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27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4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0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340351" y="3382963"/>
              <a:ext cx="68263" cy="73025"/>
            </a:xfrm>
            <a:custGeom>
              <a:avLst/>
              <a:gdLst>
                <a:gd name="T0" fmla="*/ 43 w 43"/>
                <a:gd name="T1" fmla="*/ 24 h 46"/>
                <a:gd name="T2" fmla="*/ 43 w 43"/>
                <a:gd name="T3" fmla="*/ 24 h 46"/>
                <a:gd name="T4" fmla="*/ 40 w 43"/>
                <a:gd name="T5" fmla="*/ 31 h 46"/>
                <a:gd name="T6" fmla="*/ 37 w 43"/>
                <a:gd name="T7" fmla="*/ 40 h 46"/>
                <a:gd name="T8" fmla="*/ 31 w 43"/>
                <a:gd name="T9" fmla="*/ 43 h 46"/>
                <a:gd name="T10" fmla="*/ 21 w 43"/>
                <a:gd name="T11" fmla="*/ 46 h 46"/>
                <a:gd name="T12" fmla="*/ 21 w 43"/>
                <a:gd name="T13" fmla="*/ 46 h 46"/>
                <a:gd name="T14" fmla="*/ 12 w 43"/>
                <a:gd name="T15" fmla="*/ 43 h 46"/>
                <a:gd name="T16" fmla="*/ 6 w 43"/>
                <a:gd name="T17" fmla="*/ 40 h 46"/>
                <a:gd name="T18" fmla="*/ 0 w 43"/>
                <a:gd name="T19" fmla="*/ 31 h 46"/>
                <a:gd name="T20" fmla="*/ 0 w 43"/>
                <a:gd name="T21" fmla="*/ 24 h 46"/>
                <a:gd name="T22" fmla="*/ 0 w 43"/>
                <a:gd name="T23" fmla="*/ 24 h 46"/>
                <a:gd name="T24" fmla="*/ 0 w 43"/>
                <a:gd name="T25" fmla="*/ 15 h 46"/>
                <a:gd name="T26" fmla="*/ 6 w 43"/>
                <a:gd name="T27" fmla="*/ 6 h 46"/>
                <a:gd name="T28" fmla="*/ 12 w 43"/>
                <a:gd name="T29" fmla="*/ 3 h 46"/>
                <a:gd name="T30" fmla="*/ 21 w 43"/>
                <a:gd name="T31" fmla="*/ 0 h 46"/>
                <a:gd name="T32" fmla="*/ 21 w 43"/>
                <a:gd name="T33" fmla="*/ 0 h 46"/>
                <a:gd name="T34" fmla="*/ 31 w 43"/>
                <a:gd name="T35" fmla="*/ 3 h 46"/>
                <a:gd name="T36" fmla="*/ 37 w 43"/>
                <a:gd name="T37" fmla="*/ 6 h 46"/>
                <a:gd name="T38" fmla="*/ 40 w 43"/>
                <a:gd name="T39" fmla="*/ 15 h 46"/>
                <a:gd name="T40" fmla="*/ 43 w 43"/>
                <a:gd name="T41" fmla="*/ 24 h 46"/>
                <a:gd name="T42" fmla="*/ 43 w 43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3" y="24"/>
                  </a:moveTo>
                  <a:lnTo>
                    <a:pt x="43" y="24"/>
                  </a:lnTo>
                  <a:lnTo>
                    <a:pt x="40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492751" y="3371851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3 w 43"/>
                <a:gd name="T5" fmla="*/ 31 h 44"/>
                <a:gd name="T6" fmla="*/ 37 w 43"/>
                <a:gd name="T7" fmla="*/ 38 h 44"/>
                <a:gd name="T8" fmla="*/ 31 w 43"/>
                <a:gd name="T9" fmla="*/ 41 h 44"/>
                <a:gd name="T10" fmla="*/ 22 w 43"/>
                <a:gd name="T11" fmla="*/ 44 h 44"/>
                <a:gd name="T12" fmla="*/ 22 w 43"/>
                <a:gd name="T13" fmla="*/ 44 h 44"/>
                <a:gd name="T14" fmla="*/ 12 w 43"/>
                <a:gd name="T15" fmla="*/ 41 h 44"/>
                <a:gd name="T16" fmla="*/ 6 w 43"/>
                <a:gd name="T17" fmla="*/ 38 h 44"/>
                <a:gd name="T18" fmla="*/ 0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0 w 43"/>
                <a:gd name="T25" fmla="*/ 13 h 44"/>
                <a:gd name="T26" fmla="*/ 6 w 43"/>
                <a:gd name="T27" fmla="*/ 7 h 44"/>
                <a:gd name="T28" fmla="*/ 12 w 43"/>
                <a:gd name="T29" fmla="*/ 0 h 44"/>
                <a:gd name="T30" fmla="*/ 22 w 43"/>
                <a:gd name="T31" fmla="*/ 0 h 44"/>
                <a:gd name="T32" fmla="*/ 22 w 43"/>
                <a:gd name="T33" fmla="*/ 0 h 44"/>
                <a:gd name="T34" fmla="*/ 31 w 43"/>
                <a:gd name="T35" fmla="*/ 0 h 44"/>
                <a:gd name="T36" fmla="*/ 37 w 43"/>
                <a:gd name="T37" fmla="*/ 7 h 44"/>
                <a:gd name="T38" fmla="*/ 43 w 43"/>
                <a:gd name="T39" fmla="*/ 13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8"/>
                  </a:lnTo>
                  <a:lnTo>
                    <a:pt x="31" y="41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6" y="7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7"/>
                  </a:lnTo>
                  <a:lnTo>
                    <a:pt x="43" y="13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645151" y="3259138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2 w 43"/>
                <a:gd name="T11" fmla="*/ 43 h 43"/>
                <a:gd name="T12" fmla="*/ 22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3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3 w 43"/>
                <a:gd name="T25" fmla="*/ 16 h 43"/>
                <a:gd name="T26" fmla="*/ 6 w 43"/>
                <a:gd name="T27" fmla="*/ 6 h 43"/>
                <a:gd name="T28" fmla="*/ 12 w 43"/>
                <a:gd name="T29" fmla="*/ 3 h 43"/>
                <a:gd name="T30" fmla="*/ 22 w 43"/>
                <a:gd name="T31" fmla="*/ 0 h 43"/>
                <a:gd name="T32" fmla="*/ 22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3 w 43"/>
                <a:gd name="T39" fmla="*/ 16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797551" y="3081338"/>
              <a:ext cx="68263" cy="74613"/>
            </a:xfrm>
            <a:custGeom>
              <a:avLst/>
              <a:gdLst>
                <a:gd name="T0" fmla="*/ 43 w 43"/>
                <a:gd name="T1" fmla="*/ 22 h 47"/>
                <a:gd name="T2" fmla="*/ 43 w 43"/>
                <a:gd name="T3" fmla="*/ 22 h 47"/>
                <a:gd name="T4" fmla="*/ 43 w 43"/>
                <a:gd name="T5" fmla="*/ 31 h 47"/>
                <a:gd name="T6" fmla="*/ 37 w 43"/>
                <a:gd name="T7" fmla="*/ 38 h 47"/>
                <a:gd name="T8" fmla="*/ 31 w 43"/>
                <a:gd name="T9" fmla="*/ 44 h 47"/>
                <a:gd name="T10" fmla="*/ 22 w 43"/>
                <a:gd name="T11" fmla="*/ 47 h 47"/>
                <a:gd name="T12" fmla="*/ 22 w 43"/>
                <a:gd name="T13" fmla="*/ 47 h 47"/>
                <a:gd name="T14" fmla="*/ 16 w 43"/>
                <a:gd name="T15" fmla="*/ 44 h 47"/>
                <a:gd name="T16" fmla="*/ 6 w 43"/>
                <a:gd name="T17" fmla="*/ 38 h 47"/>
                <a:gd name="T18" fmla="*/ 3 w 43"/>
                <a:gd name="T19" fmla="*/ 31 h 47"/>
                <a:gd name="T20" fmla="*/ 0 w 43"/>
                <a:gd name="T21" fmla="*/ 22 h 47"/>
                <a:gd name="T22" fmla="*/ 0 w 43"/>
                <a:gd name="T23" fmla="*/ 22 h 47"/>
                <a:gd name="T24" fmla="*/ 3 w 43"/>
                <a:gd name="T25" fmla="*/ 16 h 47"/>
                <a:gd name="T26" fmla="*/ 6 w 43"/>
                <a:gd name="T27" fmla="*/ 7 h 47"/>
                <a:gd name="T28" fmla="*/ 16 w 43"/>
                <a:gd name="T29" fmla="*/ 4 h 47"/>
                <a:gd name="T30" fmla="*/ 22 w 43"/>
                <a:gd name="T31" fmla="*/ 0 h 47"/>
                <a:gd name="T32" fmla="*/ 22 w 43"/>
                <a:gd name="T33" fmla="*/ 0 h 47"/>
                <a:gd name="T34" fmla="*/ 31 w 43"/>
                <a:gd name="T35" fmla="*/ 4 h 47"/>
                <a:gd name="T36" fmla="*/ 37 w 43"/>
                <a:gd name="T37" fmla="*/ 7 h 47"/>
                <a:gd name="T38" fmla="*/ 43 w 43"/>
                <a:gd name="T39" fmla="*/ 16 h 47"/>
                <a:gd name="T40" fmla="*/ 43 w 43"/>
                <a:gd name="T41" fmla="*/ 22 h 47"/>
                <a:gd name="T42" fmla="*/ 43 w 43"/>
                <a:gd name="T4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7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8"/>
                  </a:lnTo>
                  <a:lnTo>
                    <a:pt x="31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6" y="44"/>
                  </a:lnTo>
                  <a:lnTo>
                    <a:pt x="6" y="38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6" y="7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949951" y="2949576"/>
              <a:ext cx="74613" cy="68263"/>
            </a:xfrm>
            <a:custGeom>
              <a:avLst/>
              <a:gdLst>
                <a:gd name="T0" fmla="*/ 47 w 47"/>
                <a:gd name="T1" fmla="*/ 21 h 43"/>
                <a:gd name="T2" fmla="*/ 47 w 47"/>
                <a:gd name="T3" fmla="*/ 21 h 43"/>
                <a:gd name="T4" fmla="*/ 44 w 47"/>
                <a:gd name="T5" fmla="*/ 28 h 43"/>
                <a:gd name="T6" fmla="*/ 41 w 47"/>
                <a:gd name="T7" fmla="*/ 37 h 43"/>
                <a:gd name="T8" fmla="*/ 31 w 47"/>
                <a:gd name="T9" fmla="*/ 40 h 43"/>
                <a:gd name="T10" fmla="*/ 25 w 47"/>
                <a:gd name="T11" fmla="*/ 43 h 43"/>
                <a:gd name="T12" fmla="*/ 25 w 47"/>
                <a:gd name="T13" fmla="*/ 43 h 43"/>
                <a:gd name="T14" fmla="*/ 16 w 47"/>
                <a:gd name="T15" fmla="*/ 40 h 43"/>
                <a:gd name="T16" fmla="*/ 9 w 47"/>
                <a:gd name="T17" fmla="*/ 37 h 43"/>
                <a:gd name="T18" fmla="*/ 3 w 47"/>
                <a:gd name="T19" fmla="*/ 28 h 43"/>
                <a:gd name="T20" fmla="*/ 0 w 47"/>
                <a:gd name="T21" fmla="*/ 21 h 43"/>
                <a:gd name="T22" fmla="*/ 0 w 47"/>
                <a:gd name="T23" fmla="*/ 21 h 43"/>
                <a:gd name="T24" fmla="*/ 3 w 47"/>
                <a:gd name="T25" fmla="*/ 12 h 43"/>
                <a:gd name="T26" fmla="*/ 9 w 47"/>
                <a:gd name="T27" fmla="*/ 6 h 43"/>
                <a:gd name="T28" fmla="*/ 16 w 47"/>
                <a:gd name="T29" fmla="*/ 0 h 43"/>
                <a:gd name="T30" fmla="*/ 25 w 47"/>
                <a:gd name="T31" fmla="*/ 0 h 43"/>
                <a:gd name="T32" fmla="*/ 25 w 47"/>
                <a:gd name="T33" fmla="*/ 0 h 43"/>
                <a:gd name="T34" fmla="*/ 31 w 47"/>
                <a:gd name="T35" fmla="*/ 0 h 43"/>
                <a:gd name="T36" fmla="*/ 41 w 47"/>
                <a:gd name="T37" fmla="*/ 6 h 43"/>
                <a:gd name="T38" fmla="*/ 44 w 47"/>
                <a:gd name="T39" fmla="*/ 12 h 43"/>
                <a:gd name="T40" fmla="*/ 47 w 47"/>
                <a:gd name="T41" fmla="*/ 21 h 43"/>
                <a:gd name="T42" fmla="*/ 47 w 47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3">
                  <a:moveTo>
                    <a:pt x="47" y="21"/>
                  </a:moveTo>
                  <a:lnTo>
                    <a:pt x="47" y="21"/>
                  </a:lnTo>
                  <a:lnTo>
                    <a:pt x="44" y="28"/>
                  </a:lnTo>
                  <a:lnTo>
                    <a:pt x="41" y="37"/>
                  </a:lnTo>
                  <a:lnTo>
                    <a:pt x="31" y="40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16" y="40"/>
                  </a:lnTo>
                  <a:lnTo>
                    <a:pt x="9" y="37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9" y="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1" y="6"/>
                  </a:lnTo>
                  <a:lnTo>
                    <a:pt x="44" y="12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6107113" y="2860676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1 w 44"/>
                <a:gd name="T5" fmla="*/ 28 h 43"/>
                <a:gd name="T6" fmla="*/ 38 w 44"/>
                <a:gd name="T7" fmla="*/ 37 h 43"/>
                <a:gd name="T8" fmla="*/ 28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7 w 44"/>
                <a:gd name="T17" fmla="*/ 37 h 43"/>
                <a:gd name="T18" fmla="*/ 0 w 44"/>
                <a:gd name="T19" fmla="*/ 28 h 43"/>
                <a:gd name="T20" fmla="*/ 0 w 44"/>
                <a:gd name="T21" fmla="*/ 22 h 43"/>
                <a:gd name="T22" fmla="*/ 0 w 44"/>
                <a:gd name="T23" fmla="*/ 22 h 43"/>
                <a:gd name="T24" fmla="*/ 0 w 44"/>
                <a:gd name="T25" fmla="*/ 12 h 43"/>
                <a:gd name="T26" fmla="*/ 7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28 w 44"/>
                <a:gd name="T35" fmla="*/ 0 h 43"/>
                <a:gd name="T36" fmla="*/ 38 w 44"/>
                <a:gd name="T37" fmla="*/ 6 h 43"/>
                <a:gd name="T38" fmla="*/ 41 w 44"/>
                <a:gd name="T39" fmla="*/ 12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28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6261101" y="2703513"/>
              <a:ext cx="68263" cy="68263"/>
            </a:xfrm>
            <a:custGeom>
              <a:avLst/>
              <a:gdLst>
                <a:gd name="T0" fmla="*/ 43 w 43"/>
                <a:gd name="T1" fmla="*/ 21 h 43"/>
                <a:gd name="T2" fmla="*/ 43 w 43"/>
                <a:gd name="T3" fmla="*/ 21 h 43"/>
                <a:gd name="T4" fmla="*/ 40 w 43"/>
                <a:gd name="T5" fmla="*/ 31 h 43"/>
                <a:gd name="T6" fmla="*/ 37 w 43"/>
                <a:gd name="T7" fmla="*/ 37 h 43"/>
                <a:gd name="T8" fmla="*/ 31 w 43"/>
                <a:gd name="T9" fmla="*/ 40 h 43"/>
                <a:gd name="T10" fmla="*/ 21 w 43"/>
                <a:gd name="T11" fmla="*/ 43 h 43"/>
                <a:gd name="T12" fmla="*/ 21 w 43"/>
                <a:gd name="T13" fmla="*/ 43 h 43"/>
                <a:gd name="T14" fmla="*/ 12 w 43"/>
                <a:gd name="T15" fmla="*/ 40 h 43"/>
                <a:gd name="T16" fmla="*/ 6 w 43"/>
                <a:gd name="T17" fmla="*/ 37 h 43"/>
                <a:gd name="T18" fmla="*/ 0 w 43"/>
                <a:gd name="T19" fmla="*/ 31 h 43"/>
                <a:gd name="T20" fmla="*/ 0 w 43"/>
                <a:gd name="T21" fmla="*/ 21 h 43"/>
                <a:gd name="T22" fmla="*/ 0 w 43"/>
                <a:gd name="T23" fmla="*/ 21 h 43"/>
                <a:gd name="T24" fmla="*/ 0 w 43"/>
                <a:gd name="T25" fmla="*/ 12 h 43"/>
                <a:gd name="T26" fmla="*/ 6 w 43"/>
                <a:gd name="T27" fmla="*/ 6 h 43"/>
                <a:gd name="T28" fmla="*/ 12 w 43"/>
                <a:gd name="T29" fmla="*/ 0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0 h 43"/>
                <a:gd name="T36" fmla="*/ 37 w 43"/>
                <a:gd name="T37" fmla="*/ 6 h 43"/>
                <a:gd name="T38" fmla="*/ 40 w 43"/>
                <a:gd name="T39" fmla="*/ 12 h 43"/>
                <a:gd name="T40" fmla="*/ 43 w 43"/>
                <a:gd name="T41" fmla="*/ 21 h 43"/>
                <a:gd name="T42" fmla="*/ 43 w 43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1"/>
                  </a:moveTo>
                  <a:lnTo>
                    <a:pt x="43" y="21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2" y="40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0" y="12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6413501" y="2570163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1 w 43"/>
                <a:gd name="T11" fmla="*/ 43 h 43"/>
                <a:gd name="T12" fmla="*/ 21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3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3 w 43"/>
                <a:gd name="T25" fmla="*/ 15 h 43"/>
                <a:gd name="T26" fmla="*/ 6 w 43"/>
                <a:gd name="T27" fmla="*/ 6 h 43"/>
                <a:gd name="T28" fmla="*/ 12 w 43"/>
                <a:gd name="T29" fmla="*/ 3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3 w 43"/>
                <a:gd name="T39" fmla="*/ 15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565901" y="2471738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0 h 43"/>
                <a:gd name="T10" fmla="*/ 21 w 43"/>
                <a:gd name="T11" fmla="*/ 43 h 43"/>
                <a:gd name="T12" fmla="*/ 21 w 43"/>
                <a:gd name="T13" fmla="*/ 43 h 43"/>
                <a:gd name="T14" fmla="*/ 15 w 43"/>
                <a:gd name="T15" fmla="*/ 40 h 43"/>
                <a:gd name="T16" fmla="*/ 6 w 43"/>
                <a:gd name="T17" fmla="*/ 37 h 43"/>
                <a:gd name="T18" fmla="*/ 3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3 w 43"/>
                <a:gd name="T25" fmla="*/ 12 h 43"/>
                <a:gd name="T26" fmla="*/ 6 w 43"/>
                <a:gd name="T27" fmla="*/ 6 h 43"/>
                <a:gd name="T28" fmla="*/ 15 w 43"/>
                <a:gd name="T29" fmla="*/ 0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0 h 43"/>
                <a:gd name="T36" fmla="*/ 37 w 43"/>
                <a:gd name="T37" fmla="*/ 6 h 43"/>
                <a:gd name="T38" fmla="*/ 43 w 43"/>
                <a:gd name="T39" fmla="*/ 12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0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18301" y="2555876"/>
              <a:ext cx="73025" cy="68263"/>
            </a:xfrm>
            <a:custGeom>
              <a:avLst/>
              <a:gdLst>
                <a:gd name="T0" fmla="*/ 46 w 46"/>
                <a:gd name="T1" fmla="*/ 21 h 43"/>
                <a:gd name="T2" fmla="*/ 46 w 46"/>
                <a:gd name="T3" fmla="*/ 21 h 43"/>
                <a:gd name="T4" fmla="*/ 43 w 46"/>
                <a:gd name="T5" fmla="*/ 31 h 43"/>
                <a:gd name="T6" fmla="*/ 37 w 46"/>
                <a:gd name="T7" fmla="*/ 37 h 43"/>
                <a:gd name="T8" fmla="*/ 31 w 46"/>
                <a:gd name="T9" fmla="*/ 43 h 43"/>
                <a:gd name="T10" fmla="*/ 22 w 46"/>
                <a:gd name="T11" fmla="*/ 43 h 43"/>
                <a:gd name="T12" fmla="*/ 22 w 46"/>
                <a:gd name="T13" fmla="*/ 43 h 43"/>
                <a:gd name="T14" fmla="*/ 15 w 46"/>
                <a:gd name="T15" fmla="*/ 43 h 43"/>
                <a:gd name="T16" fmla="*/ 6 w 46"/>
                <a:gd name="T17" fmla="*/ 37 h 43"/>
                <a:gd name="T18" fmla="*/ 3 w 46"/>
                <a:gd name="T19" fmla="*/ 31 h 43"/>
                <a:gd name="T20" fmla="*/ 0 w 46"/>
                <a:gd name="T21" fmla="*/ 21 h 43"/>
                <a:gd name="T22" fmla="*/ 0 w 46"/>
                <a:gd name="T23" fmla="*/ 21 h 43"/>
                <a:gd name="T24" fmla="*/ 3 w 46"/>
                <a:gd name="T25" fmla="*/ 12 h 43"/>
                <a:gd name="T26" fmla="*/ 6 w 46"/>
                <a:gd name="T27" fmla="*/ 6 h 43"/>
                <a:gd name="T28" fmla="*/ 15 w 46"/>
                <a:gd name="T29" fmla="*/ 0 h 43"/>
                <a:gd name="T30" fmla="*/ 22 w 46"/>
                <a:gd name="T31" fmla="*/ 0 h 43"/>
                <a:gd name="T32" fmla="*/ 22 w 46"/>
                <a:gd name="T33" fmla="*/ 0 h 43"/>
                <a:gd name="T34" fmla="*/ 31 w 46"/>
                <a:gd name="T35" fmla="*/ 0 h 43"/>
                <a:gd name="T36" fmla="*/ 37 w 46"/>
                <a:gd name="T37" fmla="*/ 6 h 43"/>
                <a:gd name="T38" fmla="*/ 43 w 46"/>
                <a:gd name="T39" fmla="*/ 12 h 43"/>
                <a:gd name="T40" fmla="*/ 46 w 46"/>
                <a:gd name="T41" fmla="*/ 21 h 43"/>
                <a:gd name="T42" fmla="*/ 46 w 46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3">
                  <a:moveTo>
                    <a:pt x="46" y="21"/>
                  </a:moveTo>
                  <a:lnTo>
                    <a:pt x="46" y="21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6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875463" y="2654301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0 w 44"/>
                <a:gd name="T5" fmla="*/ 31 h 43"/>
                <a:gd name="T6" fmla="*/ 37 w 44"/>
                <a:gd name="T7" fmla="*/ 37 h 43"/>
                <a:gd name="T8" fmla="*/ 28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6 w 44"/>
                <a:gd name="T17" fmla="*/ 37 h 43"/>
                <a:gd name="T18" fmla="*/ 0 w 44"/>
                <a:gd name="T19" fmla="*/ 31 h 43"/>
                <a:gd name="T20" fmla="*/ 0 w 44"/>
                <a:gd name="T21" fmla="*/ 21 h 43"/>
                <a:gd name="T22" fmla="*/ 0 w 44"/>
                <a:gd name="T23" fmla="*/ 21 h 43"/>
                <a:gd name="T24" fmla="*/ 0 w 44"/>
                <a:gd name="T25" fmla="*/ 12 h 43"/>
                <a:gd name="T26" fmla="*/ 6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28 w 44"/>
                <a:gd name="T35" fmla="*/ 0 h 43"/>
                <a:gd name="T36" fmla="*/ 37 w 44"/>
                <a:gd name="T37" fmla="*/ 6 h 43"/>
                <a:gd name="T38" fmla="*/ 40 w 44"/>
                <a:gd name="T39" fmla="*/ 12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28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7" y="6"/>
                  </a:lnTo>
                  <a:lnTo>
                    <a:pt x="40" y="12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7027863" y="2851151"/>
              <a:ext cx="69850" cy="73025"/>
            </a:xfrm>
            <a:custGeom>
              <a:avLst/>
              <a:gdLst>
                <a:gd name="T0" fmla="*/ 44 w 44"/>
                <a:gd name="T1" fmla="*/ 24 h 46"/>
                <a:gd name="T2" fmla="*/ 44 w 44"/>
                <a:gd name="T3" fmla="*/ 24 h 46"/>
                <a:gd name="T4" fmla="*/ 41 w 44"/>
                <a:gd name="T5" fmla="*/ 31 h 46"/>
                <a:gd name="T6" fmla="*/ 37 w 44"/>
                <a:gd name="T7" fmla="*/ 40 h 46"/>
                <a:gd name="T8" fmla="*/ 31 w 44"/>
                <a:gd name="T9" fmla="*/ 43 h 46"/>
                <a:gd name="T10" fmla="*/ 22 w 44"/>
                <a:gd name="T11" fmla="*/ 46 h 46"/>
                <a:gd name="T12" fmla="*/ 22 w 44"/>
                <a:gd name="T13" fmla="*/ 46 h 46"/>
                <a:gd name="T14" fmla="*/ 13 w 44"/>
                <a:gd name="T15" fmla="*/ 43 h 46"/>
                <a:gd name="T16" fmla="*/ 6 w 44"/>
                <a:gd name="T17" fmla="*/ 40 h 46"/>
                <a:gd name="T18" fmla="*/ 0 w 44"/>
                <a:gd name="T19" fmla="*/ 31 h 46"/>
                <a:gd name="T20" fmla="*/ 0 w 44"/>
                <a:gd name="T21" fmla="*/ 24 h 46"/>
                <a:gd name="T22" fmla="*/ 0 w 44"/>
                <a:gd name="T23" fmla="*/ 24 h 46"/>
                <a:gd name="T24" fmla="*/ 0 w 44"/>
                <a:gd name="T25" fmla="*/ 15 h 46"/>
                <a:gd name="T26" fmla="*/ 6 w 44"/>
                <a:gd name="T27" fmla="*/ 9 h 46"/>
                <a:gd name="T28" fmla="*/ 13 w 44"/>
                <a:gd name="T29" fmla="*/ 3 h 46"/>
                <a:gd name="T30" fmla="*/ 22 w 44"/>
                <a:gd name="T31" fmla="*/ 0 h 46"/>
                <a:gd name="T32" fmla="*/ 22 w 44"/>
                <a:gd name="T33" fmla="*/ 0 h 46"/>
                <a:gd name="T34" fmla="*/ 31 w 44"/>
                <a:gd name="T35" fmla="*/ 3 h 46"/>
                <a:gd name="T36" fmla="*/ 37 w 44"/>
                <a:gd name="T37" fmla="*/ 9 h 46"/>
                <a:gd name="T38" fmla="*/ 41 w 44"/>
                <a:gd name="T39" fmla="*/ 15 h 46"/>
                <a:gd name="T40" fmla="*/ 44 w 44"/>
                <a:gd name="T41" fmla="*/ 24 h 46"/>
                <a:gd name="T42" fmla="*/ 44 w 44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4"/>
                  </a:moveTo>
                  <a:lnTo>
                    <a:pt x="44" y="24"/>
                  </a:lnTo>
                  <a:lnTo>
                    <a:pt x="41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3"/>
                  </a:lnTo>
                  <a:lnTo>
                    <a:pt x="6" y="40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9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04" name="Freeform 29"/>
            <p:cNvSpPr>
              <a:spLocks/>
            </p:cNvSpPr>
            <p:nvPr/>
          </p:nvSpPr>
          <p:spPr bwMode="auto">
            <a:xfrm>
              <a:off x="7180263" y="3186113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4 w 44"/>
                <a:gd name="T5" fmla="*/ 31 h 43"/>
                <a:gd name="T6" fmla="*/ 38 w 44"/>
                <a:gd name="T7" fmla="*/ 37 h 43"/>
                <a:gd name="T8" fmla="*/ 31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7 w 44"/>
                <a:gd name="T17" fmla="*/ 37 h 43"/>
                <a:gd name="T18" fmla="*/ 3 w 44"/>
                <a:gd name="T19" fmla="*/ 31 h 43"/>
                <a:gd name="T20" fmla="*/ 0 w 44"/>
                <a:gd name="T21" fmla="*/ 21 h 43"/>
                <a:gd name="T22" fmla="*/ 0 w 44"/>
                <a:gd name="T23" fmla="*/ 21 h 43"/>
                <a:gd name="T24" fmla="*/ 3 w 44"/>
                <a:gd name="T25" fmla="*/ 12 h 43"/>
                <a:gd name="T26" fmla="*/ 7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0 h 43"/>
                <a:gd name="T36" fmla="*/ 38 w 44"/>
                <a:gd name="T37" fmla="*/ 6 h 43"/>
                <a:gd name="T38" fmla="*/ 44 w 44"/>
                <a:gd name="T39" fmla="*/ 12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05" name="Freeform 30"/>
            <p:cNvSpPr>
              <a:spLocks/>
            </p:cNvSpPr>
            <p:nvPr/>
          </p:nvSpPr>
          <p:spPr bwMode="auto">
            <a:xfrm>
              <a:off x="7332663" y="36083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4 w 44"/>
                <a:gd name="T5" fmla="*/ 31 h 44"/>
                <a:gd name="T6" fmla="*/ 38 w 44"/>
                <a:gd name="T7" fmla="*/ 37 h 44"/>
                <a:gd name="T8" fmla="*/ 31 w 44"/>
                <a:gd name="T9" fmla="*/ 44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4 h 44"/>
                <a:gd name="T16" fmla="*/ 7 w 44"/>
                <a:gd name="T17" fmla="*/ 37 h 44"/>
                <a:gd name="T18" fmla="*/ 4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4 w 44"/>
                <a:gd name="T25" fmla="*/ 13 h 44"/>
                <a:gd name="T26" fmla="*/ 7 w 44"/>
                <a:gd name="T27" fmla="*/ 6 h 44"/>
                <a:gd name="T28" fmla="*/ 13 w 44"/>
                <a:gd name="T29" fmla="*/ 3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3 h 44"/>
                <a:gd name="T36" fmla="*/ 38 w 44"/>
                <a:gd name="T37" fmla="*/ 6 h 44"/>
                <a:gd name="T38" fmla="*/ 44 w 44"/>
                <a:gd name="T39" fmla="*/ 13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7" y="37"/>
                  </a:lnTo>
                  <a:lnTo>
                    <a:pt x="4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3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08" name="Freeform 31"/>
            <p:cNvSpPr>
              <a:spLocks/>
            </p:cNvSpPr>
            <p:nvPr/>
          </p:nvSpPr>
          <p:spPr bwMode="auto">
            <a:xfrm>
              <a:off x="7486651" y="3983038"/>
              <a:ext cx="73025" cy="68263"/>
            </a:xfrm>
            <a:custGeom>
              <a:avLst/>
              <a:gdLst>
                <a:gd name="T0" fmla="*/ 46 w 46"/>
                <a:gd name="T1" fmla="*/ 22 h 43"/>
                <a:gd name="T2" fmla="*/ 46 w 46"/>
                <a:gd name="T3" fmla="*/ 22 h 43"/>
                <a:gd name="T4" fmla="*/ 43 w 46"/>
                <a:gd name="T5" fmla="*/ 31 h 43"/>
                <a:gd name="T6" fmla="*/ 37 w 46"/>
                <a:gd name="T7" fmla="*/ 37 h 43"/>
                <a:gd name="T8" fmla="*/ 31 w 46"/>
                <a:gd name="T9" fmla="*/ 43 h 43"/>
                <a:gd name="T10" fmla="*/ 21 w 46"/>
                <a:gd name="T11" fmla="*/ 43 h 43"/>
                <a:gd name="T12" fmla="*/ 21 w 46"/>
                <a:gd name="T13" fmla="*/ 43 h 43"/>
                <a:gd name="T14" fmla="*/ 15 w 46"/>
                <a:gd name="T15" fmla="*/ 43 h 43"/>
                <a:gd name="T16" fmla="*/ 6 w 46"/>
                <a:gd name="T17" fmla="*/ 37 h 43"/>
                <a:gd name="T18" fmla="*/ 3 w 46"/>
                <a:gd name="T19" fmla="*/ 31 h 43"/>
                <a:gd name="T20" fmla="*/ 0 w 46"/>
                <a:gd name="T21" fmla="*/ 22 h 43"/>
                <a:gd name="T22" fmla="*/ 0 w 46"/>
                <a:gd name="T23" fmla="*/ 22 h 43"/>
                <a:gd name="T24" fmla="*/ 3 w 46"/>
                <a:gd name="T25" fmla="*/ 12 h 43"/>
                <a:gd name="T26" fmla="*/ 6 w 46"/>
                <a:gd name="T27" fmla="*/ 6 h 43"/>
                <a:gd name="T28" fmla="*/ 15 w 46"/>
                <a:gd name="T29" fmla="*/ 3 h 43"/>
                <a:gd name="T30" fmla="*/ 21 w 46"/>
                <a:gd name="T31" fmla="*/ 0 h 43"/>
                <a:gd name="T32" fmla="*/ 21 w 46"/>
                <a:gd name="T33" fmla="*/ 0 h 43"/>
                <a:gd name="T34" fmla="*/ 31 w 46"/>
                <a:gd name="T35" fmla="*/ 3 h 43"/>
                <a:gd name="T36" fmla="*/ 37 w 46"/>
                <a:gd name="T37" fmla="*/ 6 h 43"/>
                <a:gd name="T38" fmla="*/ 43 w 46"/>
                <a:gd name="T39" fmla="*/ 12 h 43"/>
                <a:gd name="T40" fmla="*/ 46 w 46"/>
                <a:gd name="T41" fmla="*/ 22 h 43"/>
                <a:gd name="T42" fmla="*/ 46 w 46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3">
                  <a:moveTo>
                    <a:pt x="46" y="22"/>
                  </a:moveTo>
                  <a:lnTo>
                    <a:pt x="46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09" name="Freeform 32"/>
            <p:cNvSpPr>
              <a:spLocks/>
            </p:cNvSpPr>
            <p:nvPr/>
          </p:nvSpPr>
          <p:spPr bwMode="auto">
            <a:xfrm>
              <a:off x="7643813" y="4179888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0 w 43"/>
                <a:gd name="T5" fmla="*/ 31 h 43"/>
                <a:gd name="T6" fmla="*/ 37 w 43"/>
                <a:gd name="T7" fmla="*/ 37 h 43"/>
                <a:gd name="T8" fmla="*/ 28 w 43"/>
                <a:gd name="T9" fmla="*/ 40 h 43"/>
                <a:gd name="T10" fmla="*/ 22 w 43"/>
                <a:gd name="T11" fmla="*/ 43 h 43"/>
                <a:gd name="T12" fmla="*/ 22 w 43"/>
                <a:gd name="T13" fmla="*/ 43 h 43"/>
                <a:gd name="T14" fmla="*/ 12 w 43"/>
                <a:gd name="T15" fmla="*/ 40 h 43"/>
                <a:gd name="T16" fmla="*/ 6 w 43"/>
                <a:gd name="T17" fmla="*/ 37 h 43"/>
                <a:gd name="T18" fmla="*/ 0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0 w 43"/>
                <a:gd name="T25" fmla="*/ 12 h 43"/>
                <a:gd name="T26" fmla="*/ 6 w 43"/>
                <a:gd name="T27" fmla="*/ 6 h 43"/>
                <a:gd name="T28" fmla="*/ 12 w 43"/>
                <a:gd name="T29" fmla="*/ 0 h 43"/>
                <a:gd name="T30" fmla="*/ 22 w 43"/>
                <a:gd name="T31" fmla="*/ 0 h 43"/>
                <a:gd name="T32" fmla="*/ 22 w 43"/>
                <a:gd name="T33" fmla="*/ 0 h 43"/>
                <a:gd name="T34" fmla="*/ 28 w 43"/>
                <a:gd name="T35" fmla="*/ 0 h 43"/>
                <a:gd name="T36" fmla="*/ 37 w 43"/>
                <a:gd name="T37" fmla="*/ 6 h 43"/>
                <a:gd name="T38" fmla="*/ 40 w 43"/>
                <a:gd name="T39" fmla="*/ 12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28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2" y="40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7" y="6"/>
                  </a:lnTo>
                  <a:lnTo>
                    <a:pt x="40" y="12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10" name="Freeform 33"/>
            <p:cNvSpPr>
              <a:spLocks/>
            </p:cNvSpPr>
            <p:nvPr/>
          </p:nvSpPr>
          <p:spPr bwMode="auto">
            <a:xfrm>
              <a:off x="7796213" y="4184651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0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2 w 43"/>
                <a:gd name="T11" fmla="*/ 43 h 43"/>
                <a:gd name="T12" fmla="*/ 22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0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0 w 43"/>
                <a:gd name="T25" fmla="*/ 12 h 43"/>
                <a:gd name="T26" fmla="*/ 6 w 43"/>
                <a:gd name="T27" fmla="*/ 6 h 43"/>
                <a:gd name="T28" fmla="*/ 12 w 43"/>
                <a:gd name="T29" fmla="*/ 3 h 43"/>
                <a:gd name="T30" fmla="*/ 22 w 43"/>
                <a:gd name="T31" fmla="*/ 0 h 43"/>
                <a:gd name="T32" fmla="*/ 22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0 w 43"/>
                <a:gd name="T39" fmla="*/ 12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2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11" name="Freeform 34"/>
            <p:cNvSpPr>
              <a:spLocks/>
            </p:cNvSpPr>
            <p:nvPr/>
          </p:nvSpPr>
          <p:spPr bwMode="auto">
            <a:xfrm>
              <a:off x="7918451" y="4149726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1 w 44"/>
                <a:gd name="T5" fmla="*/ 31 h 44"/>
                <a:gd name="T6" fmla="*/ 38 w 44"/>
                <a:gd name="T7" fmla="*/ 37 h 44"/>
                <a:gd name="T8" fmla="*/ 31 w 44"/>
                <a:gd name="T9" fmla="*/ 41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1 h 44"/>
                <a:gd name="T16" fmla="*/ 7 w 44"/>
                <a:gd name="T17" fmla="*/ 37 h 44"/>
                <a:gd name="T18" fmla="*/ 0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0 w 44"/>
                <a:gd name="T25" fmla="*/ 13 h 44"/>
                <a:gd name="T26" fmla="*/ 7 w 44"/>
                <a:gd name="T27" fmla="*/ 6 h 44"/>
                <a:gd name="T28" fmla="*/ 13 w 44"/>
                <a:gd name="T29" fmla="*/ 0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0 h 44"/>
                <a:gd name="T36" fmla="*/ 38 w 44"/>
                <a:gd name="T37" fmla="*/ 6 h 44"/>
                <a:gd name="T38" fmla="*/ 41 w 44"/>
                <a:gd name="T39" fmla="*/ 13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1" y="31"/>
                  </a:lnTo>
                  <a:lnTo>
                    <a:pt x="38" y="37"/>
                  </a:lnTo>
                  <a:lnTo>
                    <a:pt x="31" y="41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1" y="13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12" name="Freeform 35"/>
            <p:cNvSpPr>
              <a:spLocks/>
            </p:cNvSpPr>
            <p:nvPr/>
          </p:nvSpPr>
          <p:spPr bwMode="auto">
            <a:xfrm>
              <a:off x="7948613" y="3687763"/>
              <a:ext cx="68263" cy="68263"/>
            </a:xfrm>
            <a:custGeom>
              <a:avLst/>
              <a:gdLst>
                <a:gd name="T0" fmla="*/ 43 w 43"/>
                <a:gd name="T1" fmla="*/ 21 h 43"/>
                <a:gd name="T2" fmla="*/ 43 w 43"/>
                <a:gd name="T3" fmla="*/ 21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2 w 43"/>
                <a:gd name="T11" fmla="*/ 43 h 43"/>
                <a:gd name="T12" fmla="*/ 22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0 w 43"/>
                <a:gd name="T19" fmla="*/ 31 h 43"/>
                <a:gd name="T20" fmla="*/ 0 w 43"/>
                <a:gd name="T21" fmla="*/ 21 h 43"/>
                <a:gd name="T22" fmla="*/ 0 w 43"/>
                <a:gd name="T23" fmla="*/ 21 h 43"/>
                <a:gd name="T24" fmla="*/ 0 w 43"/>
                <a:gd name="T25" fmla="*/ 12 h 43"/>
                <a:gd name="T26" fmla="*/ 6 w 43"/>
                <a:gd name="T27" fmla="*/ 6 h 43"/>
                <a:gd name="T28" fmla="*/ 12 w 43"/>
                <a:gd name="T29" fmla="*/ 3 h 43"/>
                <a:gd name="T30" fmla="*/ 22 w 43"/>
                <a:gd name="T31" fmla="*/ 0 h 43"/>
                <a:gd name="T32" fmla="*/ 22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3 w 43"/>
                <a:gd name="T39" fmla="*/ 12 h 43"/>
                <a:gd name="T40" fmla="*/ 43 w 43"/>
                <a:gd name="T41" fmla="*/ 21 h 43"/>
                <a:gd name="T42" fmla="*/ 43 w 43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1"/>
                  </a:moveTo>
                  <a:lnTo>
                    <a:pt x="43" y="21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7162" name="Rectangle 85"/>
          <p:cNvSpPr>
            <a:spLocks noChangeArrowheads="1"/>
          </p:cNvSpPr>
          <p:nvPr/>
        </p:nvSpPr>
        <p:spPr bwMode="auto">
          <a:xfrm>
            <a:off x="3605495" y="2725064"/>
            <a:ext cx="856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  <a:t>wereld</a:t>
            </a:r>
            <a:b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</a:b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  <a:t>ongelijkheid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3" name="Rectangle 86"/>
          <p:cNvSpPr>
            <a:spLocks noChangeArrowheads="1"/>
          </p:cNvSpPr>
          <p:nvPr/>
        </p:nvSpPr>
        <p:spPr bwMode="auto">
          <a:xfrm>
            <a:off x="3557588" y="3762376"/>
            <a:ext cx="9207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585857"/>
                </a:solidFill>
                <a:effectLst/>
                <a:latin typeface="Adobe Garamond Pro" pitchFamily="18" charset="0"/>
                <a:cs typeface="Arial" pitchFamily="34" charset="0"/>
              </a:rPr>
              <a:t>ongelijkheid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4" name="Rectangle 87"/>
          <p:cNvSpPr>
            <a:spLocks noChangeArrowheads="1"/>
          </p:cNvSpPr>
          <p:nvPr/>
        </p:nvSpPr>
        <p:spPr bwMode="auto">
          <a:xfrm>
            <a:off x="3557588" y="3973513"/>
            <a:ext cx="2222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585857"/>
                </a:solidFill>
                <a:effectLst/>
                <a:latin typeface="Adobe Garamond Pro" pitchFamily="18" charset="0"/>
                <a:cs typeface="Arial" pitchFamily="34" charset="0"/>
              </a:rPr>
              <a:t>vs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6" name="Rectangle 89"/>
          <p:cNvSpPr>
            <a:spLocks noChangeArrowheads="1"/>
          </p:cNvSpPr>
          <p:nvPr/>
        </p:nvSpPr>
        <p:spPr bwMode="auto">
          <a:xfrm>
            <a:off x="5429251" y="4475163"/>
            <a:ext cx="260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7" name="Rectangle 90"/>
          <p:cNvSpPr>
            <a:spLocks noChangeArrowheads="1"/>
          </p:cNvSpPr>
          <p:nvPr/>
        </p:nvSpPr>
        <p:spPr bwMode="auto">
          <a:xfrm>
            <a:off x="6043613" y="4475163"/>
            <a:ext cx="260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40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8" name="Rectangle 91"/>
          <p:cNvSpPr>
            <a:spLocks noChangeArrowheads="1"/>
          </p:cNvSpPr>
          <p:nvPr/>
        </p:nvSpPr>
        <p:spPr bwMode="auto">
          <a:xfrm>
            <a:off x="6659563" y="4475163"/>
            <a:ext cx="260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69" name="Rectangle 92"/>
          <p:cNvSpPr>
            <a:spLocks noChangeArrowheads="1"/>
          </p:cNvSpPr>
          <p:nvPr/>
        </p:nvSpPr>
        <p:spPr bwMode="auto">
          <a:xfrm>
            <a:off x="7273926" y="4475163"/>
            <a:ext cx="260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80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70" name="Rectangle 93"/>
          <p:cNvSpPr>
            <a:spLocks noChangeArrowheads="1"/>
          </p:cNvSpPr>
          <p:nvPr/>
        </p:nvSpPr>
        <p:spPr bwMode="auto">
          <a:xfrm>
            <a:off x="7840663" y="4475163"/>
            <a:ext cx="3492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100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72" name="Groep 47171"/>
          <p:cNvGrpSpPr/>
          <p:nvPr/>
        </p:nvGrpSpPr>
        <p:grpSpPr>
          <a:xfrm>
            <a:off x="4483101" y="1920876"/>
            <a:ext cx="1435201" cy="426581"/>
            <a:chOff x="4483101" y="1920876"/>
            <a:chExt cx="1435201" cy="426581"/>
          </a:xfrm>
        </p:grpSpPr>
        <p:sp>
          <p:nvSpPr>
            <p:cNvPr id="47171" name="Rectangle 94"/>
            <p:cNvSpPr>
              <a:spLocks noChangeArrowheads="1"/>
            </p:cNvSpPr>
            <p:nvPr/>
          </p:nvSpPr>
          <p:spPr bwMode="auto">
            <a:xfrm>
              <a:off x="4635501" y="1920876"/>
              <a:ext cx="11334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eaLnBrk="1" hangingPunct="1"/>
              <a:r>
                <a:rPr lang="nl-BE" altLang="nl-BE" sz="1400" i="1" dirty="0">
                  <a:solidFill>
                    <a:srgbClr val="000000"/>
                  </a:solidFill>
                  <a:latin typeface="Adobe Garamond Pro" pitchFamily="18" charset="0"/>
                </a:rPr>
                <a:t>cumulatieve reële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76" name="Rectangle 99"/>
            <p:cNvSpPr>
              <a:spLocks noChangeArrowheads="1"/>
            </p:cNvSpPr>
            <p:nvPr/>
          </p:nvSpPr>
          <p:spPr bwMode="auto">
            <a:xfrm>
              <a:off x="4483101" y="2132013"/>
              <a:ext cx="14352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eaLnBrk="1" hangingPunct="1"/>
              <a:r>
                <a:rPr lang="nl-BE" altLang="nl-BE" sz="1400" i="1" dirty="0">
                  <a:solidFill>
                    <a:srgbClr val="000000"/>
                  </a:solidFill>
                  <a:latin typeface="Adobe Garamond Pro" pitchFamily="18" charset="0"/>
                </a:rPr>
                <a:t>inkomensgroei (in %)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84" name="Rectangle 107"/>
          <p:cNvSpPr>
            <a:spLocks noChangeArrowheads="1"/>
          </p:cNvSpPr>
          <p:nvPr/>
        </p:nvSpPr>
        <p:spPr bwMode="auto">
          <a:xfrm>
            <a:off x="4818063" y="4702176"/>
            <a:ext cx="3288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i="1" dirty="0">
                <a:solidFill>
                  <a:srgbClr val="000000"/>
                </a:solidFill>
                <a:latin typeface="Adobe Garamond Pro" pitchFamily="18" charset="0"/>
              </a:rPr>
              <a:t>percentiel van de wereldwijde inkomensdistributie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93" name="Line 116"/>
          <p:cNvSpPr>
            <a:spLocks noChangeShapeType="1"/>
          </p:cNvSpPr>
          <p:nvPr/>
        </p:nvSpPr>
        <p:spPr bwMode="auto">
          <a:xfrm>
            <a:off x="609601" y="3952876"/>
            <a:ext cx="28892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194" name="Line 117"/>
          <p:cNvSpPr>
            <a:spLocks noChangeShapeType="1"/>
          </p:cNvSpPr>
          <p:nvPr/>
        </p:nvSpPr>
        <p:spPr bwMode="auto">
          <a:xfrm>
            <a:off x="609601" y="3455988"/>
            <a:ext cx="28892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195" name="Line 118"/>
          <p:cNvSpPr>
            <a:spLocks noChangeShapeType="1"/>
          </p:cNvSpPr>
          <p:nvPr/>
        </p:nvSpPr>
        <p:spPr bwMode="auto">
          <a:xfrm>
            <a:off x="609601" y="2959101"/>
            <a:ext cx="28892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196" name="Line 119"/>
          <p:cNvSpPr>
            <a:spLocks noChangeShapeType="1"/>
          </p:cNvSpPr>
          <p:nvPr/>
        </p:nvSpPr>
        <p:spPr bwMode="auto">
          <a:xfrm>
            <a:off x="609601" y="2462213"/>
            <a:ext cx="288925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197" name="Line 120"/>
          <p:cNvSpPr>
            <a:spLocks noChangeShapeType="1"/>
          </p:cNvSpPr>
          <p:nvPr/>
        </p:nvSpPr>
        <p:spPr bwMode="auto">
          <a:xfrm>
            <a:off x="609601" y="4449763"/>
            <a:ext cx="2889250" cy="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7" name="Groep 6"/>
          <p:cNvGrpSpPr/>
          <p:nvPr/>
        </p:nvGrpSpPr>
        <p:grpSpPr>
          <a:xfrm>
            <a:off x="579438" y="2643188"/>
            <a:ext cx="2614613" cy="852488"/>
            <a:chOff x="579438" y="2643188"/>
            <a:chExt cx="2614613" cy="852488"/>
          </a:xfrm>
        </p:grpSpPr>
        <p:sp>
          <p:nvSpPr>
            <p:cNvPr id="47198" name="Freeform 121"/>
            <p:cNvSpPr>
              <a:spLocks/>
            </p:cNvSpPr>
            <p:nvPr/>
          </p:nvSpPr>
          <p:spPr bwMode="auto">
            <a:xfrm>
              <a:off x="609601" y="2673351"/>
              <a:ext cx="2554288" cy="782638"/>
            </a:xfrm>
            <a:custGeom>
              <a:avLst/>
              <a:gdLst>
                <a:gd name="T0" fmla="*/ 0 w 1609"/>
                <a:gd name="T1" fmla="*/ 493 h 493"/>
                <a:gd name="T2" fmla="*/ 0 w 1609"/>
                <a:gd name="T3" fmla="*/ 493 h 493"/>
                <a:gd name="T4" fmla="*/ 146 w 1609"/>
                <a:gd name="T5" fmla="*/ 440 h 493"/>
                <a:gd name="T6" fmla="*/ 217 w 1609"/>
                <a:gd name="T7" fmla="*/ 416 h 493"/>
                <a:gd name="T8" fmla="*/ 279 w 1609"/>
                <a:gd name="T9" fmla="*/ 391 h 493"/>
                <a:gd name="T10" fmla="*/ 279 w 1609"/>
                <a:gd name="T11" fmla="*/ 391 h 493"/>
                <a:gd name="T12" fmla="*/ 332 w 1609"/>
                <a:gd name="T13" fmla="*/ 369 h 493"/>
                <a:gd name="T14" fmla="*/ 378 w 1609"/>
                <a:gd name="T15" fmla="*/ 347 h 493"/>
                <a:gd name="T16" fmla="*/ 465 w 1609"/>
                <a:gd name="T17" fmla="*/ 304 h 493"/>
                <a:gd name="T18" fmla="*/ 465 w 1609"/>
                <a:gd name="T19" fmla="*/ 304 h 493"/>
                <a:gd name="T20" fmla="*/ 558 w 1609"/>
                <a:gd name="T21" fmla="*/ 257 h 493"/>
                <a:gd name="T22" fmla="*/ 654 w 1609"/>
                <a:gd name="T23" fmla="*/ 217 h 493"/>
                <a:gd name="T24" fmla="*/ 654 w 1609"/>
                <a:gd name="T25" fmla="*/ 217 h 493"/>
                <a:gd name="T26" fmla="*/ 747 w 1609"/>
                <a:gd name="T27" fmla="*/ 177 h 493"/>
                <a:gd name="T28" fmla="*/ 794 w 1609"/>
                <a:gd name="T29" fmla="*/ 161 h 493"/>
                <a:gd name="T30" fmla="*/ 840 w 1609"/>
                <a:gd name="T31" fmla="*/ 146 h 493"/>
                <a:gd name="T32" fmla="*/ 840 w 1609"/>
                <a:gd name="T33" fmla="*/ 146 h 493"/>
                <a:gd name="T34" fmla="*/ 862 w 1609"/>
                <a:gd name="T35" fmla="*/ 143 h 493"/>
                <a:gd name="T36" fmla="*/ 884 w 1609"/>
                <a:gd name="T37" fmla="*/ 140 h 493"/>
                <a:gd name="T38" fmla="*/ 927 w 1609"/>
                <a:gd name="T39" fmla="*/ 140 h 493"/>
                <a:gd name="T40" fmla="*/ 970 w 1609"/>
                <a:gd name="T41" fmla="*/ 136 h 493"/>
                <a:gd name="T42" fmla="*/ 995 w 1609"/>
                <a:gd name="T43" fmla="*/ 133 h 493"/>
                <a:gd name="T44" fmla="*/ 1017 w 1609"/>
                <a:gd name="T45" fmla="*/ 127 h 493"/>
                <a:gd name="T46" fmla="*/ 1017 w 1609"/>
                <a:gd name="T47" fmla="*/ 127 h 493"/>
                <a:gd name="T48" fmla="*/ 1042 w 1609"/>
                <a:gd name="T49" fmla="*/ 121 h 493"/>
                <a:gd name="T50" fmla="*/ 1067 w 1609"/>
                <a:gd name="T51" fmla="*/ 112 h 493"/>
                <a:gd name="T52" fmla="*/ 1119 w 1609"/>
                <a:gd name="T53" fmla="*/ 90 h 493"/>
                <a:gd name="T54" fmla="*/ 1169 w 1609"/>
                <a:gd name="T55" fmla="*/ 68 h 493"/>
                <a:gd name="T56" fmla="*/ 1194 w 1609"/>
                <a:gd name="T57" fmla="*/ 59 h 493"/>
                <a:gd name="T58" fmla="*/ 1212 w 1609"/>
                <a:gd name="T59" fmla="*/ 53 h 493"/>
                <a:gd name="T60" fmla="*/ 1212 w 1609"/>
                <a:gd name="T61" fmla="*/ 53 h 493"/>
                <a:gd name="T62" fmla="*/ 1228 w 1609"/>
                <a:gd name="T63" fmla="*/ 53 h 493"/>
                <a:gd name="T64" fmla="*/ 1243 w 1609"/>
                <a:gd name="T65" fmla="*/ 53 h 493"/>
                <a:gd name="T66" fmla="*/ 1265 w 1609"/>
                <a:gd name="T67" fmla="*/ 59 h 493"/>
                <a:gd name="T68" fmla="*/ 1287 w 1609"/>
                <a:gd name="T69" fmla="*/ 68 h 493"/>
                <a:gd name="T70" fmla="*/ 1296 w 1609"/>
                <a:gd name="T71" fmla="*/ 68 h 493"/>
                <a:gd name="T72" fmla="*/ 1305 w 1609"/>
                <a:gd name="T73" fmla="*/ 68 h 493"/>
                <a:gd name="T74" fmla="*/ 1305 w 1609"/>
                <a:gd name="T75" fmla="*/ 68 h 493"/>
                <a:gd name="T76" fmla="*/ 1318 w 1609"/>
                <a:gd name="T77" fmla="*/ 65 h 493"/>
                <a:gd name="T78" fmla="*/ 1330 w 1609"/>
                <a:gd name="T79" fmla="*/ 62 h 493"/>
                <a:gd name="T80" fmla="*/ 1352 w 1609"/>
                <a:gd name="T81" fmla="*/ 47 h 493"/>
                <a:gd name="T82" fmla="*/ 1377 w 1609"/>
                <a:gd name="T83" fmla="*/ 34 h 493"/>
                <a:gd name="T84" fmla="*/ 1398 w 1609"/>
                <a:gd name="T85" fmla="*/ 22 h 493"/>
                <a:gd name="T86" fmla="*/ 1398 w 1609"/>
                <a:gd name="T87" fmla="*/ 22 h 493"/>
                <a:gd name="T88" fmla="*/ 1426 w 1609"/>
                <a:gd name="T89" fmla="*/ 16 h 493"/>
                <a:gd name="T90" fmla="*/ 1451 w 1609"/>
                <a:gd name="T91" fmla="*/ 9 h 493"/>
                <a:gd name="T92" fmla="*/ 1491 w 1609"/>
                <a:gd name="T93" fmla="*/ 0 h 493"/>
                <a:gd name="T94" fmla="*/ 1609 w 1609"/>
                <a:gd name="T95" fmla="*/ 5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9" h="493">
                  <a:moveTo>
                    <a:pt x="0" y="493"/>
                  </a:moveTo>
                  <a:lnTo>
                    <a:pt x="0" y="493"/>
                  </a:lnTo>
                  <a:lnTo>
                    <a:pt x="146" y="440"/>
                  </a:lnTo>
                  <a:lnTo>
                    <a:pt x="217" y="416"/>
                  </a:lnTo>
                  <a:lnTo>
                    <a:pt x="279" y="391"/>
                  </a:lnTo>
                  <a:lnTo>
                    <a:pt x="279" y="391"/>
                  </a:lnTo>
                  <a:lnTo>
                    <a:pt x="332" y="369"/>
                  </a:lnTo>
                  <a:lnTo>
                    <a:pt x="378" y="347"/>
                  </a:lnTo>
                  <a:lnTo>
                    <a:pt x="465" y="304"/>
                  </a:lnTo>
                  <a:lnTo>
                    <a:pt x="465" y="304"/>
                  </a:lnTo>
                  <a:lnTo>
                    <a:pt x="558" y="257"/>
                  </a:lnTo>
                  <a:lnTo>
                    <a:pt x="654" y="217"/>
                  </a:lnTo>
                  <a:lnTo>
                    <a:pt x="654" y="217"/>
                  </a:lnTo>
                  <a:lnTo>
                    <a:pt x="747" y="177"/>
                  </a:lnTo>
                  <a:lnTo>
                    <a:pt x="794" y="161"/>
                  </a:lnTo>
                  <a:lnTo>
                    <a:pt x="840" y="146"/>
                  </a:lnTo>
                  <a:lnTo>
                    <a:pt x="840" y="146"/>
                  </a:lnTo>
                  <a:lnTo>
                    <a:pt x="862" y="143"/>
                  </a:lnTo>
                  <a:lnTo>
                    <a:pt x="884" y="140"/>
                  </a:lnTo>
                  <a:lnTo>
                    <a:pt x="927" y="140"/>
                  </a:lnTo>
                  <a:lnTo>
                    <a:pt x="970" y="136"/>
                  </a:lnTo>
                  <a:lnTo>
                    <a:pt x="995" y="133"/>
                  </a:lnTo>
                  <a:lnTo>
                    <a:pt x="1017" y="127"/>
                  </a:lnTo>
                  <a:lnTo>
                    <a:pt x="1017" y="127"/>
                  </a:lnTo>
                  <a:lnTo>
                    <a:pt x="1042" y="121"/>
                  </a:lnTo>
                  <a:lnTo>
                    <a:pt x="1067" y="112"/>
                  </a:lnTo>
                  <a:lnTo>
                    <a:pt x="1119" y="90"/>
                  </a:lnTo>
                  <a:lnTo>
                    <a:pt x="1169" y="68"/>
                  </a:lnTo>
                  <a:lnTo>
                    <a:pt x="1194" y="59"/>
                  </a:lnTo>
                  <a:lnTo>
                    <a:pt x="1212" y="53"/>
                  </a:lnTo>
                  <a:lnTo>
                    <a:pt x="1212" y="53"/>
                  </a:lnTo>
                  <a:lnTo>
                    <a:pt x="1228" y="53"/>
                  </a:lnTo>
                  <a:lnTo>
                    <a:pt x="1243" y="53"/>
                  </a:lnTo>
                  <a:lnTo>
                    <a:pt x="1265" y="59"/>
                  </a:lnTo>
                  <a:lnTo>
                    <a:pt x="1287" y="68"/>
                  </a:lnTo>
                  <a:lnTo>
                    <a:pt x="1296" y="68"/>
                  </a:lnTo>
                  <a:lnTo>
                    <a:pt x="1305" y="68"/>
                  </a:lnTo>
                  <a:lnTo>
                    <a:pt x="1305" y="68"/>
                  </a:lnTo>
                  <a:lnTo>
                    <a:pt x="1318" y="65"/>
                  </a:lnTo>
                  <a:lnTo>
                    <a:pt x="1330" y="62"/>
                  </a:lnTo>
                  <a:lnTo>
                    <a:pt x="1352" y="47"/>
                  </a:lnTo>
                  <a:lnTo>
                    <a:pt x="1377" y="34"/>
                  </a:lnTo>
                  <a:lnTo>
                    <a:pt x="1398" y="22"/>
                  </a:lnTo>
                  <a:lnTo>
                    <a:pt x="1398" y="22"/>
                  </a:lnTo>
                  <a:lnTo>
                    <a:pt x="1426" y="16"/>
                  </a:lnTo>
                  <a:lnTo>
                    <a:pt x="1451" y="9"/>
                  </a:lnTo>
                  <a:lnTo>
                    <a:pt x="1491" y="0"/>
                  </a:lnTo>
                  <a:lnTo>
                    <a:pt x="1609" y="56"/>
                  </a:lnTo>
                </a:path>
              </a:pathLst>
            </a:custGeom>
            <a:noFill/>
            <a:ln w="30163">
              <a:solidFill>
                <a:srgbClr val="CD63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199" name="Freeform 122"/>
            <p:cNvSpPr>
              <a:spLocks/>
            </p:cNvSpPr>
            <p:nvPr/>
          </p:nvSpPr>
          <p:spPr bwMode="auto">
            <a:xfrm>
              <a:off x="579438" y="3425826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1 w 44"/>
                <a:gd name="T5" fmla="*/ 31 h 44"/>
                <a:gd name="T6" fmla="*/ 38 w 44"/>
                <a:gd name="T7" fmla="*/ 38 h 44"/>
                <a:gd name="T8" fmla="*/ 31 w 44"/>
                <a:gd name="T9" fmla="*/ 41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1 h 44"/>
                <a:gd name="T16" fmla="*/ 7 w 44"/>
                <a:gd name="T17" fmla="*/ 38 h 44"/>
                <a:gd name="T18" fmla="*/ 0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0 w 44"/>
                <a:gd name="T25" fmla="*/ 13 h 44"/>
                <a:gd name="T26" fmla="*/ 7 w 44"/>
                <a:gd name="T27" fmla="*/ 7 h 44"/>
                <a:gd name="T28" fmla="*/ 13 w 44"/>
                <a:gd name="T29" fmla="*/ 0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0 h 44"/>
                <a:gd name="T36" fmla="*/ 38 w 44"/>
                <a:gd name="T37" fmla="*/ 7 h 44"/>
                <a:gd name="T38" fmla="*/ 41 w 44"/>
                <a:gd name="T39" fmla="*/ 13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1" y="31"/>
                  </a:lnTo>
                  <a:lnTo>
                    <a:pt x="38" y="38"/>
                  </a:lnTo>
                  <a:lnTo>
                    <a:pt x="31" y="41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1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0" name="Freeform 123"/>
            <p:cNvSpPr>
              <a:spLocks/>
            </p:cNvSpPr>
            <p:nvPr/>
          </p:nvSpPr>
          <p:spPr bwMode="auto">
            <a:xfrm>
              <a:off x="1022351" y="3263901"/>
              <a:ext cx="69850" cy="74613"/>
            </a:xfrm>
            <a:custGeom>
              <a:avLst/>
              <a:gdLst>
                <a:gd name="T0" fmla="*/ 44 w 44"/>
                <a:gd name="T1" fmla="*/ 25 h 47"/>
                <a:gd name="T2" fmla="*/ 44 w 44"/>
                <a:gd name="T3" fmla="*/ 25 h 47"/>
                <a:gd name="T4" fmla="*/ 44 w 44"/>
                <a:gd name="T5" fmla="*/ 31 h 47"/>
                <a:gd name="T6" fmla="*/ 38 w 44"/>
                <a:gd name="T7" fmla="*/ 40 h 47"/>
                <a:gd name="T8" fmla="*/ 31 w 44"/>
                <a:gd name="T9" fmla="*/ 44 h 47"/>
                <a:gd name="T10" fmla="*/ 22 w 44"/>
                <a:gd name="T11" fmla="*/ 47 h 47"/>
                <a:gd name="T12" fmla="*/ 22 w 44"/>
                <a:gd name="T13" fmla="*/ 47 h 47"/>
                <a:gd name="T14" fmla="*/ 13 w 44"/>
                <a:gd name="T15" fmla="*/ 44 h 47"/>
                <a:gd name="T16" fmla="*/ 7 w 44"/>
                <a:gd name="T17" fmla="*/ 40 h 47"/>
                <a:gd name="T18" fmla="*/ 0 w 44"/>
                <a:gd name="T19" fmla="*/ 31 h 47"/>
                <a:gd name="T20" fmla="*/ 0 w 44"/>
                <a:gd name="T21" fmla="*/ 25 h 47"/>
                <a:gd name="T22" fmla="*/ 0 w 44"/>
                <a:gd name="T23" fmla="*/ 25 h 47"/>
                <a:gd name="T24" fmla="*/ 0 w 44"/>
                <a:gd name="T25" fmla="*/ 16 h 47"/>
                <a:gd name="T26" fmla="*/ 7 w 44"/>
                <a:gd name="T27" fmla="*/ 9 h 47"/>
                <a:gd name="T28" fmla="*/ 13 w 44"/>
                <a:gd name="T29" fmla="*/ 3 h 47"/>
                <a:gd name="T30" fmla="*/ 22 w 44"/>
                <a:gd name="T31" fmla="*/ 0 h 47"/>
                <a:gd name="T32" fmla="*/ 22 w 44"/>
                <a:gd name="T33" fmla="*/ 0 h 47"/>
                <a:gd name="T34" fmla="*/ 31 w 44"/>
                <a:gd name="T35" fmla="*/ 3 h 47"/>
                <a:gd name="T36" fmla="*/ 38 w 44"/>
                <a:gd name="T37" fmla="*/ 9 h 47"/>
                <a:gd name="T38" fmla="*/ 44 w 44"/>
                <a:gd name="T39" fmla="*/ 16 h 47"/>
                <a:gd name="T40" fmla="*/ 44 w 44"/>
                <a:gd name="T41" fmla="*/ 25 h 47"/>
                <a:gd name="T42" fmla="*/ 44 w 44"/>
                <a:gd name="T4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7">
                  <a:moveTo>
                    <a:pt x="44" y="25"/>
                  </a:moveTo>
                  <a:lnTo>
                    <a:pt x="44" y="25"/>
                  </a:lnTo>
                  <a:lnTo>
                    <a:pt x="44" y="31"/>
                  </a:lnTo>
                  <a:lnTo>
                    <a:pt x="38" y="40"/>
                  </a:lnTo>
                  <a:lnTo>
                    <a:pt x="31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3" y="44"/>
                  </a:lnTo>
                  <a:lnTo>
                    <a:pt x="7" y="40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7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9"/>
                  </a:lnTo>
                  <a:lnTo>
                    <a:pt x="44" y="16"/>
                  </a:lnTo>
                  <a:lnTo>
                    <a:pt x="44" y="2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1" name="Freeform 124"/>
            <p:cNvSpPr>
              <a:spLocks/>
            </p:cNvSpPr>
            <p:nvPr/>
          </p:nvSpPr>
          <p:spPr bwMode="auto">
            <a:xfrm>
              <a:off x="1317626" y="31257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4 w 44"/>
                <a:gd name="T5" fmla="*/ 31 h 44"/>
                <a:gd name="T6" fmla="*/ 38 w 44"/>
                <a:gd name="T7" fmla="*/ 38 h 44"/>
                <a:gd name="T8" fmla="*/ 31 w 44"/>
                <a:gd name="T9" fmla="*/ 44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4 h 44"/>
                <a:gd name="T16" fmla="*/ 7 w 44"/>
                <a:gd name="T17" fmla="*/ 38 h 44"/>
                <a:gd name="T18" fmla="*/ 4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4 w 44"/>
                <a:gd name="T25" fmla="*/ 16 h 44"/>
                <a:gd name="T26" fmla="*/ 7 w 44"/>
                <a:gd name="T27" fmla="*/ 7 h 44"/>
                <a:gd name="T28" fmla="*/ 13 w 44"/>
                <a:gd name="T29" fmla="*/ 3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3 h 44"/>
                <a:gd name="T36" fmla="*/ 38 w 44"/>
                <a:gd name="T37" fmla="*/ 7 h 44"/>
                <a:gd name="T38" fmla="*/ 44 w 44"/>
                <a:gd name="T39" fmla="*/ 16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31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7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2" name="Freeform 125"/>
            <p:cNvSpPr>
              <a:spLocks/>
            </p:cNvSpPr>
            <p:nvPr/>
          </p:nvSpPr>
          <p:spPr bwMode="auto">
            <a:xfrm>
              <a:off x="1612901" y="2989263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4 w 44"/>
                <a:gd name="T5" fmla="*/ 31 h 43"/>
                <a:gd name="T6" fmla="*/ 38 w 44"/>
                <a:gd name="T7" fmla="*/ 37 h 43"/>
                <a:gd name="T8" fmla="*/ 31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6 w 44"/>
                <a:gd name="T15" fmla="*/ 40 h 43"/>
                <a:gd name="T16" fmla="*/ 7 w 44"/>
                <a:gd name="T17" fmla="*/ 37 h 43"/>
                <a:gd name="T18" fmla="*/ 4 w 44"/>
                <a:gd name="T19" fmla="*/ 31 h 43"/>
                <a:gd name="T20" fmla="*/ 0 w 44"/>
                <a:gd name="T21" fmla="*/ 21 h 43"/>
                <a:gd name="T22" fmla="*/ 0 w 44"/>
                <a:gd name="T23" fmla="*/ 21 h 43"/>
                <a:gd name="T24" fmla="*/ 4 w 44"/>
                <a:gd name="T25" fmla="*/ 12 h 43"/>
                <a:gd name="T26" fmla="*/ 7 w 44"/>
                <a:gd name="T27" fmla="*/ 6 h 43"/>
                <a:gd name="T28" fmla="*/ 16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0 h 43"/>
                <a:gd name="T36" fmla="*/ 38 w 44"/>
                <a:gd name="T37" fmla="*/ 6 h 43"/>
                <a:gd name="T38" fmla="*/ 44 w 44"/>
                <a:gd name="T39" fmla="*/ 12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6" y="40"/>
                  </a:lnTo>
                  <a:lnTo>
                    <a:pt x="7" y="37"/>
                  </a:lnTo>
                  <a:lnTo>
                    <a:pt x="4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3" name="Freeform 126"/>
            <p:cNvSpPr>
              <a:spLocks/>
            </p:cNvSpPr>
            <p:nvPr/>
          </p:nvSpPr>
          <p:spPr bwMode="auto">
            <a:xfrm>
              <a:off x="1909763" y="2879726"/>
              <a:ext cx="73025" cy="69850"/>
            </a:xfrm>
            <a:custGeom>
              <a:avLst/>
              <a:gdLst>
                <a:gd name="T0" fmla="*/ 46 w 46"/>
                <a:gd name="T1" fmla="*/ 22 h 44"/>
                <a:gd name="T2" fmla="*/ 46 w 46"/>
                <a:gd name="T3" fmla="*/ 22 h 44"/>
                <a:gd name="T4" fmla="*/ 43 w 46"/>
                <a:gd name="T5" fmla="*/ 28 h 44"/>
                <a:gd name="T6" fmla="*/ 37 w 46"/>
                <a:gd name="T7" fmla="*/ 38 h 44"/>
                <a:gd name="T8" fmla="*/ 31 w 46"/>
                <a:gd name="T9" fmla="*/ 41 h 44"/>
                <a:gd name="T10" fmla="*/ 21 w 46"/>
                <a:gd name="T11" fmla="*/ 44 h 44"/>
                <a:gd name="T12" fmla="*/ 21 w 46"/>
                <a:gd name="T13" fmla="*/ 44 h 44"/>
                <a:gd name="T14" fmla="*/ 15 w 46"/>
                <a:gd name="T15" fmla="*/ 41 h 44"/>
                <a:gd name="T16" fmla="*/ 6 w 46"/>
                <a:gd name="T17" fmla="*/ 38 h 44"/>
                <a:gd name="T18" fmla="*/ 3 w 46"/>
                <a:gd name="T19" fmla="*/ 28 h 44"/>
                <a:gd name="T20" fmla="*/ 0 w 46"/>
                <a:gd name="T21" fmla="*/ 22 h 44"/>
                <a:gd name="T22" fmla="*/ 0 w 46"/>
                <a:gd name="T23" fmla="*/ 22 h 44"/>
                <a:gd name="T24" fmla="*/ 3 w 46"/>
                <a:gd name="T25" fmla="*/ 13 h 44"/>
                <a:gd name="T26" fmla="*/ 6 w 46"/>
                <a:gd name="T27" fmla="*/ 6 h 44"/>
                <a:gd name="T28" fmla="*/ 15 w 46"/>
                <a:gd name="T29" fmla="*/ 0 h 44"/>
                <a:gd name="T30" fmla="*/ 21 w 46"/>
                <a:gd name="T31" fmla="*/ 0 h 44"/>
                <a:gd name="T32" fmla="*/ 21 w 46"/>
                <a:gd name="T33" fmla="*/ 0 h 44"/>
                <a:gd name="T34" fmla="*/ 31 w 46"/>
                <a:gd name="T35" fmla="*/ 0 h 44"/>
                <a:gd name="T36" fmla="*/ 37 w 46"/>
                <a:gd name="T37" fmla="*/ 6 h 44"/>
                <a:gd name="T38" fmla="*/ 43 w 46"/>
                <a:gd name="T39" fmla="*/ 13 h 44"/>
                <a:gd name="T40" fmla="*/ 46 w 46"/>
                <a:gd name="T41" fmla="*/ 22 h 44"/>
                <a:gd name="T42" fmla="*/ 46 w 46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4">
                  <a:moveTo>
                    <a:pt x="46" y="22"/>
                  </a:moveTo>
                  <a:lnTo>
                    <a:pt x="46" y="22"/>
                  </a:lnTo>
                  <a:lnTo>
                    <a:pt x="43" y="28"/>
                  </a:lnTo>
                  <a:lnTo>
                    <a:pt x="37" y="38"/>
                  </a:lnTo>
                  <a:lnTo>
                    <a:pt x="31" y="41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5" y="41"/>
                  </a:lnTo>
                  <a:lnTo>
                    <a:pt x="6" y="38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4" name="Freeform 127"/>
            <p:cNvSpPr>
              <a:spLocks/>
            </p:cNvSpPr>
            <p:nvPr/>
          </p:nvSpPr>
          <p:spPr bwMode="auto">
            <a:xfrm>
              <a:off x="2193926" y="2851151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1 w 44"/>
                <a:gd name="T5" fmla="*/ 28 h 43"/>
                <a:gd name="T6" fmla="*/ 38 w 44"/>
                <a:gd name="T7" fmla="*/ 37 h 43"/>
                <a:gd name="T8" fmla="*/ 28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7 w 44"/>
                <a:gd name="T17" fmla="*/ 37 h 43"/>
                <a:gd name="T18" fmla="*/ 0 w 44"/>
                <a:gd name="T19" fmla="*/ 28 h 43"/>
                <a:gd name="T20" fmla="*/ 0 w 44"/>
                <a:gd name="T21" fmla="*/ 21 h 43"/>
                <a:gd name="T22" fmla="*/ 0 w 44"/>
                <a:gd name="T23" fmla="*/ 21 h 43"/>
                <a:gd name="T24" fmla="*/ 0 w 44"/>
                <a:gd name="T25" fmla="*/ 12 h 43"/>
                <a:gd name="T26" fmla="*/ 7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28 w 44"/>
                <a:gd name="T35" fmla="*/ 0 h 43"/>
                <a:gd name="T36" fmla="*/ 38 w 44"/>
                <a:gd name="T37" fmla="*/ 6 h 43"/>
                <a:gd name="T38" fmla="*/ 41 w 44"/>
                <a:gd name="T39" fmla="*/ 12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28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5" name="Freeform 128"/>
            <p:cNvSpPr>
              <a:spLocks/>
            </p:cNvSpPr>
            <p:nvPr/>
          </p:nvSpPr>
          <p:spPr bwMode="auto">
            <a:xfrm>
              <a:off x="2505076" y="2727326"/>
              <a:ext cx="68263" cy="74613"/>
            </a:xfrm>
            <a:custGeom>
              <a:avLst/>
              <a:gdLst>
                <a:gd name="T0" fmla="*/ 43 w 43"/>
                <a:gd name="T1" fmla="*/ 22 h 47"/>
                <a:gd name="T2" fmla="*/ 43 w 43"/>
                <a:gd name="T3" fmla="*/ 22 h 47"/>
                <a:gd name="T4" fmla="*/ 40 w 43"/>
                <a:gd name="T5" fmla="*/ 31 h 47"/>
                <a:gd name="T6" fmla="*/ 37 w 43"/>
                <a:gd name="T7" fmla="*/ 37 h 47"/>
                <a:gd name="T8" fmla="*/ 31 w 43"/>
                <a:gd name="T9" fmla="*/ 44 h 47"/>
                <a:gd name="T10" fmla="*/ 21 w 43"/>
                <a:gd name="T11" fmla="*/ 47 h 47"/>
                <a:gd name="T12" fmla="*/ 21 w 43"/>
                <a:gd name="T13" fmla="*/ 47 h 47"/>
                <a:gd name="T14" fmla="*/ 12 w 43"/>
                <a:gd name="T15" fmla="*/ 44 h 47"/>
                <a:gd name="T16" fmla="*/ 6 w 43"/>
                <a:gd name="T17" fmla="*/ 37 h 47"/>
                <a:gd name="T18" fmla="*/ 0 w 43"/>
                <a:gd name="T19" fmla="*/ 31 h 47"/>
                <a:gd name="T20" fmla="*/ 0 w 43"/>
                <a:gd name="T21" fmla="*/ 22 h 47"/>
                <a:gd name="T22" fmla="*/ 0 w 43"/>
                <a:gd name="T23" fmla="*/ 22 h 47"/>
                <a:gd name="T24" fmla="*/ 0 w 43"/>
                <a:gd name="T25" fmla="*/ 16 h 47"/>
                <a:gd name="T26" fmla="*/ 6 w 43"/>
                <a:gd name="T27" fmla="*/ 6 h 47"/>
                <a:gd name="T28" fmla="*/ 12 w 43"/>
                <a:gd name="T29" fmla="*/ 3 h 47"/>
                <a:gd name="T30" fmla="*/ 21 w 43"/>
                <a:gd name="T31" fmla="*/ 0 h 47"/>
                <a:gd name="T32" fmla="*/ 21 w 43"/>
                <a:gd name="T33" fmla="*/ 0 h 47"/>
                <a:gd name="T34" fmla="*/ 31 w 43"/>
                <a:gd name="T35" fmla="*/ 3 h 47"/>
                <a:gd name="T36" fmla="*/ 37 w 43"/>
                <a:gd name="T37" fmla="*/ 6 h 47"/>
                <a:gd name="T38" fmla="*/ 40 w 43"/>
                <a:gd name="T39" fmla="*/ 16 h 47"/>
                <a:gd name="T40" fmla="*/ 43 w 43"/>
                <a:gd name="T41" fmla="*/ 22 h 47"/>
                <a:gd name="T42" fmla="*/ 43 w 43"/>
                <a:gd name="T4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7">
                  <a:moveTo>
                    <a:pt x="43" y="22"/>
                  </a:moveTo>
                  <a:lnTo>
                    <a:pt x="43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4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2" y="44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6" name="Freeform 129"/>
            <p:cNvSpPr>
              <a:spLocks/>
            </p:cNvSpPr>
            <p:nvPr/>
          </p:nvSpPr>
          <p:spPr bwMode="auto">
            <a:xfrm>
              <a:off x="2652713" y="2752726"/>
              <a:ext cx="68263" cy="73025"/>
            </a:xfrm>
            <a:custGeom>
              <a:avLst/>
              <a:gdLst>
                <a:gd name="T0" fmla="*/ 43 w 43"/>
                <a:gd name="T1" fmla="*/ 21 h 46"/>
                <a:gd name="T2" fmla="*/ 43 w 43"/>
                <a:gd name="T3" fmla="*/ 21 h 46"/>
                <a:gd name="T4" fmla="*/ 40 w 43"/>
                <a:gd name="T5" fmla="*/ 31 h 46"/>
                <a:gd name="T6" fmla="*/ 37 w 43"/>
                <a:gd name="T7" fmla="*/ 37 h 46"/>
                <a:gd name="T8" fmla="*/ 31 w 43"/>
                <a:gd name="T9" fmla="*/ 43 h 46"/>
                <a:gd name="T10" fmla="*/ 21 w 43"/>
                <a:gd name="T11" fmla="*/ 46 h 46"/>
                <a:gd name="T12" fmla="*/ 21 w 43"/>
                <a:gd name="T13" fmla="*/ 46 h 46"/>
                <a:gd name="T14" fmla="*/ 12 w 43"/>
                <a:gd name="T15" fmla="*/ 43 h 46"/>
                <a:gd name="T16" fmla="*/ 6 w 43"/>
                <a:gd name="T17" fmla="*/ 37 h 46"/>
                <a:gd name="T18" fmla="*/ 0 w 43"/>
                <a:gd name="T19" fmla="*/ 31 h 46"/>
                <a:gd name="T20" fmla="*/ 0 w 43"/>
                <a:gd name="T21" fmla="*/ 21 h 46"/>
                <a:gd name="T22" fmla="*/ 0 w 43"/>
                <a:gd name="T23" fmla="*/ 21 h 46"/>
                <a:gd name="T24" fmla="*/ 0 w 43"/>
                <a:gd name="T25" fmla="*/ 15 h 46"/>
                <a:gd name="T26" fmla="*/ 6 w 43"/>
                <a:gd name="T27" fmla="*/ 6 h 46"/>
                <a:gd name="T28" fmla="*/ 12 w 43"/>
                <a:gd name="T29" fmla="*/ 3 h 46"/>
                <a:gd name="T30" fmla="*/ 21 w 43"/>
                <a:gd name="T31" fmla="*/ 0 h 46"/>
                <a:gd name="T32" fmla="*/ 21 w 43"/>
                <a:gd name="T33" fmla="*/ 0 h 46"/>
                <a:gd name="T34" fmla="*/ 31 w 43"/>
                <a:gd name="T35" fmla="*/ 3 h 46"/>
                <a:gd name="T36" fmla="*/ 37 w 43"/>
                <a:gd name="T37" fmla="*/ 6 h 46"/>
                <a:gd name="T38" fmla="*/ 40 w 43"/>
                <a:gd name="T39" fmla="*/ 15 h 46"/>
                <a:gd name="T40" fmla="*/ 43 w 43"/>
                <a:gd name="T41" fmla="*/ 21 h 46"/>
                <a:gd name="T42" fmla="*/ 43 w 43"/>
                <a:gd name="T4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3" y="21"/>
                  </a:moveTo>
                  <a:lnTo>
                    <a:pt x="43" y="21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5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7" name="Freeform 130"/>
            <p:cNvSpPr>
              <a:spLocks/>
            </p:cNvSpPr>
            <p:nvPr/>
          </p:nvSpPr>
          <p:spPr bwMode="auto">
            <a:xfrm>
              <a:off x="2800351" y="2678113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0 w 43"/>
                <a:gd name="T5" fmla="*/ 31 h 44"/>
                <a:gd name="T6" fmla="*/ 37 w 43"/>
                <a:gd name="T7" fmla="*/ 37 h 44"/>
                <a:gd name="T8" fmla="*/ 31 w 43"/>
                <a:gd name="T9" fmla="*/ 44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4 h 44"/>
                <a:gd name="T16" fmla="*/ 6 w 43"/>
                <a:gd name="T17" fmla="*/ 37 h 44"/>
                <a:gd name="T18" fmla="*/ 0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0 w 43"/>
                <a:gd name="T25" fmla="*/ 16 h 44"/>
                <a:gd name="T26" fmla="*/ 6 w 43"/>
                <a:gd name="T27" fmla="*/ 6 h 44"/>
                <a:gd name="T28" fmla="*/ 12 w 43"/>
                <a:gd name="T29" fmla="*/ 3 h 44"/>
                <a:gd name="T30" fmla="*/ 21 w 43"/>
                <a:gd name="T31" fmla="*/ 0 h 44"/>
                <a:gd name="T32" fmla="*/ 21 w 43"/>
                <a:gd name="T33" fmla="*/ 0 h 44"/>
                <a:gd name="T34" fmla="*/ 31 w 43"/>
                <a:gd name="T35" fmla="*/ 3 h 44"/>
                <a:gd name="T36" fmla="*/ 37 w 43"/>
                <a:gd name="T37" fmla="*/ 6 h 44"/>
                <a:gd name="T38" fmla="*/ 40 w 43"/>
                <a:gd name="T39" fmla="*/ 16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4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8" name="Freeform 131"/>
            <p:cNvSpPr>
              <a:spLocks/>
            </p:cNvSpPr>
            <p:nvPr/>
          </p:nvSpPr>
          <p:spPr bwMode="auto">
            <a:xfrm>
              <a:off x="2947988" y="2643188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3 w 43"/>
                <a:gd name="T5" fmla="*/ 31 h 44"/>
                <a:gd name="T6" fmla="*/ 37 w 43"/>
                <a:gd name="T7" fmla="*/ 38 h 44"/>
                <a:gd name="T8" fmla="*/ 31 w 43"/>
                <a:gd name="T9" fmla="*/ 44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4 h 44"/>
                <a:gd name="T16" fmla="*/ 6 w 43"/>
                <a:gd name="T17" fmla="*/ 38 h 44"/>
                <a:gd name="T18" fmla="*/ 0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0 w 43"/>
                <a:gd name="T25" fmla="*/ 13 h 44"/>
                <a:gd name="T26" fmla="*/ 6 w 43"/>
                <a:gd name="T27" fmla="*/ 7 h 44"/>
                <a:gd name="T28" fmla="*/ 12 w 43"/>
                <a:gd name="T29" fmla="*/ 4 h 44"/>
                <a:gd name="T30" fmla="*/ 21 w 43"/>
                <a:gd name="T31" fmla="*/ 0 h 44"/>
                <a:gd name="T32" fmla="*/ 21 w 43"/>
                <a:gd name="T33" fmla="*/ 0 h 44"/>
                <a:gd name="T34" fmla="*/ 31 w 43"/>
                <a:gd name="T35" fmla="*/ 4 h 44"/>
                <a:gd name="T36" fmla="*/ 37 w 43"/>
                <a:gd name="T37" fmla="*/ 7 h 44"/>
                <a:gd name="T38" fmla="*/ 43 w 43"/>
                <a:gd name="T39" fmla="*/ 13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8"/>
                  </a:lnTo>
                  <a:lnTo>
                    <a:pt x="3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6" y="7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3" y="13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09" name="Freeform 132"/>
            <p:cNvSpPr>
              <a:spLocks/>
            </p:cNvSpPr>
            <p:nvPr/>
          </p:nvSpPr>
          <p:spPr bwMode="auto">
            <a:xfrm>
              <a:off x="3124201" y="2722563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4 w 44"/>
                <a:gd name="T5" fmla="*/ 31 h 43"/>
                <a:gd name="T6" fmla="*/ 38 w 44"/>
                <a:gd name="T7" fmla="*/ 37 h 43"/>
                <a:gd name="T8" fmla="*/ 31 w 44"/>
                <a:gd name="T9" fmla="*/ 43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3 h 43"/>
                <a:gd name="T16" fmla="*/ 7 w 44"/>
                <a:gd name="T17" fmla="*/ 37 h 43"/>
                <a:gd name="T18" fmla="*/ 3 w 44"/>
                <a:gd name="T19" fmla="*/ 31 h 43"/>
                <a:gd name="T20" fmla="*/ 0 w 44"/>
                <a:gd name="T21" fmla="*/ 22 h 43"/>
                <a:gd name="T22" fmla="*/ 0 w 44"/>
                <a:gd name="T23" fmla="*/ 22 h 43"/>
                <a:gd name="T24" fmla="*/ 3 w 44"/>
                <a:gd name="T25" fmla="*/ 16 h 43"/>
                <a:gd name="T26" fmla="*/ 7 w 44"/>
                <a:gd name="T27" fmla="*/ 6 h 43"/>
                <a:gd name="T28" fmla="*/ 13 w 44"/>
                <a:gd name="T29" fmla="*/ 3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3 h 43"/>
                <a:gd name="T36" fmla="*/ 38 w 44"/>
                <a:gd name="T37" fmla="*/ 6 h 43"/>
                <a:gd name="T38" fmla="*/ 44 w 44"/>
                <a:gd name="T39" fmla="*/ 16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3065463" y="2462213"/>
            <a:ext cx="438151" cy="422275"/>
            <a:chOff x="3065463" y="2462213"/>
            <a:chExt cx="438151" cy="422275"/>
          </a:xfrm>
        </p:grpSpPr>
        <p:sp>
          <p:nvSpPr>
            <p:cNvPr id="47210" name="Freeform 133"/>
            <p:cNvSpPr>
              <a:spLocks/>
            </p:cNvSpPr>
            <p:nvPr/>
          </p:nvSpPr>
          <p:spPr bwMode="auto">
            <a:xfrm>
              <a:off x="3090863" y="2490788"/>
              <a:ext cx="377825" cy="349250"/>
            </a:xfrm>
            <a:custGeom>
              <a:avLst/>
              <a:gdLst>
                <a:gd name="T0" fmla="*/ 238 w 238"/>
                <a:gd name="T1" fmla="*/ 220 h 220"/>
                <a:gd name="T2" fmla="*/ 238 w 238"/>
                <a:gd name="T3" fmla="*/ 220 h 220"/>
                <a:gd name="T4" fmla="*/ 229 w 238"/>
                <a:gd name="T5" fmla="*/ 208 h 220"/>
                <a:gd name="T6" fmla="*/ 220 w 238"/>
                <a:gd name="T7" fmla="*/ 186 h 220"/>
                <a:gd name="T8" fmla="*/ 220 w 238"/>
                <a:gd name="T9" fmla="*/ 186 h 220"/>
                <a:gd name="T10" fmla="*/ 207 w 238"/>
                <a:gd name="T11" fmla="*/ 134 h 220"/>
                <a:gd name="T12" fmla="*/ 198 w 238"/>
                <a:gd name="T13" fmla="*/ 103 h 220"/>
                <a:gd name="T14" fmla="*/ 192 w 238"/>
                <a:gd name="T15" fmla="*/ 75 h 220"/>
                <a:gd name="T16" fmla="*/ 192 w 238"/>
                <a:gd name="T17" fmla="*/ 75 h 220"/>
                <a:gd name="T18" fmla="*/ 180 w 238"/>
                <a:gd name="T19" fmla="*/ 59 h 220"/>
                <a:gd name="T20" fmla="*/ 167 w 238"/>
                <a:gd name="T21" fmla="*/ 47 h 220"/>
                <a:gd name="T22" fmla="*/ 155 w 238"/>
                <a:gd name="T23" fmla="*/ 38 h 220"/>
                <a:gd name="T24" fmla="*/ 145 w 238"/>
                <a:gd name="T25" fmla="*/ 28 h 220"/>
                <a:gd name="T26" fmla="*/ 145 w 238"/>
                <a:gd name="T27" fmla="*/ 28 h 220"/>
                <a:gd name="T28" fmla="*/ 133 w 238"/>
                <a:gd name="T29" fmla="*/ 28 h 220"/>
                <a:gd name="T30" fmla="*/ 121 w 238"/>
                <a:gd name="T31" fmla="*/ 28 h 220"/>
                <a:gd name="T32" fmla="*/ 108 w 238"/>
                <a:gd name="T33" fmla="*/ 31 h 220"/>
                <a:gd name="T34" fmla="*/ 96 w 238"/>
                <a:gd name="T35" fmla="*/ 31 h 220"/>
                <a:gd name="T36" fmla="*/ 96 w 238"/>
                <a:gd name="T37" fmla="*/ 31 h 220"/>
                <a:gd name="T38" fmla="*/ 71 w 238"/>
                <a:gd name="T39" fmla="*/ 25 h 220"/>
                <a:gd name="T40" fmla="*/ 49 w 238"/>
                <a:gd name="T41" fmla="*/ 16 h 220"/>
                <a:gd name="T42" fmla="*/ 0 w 238"/>
                <a:gd name="T4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20">
                  <a:moveTo>
                    <a:pt x="238" y="220"/>
                  </a:moveTo>
                  <a:lnTo>
                    <a:pt x="238" y="220"/>
                  </a:lnTo>
                  <a:lnTo>
                    <a:pt x="229" y="208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07" y="134"/>
                  </a:lnTo>
                  <a:lnTo>
                    <a:pt x="198" y="103"/>
                  </a:lnTo>
                  <a:lnTo>
                    <a:pt x="192" y="75"/>
                  </a:lnTo>
                  <a:lnTo>
                    <a:pt x="192" y="75"/>
                  </a:lnTo>
                  <a:lnTo>
                    <a:pt x="180" y="59"/>
                  </a:lnTo>
                  <a:lnTo>
                    <a:pt x="167" y="47"/>
                  </a:lnTo>
                  <a:lnTo>
                    <a:pt x="155" y="38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33" y="28"/>
                  </a:lnTo>
                  <a:lnTo>
                    <a:pt x="121" y="28"/>
                  </a:lnTo>
                  <a:lnTo>
                    <a:pt x="108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71" y="25"/>
                  </a:lnTo>
                  <a:lnTo>
                    <a:pt x="49" y="16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CD63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1" name="Freeform 134"/>
            <p:cNvSpPr>
              <a:spLocks/>
            </p:cNvSpPr>
            <p:nvPr/>
          </p:nvSpPr>
          <p:spPr bwMode="auto">
            <a:xfrm>
              <a:off x="3065463" y="2462213"/>
              <a:ext cx="69850" cy="73025"/>
            </a:xfrm>
            <a:custGeom>
              <a:avLst/>
              <a:gdLst>
                <a:gd name="T0" fmla="*/ 44 w 44"/>
                <a:gd name="T1" fmla="*/ 21 h 46"/>
                <a:gd name="T2" fmla="*/ 44 w 44"/>
                <a:gd name="T3" fmla="*/ 21 h 46"/>
                <a:gd name="T4" fmla="*/ 44 w 44"/>
                <a:gd name="T5" fmla="*/ 31 h 46"/>
                <a:gd name="T6" fmla="*/ 37 w 44"/>
                <a:gd name="T7" fmla="*/ 40 h 46"/>
                <a:gd name="T8" fmla="*/ 31 w 44"/>
                <a:gd name="T9" fmla="*/ 43 h 46"/>
                <a:gd name="T10" fmla="*/ 22 w 44"/>
                <a:gd name="T11" fmla="*/ 46 h 46"/>
                <a:gd name="T12" fmla="*/ 22 w 44"/>
                <a:gd name="T13" fmla="*/ 46 h 46"/>
                <a:gd name="T14" fmla="*/ 13 w 44"/>
                <a:gd name="T15" fmla="*/ 43 h 46"/>
                <a:gd name="T16" fmla="*/ 6 w 44"/>
                <a:gd name="T17" fmla="*/ 40 h 46"/>
                <a:gd name="T18" fmla="*/ 3 w 44"/>
                <a:gd name="T19" fmla="*/ 31 h 46"/>
                <a:gd name="T20" fmla="*/ 0 w 44"/>
                <a:gd name="T21" fmla="*/ 21 h 46"/>
                <a:gd name="T22" fmla="*/ 0 w 44"/>
                <a:gd name="T23" fmla="*/ 21 h 46"/>
                <a:gd name="T24" fmla="*/ 3 w 44"/>
                <a:gd name="T25" fmla="*/ 15 h 46"/>
                <a:gd name="T26" fmla="*/ 6 w 44"/>
                <a:gd name="T27" fmla="*/ 6 h 46"/>
                <a:gd name="T28" fmla="*/ 13 w 44"/>
                <a:gd name="T29" fmla="*/ 3 h 46"/>
                <a:gd name="T30" fmla="*/ 22 w 44"/>
                <a:gd name="T31" fmla="*/ 0 h 46"/>
                <a:gd name="T32" fmla="*/ 22 w 44"/>
                <a:gd name="T33" fmla="*/ 0 h 46"/>
                <a:gd name="T34" fmla="*/ 31 w 44"/>
                <a:gd name="T35" fmla="*/ 3 h 46"/>
                <a:gd name="T36" fmla="*/ 37 w 44"/>
                <a:gd name="T37" fmla="*/ 6 h 46"/>
                <a:gd name="T38" fmla="*/ 44 w 44"/>
                <a:gd name="T39" fmla="*/ 15 h 46"/>
                <a:gd name="T40" fmla="*/ 44 w 44"/>
                <a:gd name="T41" fmla="*/ 21 h 46"/>
                <a:gd name="T42" fmla="*/ 44 w 44"/>
                <a:gd name="T4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1"/>
                  </a:moveTo>
                  <a:lnTo>
                    <a:pt x="44" y="21"/>
                  </a:lnTo>
                  <a:lnTo>
                    <a:pt x="44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3"/>
                  </a:lnTo>
                  <a:lnTo>
                    <a:pt x="6" y="40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6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4" y="15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2" name="Freeform 135"/>
            <p:cNvSpPr>
              <a:spLocks/>
            </p:cNvSpPr>
            <p:nvPr/>
          </p:nvSpPr>
          <p:spPr bwMode="auto">
            <a:xfrm>
              <a:off x="3140076" y="2486026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3 w 43"/>
                <a:gd name="T5" fmla="*/ 28 h 44"/>
                <a:gd name="T6" fmla="*/ 37 w 43"/>
                <a:gd name="T7" fmla="*/ 37 h 44"/>
                <a:gd name="T8" fmla="*/ 31 w 43"/>
                <a:gd name="T9" fmla="*/ 41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1 h 44"/>
                <a:gd name="T16" fmla="*/ 6 w 43"/>
                <a:gd name="T17" fmla="*/ 37 h 44"/>
                <a:gd name="T18" fmla="*/ 3 w 43"/>
                <a:gd name="T19" fmla="*/ 28 h 44"/>
                <a:gd name="T20" fmla="*/ 0 w 43"/>
                <a:gd name="T21" fmla="*/ 22 h 44"/>
                <a:gd name="T22" fmla="*/ 0 w 43"/>
                <a:gd name="T23" fmla="*/ 22 h 44"/>
                <a:gd name="T24" fmla="*/ 3 w 43"/>
                <a:gd name="T25" fmla="*/ 13 h 44"/>
                <a:gd name="T26" fmla="*/ 6 w 43"/>
                <a:gd name="T27" fmla="*/ 6 h 44"/>
                <a:gd name="T28" fmla="*/ 12 w 43"/>
                <a:gd name="T29" fmla="*/ 0 h 44"/>
                <a:gd name="T30" fmla="*/ 21 w 43"/>
                <a:gd name="T31" fmla="*/ 0 h 44"/>
                <a:gd name="T32" fmla="*/ 21 w 43"/>
                <a:gd name="T33" fmla="*/ 0 h 44"/>
                <a:gd name="T34" fmla="*/ 31 w 43"/>
                <a:gd name="T35" fmla="*/ 0 h 44"/>
                <a:gd name="T36" fmla="*/ 37 w 43"/>
                <a:gd name="T37" fmla="*/ 6 h 44"/>
                <a:gd name="T38" fmla="*/ 43 w 43"/>
                <a:gd name="T39" fmla="*/ 13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3" y="28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1"/>
                  </a:lnTo>
                  <a:lnTo>
                    <a:pt x="6" y="37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3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3" name="Freeform 136"/>
            <p:cNvSpPr>
              <a:spLocks/>
            </p:cNvSpPr>
            <p:nvPr/>
          </p:nvSpPr>
          <p:spPr bwMode="auto">
            <a:xfrm>
              <a:off x="3213101" y="2506663"/>
              <a:ext cx="69850" cy="73025"/>
            </a:xfrm>
            <a:custGeom>
              <a:avLst/>
              <a:gdLst>
                <a:gd name="T0" fmla="*/ 44 w 44"/>
                <a:gd name="T1" fmla="*/ 24 h 46"/>
                <a:gd name="T2" fmla="*/ 44 w 44"/>
                <a:gd name="T3" fmla="*/ 24 h 46"/>
                <a:gd name="T4" fmla="*/ 44 w 44"/>
                <a:gd name="T5" fmla="*/ 31 h 46"/>
                <a:gd name="T6" fmla="*/ 37 w 44"/>
                <a:gd name="T7" fmla="*/ 40 h 46"/>
                <a:gd name="T8" fmla="*/ 31 w 44"/>
                <a:gd name="T9" fmla="*/ 43 h 46"/>
                <a:gd name="T10" fmla="*/ 22 w 44"/>
                <a:gd name="T11" fmla="*/ 46 h 46"/>
                <a:gd name="T12" fmla="*/ 22 w 44"/>
                <a:gd name="T13" fmla="*/ 46 h 46"/>
                <a:gd name="T14" fmla="*/ 13 w 44"/>
                <a:gd name="T15" fmla="*/ 43 h 46"/>
                <a:gd name="T16" fmla="*/ 6 w 44"/>
                <a:gd name="T17" fmla="*/ 40 h 46"/>
                <a:gd name="T18" fmla="*/ 3 w 44"/>
                <a:gd name="T19" fmla="*/ 31 h 46"/>
                <a:gd name="T20" fmla="*/ 0 w 44"/>
                <a:gd name="T21" fmla="*/ 24 h 46"/>
                <a:gd name="T22" fmla="*/ 0 w 44"/>
                <a:gd name="T23" fmla="*/ 24 h 46"/>
                <a:gd name="T24" fmla="*/ 3 w 44"/>
                <a:gd name="T25" fmla="*/ 15 h 46"/>
                <a:gd name="T26" fmla="*/ 6 w 44"/>
                <a:gd name="T27" fmla="*/ 9 h 46"/>
                <a:gd name="T28" fmla="*/ 13 w 44"/>
                <a:gd name="T29" fmla="*/ 3 h 46"/>
                <a:gd name="T30" fmla="*/ 22 w 44"/>
                <a:gd name="T31" fmla="*/ 0 h 46"/>
                <a:gd name="T32" fmla="*/ 22 w 44"/>
                <a:gd name="T33" fmla="*/ 0 h 46"/>
                <a:gd name="T34" fmla="*/ 31 w 44"/>
                <a:gd name="T35" fmla="*/ 3 h 46"/>
                <a:gd name="T36" fmla="*/ 37 w 44"/>
                <a:gd name="T37" fmla="*/ 9 h 46"/>
                <a:gd name="T38" fmla="*/ 44 w 44"/>
                <a:gd name="T39" fmla="*/ 15 h 46"/>
                <a:gd name="T40" fmla="*/ 44 w 44"/>
                <a:gd name="T41" fmla="*/ 24 h 46"/>
                <a:gd name="T42" fmla="*/ 44 w 44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44" y="24"/>
                  </a:moveTo>
                  <a:lnTo>
                    <a:pt x="44" y="24"/>
                  </a:lnTo>
                  <a:lnTo>
                    <a:pt x="44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3"/>
                  </a:lnTo>
                  <a:lnTo>
                    <a:pt x="6" y="40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9"/>
                  </a:lnTo>
                  <a:lnTo>
                    <a:pt x="44" y="15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4" name="Freeform 137"/>
            <p:cNvSpPr>
              <a:spLocks/>
            </p:cNvSpPr>
            <p:nvPr/>
          </p:nvSpPr>
          <p:spPr bwMode="auto">
            <a:xfrm>
              <a:off x="3287713" y="2506663"/>
              <a:ext cx="68263" cy="68263"/>
            </a:xfrm>
            <a:custGeom>
              <a:avLst/>
              <a:gdLst>
                <a:gd name="T0" fmla="*/ 43 w 43"/>
                <a:gd name="T1" fmla="*/ 21 h 43"/>
                <a:gd name="T2" fmla="*/ 43 w 43"/>
                <a:gd name="T3" fmla="*/ 21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1 w 43"/>
                <a:gd name="T11" fmla="*/ 43 h 43"/>
                <a:gd name="T12" fmla="*/ 21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3 w 43"/>
                <a:gd name="T19" fmla="*/ 31 h 43"/>
                <a:gd name="T20" fmla="*/ 0 w 43"/>
                <a:gd name="T21" fmla="*/ 21 h 43"/>
                <a:gd name="T22" fmla="*/ 0 w 43"/>
                <a:gd name="T23" fmla="*/ 21 h 43"/>
                <a:gd name="T24" fmla="*/ 3 w 43"/>
                <a:gd name="T25" fmla="*/ 12 h 43"/>
                <a:gd name="T26" fmla="*/ 6 w 43"/>
                <a:gd name="T27" fmla="*/ 6 h 43"/>
                <a:gd name="T28" fmla="*/ 12 w 43"/>
                <a:gd name="T29" fmla="*/ 3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3 w 43"/>
                <a:gd name="T39" fmla="*/ 12 h 43"/>
                <a:gd name="T40" fmla="*/ 43 w 43"/>
                <a:gd name="T41" fmla="*/ 21 h 43"/>
                <a:gd name="T42" fmla="*/ 43 w 43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1"/>
                  </a:moveTo>
                  <a:lnTo>
                    <a:pt x="43" y="21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5" name="Freeform 138"/>
            <p:cNvSpPr>
              <a:spLocks/>
            </p:cNvSpPr>
            <p:nvPr/>
          </p:nvSpPr>
          <p:spPr bwMode="auto">
            <a:xfrm>
              <a:off x="3360738" y="25796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4 w 44"/>
                <a:gd name="T5" fmla="*/ 31 h 44"/>
                <a:gd name="T6" fmla="*/ 37 w 44"/>
                <a:gd name="T7" fmla="*/ 37 h 44"/>
                <a:gd name="T8" fmla="*/ 31 w 44"/>
                <a:gd name="T9" fmla="*/ 44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4 h 44"/>
                <a:gd name="T16" fmla="*/ 6 w 44"/>
                <a:gd name="T17" fmla="*/ 37 h 44"/>
                <a:gd name="T18" fmla="*/ 3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3 w 44"/>
                <a:gd name="T25" fmla="*/ 16 h 44"/>
                <a:gd name="T26" fmla="*/ 6 w 44"/>
                <a:gd name="T27" fmla="*/ 6 h 44"/>
                <a:gd name="T28" fmla="*/ 13 w 44"/>
                <a:gd name="T29" fmla="*/ 3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3 h 44"/>
                <a:gd name="T36" fmla="*/ 37 w 44"/>
                <a:gd name="T37" fmla="*/ 6 h 44"/>
                <a:gd name="T38" fmla="*/ 44 w 44"/>
                <a:gd name="T39" fmla="*/ 16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7" y="37"/>
                  </a:lnTo>
                  <a:lnTo>
                    <a:pt x="31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6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6" name="Freeform 139"/>
            <p:cNvSpPr>
              <a:spLocks/>
            </p:cNvSpPr>
            <p:nvPr/>
          </p:nvSpPr>
          <p:spPr bwMode="auto">
            <a:xfrm>
              <a:off x="3405188" y="2757488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4 w 44"/>
                <a:gd name="T5" fmla="*/ 31 h 43"/>
                <a:gd name="T6" fmla="*/ 37 w 44"/>
                <a:gd name="T7" fmla="*/ 37 h 43"/>
                <a:gd name="T8" fmla="*/ 31 w 44"/>
                <a:gd name="T9" fmla="*/ 43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3 h 43"/>
                <a:gd name="T16" fmla="*/ 6 w 44"/>
                <a:gd name="T17" fmla="*/ 37 h 43"/>
                <a:gd name="T18" fmla="*/ 3 w 44"/>
                <a:gd name="T19" fmla="*/ 31 h 43"/>
                <a:gd name="T20" fmla="*/ 0 w 44"/>
                <a:gd name="T21" fmla="*/ 21 h 43"/>
                <a:gd name="T22" fmla="*/ 0 w 44"/>
                <a:gd name="T23" fmla="*/ 21 h 43"/>
                <a:gd name="T24" fmla="*/ 3 w 44"/>
                <a:gd name="T25" fmla="*/ 12 h 43"/>
                <a:gd name="T26" fmla="*/ 6 w 44"/>
                <a:gd name="T27" fmla="*/ 6 h 43"/>
                <a:gd name="T28" fmla="*/ 13 w 44"/>
                <a:gd name="T29" fmla="*/ 3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3 h 43"/>
                <a:gd name="T36" fmla="*/ 37 w 44"/>
                <a:gd name="T37" fmla="*/ 6 h 43"/>
                <a:gd name="T38" fmla="*/ 44 w 44"/>
                <a:gd name="T39" fmla="*/ 12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4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4" y="12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17" name="Freeform 140"/>
            <p:cNvSpPr>
              <a:spLocks/>
            </p:cNvSpPr>
            <p:nvPr/>
          </p:nvSpPr>
          <p:spPr bwMode="auto">
            <a:xfrm>
              <a:off x="3435351" y="2811463"/>
              <a:ext cx="68263" cy="73025"/>
            </a:xfrm>
            <a:custGeom>
              <a:avLst/>
              <a:gdLst>
                <a:gd name="T0" fmla="*/ 43 w 43"/>
                <a:gd name="T1" fmla="*/ 25 h 46"/>
                <a:gd name="T2" fmla="*/ 43 w 43"/>
                <a:gd name="T3" fmla="*/ 25 h 46"/>
                <a:gd name="T4" fmla="*/ 43 w 43"/>
                <a:gd name="T5" fmla="*/ 31 h 46"/>
                <a:gd name="T6" fmla="*/ 37 w 43"/>
                <a:gd name="T7" fmla="*/ 40 h 46"/>
                <a:gd name="T8" fmla="*/ 31 w 43"/>
                <a:gd name="T9" fmla="*/ 43 h 46"/>
                <a:gd name="T10" fmla="*/ 21 w 43"/>
                <a:gd name="T11" fmla="*/ 46 h 46"/>
                <a:gd name="T12" fmla="*/ 21 w 43"/>
                <a:gd name="T13" fmla="*/ 46 h 46"/>
                <a:gd name="T14" fmla="*/ 12 w 43"/>
                <a:gd name="T15" fmla="*/ 43 h 46"/>
                <a:gd name="T16" fmla="*/ 6 w 43"/>
                <a:gd name="T17" fmla="*/ 40 h 46"/>
                <a:gd name="T18" fmla="*/ 3 w 43"/>
                <a:gd name="T19" fmla="*/ 31 h 46"/>
                <a:gd name="T20" fmla="*/ 0 w 43"/>
                <a:gd name="T21" fmla="*/ 25 h 46"/>
                <a:gd name="T22" fmla="*/ 0 w 43"/>
                <a:gd name="T23" fmla="*/ 25 h 46"/>
                <a:gd name="T24" fmla="*/ 3 w 43"/>
                <a:gd name="T25" fmla="*/ 15 h 46"/>
                <a:gd name="T26" fmla="*/ 6 w 43"/>
                <a:gd name="T27" fmla="*/ 9 h 46"/>
                <a:gd name="T28" fmla="*/ 12 w 43"/>
                <a:gd name="T29" fmla="*/ 3 h 46"/>
                <a:gd name="T30" fmla="*/ 21 w 43"/>
                <a:gd name="T31" fmla="*/ 0 h 46"/>
                <a:gd name="T32" fmla="*/ 21 w 43"/>
                <a:gd name="T33" fmla="*/ 0 h 46"/>
                <a:gd name="T34" fmla="*/ 31 w 43"/>
                <a:gd name="T35" fmla="*/ 3 h 46"/>
                <a:gd name="T36" fmla="*/ 37 w 43"/>
                <a:gd name="T37" fmla="*/ 9 h 46"/>
                <a:gd name="T38" fmla="*/ 43 w 43"/>
                <a:gd name="T39" fmla="*/ 15 h 46"/>
                <a:gd name="T40" fmla="*/ 43 w 43"/>
                <a:gd name="T41" fmla="*/ 25 h 46"/>
                <a:gd name="T42" fmla="*/ 43 w 43"/>
                <a:gd name="T4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3" y="25"/>
                  </a:moveTo>
                  <a:lnTo>
                    <a:pt x="43" y="25"/>
                  </a:lnTo>
                  <a:lnTo>
                    <a:pt x="43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9"/>
                  </a:lnTo>
                  <a:lnTo>
                    <a:pt x="43" y="15"/>
                  </a:lnTo>
                  <a:lnTo>
                    <a:pt x="43" y="25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CD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1022351" y="3352801"/>
            <a:ext cx="365125" cy="206375"/>
            <a:chOff x="1022351" y="3352801"/>
            <a:chExt cx="365125" cy="206375"/>
          </a:xfrm>
        </p:grpSpPr>
        <p:sp>
          <p:nvSpPr>
            <p:cNvPr id="47218" name="Freeform 141"/>
            <p:cNvSpPr>
              <a:spLocks/>
            </p:cNvSpPr>
            <p:nvPr/>
          </p:nvSpPr>
          <p:spPr bwMode="auto">
            <a:xfrm>
              <a:off x="1057276" y="3382963"/>
              <a:ext cx="295275" cy="136525"/>
            </a:xfrm>
            <a:custGeom>
              <a:avLst/>
              <a:gdLst>
                <a:gd name="T0" fmla="*/ 0 w 186"/>
                <a:gd name="T1" fmla="*/ 86 h 86"/>
                <a:gd name="T2" fmla="*/ 0 w 186"/>
                <a:gd name="T3" fmla="*/ 86 h 86"/>
                <a:gd name="T4" fmla="*/ 186 w 186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86">
                  <a:moveTo>
                    <a:pt x="0" y="86"/>
                  </a:moveTo>
                  <a:lnTo>
                    <a:pt x="0" y="86"/>
                  </a:lnTo>
                  <a:lnTo>
                    <a:pt x="186" y="0"/>
                  </a:lnTo>
                </a:path>
              </a:pathLst>
            </a:custGeom>
            <a:noFill/>
            <a:ln w="3016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0" name="Freeform 143"/>
            <p:cNvSpPr>
              <a:spLocks/>
            </p:cNvSpPr>
            <p:nvPr/>
          </p:nvSpPr>
          <p:spPr bwMode="auto">
            <a:xfrm>
              <a:off x="1022351" y="3490913"/>
              <a:ext cx="69850" cy="68263"/>
            </a:xfrm>
            <a:custGeom>
              <a:avLst/>
              <a:gdLst>
                <a:gd name="T0" fmla="*/ 44 w 44"/>
                <a:gd name="T1" fmla="*/ 21 h 43"/>
                <a:gd name="T2" fmla="*/ 44 w 44"/>
                <a:gd name="T3" fmla="*/ 21 h 43"/>
                <a:gd name="T4" fmla="*/ 44 w 44"/>
                <a:gd name="T5" fmla="*/ 31 h 43"/>
                <a:gd name="T6" fmla="*/ 38 w 44"/>
                <a:gd name="T7" fmla="*/ 37 h 43"/>
                <a:gd name="T8" fmla="*/ 31 w 44"/>
                <a:gd name="T9" fmla="*/ 43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3 h 43"/>
                <a:gd name="T16" fmla="*/ 7 w 44"/>
                <a:gd name="T17" fmla="*/ 37 h 43"/>
                <a:gd name="T18" fmla="*/ 0 w 44"/>
                <a:gd name="T19" fmla="*/ 31 h 43"/>
                <a:gd name="T20" fmla="*/ 0 w 44"/>
                <a:gd name="T21" fmla="*/ 21 h 43"/>
                <a:gd name="T22" fmla="*/ 0 w 44"/>
                <a:gd name="T23" fmla="*/ 21 h 43"/>
                <a:gd name="T24" fmla="*/ 0 w 44"/>
                <a:gd name="T25" fmla="*/ 15 h 43"/>
                <a:gd name="T26" fmla="*/ 7 w 44"/>
                <a:gd name="T27" fmla="*/ 6 h 43"/>
                <a:gd name="T28" fmla="*/ 13 w 44"/>
                <a:gd name="T29" fmla="*/ 3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3 h 43"/>
                <a:gd name="T36" fmla="*/ 38 w 44"/>
                <a:gd name="T37" fmla="*/ 6 h 43"/>
                <a:gd name="T38" fmla="*/ 44 w 44"/>
                <a:gd name="T39" fmla="*/ 15 h 43"/>
                <a:gd name="T40" fmla="*/ 44 w 44"/>
                <a:gd name="T41" fmla="*/ 21 h 43"/>
                <a:gd name="T42" fmla="*/ 44 w 44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4" y="21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7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44" y="15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1" name="Freeform 144"/>
            <p:cNvSpPr>
              <a:spLocks/>
            </p:cNvSpPr>
            <p:nvPr/>
          </p:nvSpPr>
          <p:spPr bwMode="auto">
            <a:xfrm>
              <a:off x="1317626" y="3352801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4 w 44"/>
                <a:gd name="T5" fmla="*/ 31 h 43"/>
                <a:gd name="T6" fmla="*/ 38 w 44"/>
                <a:gd name="T7" fmla="*/ 37 h 43"/>
                <a:gd name="T8" fmla="*/ 31 w 44"/>
                <a:gd name="T9" fmla="*/ 43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3 h 43"/>
                <a:gd name="T16" fmla="*/ 7 w 44"/>
                <a:gd name="T17" fmla="*/ 37 h 43"/>
                <a:gd name="T18" fmla="*/ 4 w 44"/>
                <a:gd name="T19" fmla="*/ 31 h 43"/>
                <a:gd name="T20" fmla="*/ 0 w 44"/>
                <a:gd name="T21" fmla="*/ 22 h 43"/>
                <a:gd name="T22" fmla="*/ 0 w 44"/>
                <a:gd name="T23" fmla="*/ 22 h 43"/>
                <a:gd name="T24" fmla="*/ 4 w 44"/>
                <a:gd name="T25" fmla="*/ 15 h 43"/>
                <a:gd name="T26" fmla="*/ 7 w 44"/>
                <a:gd name="T27" fmla="*/ 6 h 43"/>
                <a:gd name="T28" fmla="*/ 13 w 44"/>
                <a:gd name="T29" fmla="*/ 3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3 h 43"/>
                <a:gd name="T36" fmla="*/ 38 w 44"/>
                <a:gd name="T37" fmla="*/ 6 h 43"/>
                <a:gd name="T38" fmla="*/ 44 w 44"/>
                <a:gd name="T39" fmla="*/ 15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8" y="37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7" y="37"/>
                  </a:lnTo>
                  <a:lnTo>
                    <a:pt x="4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44" y="15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7106" name="Groep 47105"/>
          <p:cNvGrpSpPr/>
          <p:nvPr/>
        </p:nvGrpSpPr>
        <p:grpSpPr>
          <a:xfrm>
            <a:off x="1909763" y="3573463"/>
            <a:ext cx="1593851" cy="714375"/>
            <a:chOff x="1909763" y="3573463"/>
            <a:chExt cx="1593851" cy="714375"/>
          </a:xfrm>
        </p:grpSpPr>
        <p:sp>
          <p:nvSpPr>
            <p:cNvPr id="47219" name="Freeform 142"/>
            <p:cNvSpPr>
              <a:spLocks/>
            </p:cNvSpPr>
            <p:nvPr/>
          </p:nvSpPr>
          <p:spPr bwMode="auto">
            <a:xfrm>
              <a:off x="1943101" y="3598863"/>
              <a:ext cx="1525588" cy="649288"/>
            </a:xfrm>
            <a:custGeom>
              <a:avLst/>
              <a:gdLst>
                <a:gd name="T0" fmla="*/ 0 w 961"/>
                <a:gd name="T1" fmla="*/ 3 h 409"/>
                <a:gd name="T2" fmla="*/ 31 w 961"/>
                <a:gd name="T3" fmla="*/ 3 h 409"/>
                <a:gd name="T4" fmla="*/ 103 w 961"/>
                <a:gd name="T5" fmla="*/ 3 h 409"/>
                <a:gd name="T6" fmla="*/ 155 w 961"/>
                <a:gd name="T7" fmla="*/ 19 h 409"/>
                <a:gd name="T8" fmla="*/ 177 w 961"/>
                <a:gd name="T9" fmla="*/ 34 h 409"/>
                <a:gd name="T10" fmla="*/ 202 w 961"/>
                <a:gd name="T11" fmla="*/ 62 h 409"/>
                <a:gd name="T12" fmla="*/ 254 w 961"/>
                <a:gd name="T13" fmla="*/ 146 h 409"/>
                <a:gd name="T14" fmla="*/ 332 w 961"/>
                <a:gd name="T15" fmla="*/ 285 h 409"/>
                <a:gd name="T16" fmla="*/ 372 w 961"/>
                <a:gd name="T17" fmla="*/ 350 h 409"/>
                <a:gd name="T18" fmla="*/ 385 w 961"/>
                <a:gd name="T19" fmla="*/ 363 h 409"/>
                <a:gd name="T20" fmla="*/ 413 w 961"/>
                <a:gd name="T21" fmla="*/ 375 h 409"/>
                <a:gd name="T22" fmla="*/ 447 w 961"/>
                <a:gd name="T23" fmla="*/ 381 h 409"/>
                <a:gd name="T24" fmla="*/ 468 w 961"/>
                <a:gd name="T25" fmla="*/ 384 h 409"/>
                <a:gd name="T26" fmla="*/ 537 w 961"/>
                <a:gd name="T27" fmla="*/ 409 h 409"/>
                <a:gd name="T28" fmla="*/ 561 w 961"/>
                <a:gd name="T29" fmla="*/ 409 h 409"/>
                <a:gd name="T30" fmla="*/ 608 w 961"/>
                <a:gd name="T31" fmla="*/ 400 h 409"/>
                <a:gd name="T32" fmla="*/ 654 w 961"/>
                <a:gd name="T33" fmla="*/ 375 h 409"/>
                <a:gd name="T34" fmla="*/ 673 w 961"/>
                <a:gd name="T35" fmla="*/ 357 h 409"/>
                <a:gd name="T36" fmla="*/ 713 w 961"/>
                <a:gd name="T37" fmla="*/ 310 h 409"/>
                <a:gd name="T38" fmla="*/ 729 w 961"/>
                <a:gd name="T39" fmla="*/ 295 h 409"/>
                <a:gd name="T40" fmla="*/ 751 w 961"/>
                <a:gd name="T41" fmla="*/ 285 h 409"/>
                <a:gd name="T42" fmla="*/ 766 w 961"/>
                <a:gd name="T43" fmla="*/ 279 h 409"/>
                <a:gd name="T44" fmla="*/ 769 w 961"/>
                <a:gd name="T45" fmla="*/ 264 h 409"/>
                <a:gd name="T46" fmla="*/ 769 w 961"/>
                <a:gd name="T47" fmla="*/ 226 h 409"/>
                <a:gd name="T48" fmla="*/ 775 w 961"/>
                <a:gd name="T49" fmla="*/ 211 h 409"/>
                <a:gd name="T50" fmla="*/ 785 w 961"/>
                <a:gd name="T51" fmla="*/ 205 h 409"/>
                <a:gd name="T52" fmla="*/ 822 w 961"/>
                <a:gd name="T53" fmla="*/ 205 h 409"/>
                <a:gd name="T54" fmla="*/ 844 w 961"/>
                <a:gd name="T55" fmla="*/ 208 h 409"/>
                <a:gd name="T56" fmla="*/ 868 w 961"/>
                <a:gd name="T57" fmla="*/ 211 h 409"/>
                <a:gd name="T58" fmla="*/ 903 w 961"/>
                <a:gd name="T59" fmla="*/ 208 h 409"/>
                <a:gd name="T60" fmla="*/ 915 w 961"/>
                <a:gd name="T61" fmla="*/ 205 h 409"/>
                <a:gd name="T62" fmla="*/ 930 w 961"/>
                <a:gd name="T63" fmla="*/ 186 h 409"/>
                <a:gd name="T64" fmla="*/ 943 w 961"/>
                <a:gd name="T65" fmla="*/ 170 h 409"/>
                <a:gd name="T66" fmla="*/ 946 w 961"/>
                <a:gd name="T67" fmla="*/ 174 h 409"/>
                <a:gd name="T68" fmla="*/ 961 w 961"/>
                <a:gd name="T69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1" h="409">
                  <a:moveTo>
                    <a:pt x="0" y="3"/>
                  </a:moveTo>
                  <a:lnTo>
                    <a:pt x="0" y="3"/>
                  </a:lnTo>
                  <a:lnTo>
                    <a:pt x="16" y="6"/>
                  </a:lnTo>
                  <a:lnTo>
                    <a:pt x="31" y="3"/>
                  </a:lnTo>
                  <a:lnTo>
                    <a:pt x="78" y="0"/>
                  </a:lnTo>
                  <a:lnTo>
                    <a:pt x="103" y="3"/>
                  </a:lnTo>
                  <a:lnTo>
                    <a:pt x="127" y="6"/>
                  </a:lnTo>
                  <a:lnTo>
                    <a:pt x="155" y="19"/>
                  </a:lnTo>
                  <a:lnTo>
                    <a:pt x="168" y="25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202" y="62"/>
                  </a:lnTo>
                  <a:lnTo>
                    <a:pt x="227" y="102"/>
                  </a:lnTo>
                  <a:lnTo>
                    <a:pt x="254" y="146"/>
                  </a:lnTo>
                  <a:lnTo>
                    <a:pt x="282" y="192"/>
                  </a:lnTo>
                  <a:lnTo>
                    <a:pt x="332" y="285"/>
                  </a:lnTo>
                  <a:lnTo>
                    <a:pt x="354" y="322"/>
                  </a:lnTo>
                  <a:lnTo>
                    <a:pt x="372" y="350"/>
                  </a:lnTo>
                  <a:lnTo>
                    <a:pt x="372" y="350"/>
                  </a:lnTo>
                  <a:lnTo>
                    <a:pt x="385" y="363"/>
                  </a:lnTo>
                  <a:lnTo>
                    <a:pt x="400" y="372"/>
                  </a:lnTo>
                  <a:lnTo>
                    <a:pt x="413" y="375"/>
                  </a:lnTo>
                  <a:lnTo>
                    <a:pt x="425" y="378"/>
                  </a:lnTo>
                  <a:lnTo>
                    <a:pt x="447" y="381"/>
                  </a:lnTo>
                  <a:lnTo>
                    <a:pt x="468" y="384"/>
                  </a:lnTo>
                  <a:lnTo>
                    <a:pt x="468" y="384"/>
                  </a:lnTo>
                  <a:lnTo>
                    <a:pt x="515" y="403"/>
                  </a:lnTo>
                  <a:lnTo>
                    <a:pt x="537" y="409"/>
                  </a:lnTo>
                  <a:lnTo>
                    <a:pt x="561" y="409"/>
                  </a:lnTo>
                  <a:lnTo>
                    <a:pt x="561" y="409"/>
                  </a:lnTo>
                  <a:lnTo>
                    <a:pt x="583" y="406"/>
                  </a:lnTo>
                  <a:lnTo>
                    <a:pt x="608" y="400"/>
                  </a:lnTo>
                  <a:lnTo>
                    <a:pt x="630" y="388"/>
                  </a:lnTo>
                  <a:lnTo>
                    <a:pt x="654" y="375"/>
                  </a:lnTo>
                  <a:lnTo>
                    <a:pt x="654" y="375"/>
                  </a:lnTo>
                  <a:lnTo>
                    <a:pt x="673" y="357"/>
                  </a:lnTo>
                  <a:lnTo>
                    <a:pt x="695" y="332"/>
                  </a:lnTo>
                  <a:lnTo>
                    <a:pt x="713" y="310"/>
                  </a:lnTo>
                  <a:lnTo>
                    <a:pt x="729" y="295"/>
                  </a:lnTo>
                  <a:lnTo>
                    <a:pt x="729" y="295"/>
                  </a:lnTo>
                  <a:lnTo>
                    <a:pt x="738" y="288"/>
                  </a:lnTo>
                  <a:lnTo>
                    <a:pt x="751" y="285"/>
                  </a:lnTo>
                  <a:lnTo>
                    <a:pt x="760" y="282"/>
                  </a:lnTo>
                  <a:lnTo>
                    <a:pt x="766" y="279"/>
                  </a:lnTo>
                  <a:lnTo>
                    <a:pt x="766" y="279"/>
                  </a:lnTo>
                  <a:lnTo>
                    <a:pt x="769" y="264"/>
                  </a:lnTo>
                  <a:lnTo>
                    <a:pt x="769" y="245"/>
                  </a:lnTo>
                  <a:lnTo>
                    <a:pt x="769" y="226"/>
                  </a:lnTo>
                  <a:lnTo>
                    <a:pt x="772" y="217"/>
                  </a:lnTo>
                  <a:lnTo>
                    <a:pt x="775" y="211"/>
                  </a:lnTo>
                  <a:lnTo>
                    <a:pt x="775" y="211"/>
                  </a:lnTo>
                  <a:lnTo>
                    <a:pt x="785" y="205"/>
                  </a:lnTo>
                  <a:lnTo>
                    <a:pt x="794" y="205"/>
                  </a:lnTo>
                  <a:lnTo>
                    <a:pt x="822" y="205"/>
                  </a:lnTo>
                  <a:lnTo>
                    <a:pt x="822" y="205"/>
                  </a:lnTo>
                  <a:lnTo>
                    <a:pt x="844" y="208"/>
                  </a:lnTo>
                  <a:lnTo>
                    <a:pt x="868" y="211"/>
                  </a:lnTo>
                  <a:lnTo>
                    <a:pt x="868" y="211"/>
                  </a:lnTo>
                  <a:lnTo>
                    <a:pt x="893" y="211"/>
                  </a:lnTo>
                  <a:lnTo>
                    <a:pt x="903" y="208"/>
                  </a:lnTo>
                  <a:lnTo>
                    <a:pt x="915" y="205"/>
                  </a:lnTo>
                  <a:lnTo>
                    <a:pt x="915" y="205"/>
                  </a:lnTo>
                  <a:lnTo>
                    <a:pt x="921" y="198"/>
                  </a:lnTo>
                  <a:lnTo>
                    <a:pt x="930" y="186"/>
                  </a:lnTo>
                  <a:lnTo>
                    <a:pt x="937" y="177"/>
                  </a:lnTo>
                  <a:lnTo>
                    <a:pt x="943" y="170"/>
                  </a:lnTo>
                  <a:lnTo>
                    <a:pt x="943" y="170"/>
                  </a:lnTo>
                  <a:lnTo>
                    <a:pt x="946" y="174"/>
                  </a:lnTo>
                  <a:lnTo>
                    <a:pt x="952" y="183"/>
                  </a:lnTo>
                  <a:lnTo>
                    <a:pt x="961" y="205"/>
                  </a:lnTo>
                </a:path>
              </a:pathLst>
            </a:custGeom>
            <a:noFill/>
            <a:ln w="30163">
              <a:solidFill>
                <a:srgbClr val="58585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2" name="Freeform 145"/>
            <p:cNvSpPr>
              <a:spLocks/>
            </p:cNvSpPr>
            <p:nvPr/>
          </p:nvSpPr>
          <p:spPr bwMode="auto">
            <a:xfrm>
              <a:off x="1909763" y="3573463"/>
              <a:ext cx="73025" cy="69850"/>
            </a:xfrm>
            <a:custGeom>
              <a:avLst/>
              <a:gdLst>
                <a:gd name="T0" fmla="*/ 46 w 46"/>
                <a:gd name="T1" fmla="*/ 22 h 44"/>
                <a:gd name="T2" fmla="*/ 46 w 46"/>
                <a:gd name="T3" fmla="*/ 22 h 44"/>
                <a:gd name="T4" fmla="*/ 43 w 46"/>
                <a:gd name="T5" fmla="*/ 31 h 44"/>
                <a:gd name="T6" fmla="*/ 37 w 46"/>
                <a:gd name="T7" fmla="*/ 38 h 44"/>
                <a:gd name="T8" fmla="*/ 31 w 46"/>
                <a:gd name="T9" fmla="*/ 44 h 44"/>
                <a:gd name="T10" fmla="*/ 21 w 46"/>
                <a:gd name="T11" fmla="*/ 44 h 44"/>
                <a:gd name="T12" fmla="*/ 21 w 46"/>
                <a:gd name="T13" fmla="*/ 44 h 44"/>
                <a:gd name="T14" fmla="*/ 15 w 46"/>
                <a:gd name="T15" fmla="*/ 44 h 44"/>
                <a:gd name="T16" fmla="*/ 6 w 46"/>
                <a:gd name="T17" fmla="*/ 38 h 44"/>
                <a:gd name="T18" fmla="*/ 3 w 46"/>
                <a:gd name="T19" fmla="*/ 31 h 44"/>
                <a:gd name="T20" fmla="*/ 0 w 46"/>
                <a:gd name="T21" fmla="*/ 22 h 44"/>
                <a:gd name="T22" fmla="*/ 0 w 46"/>
                <a:gd name="T23" fmla="*/ 22 h 44"/>
                <a:gd name="T24" fmla="*/ 3 w 46"/>
                <a:gd name="T25" fmla="*/ 13 h 44"/>
                <a:gd name="T26" fmla="*/ 6 w 46"/>
                <a:gd name="T27" fmla="*/ 7 h 44"/>
                <a:gd name="T28" fmla="*/ 15 w 46"/>
                <a:gd name="T29" fmla="*/ 4 h 44"/>
                <a:gd name="T30" fmla="*/ 21 w 46"/>
                <a:gd name="T31" fmla="*/ 0 h 44"/>
                <a:gd name="T32" fmla="*/ 21 w 46"/>
                <a:gd name="T33" fmla="*/ 0 h 44"/>
                <a:gd name="T34" fmla="*/ 31 w 46"/>
                <a:gd name="T35" fmla="*/ 4 h 44"/>
                <a:gd name="T36" fmla="*/ 37 w 46"/>
                <a:gd name="T37" fmla="*/ 7 h 44"/>
                <a:gd name="T38" fmla="*/ 43 w 46"/>
                <a:gd name="T39" fmla="*/ 13 h 44"/>
                <a:gd name="T40" fmla="*/ 46 w 46"/>
                <a:gd name="T41" fmla="*/ 22 h 44"/>
                <a:gd name="T42" fmla="*/ 46 w 46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4">
                  <a:moveTo>
                    <a:pt x="46" y="22"/>
                  </a:moveTo>
                  <a:lnTo>
                    <a:pt x="46" y="22"/>
                  </a:lnTo>
                  <a:lnTo>
                    <a:pt x="43" y="31"/>
                  </a:lnTo>
                  <a:lnTo>
                    <a:pt x="37" y="38"/>
                  </a:lnTo>
                  <a:lnTo>
                    <a:pt x="3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6" y="38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3" y="13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3" name="Freeform 146"/>
            <p:cNvSpPr>
              <a:spLocks/>
            </p:cNvSpPr>
            <p:nvPr/>
          </p:nvSpPr>
          <p:spPr bwMode="auto">
            <a:xfrm>
              <a:off x="2193926" y="3622676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1 w 44"/>
                <a:gd name="T5" fmla="*/ 31 h 44"/>
                <a:gd name="T6" fmla="*/ 38 w 44"/>
                <a:gd name="T7" fmla="*/ 38 h 44"/>
                <a:gd name="T8" fmla="*/ 28 w 44"/>
                <a:gd name="T9" fmla="*/ 44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4 h 44"/>
                <a:gd name="T16" fmla="*/ 7 w 44"/>
                <a:gd name="T17" fmla="*/ 38 h 44"/>
                <a:gd name="T18" fmla="*/ 0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0 w 44"/>
                <a:gd name="T25" fmla="*/ 16 h 44"/>
                <a:gd name="T26" fmla="*/ 7 w 44"/>
                <a:gd name="T27" fmla="*/ 7 h 44"/>
                <a:gd name="T28" fmla="*/ 13 w 44"/>
                <a:gd name="T29" fmla="*/ 4 h 44"/>
                <a:gd name="T30" fmla="*/ 22 w 44"/>
                <a:gd name="T31" fmla="*/ 0 h 44"/>
                <a:gd name="T32" fmla="*/ 22 w 44"/>
                <a:gd name="T33" fmla="*/ 0 h 44"/>
                <a:gd name="T34" fmla="*/ 28 w 44"/>
                <a:gd name="T35" fmla="*/ 4 h 44"/>
                <a:gd name="T36" fmla="*/ 38 w 44"/>
                <a:gd name="T37" fmla="*/ 7 h 44"/>
                <a:gd name="T38" fmla="*/ 41 w 44"/>
                <a:gd name="T39" fmla="*/ 16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1" y="31"/>
                  </a:lnTo>
                  <a:lnTo>
                    <a:pt x="38" y="38"/>
                  </a:lnTo>
                  <a:lnTo>
                    <a:pt x="28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7" y="7"/>
                  </a:lnTo>
                  <a:lnTo>
                    <a:pt x="13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8" y="7"/>
                  </a:lnTo>
                  <a:lnTo>
                    <a:pt x="41" y="16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4" name="Freeform 147"/>
            <p:cNvSpPr>
              <a:spLocks/>
            </p:cNvSpPr>
            <p:nvPr/>
          </p:nvSpPr>
          <p:spPr bwMode="auto">
            <a:xfrm>
              <a:off x="2505076" y="4121151"/>
              <a:ext cx="68263" cy="68263"/>
            </a:xfrm>
            <a:custGeom>
              <a:avLst/>
              <a:gdLst>
                <a:gd name="T0" fmla="*/ 43 w 43"/>
                <a:gd name="T1" fmla="*/ 21 h 43"/>
                <a:gd name="T2" fmla="*/ 43 w 43"/>
                <a:gd name="T3" fmla="*/ 21 h 43"/>
                <a:gd name="T4" fmla="*/ 40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1 w 43"/>
                <a:gd name="T11" fmla="*/ 43 h 43"/>
                <a:gd name="T12" fmla="*/ 21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0 w 43"/>
                <a:gd name="T19" fmla="*/ 31 h 43"/>
                <a:gd name="T20" fmla="*/ 0 w 43"/>
                <a:gd name="T21" fmla="*/ 21 h 43"/>
                <a:gd name="T22" fmla="*/ 0 w 43"/>
                <a:gd name="T23" fmla="*/ 21 h 43"/>
                <a:gd name="T24" fmla="*/ 0 w 43"/>
                <a:gd name="T25" fmla="*/ 15 h 43"/>
                <a:gd name="T26" fmla="*/ 6 w 43"/>
                <a:gd name="T27" fmla="*/ 6 h 43"/>
                <a:gd name="T28" fmla="*/ 12 w 43"/>
                <a:gd name="T29" fmla="*/ 3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0 w 43"/>
                <a:gd name="T39" fmla="*/ 15 h 43"/>
                <a:gd name="T40" fmla="*/ 43 w 43"/>
                <a:gd name="T41" fmla="*/ 21 h 43"/>
                <a:gd name="T42" fmla="*/ 43 w 43"/>
                <a:gd name="T4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1"/>
                  </a:moveTo>
                  <a:lnTo>
                    <a:pt x="43" y="21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5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5" name="Freeform 148"/>
            <p:cNvSpPr>
              <a:spLocks/>
            </p:cNvSpPr>
            <p:nvPr/>
          </p:nvSpPr>
          <p:spPr bwMode="auto">
            <a:xfrm>
              <a:off x="2652713" y="4175126"/>
              <a:ext cx="68263" cy="73025"/>
            </a:xfrm>
            <a:custGeom>
              <a:avLst/>
              <a:gdLst>
                <a:gd name="T0" fmla="*/ 43 w 43"/>
                <a:gd name="T1" fmla="*/ 21 h 46"/>
                <a:gd name="T2" fmla="*/ 43 w 43"/>
                <a:gd name="T3" fmla="*/ 21 h 46"/>
                <a:gd name="T4" fmla="*/ 40 w 43"/>
                <a:gd name="T5" fmla="*/ 31 h 46"/>
                <a:gd name="T6" fmla="*/ 37 w 43"/>
                <a:gd name="T7" fmla="*/ 37 h 46"/>
                <a:gd name="T8" fmla="*/ 31 w 43"/>
                <a:gd name="T9" fmla="*/ 43 h 46"/>
                <a:gd name="T10" fmla="*/ 21 w 43"/>
                <a:gd name="T11" fmla="*/ 46 h 46"/>
                <a:gd name="T12" fmla="*/ 21 w 43"/>
                <a:gd name="T13" fmla="*/ 46 h 46"/>
                <a:gd name="T14" fmla="*/ 12 w 43"/>
                <a:gd name="T15" fmla="*/ 43 h 46"/>
                <a:gd name="T16" fmla="*/ 6 w 43"/>
                <a:gd name="T17" fmla="*/ 37 h 46"/>
                <a:gd name="T18" fmla="*/ 0 w 43"/>
                <a:gd name="T19" fmla="*/ 31 h 46"/>
                <a:gd name="T20" fmla="*/ 0 w 43"/>
                <a:gd name="T21" fmla="*/ 21 h 46"/>
                <a:gd name="T22" fmla="*/ 0 w 43"/>
                <a:gd name="T23" fmla="*/ 21 h 46"/>
                <a:gd name="T24" fmla="*/ 0 w 43"/>
                <a:gd name="T25" fmla="*/ 15 h 46"/>
                <a:gd name="T26" fmla="*/ 6 w 43"/>
                <a:gd name="T27" fmla="*/ 6 h 46"/>
                <a:gd name="T28" fmla="*/ 12 w 43"/>
                <a:gd name="T29" fmla="*/ 3 h 46"/>
                <a:gd name="T30" fmla="*/ 21 w 43"/>
                <a:gd name="T31" fmla="*/ 0 h 46"/>
                <a:gd name="T32" fmla="*/ 21 w 43"/>
                <a:gd name="T33" fmla="*/ 0 h 46"/>
                <a:gd name="T34" fmla="*/ 31 w 43"/>
                <a:gd name="T35" fmla="*/ 3 h 46"/>
                <a:gd name="T36" fmla="*/ 37 w 43"/>
                <a:gd name="T37" fmla="*/ 6 h 46"/>
                <a:gd name="T38" fmla="*/ 40 w 43"/>
                <a:gd name="T39" fmla="*/ 15 h 46"/>
                <a:gd name="T40" fmla="*/ 43 w 43"/>
                <a:gd name="T41" fmla="*/ 21 h 46"/>
                <a:gd name="T42" fmla="*/ 43 w 43"/>
                <a:gd name="T4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3" y="21"/>
                  </a:moveTo>
                  <a:lnTo>
                    <a:pt x="43" y="21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5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6" name="Freeform 149"/>
            <p:cNvSpPr>
              <a:spLocks/>
            </p:cNvSpPr>
            <p:nvPr/>
          </p:nvSpPr>
          <p:spPr bwMode="auto">
            <a:xfrm>
              <a:off x="2800351" y="4214813"/>
              <a:ext cx="68263" cy="73025"/>
            </a:xfrm>
            <a:custGeom>
              <a:avLst/>
              <a:gdLst>
                <a:gd name="T0" fmla="*/ 43 w 43"/>
                <a:gd name="T1" fmla="*/ 24 h 46"/>
                <a:gd name="T2" fmla="*/ 43 w 43"/>
                <a:gd name="T3" fmla="*/ 24 h 46"/>
                <a:gd name="T4" fmla="*/ 40 w 43"/>
                <a:gd name="T5" fmla="*/ 31 h 46"/>
                <a:gd name="T6" fmla="*/ 37 w 43"/>
                <a:gd name="T7" fmla="*/ 40 h 46"/>
                <a:gd name="T8" fmla="*/ 31 w 43"/>
                <a:gd name="T9" fmla="*/ 43 h 46"/>
                <a:gd name="T10" fmla="*/ 21 w 43"/>
                <a:gd name="T11" fmla="*/ 46 h 46"/>
                <a:gd name="T12" fmla="*/ 21 w 43"/>
                <a:gd name="T13" fmla="*/ 46 h 46"/>
                <a:gd name="T14" fmla="*/ 12 w 43"/>
                <a:gd name="T15" fmla="*/ 43 h 46"/>
                <a:gd name="T16" fmla="*/ 6 w 43"/>
                <a:gd name="T17" fmla="*/ 40 h 46"/>
                <a:gd name="T18" fmla="*/ 0 w 43"/>
                <a:gd name="T19" fmla="*/ 31 h 46"/>
                <a:gd name="T20" fmla="*/ 0 w 43"/>
                <a:gd name="T21" fmla="*/ 24 h 46"/>
                <a:gd name="T22" fmla="*/ 0 w 43"/>
                <a:gd name="T23" fmla="*/ 24 h 46"/>
                <a:gd name="T24" fmla="*/ 0 w 43"/>
                <a:gd name="T25" fmla="*/ 15 h 46"/>
                <a:gd name="T26" fmla="*/ 6 w 43"/>
                <a:gd name="T27" fmla="*/ 9 h 46"/>
                <a:gd name="T28" fmla="*/ 12 w 43"/>
                <a:gd name="T29" fmla="*/ 3 h 46"/>
                <a:gd name="T30" fmla="*/ 21 w 43"/>
                <a:gd name="T31" fmla="*/ 0 h 46"/>
                <a:gd name="T32" fmla="*/ 21 w 43"/>
                <a:gd name="T33" fmla="*/ 0 h 46"/>
                <a:gd name="T34" fmla="*/ 31 w 43"/>
                <a:gd name="T35" fmla="*/ 3 h 46"/>
                <a:gd name="T36" fmla="*/ 37 w 43"/>
                <a:gd name="T37" fmla="*/ 9 h 46"/>
                <a:gd name="T38" fmla="*/ 40 w 43"/>
                <a:gd name="T39" fmla="*/ 15 h 46"/>
                <a:gd name="T40" fmla="*/ 43 w 43"/>
                <a:gd name="T41" fmla="*/ 24 h 46"/>
                <a:gd name="T42" fmla="*/ 43 w 43"/>
                <a:gd name="T4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6">
                  <a:moveTo>
                    <a:pt x="43" y="24"/>
                  </a:moveTo>
                  <a:lnTo>
                    <a:pt x="43" y="24"/>
                  </a:lnTo>
                  <a:lnTo>
                    <a:pt x="40" y="31"/>
                  </a:lnTo>
                  <a:lnTo>
                    <a:pt x="37" y="40"/>
                  </a:lnTo>
                  <a:lnTo>
                    <a:pt x="31" y="4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7" name="Freeform 150"/>
            <p:cNvSpPr>
              <a:spLocks/>
            </p:cNvSpPr>
            <p:nvPr/>
          </p:nvSpPr>
          <p:spPr bwMode="auto">
            <a:xfrm>
              <a:off x="2947988" y="4159251"/>
              <a:ext cx="68263" cy="74613"/>
            </a:xfrm>
            <a:custGeom>
              <a:avLst/>
              <a:gdLst>
                <a:gd name="T0" fmla="*/ 43 w 43"/>
                <a:gd name="T1" fmla="*/ 22 h 47"/>
                <a:gd name="T2" fmla="*/ 43 w 43"/>
                <a:gd name="T3" fmla="*/ 22 h 47"/>
                <a:gd name="T4" fmla="*/ 43 w 43"/>
                <a:gd name="T5" fmla="*/ 31 h 47"/>
                <a:gd name="T6" fmla="*/ 37 w 43"/>
                <a:gd name="T7" fmla="*/ 38 h 47"/>
                <a:gd name="T8" fmla="*/ 31 w 43"/>
                <a:gd name="T9" fmla="*/ 44 h 47"/>
                <a:gd name="T10" fmla="*/ 21 w 43"/>
                <a:gd name="T11" fmla="*/ 47 h 47"/>
                <a:gd name="T12" fmla="*/ 21 w 43"/>
                <a:gd name="T13" fmla="*/ 47 h 47"/>
                <a:gd name="T14" fmla="*/ 12 w 43"/>
                <a:gd name="T15" fmla="*/ 44 h 47"/>
                <a:gd name="T16" fmla="*/ 6 w 43"/>
                <a:gd name="T17" fmla="*/ 38 h 47"/>
                <a:gd name="T18" fmla="*/ 0 w 43"/>
                <a:gd name="T19" fmla="*/ 31 h 47"/>
                <a:gd name="T20" fmla="*/ 0 w 43"/>
                <a:gd name="T21" fmla="*/ 22 h 47"/>
                <a:gd name="T22" fmla="*/ 0 w 43"/>
                <a:gd name="T23" fmla="*/ 22 h 47"/>
                <a:gd name="T24" fmla="*/ 0 w 43"/>
                <a:gd name="T25" fmla="*/ 16 h 47"/>
                <a:gd name="T26" fmla="*/ 6 w 43"/>
                <a:gd name="T27" fmla="*/ 7 h 47"/>
                <a:gd name="T28" fmla="*/ 12 w 43"/>
                <a:gd name="T29" fmla="*/ 4 h 47"/>
                <a:gd name="T30" fmla="*/ 21 w 43"/>
                <a:gd name="T31" fmla="*/ 0 h 47"/>
                <a:gd name="T32" fmla="*/ 21 w 43"/>
                <a:gd name="T33" fmla="*/ 0 h 47"/>
                <a:gd name="T34" fmla="*/ 31 w 43"/>
                <a:gd name="T35" fmla="*/ 4 h 47"/>
                <a:gd name="T36" fmla="*/ 37 w 43"/>
                <a:gd name="T37" fmla="*/ 7 h 47"/>
                <a:gd name="T38" fmla="*/ 43 w 43"/>
                <a:gd name="T39" fmla="*/ 16 h 47"/>
                <a:gd name="T40" fmla="*/ 43 w 43"/>
                <a:gd name="T41" fmla="*/ 22 h 47"/>
                <a:gd name="T42" fmla="*/ 43 w 43"/>
                <a:gd name="T4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7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8"/>
                  </a:lnTo>
                  <a:lnTo>
                    <a:pt x="31" y="44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8" name="Freeform 151"/>
            <p:cNvSpPr>
              <a:spLocks/>
            </p:cNvSpPr>
            <p:nvPr/>
          </p:nvSpPr>
          <p:spPr bwMode="auto">
            <a:xfrm>
              <a:off x="3065463" y="4032251"/>
              <a:ext cx="69850" cy="68263"/>
            </a:xfrm>
            <a:custGeom>
              <a:avLst/>
              <a:gdLst>
                <a:gd name="T0" fmla="*/ 44 w 44"/>
                <a:gd name="T1" fmla="*/ 25 h 43"/>
                <a:gd name="T2" fmla="*/ 44 w 44"/>
                <a:gd name="T3" fmla="*/ 25 h 43"/>
                <a:gd name="T4" fmla="*/ 40 w 44"/>
                <a:gd name="T5" fmla="*/ 34 h 43"/>
                <a:gd name="T6" fmla="*/ 34 w 44"/>
                <a:gd name="T7" fmla="*/ 40 h 43"/>
                <a:gd name="T8" fmla="*/ 28 w 44"/>
                <a:gd name="T9" fmla="*/ 43 h 43"/>
                <a:gd name="T10" fmla="*/ 19 w 44"/>
                <a:gd name="T11" fmla="*/ 43 h 43"/>
                <a:gd name="T12" fmla="*/ 19 w 44"/>
                <a:gd name="T13" fmla="*/ 43 h 43"/>
                <a:gd name="T14" fmla="*/ 9 w 44"/>
                <a:gd name="T15" fmla="*/ 40 h 43"/>
                <a:gd name="T16" fmla="*/ 3 w 44"/>
                <a:gd name="T17" fmla="*/ 34 h 43"/>
                <a:gd name="T18" fmla="*/ 0 w 44"/>
                <a:gd name="T19" fmla="*/ 28 h 43"/>
                <a:gd name="T20" fmla="*/ 0 w 44"/>
                <a:gd name="T21" fmla="*/ 18 h 43"/>
                <a:gd name="T22" fmla="*/ 0 w 44"/>
                <a:gd name="T23" fmla="*/ 18 h 43"/>
                <a:gd name="T24" fmla="*/ 3 w 44"/>
                <a:gd name="T25" fmla="*/ 9 h 43"/>
                <a:gd name="T26" fmla="*/ 9 w 44"/>
                <a:gd name="T27" fmla="*/ 3 h 43"/>
                <a:gd name="T28" fmla="*/ 16 w 44"/>
                <a:gd name="T29" fmla="*/ 0 h 43"/>
                <a:gd name="T30" fmla="*/ 25 w 44"/>
                <a:gd name="T31" fmla="*/ 0 h 43"/>
                <a:gd name="T32" fmla="*/ 25 w 44"/>
                <a:gd name="T33" fmla="*/ 0 h 43"/>
                <a:gd name="T34" fmla="*/ 34 w 44"/>
                <a:gd name="T35" fmla="*/ 3 h 43"/>
                <a:gd name="T36" fmla="*/ 40 w 44"/>
                <a:gd name="T37" fmla="*/ 9 h 43"/>
                <a:gd name="T38" fmla="*/ 44 w 44"/>
                <a:gd name="T39" fmla="*/ 15 h 43"/>
                <a:gd name="T40" fmla="*/ 44 w 44"/>
                <a:gd name="T41" fmla="*/ 25 h 43"/>
                <a:gd name="T42" fmla="*/ 44 w 44"/>
                <a:gd name="T43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5"/>
                  </a:moveTo>
                  <a:lnTo>
                    <a:pt x="44" y="25"/>
                  </a:lnTo>
                  <a:lnTo>
                    <a:pt x="40" y="34"/>
                  </a:lnTo>
                  <a:lnTo>
                    <a:pt x="34" y="40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9" y="40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9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3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4" y="2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29" name="Freeform 152"/>
            <p:cNvSpPr>
              <a:spLocks/>
            </p:cNvSpPr>
            <p:nvPr/>
          </p:nvSpPr>
          <p:spPr bwMode="auto">
            <a:xfrm>
              <a:off x="3124201" y="4006851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4 w 44"/>
                <a:gd name="T5" fmla="*/ 31 h 44"/>
                <a:gd name="T6" fmla="*/ 38 w 44"/>
                <a:gd name="T7" fmla="*/ 38 h 44"/>
                <a:gd name="T8" fmla="*/ 31 w 44"/>
                <a:gd name="T9" fmla="*/ 44 h 44"/>
                <a:gd name="T10" fmla="*/ 22 w 44"/>
                <a:gd name="T11" fmla="*/ 44 h 44"/>
                <a:gd name="T12" fmla="*/ 22 w 44"/>
                <a:gd name="T13" fmla="*/ 44 h 44"/>
                <a:gd name="T14" fmla="*/ 13 w 44"/>
                <a:gd name="T15" fmla="*/ 44 h 44"/>
                <a:gd name="T16" fmla="*/ 7 w 44"/>
                <a:gd name="T17" fmla="*/ 38 h 44"/>
                <a:gd name="T18" fmla="*/ 3 w 44"/>
                <a:gd name="T19" fmla="*/ 31 h 44"/>
                <a:gd name="T20" fmla="*/ 0 w 44"/>
                <a:gd name="T21" fmla="*/ 22 h 44"/>
                <a:gd name="T22" fmla="*/ 0 w 44"/>
                <a:gd name="T23" fmla="*/ 22 h 44"/>
                <a:gd name="T24" fmla="*/ 3 w 44"/>
                <a:gd name="T25" fmla="*/ 13 h 44"/>
                <a:gd name="T26" fmla="*/ 7 w 44"/>
                <a:gd name="T27" fmla="*/ 7 h 44"/>
                <a:gd name="T28" fmla="*/ 13 w 44"/>
                <a:gd name="T29" fmla="*/ 3 h 44"/>
                <a:gd name="T30" fmla="*/ 22 w 44"/>
                <a:gd name="T31" fmla="*/ 0 h 44"/>
                <a:gd name="T32" fmla="*/ 22 w 44"/>
                <a:gd name="T33" fmla="*/ 0 h 44"/>
                <a:gd name="T34" fmla="*/ 31 w 44"/>
                <a:gd name="T35" fmla="*/ 3 h 44"/>
                <a:gd name="T36" fmla="*/ 38 w 44"/>
                <a:gd name="T37" fmla="*/ 7 h 44"/>
                <a:gd name="T38" fmla="*/ 44 w 44"/>
                <a:gd name="T39" fmla="*/ 13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31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3" y="44"/>
                  </a:lnTo>
                  <a:lnTo>
                    <a:pt x="7" y="38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7"/>
                  </a:lnTo>
                  <a:lnTo>
                    <a:pt x="44" y="13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0" name="Freeform 153"/>
            <p:cNvSpPr>
              <a:spLocks/>
            </p:cNvSpPr>
            <p:nvPr/>
          </p:nvSpPr>
          <p:spPr bwMode="auto">
            <a:xfrm>
              <a:off x="3140076" y="3903663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3 w 43"/>
                <a:gd name="T5" fmla="*/ 31 h 44"/>
                <a:gd name="T6" fmla="*/ 37 w 43"/>
                <a:gd name="T7" fmla="*/ 37 h 44"/>
                <a:gd name="T8" fmla="*/ 31 w 43"/>
                <a:gd name="T9" fmla="*/ 41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1 h 44"/>
                <a:gd name="T16" fmla="*/ 6 w 43"/>
                <a:gd name="T17" fmla="*/ 37 h 44"/>
                <a:gd name="T18" fmla="*/ 3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3 w 43"/>
                <a:gd name="T25" fmla="*/ 13 h 44"/>
                <a:gd name="T26" fmla="*/ 6 w 43"/>
                <a:gd name="T27" fmla="*/ 6 h 44"/>
                <a:gd name="T28" fmla="*/ 12 w 43"/>
                <a:gd name="T29" fmla="*/ 0 h 44"/>
                <a:gd name="T30" fmla="*/ 21 w 43"/>
                <a:gd name="T31" fmla="*/ 0 h 44"/>
                <a:gd name="T32" fmla="*/ 21 w 43"/>
                <a:gd name="T33" fmla="*/ 0 h 44"/>
                <a:gd name="T34" fmla="*/ 31 w 43"/>
                <a:gd name="T35" fmla="*/ 0 h 44"/>
                <a:gd name="T36" fmla="*/ 37 w 43"/>
                <a:gd name="T37" fmla="*/ 6 h 44"/>
                <a:gd name="T38" fmla="*/ 43 w 43"/>
                <a:gd name="T39" fmla="*/ 13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1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3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1" name="Freeform 154"/>
            <p:cNvSpPr>
              <a:spLocks/>
            </p:cNvSpPr>
            <p:nvPr/>
          </p:nvSpPr>
          <p:spPr bwMode="auto">
            <a:xfrm>
              <a:off x="3213101" y="3894138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4 w 44"/>
                <a:gd name="T5" fmla="*/ 31 h 43"/>
                <a:gd name="T6" fmla="*/ 37 w 44"/>
                <a:gd name="T7" fmla="*/ 37 h 43"/>
                <a:gd name="T8" fmla="*/ 31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6 w 44"/>
                <a:gd name="T17" fmla="*/ 37 h 43"/>
                <a:gd name="T18" fmla="*/ 3 w 44"/>
                <a:gd name="T19" fmla="*/ 31 h 43"/>
                <a:gd name="T20" fmla="*/ 0 w 44"/>
                <a:gd name="T21" fmla="*/ 22 h 43"/>
                <a:gd name="T22" fmla="*/ 0 w 44"/>
                <a:gd name="T23" fmla="*/ 22 h 43"/>
                <a:gd name="T24" fmla="*/ 3 w 44"/>
                <a:gd name="T25" fmla="*/ 12 h 43"/>
                <a:gd name="T26" fmla="*/ 6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0 h 43"/>
                <a:gd name="T36" fmla="*/ 37 w 44"/>
                <a:gd name="T37" fmla="*/ 6 h 43"/>
                <a:gd name="T38" fmla="*/ 44 w 44"/>
                <a:gd name="T39" fmla="*/ 12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2" name="Freeform 155"/>
            <p:cNvSpPr>
              <a:spLocks/>
            </p:cNvSpPr>
            <p:nvPr/>
          </p:nvSpPr>
          <p:spPr bwMode="auto">
            <a:xfrm>
              <a:off x="3287713" y="3903663"/>
              <a:ext cx="68263" cy="69850"/>
            </a:xfrm>
            <a:custGeom>
              <a:avLst/>
              <a:gdLst>
                <a:gd name="T0" fmla="*/ 43 w 43"/>
                <a:gd name="T1" fmla="*/ 22 h 44"/>
                <a:gd name="T2" fmla="*/ 43 w 43"/>
                <a:gd name="T3" fmla="*/ 22 h 44"/>
                <a:gd name="T4" fmla="*/ 43 w 43"/>
                <a:gd name="T5" fmla="*/ 31 h 44"/>
                <a:gd name="T6" fmla="*/ 37 w 43"/>
                <a:gd name="T7" fmla="*/ 37 h 44"/>
                <a:gd name="T8" fmla="*/ 31 w 43"/>
                <a:gd name="T9" fmla="*/ 41 h 44"/>
                <a:gd name="T10" fmla="*/ 21 w 43"/>
                <a:gd name="T11" fmla="*/ 44 h 44"/>
                <a:gd name="T12" fmla="*/ 21 w 43"/>
                <a:gd name="T13" fmla="*/ 44 h 44"/>
                <a:gd name="T14" fmla="*/ 12 w 43"/>
                <a:gd name="T15" fmla="*/ 41 h 44"/>
                <a:gd name="T16" fmla="*/ 6 w 43"/>
                <a:gd name="T17" fmla="*/ 37 h 44"/>
                <a:gd name="T18" fmla="*/ 3 w 43"/>
                <a:gd name="T19" fmla="*/ 31 h 44"/>
                <a:gd name="T20" fmla="*/ 0 w 43"/>
                <a:gd name="T21" fmla="*/ 22 h 44"/>
                <a:gd name="T22" fmla="*/ 0 w 43"/>
                <a:gd name="T23" fmla="*/ 22 h 44"/>
                <a:gd name="T24" fmla="*/ 3 w 43"/>
                <a:gd name="T25" fmla="*/ 13 h 44"/>
                <a:gd name="T26" fmla="*/ 6 w 43"/>
                <a:gd name="T27" fmla="*/ 6 h 44"/>
                <a:gd name="T28" fmla="*/ 12 w 43"/>
                <a:gd name="T29" fmla="*/ 0 h 44"/>
                <a:gd name="T30" fmla="*/ 21 w 43"/>
                <a:gd name="T31" fmla="*/ 0 h 44"/>
                <a:gd name="T32" fmla="*/ 21 w 43"/>
                <a:gd name="T33" fmla="*/ 0 h 44"/>
                <a:gd name="T34" fmla="*/ 31 w 43"/>
                <a:gd name="T35" fmla="*/ 0 h 44"/>
                <a:gd name="T36" fmla="*/ 37 w 43"/>
                <a:gd name="T37" fmla="*/ 6 h 44"/>
                <a:gd name="T38" fmla="*/ 43 w 43"/>
                <a:gd name="T39" fmla="*/ 13 h 44"/>
                <a:gd name="T40" fmla="*/ 43 w 43"/>
                <a:gd name="T41" fmla="*/ 22 h 44"/>
                <a:gd name="T42" fmla="*/ 43 w 43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2" y="41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3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13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3" name="Freeform 156"/>
            <p:cNvSpPr>
              <a:spLocks/>
            </p:cNvSpPr>
            <p:nvPr/>
          </p:nvSpPr>
          <p:spPr bwMode="auto">
            <a:xfrm>
              <a:off x="3360738" y="3894138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4 w 44"/>
                <a:gd name="T5" fmla="*/ 31 h 43"/>
                <a:gd name="T6" fmla="*/ 37 w 44"/>
                <a:gd name="T7" fmla="*/ 37 h 43"/>
                <a:gd name="T8" fmla="*/ 31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6 w 44"/>
                <a:gd name="T17" fmla="*/ 37 h 43"/>
                <a:gd name="T18" fmla="*/ 3 w 44"/>
                <a:gd name="T19" fmla="*/ 31 h 43"/>
                <a:gd name="T20" fmla="*/ 0 w 44"/>
                <a:gd name="T21" fmla="*/ 22 h 43"/>
                <a:gd name="T22" fmla="*/ 0 w 44"/>
                <a:gd name="T23" fmla="*/ 22 h 43"/>
                <a:gd name="T24" fmla="*/ 3 w 44"/>
                <a:gd name="T25" fmla="*/ 12 h 43"/>
                <a:gd name="T26" fmla="*/ 6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0 h 43"/>
                <a:gd name="T36" fmla="*/ 37 w 44"/>
                <a:gd name="T37" fmla="*/ 6 h 43"/>
                <a:gd name="T38" fmla="*/ 44 w 44"/>
                <a:gd name="T39" fmla="*/ 12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4" name="Freeform 157"/>
            <p:cNvSpPr>
              <a:spLocks/>
            </p:cNvSpPr>
            <p:nvPr/>
          </p:nvSpPr>
          <p:spPr bwMode="auto">
            <a:xfrm>
              <a:off x="3405188" y="3840163"/>
              <a:ext cx="69850" cy="68263"/>
            </a:xfrm>
            <a:custGeom>
              <a:avLst/>
              <a:gdLst>
                <a:gd name="T0" fmla="*/ 44 w 44"/>
                <a:gd name="T1" fmla="*/ 22 h 43"/>
                <a:gd name="T2" fmla="*/ 44 w 44"/>
                <a:gd name="T3" fmla="*/ 22 h 43"/>
                <a:gd name="T4" fmla="*/ 44 w 44"/>
                <a:gd name="T5" fmla="*/ 31 h 43"/>
                <a:gd name="T6" fmla="*/ 37 w 44"/>
                <a:gd name="T7" fmla="*/ 37 h 43"/>
                <a:gd name="T8" fmla="*/ 31 w 44"/>
                <a:gd name="T9" fmla="*/ 40 h 43"/>
                <a:gd name="T10" fmla="*/ 22 w 44"/>
                <a:gd name="T11" fmla="*/ 43 h 43"/>
                <a:gd name="T12" fmla="*/ 22 w 44"/>
                <a:gd name="T13" fmla="*/ 43 h 43"/>
                <a:gd name="T14" fmla="*/ 13 w 44"/>
                <a:gd name="T15" fmla="*/ 40 h 43"/>
                <a:gd name="T16" fmla="*/ 6 w 44"/>
                <a:gd name="T17" fmla="*/ 37 h 43"/>
                <a:gd name="T18" fmla="*/ 3 w 44"/>
                <a:gd name="T19" fmla="*/ 31 h 43"/>
                <a:gd name="T20" fmla="*/ 0 w 44"/>
                <a:gd name="T21" fmla="*/ 22 h 43"/>
                <a:gd name="T22" fmla="*/ 0 w 44"/>
                <a:gd name="T23" fmla="*/ 22 h 43"/>
                <a:gd name="T24" fmla="*/ 3 w 44"/>
                <a:gd name="T25" fmla="*/ 12 h 43"/>
                <a:gd name="T26" fmla="*/ 6 w 44"/>
                <a:gd name="T27" fmla="*/ 6 h 43"/>
                <a:gd name="T28" fmla="*/ 13 w 44"/>
                <a:gd name="T29" fmla="*/ 0 h 43"/>
                <a:gd name="T30" fmla="*/ 22 w 44"/>
                <a:gd name="T31" fmla="*/ 0 h 43"/>
                <a:gd name="T32" fmla="*/ 22 w 44"/>
                <a:gd name="T33" fmla="*/ 0 h 43"/>
                <a:gd name="T34" fmla="*/ 31 w 44"/>
                <a:gd name="T35" fmla="*/ 0 h 43"/>
                <a:gd name="T36" fmla="*/ 37 w 44"/>
                <a:gd name="T37" fmla="*/ 6 h 43"/>
                <a:gd name="T38" fmla="*/ 44 w 44"/>
                <a:gd name="T39" fmla="*/ 12 h 43"/>
                <a:gd name="T40" fmla="*/ 44 w 44"/>
                <a:gd name="T41" fmla="*/ 22 h 43"/>
                <a:gd name="T42" fmla="*/ 44 w 44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3" y="40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7235" name="Freeform 158"/>
            <p:cNvSpPr>
              <a:spLocks/>
            </p:cNvSpPr>
            <p:nvPr/>
          </p:nvSpPr>
          <p:spPr bwMode="auto">
            <a:xfrm>
              <a:off x="3435351" y="3889376"/>
              <a:ext cx="68263" cy="68263"/>
            </a:xfrm>
            <a:custGeom>
              <a:avLst/>
              <a:gdLst>
                <a:gd name="T0" fmla="*/ 43 w 43"/>
                <a:gd name="T1" fmla="*/ 22 h 43"/>
                <a:gd name="T2" fmla="*/ 43 w 43"/>
                <a:gd name="T3" fmla="*/ 22 h 43"/>
                <a:gd name="T4" fmla="*/ 43 w 43"/>
                <a:gd name="T5" fmla="*/ 31 h 43"/>
                <a:gd name="T6" fmla="*/ 37 w 43"/>
                <a:gd name="T7" fmla="*/ 37 h 43"/>
                <a:gd name="T8" fmla="*/ 31 w 43"/>
                <a:gd name="T9" fmla="*/ 43 h 43"/>
                <a:gd name="T10" fmla="*/ 21 w 43"/>
                <a:gd name="T11" fmla="*/ 43 h 43"/>
                <a:gd name="T12" fmla="*/ 21 w 43"/>
                <a:gd name="T13" fmla="*/ 43 h 43"/>
                <a:gd name="T14" fmla="*/ 12 w 43"/>
                <a:gd name="T15" fmla="*/ 43 h 43"/>
                <a:gd name="T16" fmla="*/ 6 w 43"/>
                <a:gd name="T17" fmla="*/ 37 h 43"/>
                <a:gd name="T18" fmla="*/ 3 w 43"/>
                <a:gd name="T19" fmla="*/ 31 h 43"/>
                <a:gd name="T20" fmla="*/ 0 w 43"/>
                <a:gd name="T21" fmla="*/ 22 h 43"/>
                <a:gd name="T22" fmla="*/ 0 w 43"/>
                <a:gd name="T23" fmla="*/ 22 h 43"/>
                <a:gd name="T24" fmla="*/ 3 w 43"/>
                <a:gd name="T25" fmla="*/ 15 h 43"/>
                <a:gd name="T26" fmla="*/ 6 w 43"/>
                <a:gd name="T27" fmla="*/ 6 h 43"/>
                <a:gd name="T28" fmla="*/ 12 w 43"/>
                <a:gd name="T29" fmla="*/ 3 h 43"/>
                <a:gd name="T30" fmla="*/ 21 w 43"/>
                <a:gd name="T31" fmla="*/ 0 h 43"/>
                <a:gd name="T32" fmla="*/ 21 w 43"/>
                <a:gd name="T33" fmla="*/ 0 h 43"/>
                <a:gd name="T34" fmla="*/ 31 w 43"/>
                <a:gd name="T35" fmla="*/ 3 h 43"/>
                <a:gd name="T36" fmla="*/ 37 w 43"/>
                <a:gd name="T37" fmla="*/ 6 h 43"/>
                <a:gd name="T38" fmla="*/ 43 w 43"/>
                <a:gd name="T39" fmla="*/ 15 h 43"/>
                <a:gd name="T40" fmla="*/ 43 w 43"/>
                <a:gd name="T41" fmla="*/ 22 h 43"/>
                <a:gd name="T42" fmla="*/ 43 w 43"/>
                <a:gd name="T4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3" y="22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6" y="37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6" y="6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7236" name="Rectangle 159"/>
          <p:cNvSpPr>
            <a:spLocks noChangeArrowheads="1"/>
          </p:cNvSpPr>
          <p:nvPr/>
        </p:nvSpPr>
        <p:spPr bwMode="auto">
          <a:xfrm>
            <a:off x="323851" y="4322763"/>
            <a:ext cx="304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37" name="Rectangle 160"/>
          <p:cNvSpPr>
            <a:spLocks noChangeArrowheads="1"/>
          </p:cNvSpPr>
          <p:nvPr/>
        </p:nvSpPr>
        <p:spPr bwMode="auto">
          <a:xfrm>
            <a:off x="323851" y="3825876"/>
            <a:ext cx="304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38" name="Rectangle 161"/>
          <p:cNvSpPr>
            <a:spLocks noChangeArrowheads="1"/>
          </p:cNvSpPr>
          <p:nvPr/>
        </p:nvSpPr>
        <p:spPr bwMode="auto">
          <a:xfrm>
            <a:off x="323851" y="3328988"/>
            <a:ext cx="304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39" name="Rectangle 162"/>
          <p:cNvSpPr>
            <a:spLocks noChangeArrowheads="1"/>
          </p:cNvSpPr>
          <p:nvPr/>
        </p:nvSpPr>
        <p:spPr bwMode="auto">
          <a:xfrm>
            <a:off x="323851" y="2832101"/>
            <a:ext cx="304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0,6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0" name="Rectangle 163"/>
          <p:cNvSpPr>
            <a:spLocks noChangeArrowheads="1"/>
          </p:cNvSpPr>
          <p:nvPr/>
        </p:nvSpPr>
        <p:spPr bwMode="auto">
          <a:xfrm>
            <a:off x="323851" y="2333626"/>
            <a:ext cx="304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0,7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1" name="Rectangle 164"/>
          <p:cNvSpPr>
            <a:spLocks noChangeArrowheads="1"/>
          </p:cNvSpPr>
          <p:nvPr/>
        </p:nvSpPr>
        <p:spPr bwMode="auto">
          <a:xfrm>
            <a:off x="457201" y="4475163"/>
            <a:ext cx="43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1820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2" name="Rectangle 165"/>
          <p:cNvSpPr>
            <a:spLocks noChangeArrowheads="1"/>
          </p:cNvSpPr>
          <p:nvPr/>
        </p:nvSpPr>
        <p:spPr bwMode="auto">
          <a:xfrm>
            <a:off x="1181101" y="4475163"/>
            <a:ext cx="43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1870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3" name="Rectangle 166"/>
          <p:cNvSpPr>
            <a:spLocks noChangeArrowheads="1"/>
          </p:cNvSpPr>
          <p:nvPr/>
        </p:nvSpPr>
        <p:spPr bwMode="auto">
          <a:xfrm>
            <a:off x="1903413" y="4475163"/>
            <a:ext cx="43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1920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4" name="Rectangle 167"/>
          <p:cNvSpPr>
            <a:spLocks noChangeArrowheads="1"/>
          </p:cNvSpPr>
          <p:nvPr/>
        </p:nvSpPr>
        <p:spPr bwMode="auto">
          <a:xfrm>
            <a:off x="2632076" y="4475163"/>
            <a:ext cx="43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1970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5" name="Rectangle 168"/>
          <p:cNvSpPr>
            <a:spLocks noChangeArrowheads="1"/>
          </p:cNvSpPr>
          <p:nvPr/>
        </p:nvSpPr>
        <p:spPr bwMode="auto">
          <a:xfrm>
            <a:off x="387351" y="2103438"/>
            <a:ext cx="313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Gini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47" name="Line 170"/>
          <p:cNvSpPr>
            <a:spLocks noChangeShapeType="1"/>
          </p:cNvSpPr>
          <p:nvPr/>
        </p:nvSpPr>
        <p:spPr bwMode="auto">
          <a:xfrm>
            <a:off x="2090738" y="440055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48" name="Line 171"/>
          <p:cNvSpPr>
            <a:spLocks noChangeShapeType="1"/>
          </p:cNvSpPr>
          <p:nvPr/>
        </p:nvSpPr>
        <p:spPr bwMode="auto">
          <a:xfrm>
            <a:off x="1352551" y="440055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49" name="Line 172"/>
          <p:cNvSpPr>
            <a:spLocks noChangeShapeType="1"/>
          </p:cNvSpPr>
          <p:nvPr/>
        </p:nvSpPr>
        <p:spPr bwMode="auto">
          <a:xfrm>
            <a:off x="609601" y="440055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0" name="Line 173"/>
          <p:cNvSpPr>
            <a:spLocks noChangeShapeType="1"/>
          </p:cNvSpPr>
          <p:nvPr/>
        </p:nvSpPr>
        <p:spPr bwMode="auto">
          <a:xfrm>
            <a:off x="2833688" y="440055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1" name="Line 174"/>
          <p:cNvSpPr>
            <a:spLocks noChangeShapeType="1"/>
          </p:cNvSpPr>
          <p:nvPr/>
        </p:nvSpPr>
        <p:spPr bwMode="auto">
          <a:xfrm>
            <a:off x="7362826" y="438150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2" name="Line 175"/>
          <p:cNvSpPr>
            <a:spLocks noChangeShapeType="1"/>
          </p:cNvSpPr>
          <p:nvPr/>
        </p:nvSpPr>
        <p:spPr bwMode="auto">
          <a:xfrm>
            <a:off x="6748463" y="438150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3" name="Line 176"/>
          <p:cNvSpPr>
            <a:spLocks noChangeShapeType="1"/>
          </p:cNvSpPr>
          <p:nvPr/>
        </p:nvSpPr>
        <p:spPr bwMode="auto">
          <a:xfrm>
            <a:off x="6132513" y="438150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4" name="Line 177"/>
          <p:cNvSpPr>
            <a:spLocks noChangeShapeType="1"/>
          </p:cNvSpPr>
          <p:nvPr/>
        </p:nvSpPr>
        <p:spPr bwMode="auto">
          <a:xfrm>
            <a:off x="5521326" y="438150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7256" name="Line 179"/>
          <p:cNvSpPr>
            <a:spLocks noChangeShapeType="1"/>
          </p:cNvSpPr>
          <p:nvPr/>
        </p:nvSpPr>
        <p:spPr bwMode="auto">
          <a:xfrm>
            <a:off x="7978776" y="4381501"/>
            <a:ext cx="0" cy="49213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6" name="Tekstvak 185"/>
          <p:cNvSpPr txBox="1"/>
          <p:nvPr/>
        </p:nvSpPr>
        <p:spPr>
          <a:xfrm>
            <a:off x="129524" y="5194852"/>
            <a:ext cx="890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de </a:t>
            </a:r>
            <a:r>
              <a:rPr lang="nl-BE" sz="1000" dirty="0" err="1" smtClean="0">
                <a:solidFill>
                  <a:schemeClr val="tx2"/>
                </a:solidFill>
              </a:rPr>
              <a:t>linkerfiguur</a:t>
            </a:r>
            <a:r>
              <a:rPr lang="nl-BE" sz="1000" dirty="0" smtClean="0">
                <a:solidFill>
                  <a:schemeClr val="tx2"/>
                </a:solidFill>
              </a:rPr>
              <a:t> </a:t>
            </a:r>
            <a:r>
              <a:rPr lang="nl-BE" sz="1000" dirty="0">
                <a:solidFill>
                  <a:schemeClr val="tx2"/>
                </a:solidFill>
              </a:rPr>
              <a:t>is gebaseerd op </a:t>
            </a:r>
            <a:r>
              <a:rPr lang="nl-BE" sz="1000" dirty="0" smtClean="0">
                <a:solidFill>
                  <a:schemeClr val="tx2"/>
                </a:solidFill>
              </a:rPr>
              <a:t>figuur </a:t>
            </a:r>
            <a:r>
              <a:rPr lang="nl-BE" sz="1000" dirty="0">
                <a:solidFill>
                  <a:schemeClr val="tx2"/>
                </a:solidFill>
              </a:rPr>
              <a:t>3.2 en de </a:t>
            </a:r>
            <a:r>
              <a:rPr lang="nl-BE" sz="1000" dirty="0" smtClean="0">
                <a:solidFill>
                  <a:schemeClr val="tx2"/>
                </a:solidFill>
              </a:rPr>
              <a:t>rechterfiguur </a:t>
            </a:r>
            <a:r>
              <a:rPr lang="nl-BE" sz="1000" dirty="0">
                <a:solidFill>
                  <a:schemeClr val="tx2"/>
                </a:solidFill>
              </a:rPr>
              <a:t>op </a:t>
            </a:r>
            <a:r>
              <a:rPr lang="nl-BE" sz="1000" dirty="0" smtClean="0">
                <a:solidFill>
                  <a:schemeClr val="tx2"/>
                </a:solidFill>
              </a:rPr>
              <a:t>figuur </a:t>
            </a:r>
            <a:r>
              <a:rPr lang="nl-BE" sz="1000" dirty="0">
                <a:solidFill>
                  <a:schemeClr val="tx2"/>
                </a:solidFill>
              </a:rPr>
              <a:t>1.1 in </a:t>
            </a:r>
            <a:r>
              <a:rPr lang="nl-BE" sz="1000" dirty="0" err="1">
                <a:solidFill>
                  <a:schemeClr val="tx2"/>
                </a:solidFill>
              </a:rPr>
              <a:t>Milanovic</a:t>
            </a:r>
            <a:r>
              <a:rPr lang="nl-BE" sz="1000" dirty="0">
                <a:solidFill>
                  <a:schemeClr val="tx2"/>
                </a:solidFill>
              </a:rPr>
              <a:t>, B. (2016) </a:t>
            </a:r>
            <a:r>
              <a:rPr lang="nl-BE" sz="1000" i="1" dirty="0" smtClean="0">
                <a:solidFill>
                  <a:schemeClr val="tx2"/>
                </a:solidFill>
              </a:rPr>
              <a:t>Global </a:t>
            </a:r>
            <a:r>
              <a:rPr lang="en-US" sz="1000" i="1" dirty="0" smtClean="0">
                <a:solidFill>
                  <a:schemeClr val="tx2"/>
                </a:solidFill>
              </a:rPr>
              <a:t>Inequality</a:t>
            </a:r>
            <a:r>
              <a:rPr lang="en-US" sz="1000" i="1" dirty="0">
                <a:solidFill>
                  <a:schemeClr val="tx2"/>
                </a:solidFill>
              </a:rPr>
              <a:t>: a new Approach for the Age of Globalization</a:t>
            </a:r>
            <a:r>
              <a:rPr lang="en-US" sz="1000" dirty="0">
                <a:solidFill>
                  <a:schemeClr val="tx2"/>
                </a:solidFill>
              </a:rPr>
              <a:t>. 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Cambridge</a:t>
            </a:r>
            <a:r>
              <a:rPr lang="en-US" sz="1000" dirty="0">
                <a:solidFill>
                  <a:schemeClr val="tx2"/>
                </a:solidFill>
              </a:rPr>
              <a:t>: </a:t>
            </a:r>
            <a:r>
              <a:rPr lang="en-US" sz="1000" dirty="0" smtClean="0">
                <a:solidFill>
                  <a:schemeClr val="tx2"/>
                </a:solidFill>
              </a:rPr>
              <a:t>The </a:t>
            </a:r>
            <a:r>
              <a:rPr lang="en-US" sz="1000" dirty="0">
                <a:solidFill>
                  <a:schemeClr val="tx2"/>
                </a:solidFill>
              </a:rPr>
              <a:t>Belknap Press of </a:t>
            </a:r>
            <a:r>
              <a:rPr lang="en-US" sz="1000" dirty="0" smtClean="0">
                <a:solidFill>
                  <a:schemeClr val="tx2"/>
                </a:solidFill>
              </a:rPr>
              <a:t>Harvard </a:t>
            </a:r>
            <a:r>
              <a:rPr lang="nl-BE" sz="1000" dirty="0" smtClean="0">
                <a:solidFill>
                  <a:schemeClr val="tx2"/>
                </a:solidFill>
              </a:rPr>
              <a:t>University</a:t>
            </a:r>
            <a:r>
              <a:rPr lang="nl-BE" sz="1000" dirty="0">
                <a:solidFill>
                  <a:schemeClr val="tx2"/>
                </a:solidFill>
              </a:rPr>
              <a:t>. Voor beide </a:t>
            </a:r>
            <a:r>
              <a:rPr lang="nl-BE" sz="1000" dirty="0" smtClean="0">
                <a:solidFill>
                  <a:schemeClr val="tx2"/>
                </a:solidFill>
              </a:rPr>
              <a:t>figuren </a:t>
            </a:r>
            <a:r>
              <a:rPr lang="nl-BE" sz="1000" dirty="0">
                <a:solidFill>
                  <a:schemeClr val="tx2"/>
                </a:solidFill>
              </a:rPr>
              <a:t>bezorgde Branko </a:t>
            </a:r>
            <a:r>
              <a:rPr lang="nl-BE" sz="1000" dirty="0" err="1">
                <a:solidFill>
                  <a:schemeClr val="tx2"/>
                </a:solidFill>
              </a:rPr>
              <a:t>Milanovic</a:t>
            </a:r>
            <a:r>
              <a:rPr lang="nl-BE" sz="1000" dirty="0">
                <a:solidFill>
                  <a:schemeClr val="tx2"/>
                </a:solidFill>
              </a:rPr>
              <a:t> ons de meest actuele achterliggende data.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12609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14.9: de verandering in de ongelijkheid in rijke landen tussen 1985 en 2013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28788" y="1457325"/>
            <a:ext cx="5964238" cy="0"/>
          </a:xfrm>
          <a:prstGeom prst="line">
            <a:avLst/>
          </a:prstGeom>
          <a:noFill/>
          <a:ln w="9525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728788" y="2279650"/>
            <a:ext cx="5964238" cy="0"/>
          </a:xfrm>
          <a:prstGeom prst="line">
            <a:avLst/>
          </a:prstGeom>
          <a:noFill/>
          <a:ln w="9525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28788" y="3097213"/>
            <a:ext cx="5964238" cy="0"/>
          </a:xfrm>
          <a:prstGeom prst="line">
            <a:avLst/>
          </a:prstGeom>
          <a:noFill/>
          <a:ln w="9525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28788" y="3914775"/>
            <a:ext cx="5964238" cy="0"/>
          </a:xfrm>
          <a:prstGeom prst="line">
            <a:avLst/>
          </a:prstGeom>
          <a:noFill/>
          <a:ln w="9525">
            <a:solidFill>
              <a:srgbClr val="D3D3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728788" y="4737100"/>
            <a:ext cx="5964238" cy="0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785938" y="3708400"/>
            <a:ext cx="80963" cy="80962"/>
          </a:xfrm>
          <a:custGeom>
            <a:avLst/>
            <a:gdLst>
              <a:gd name="T0" fmla="*/ 51 w 51"/>
              <a:gd name="T1" fmla="*/ 27 h 51"/>
              <a:gd name="T2" fmla="*/ 51 w 51"/>
              <a:gd name="T3" fmla="*/ 27 h 51"/>
              <a:gd name="T4" fmla="*/ 51 w 51"/>
              <a:gd name="T5" fmla="*/ 36 h 51"/>
              <a:gd name="T6" fmla="*/ 45 w 51"/>
              <a:gd name="T7" fmla="*/ 45 h 51"/>
              <a:gd name="T8" fmla="*/ 36 w 51"/>
              <a:gd name="T9" fmla="*/ 51 h 51"/>
              <a:gd name="T10" fmla="*/ 27 w 51"/>
              <a:gd name="T11" fmla="*/ 51 h 51"/>
              <a:gd name="T12" fmla="*/ 27 w 51"/>
              <a:gd name="T13" fmla="*/ 51 h 51"/>
              <a:gd name="T14" fmla="*/ 15 w 51"/>
              <a:gd name="T15" fmla="*/ 51 h 51"/>
              <a:gd name="T16" fmla="*/ 9 w 51"/>
              <a:gd name="T17" fmla="*/ 45 h 51"/>
              <a:gd name="T18" fmla="*/ 3 w 51"/>
              <a:gd name="T19" fmla="*/ 36 h 51"/>
              <a:gd name="T20" fmla="*/ 0 w 51"/>
              <a:gd name="T21" fmla="*/ 27 h 51"/>
              <a:gd name="T22" fmla="*/ 0 w 51"/>
              <a:gd name="T23" fmla="*/ 27 h 51"/>
              <a:gd name="T24" fmla="*/ 3 w 51"/>
              <a:gd name="T25" fmla="*/ 15 h 51"/>
              <a:gd name="T26" fmla="*/ 9 w 51"/>
              <a:gd name="T27" fmla="*/ 9 h 51"/>
              <a:gd name="T28" fmla="*/ 15 w 51"/>
              <a:gd name="T29" fmla="*/ 3 h 51"/>
              <a:gd name="T30" fmla="*/ 27 w 51"/>
              <a:gd name="T31" fmla="*/ 0 h 51"/>
              <a:gd name="T32" fmla="*/ 27 w 51"/>
              <a:gd name="T33" fmla="*/ 0 h 51"/>
              <a:gd name="T34" fmla="*/ 36 w 51"/>
              <a:gd name="T35" fmla="*/ 3 h 51"/>
              <a:gd name="T36" fmla="*/ 45 w 51"/>
              <a:gd name="T37" fmla="*/ 9 h 51"/>
              <a:gd name="T38" fmla="*/ 51 w 51"/>
              <a:gd name="T39" fmla="*/ 15 h 51"/>
              <a:gd name="T40" fmla="*/ 51 w 51"/>
              <a:gd name="T41" fmla="*/ 27 h 51"/>
              <a:gd name="T42" fmla="*/ 51 w 51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51" y="27"/>
                </a:moveTo>
                <a:lnTo>
                  <a:pt x="51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1"/>
                </a:lnTo>
                <a:lnTo>
                  <a:pt x="27" y="51"/>
                </a:lnTo>
                <a:lnTo>
                  <a:pt x="15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9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5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828800" y="3536950"/>
            <a:ext cx="0" cy="1714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785938" y="3465513"/>
            <a:ext cx="80963" cy="76200"/>
          </a:xfrm>
          <a:custGeom>
            <a:avLst/>
            <a:gdLst>
              <a:gd name="T0" fmla="*/ 51 w 51"/>
              <a:gd name="T1" fmla="*/ 24 h 48"/>
              <a:gd name="T2" fmla="*/ 27 w 51"/>
              <a:gd name="T3" fmla="*/ 48 h 48"/>
              <a:gd name="T4" fmla="*/ 0 w 51"/>
              <a:gd name="T5" fmla="*/ 24 h 48"/>
              <a:gd name="T6" fmla="*/ 27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7" y="48"/>
                </a:lnTo>
                <a:lnTo>
                  <a:pt x="0" y="24"/>
                </a:lnTo>
                <a:lnTo>
                  <a:pt x="27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016125" y="3627438"/>
            <a:ext cx="80963" cy="85725"/>
          </a:xfrm>
          <a:custGeom>
            <a:avLst/>
            <a:gdLst>
              <a:gd name="T0" fmla="*/ 51 w 51"/>
              <a:gd name="T1" fmla="*/ 27 h 54"/>
              <a:gd name="T2" fmla="*/ 51 w 51"/>
              <a:gd name="T3" fmla="*/ 27 h 54"/>
              <a:gd name="T4" fmla="*/ 51 w 51"/>
              <a:gd name="T5" fmla="*/ 36 h 54"/>
              <a:gd name="T6" fmla="*/ 45 w 51"/>
              <a:gd name="T7" fmla="*/ 45 h 54"/>
              <a:gd name="T8" fmla="*/ 36 w 51"/>
              <a:gd name="T9" fmla="*/ 51 h 54"/>
              <a:gd name="T10" fmla="*/ 27 w 51"/>
              <a:gd name="T11" fmla="*/ 54 h 54"/>
              <a:gd name="T12" fmla="*/ 27 w 51"/>
              <a:gd name="T13" fmla="*/ 54 h 54"/>
              <a:gd name="T14" fmla="*/ 15 w 51"/>
              <a:gd name="T15" fmla="*/ 51 h 54"/>
              <a:gd name="T16" fmla="*/ 6 w 51"/>
              <a:gd name="T17" fmla="*/ 45 h 54"/>
              <a:gd name="T18" fmla="*/ 3 w 51"/>
              <a:gd name="T19" fmla="*/ 36 h 54"/>
              <a:gd name="T20" fmla="*/ 0 w 51"/>
              <a:gd name="T21" fmla="*/ 27 h 54"/>
              <a:gd name="T22" fmla="*/ 0 w 51"/>
              <a:gd name="T23" fmla="*/ 27 h 54"/>
              <a:gd name="T24" fmla="*/ 3 w 51"/>
              <a:gd name="T25" fmla="*/ 18 h 54"/>
              <a:gd name="T26" fmla="*/ 6 w 51"/>
              <a:gd name="T27" fmla="*/ 9 h 54"/>
              <a:gd name="T28" fmla="*/ 15 w 51"/>
              <a:gd name="T29" fmla="*/ 3 h 54"/>
              <a:gd name="T30" fmla="*/ 27 w 51"/>
              <a:gd name="T31" fmla="*/ 0 h 54"/>
              <a:gd name="T32" fmla="*/ 27 w 51"/>
              <a:gd name="T33" fmla="*/ 0 h 54"/>
              <a:gd name="T34" fmla="*/ 36 w 51"/>
              <a:gd name="T35" fmla="*/ 3 h 54"/>
              <a:gd name="T36" fmla="*/ 45 w 51"/>
              <a:gd name="T37" fmla="*/ 9 h 54"/>
              <a:gd name="T38" fmla="*/ 51 w 51"/>
              <a:gd name="T39" fmla="*/ 18 h 54"/>
              <a:gd name="T40" fmla="*/ 51 w 51"/>
              <a:gd name="T41" fmla="*/ 27 h 54"/>
              <a:gd name="T42" fmla="*/ 51 w 51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4">
                <a:moveTo>
                  <a:pt x="51" y="27"/>
                </a:moveTo>
                <a:lnTo>
                  <a:pt x="51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4"/>
                </a:lnTo>
                <a:lnTo>
                  <a:pt x="27" y="54"/>
                </a:lnTo>
                <a:lnTo>
                  <a:pt x="15" y="51"/>
                </a:lnTo>
                <a:lnTo>
                  <a:pt x="6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8"/>
                </a:lnTo>
                <a:lnTo>
                  <a:pt x="6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8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058988" y="3536950"/>
            <a:ext cx="0" cy="9048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016125" y="3465513"/>
            <a:ext cx="80963" cy="76200"/>
          </a:xfrm>
          <a:custGeom>
            <a:avLst/>
            <a:gdLst>
              <a:gd name="T0" fmla="*/ 51 w 51"/>
              <a:gd name="T1" fmla="*/ 24 h 48"/>
              <a:gd name="T2" fmla="*/ 27 w 51"/>
              <a:gd name="T3" fmla="*/ 48 h 48"/>
              <a:gd name="T4" fmla="*/ 0 w 51"/>
              <a:gd name="T5" fmla="*/ 24 h 48"/>
              <a:gd name="T6" fmla="*/ 27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7" y="48"/>
                </a:lnTo>
                <a:lnTo>
                  <a:pt x="0" y="24"/>
                </a:lnTo>
                <a:lnTo>
                  <a:pt x="27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627438" y="3116263"/>
            <a:ext cx="85725" cy="80962"/>
          </a:xfrm>
          <a:custGeom>
            <a:avLst/>
            <a:gdLst>
              <a:gd name="T0" fmla="*/ 54 w 54"/>
              <a:gd name="T1" fmla="*/ 27 h 51"/>
              <a:gd name="T2" fmla="*/ 54 w 54"/>
              <a:gd name="T3" fmla="*/ 27 h 51"/>
              <a:gd name="T4" fmla="*/ 51 w 54"/>
              <a:gd name="T5" fmla="*/ 36 h 51"/>
              <a:gd name="T6" fmla="*/ 45 w 54"/>
              <a:gd name="T7" fmla="*/ 45 h 51"/>
              <a:gd name="T8" fmla="*/ 36 w 54"/>
              <a:gd name="T9" fmla="*/ 51 h 51"/>
              <a:gd name="T10" fmla="*/ 27 w 54"/>
              <a:gd name="T11" fmla="*/ 51 h 51"/>
              <a:gd name="T12" fmla="*/ 27 w 54"/>
              <a:gd name="T13" fmla="*/ 51 h 51"/>
              <a:gd name="T14" fmla="*/ 18 w 54"/>
              <a:gd name="T15" fmla="*/ 51 h 51"/>
              <a:gd name="T16" fmla="*/ 9 w 54"/>
              <a:gd name="T17" fmla="*/ 45 h 51"/>
              <a:gd name="T18" fmla="*/ 3 w 54"/>
              <a:gd name="T19" fmla="*/ 36 h 51"/>
              <a:gd name="T20" fmla="*/ 0 w 54"/>
              <a:gd name="T21" fmla="*/ 27 h 51"/>
              <a:gd name="T22" fmla="*/ 0 w 54"/>
              <a:gd name="T23" fmla="*/ 27 h 51"/>
              <a:gd name="T24" fmla="*/ 3 w 54"/>
              <a:gd name="T25" fmla="*/ 15 h 51"/>
              <a:gd name="T26" fmla="*/ 9 w 54"/>
              <a:gd name="T27" fmla="*/ 6 h 51"/>
              <a:gd name="T28" fmla="*/ 18 w 54"/>
              <a:gd name="T29" fmla="*/ 3 h 51"/>
              <a:gd name="T30" fmla="*/ 27 w 54"/>
              <a:gd name="T31" fmla="*/ 0 h 51"/>
              <a:gd name="T32" fmla="*/ 27 w 54"/>
              <a:gd name="T33" fmla="*/ 0 h 51"/>
              <a:gd name="T34" fmla="*/ 36 w 54"/>
              <a:gd name="T35" fmla="*/ 3 h 51"/>
              <a:gd name="T36" fmla="*/ 45 w 54"/>
              <a:gd name="T37" fmla="*/ 6 h 51"/>
              <a:gd name="T38" fmla="*/ 51 w 54"/>
              <a:gd name="T39" fmla="*/ 15 h 51"/>
              <a:gd name="T40" fmla="*/ 54 w 54"/>
              <a:gd name="T41" fmla="*/ 27 h 51"/>
              <a:gd name="T42" fmla="*/ 54 w 54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51">
                <a:moveTo>
                  <a:pt x="54" y="27"/>
                </a:moveTo>
                <a:lnTo>
                  <a:pt x="54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1"/>
                </a:lnTo>
                <a:lnTo>
                  <a:pt x="27" y="51"/>
                </a:lnTo>
                <a:lnTo>
                  <a:pt x="18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9" y="6"/>
                </a:lnTo>
                <a:lnTo>
                  <a:pt x="18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6"/>
                </a:lnTo>
                <a:lnTo>
                  <a:pt x="51" y="15"/>
                </a:lnTo>
                <a:lnTo>
                  <a:pt x="54" y="27"/>
                </a:lnTo>
                <a:lnTo>
                  <a:pt x="54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670300" y="3005138"/>
            <a:ext cx="0" cy="1111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3632200" y="2928938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249488" y="3698875"/>
            <a:ext cx="82550" cy="80962"/>
          </a:xfrm>
          <a:custGeom>
            <a:avLst/>
            <a:gdLst>
              <a:gd name="T0" fmla="*/ 52 w 52"/>
              <a:gd name="T1" fmla="*/ 27 h 51"/>
              <a:gd name="T2" fmla="*/ 52 w 52"/>
              <a:gd name="T3" fmla="*/ 27 h 51"/>
              <a:gd name="T4" fmla="*/ 49 w 52"/>
              <a:gd name="T5" fmla="*/ 36 h 51"/>
              <a:gd name="T6" fmla="*/ 43 w 52"/>
              <a:gd name="T7" fmla="*/ 45 h 51"/>
              <a:gd name="T8" fmla="*/ 37 w 52"/>
              <a:gd name="T9" fmla="*/ 51 h 51"/>
              <a:gd name="T10" fmla="*/ 25 w 52"/>
              <a:gd name="T11" fmla="*/ 51 h 51"/>
              <a:gd name="T12" fmla="*/ 25 w 52"/>
              <a:gd name="T13" fmla="*/ 51 h 51"/>
              <a:gd name="T14" fmla="*/ 15 w 52"/>
              <a:gd name="T15" fmla="*/ 51 h 51"/>
              <a:gd name="T16" fmla="*/ 6 w 52"/>
              <a:gd name="T17" fmla="*/ 45 h 51"/>
              <a:gd name="T18" fmla="*/ 0 w 52"/>
              <a:gd name="T19" fmla="*/ 36 h 51"/>
              <a:gd name="T20" fmla="*/ 0 w 52"/>
              <a:gd name="T21" fmla="*/ 27 h 51"/>
              <a:gd name="T22" fmla="*/ 0 w 52"/>
              <a:gd name="T23" fmla="*/ 27 h 51"/>
              <a:gd name="T24" fmla="*/ 0 w 52"/>
              <a:gd name="T25" fmla="*/ 15 h 51"/>
              <a:gd name="T26" fmla="*/ 6 w 52"/>
              <a:gd name="T27" fmla="*/ 9 h 51"/>
              <a:gd name="T28" fmla="*/ 15 w 52"/>
              <a:gd name="T29" fmla="*/ 3 h 51"/>
              <a:gd name="T30" fmla="*/ 25 w 52"/>
              <a:gd name="T31" fmla="*/ 0 h 51"/>
              <a:gd name="T32" fmla="*/ 25 w 52"/>
              <a:gd name="T33" fmla="*/ 0 h 51"/>
              <a:gd name="T34" fmla="*/ 37 w 52"/>
              <a:gd name="T35" fmla="*/ 3 h 51"/>
              <a:gd name="T36" fmla="*/ 43 w 52"/>
              <a:gd name="T37" fmla="*/ 9 h 51"/>
              <a:gd name="T38" fmla="*/ 49 w 52"/>
              <a:gd name="T39" fmla="*/ 15 h 51"/>
              <a:gd name="T40" fmla="*/ 52 w 52"/>
              <a:gd name="T41" fmla="*/ 27 h 51"/>
              <a:gd name="T42" fmla="*/ 52 w 52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51">
                <a:moveTo>
                  <a:pt x="52" y="27"/>
                </a:moveTo>
                <a:lnTo>
                  <a:pt x="52" y="27"/>
                </a:lnTo>
                <a:lnTo>
                  <a:pt x="49" y="36"/>
                </a:lnTo>
                <a:lnTo>
                  <a:pt x="43" y="45"/>
                </a:lnTo>
                <a:lnTo>
                  <a:pt x="37" y="51"/>
                </a:lnTo>
                <a:lnTo>
                  <a:pt x="25" y="51"/>
                </a:lnTo>
                <a:lnTo>
                  <a:pt x="25" y="51"/>
                </a:lnTo>
                <a:lnTo>
                  <a:pt x="15" y="51"/>
                </a:lnTo>
                <a:lnTo>
                  <a:pt x="6" y="45"/>
                </a:lnTo>
                <a:lnTo>
                  <a:pt x="0" y="36"/>
                </a:lnTo>
                <a:lnTo>
                  <a:pt x="0" y="27"/>
                </a:lnTo>
                <a:lnTo>
                  <a:pt x="0" y="27"/>
                </a:lnTo>
                <a:lnTo>
                  <a:pt x="0" y="15"/>
                </a:lnTo>
                <a:lnTo>
                  <a:pt x="6" y="9"/>
                </a:lnTo>
                <a:lnTo>
                  <a:pt x="15" y="3"/>
                </a:lnTo>
                <a:lnTo>
                  <a:pt x="25" y="0"/>
                </a:lnTo>
                <a:lnTo>
                  <a:pt x="25" y="0"/>
                </a:lnTo>
                <a:lnTo>
                  <a:pt x="37" y="3"/>
                </a:lnTo>
                <a:lnTo>
                  <a:pt x="43" y="9"/>
                </a:lnTo>
                <a:lnTo>
                  <a:pt x="49" y="15"/>
                </a:lnTo>
                <a:lnTo>
                  <a:pt x="52" y="27"/>
                </a:lnTo>
                <a:lnTo>
                  <a:pt x="52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89175" y="3532188"/>
            <a:ext cx="0" cy="16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249488" y="3455988"/>
            <a:ext cx="77788" cy="76200"/>
          </a:xfrm>
          <a:custGeom>
            <a:avLst/>
            <a:gdLst>
              <a:gd name="T0" fmla="*/ 49 w 49"/>
              <a:gd name="T1" fmla="*/ 24 h 48"/>
              <a:gd name="T2" fmla="*/ 25 w 49"/>
              <a:gd name="T3" fmla="*/ 48 h 48"/>
              <a:gd name="T4" fmla="*/ 0 w 49"/>
              <a:gd name="T5" fmla="*/ 24 h 48"/>
              <a:gd name="T6" fmla="*/ 25 w 49"/>
              <a:gd name="T7" fmla="*/ 0 h 48"/>
              <a:gd name="T8" fmla="*/ 49 w 49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8">
                <a:moveTo>
                  <a:pt x="49" y="24"/>
                </a:moveTo>
                <a:lnTo>
                  <a:pt x="25" y="48"/>
                </a:lnTo>
                <a:lnTo>
                  <a:pt x="0" y="24"/>
                </a:lnTo>
                <a:lnTo>
                  <a:pt x="25" y="0"/>
                </a:lnTo>
                <a:lnTo>
                  <a:pt x="49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49775" y="3030538"/>
            <a:ext cx="82550" cy="80962"/>
          </a:xfrm>
          <a:custGeom>
            <a:avLst/>
            <a:gdLst>
              <a:gd name="T0" fmla="*/ 52 w 52"/>
              <a:gd name="T1" fmla="*/ 24 h 51"/>
              <a:gd name="T2" fmla="*/ 52 w 52"/>
              <a:gd name="T3" fmla="*/ 24 h 51"/>
              <a:gd name="T4" fmla="*/ 52 w 52"/>
              <a:gd name="T5" fmla="*/ 36 h 51"/>
              <a:gd name="T6" fmla="*/ 46 w 52"/>
              <a:gd name="T7" fmla="*/ 42 h 51"/>
              <a:gd name="T8" fmla="*/ 37 w 52"/>
              <a:gd name="T9" fmla="*/ 48 h 51"/>
              <a:gd name="T10" fmla="*/ 28 w 52"/>
              <a:gd name="T11" fmla="*/ 51 h 51"/>
              <a:gd name="T12" fmla="*/ 28 w 52"/>
              <a:gd name="T13" fmla="*/ 51 h 51"/>
              <a:gd name="T14" fmla="*/ 16 w 52"/>
              <a:gd name="T15" fmla="*/ 48 h 51"/>
              <a:gd name="T16" fmla="*/ 9 w 52"/>
              <a:gd name="T17" fmla="*/ 42 h 51"/>
              <a:gd name="T18" fmla="*/ 3 w 52"/>
              <a:gd name="T19" fmla="*/ 36 h 51"/>
              <a:gd name="T20" fmla="*/ 0 w 52"/>
              <a:gd name="T21" fmla="*/ 24 h 51"/>
              <a:gd name="T22" fmla="*/ 0 w 52"/>
              <a:gd name="T23" fmla="*/ 24 h 51"/>
              <a:gd name="T24" fmla="*/ 3 w 52"/>
              <a:gd name="T25" fmla="*/ 15 h 51"/>
              <a:gd name="T26" fmla="*/ 9 w 52"/>
              <a:gd name="T27" fmla="*/ 6 h 51"/>
              <a:gd name="T28" fmla="*/ 16 w 52"/>
              <a:gd name="T29" fmla="*/ 0 h 51"/>
              <a:gd name="T30" fmla="*/ 28 w 52"/>
              <a:gd name="T31" fmla="*/ 0 h 51"/>
              <a:gd name="T32" fmla="*/ 28 w 52"/>
              <a:gd name="T33" fmla="*/ 0 h 51"/>
              <a:gd name="T34" fmla="*/ 37 w 52"/>
              <a:gd name="T35" fmla="*/ 0 h 51"/>
              <a:gd name="T36" fmla="*/ 46 w 52"/>
              <a:gd name="T37" fmla="*/ 6 h 51"/>
              <a:gd name="T38" fmla="*/ 52 w 52"/>
              <a:gd name="T39" fmla="*/ 15 h 51"/>
              <a:gd name="T40" fmla="*/ 52 w 52"/>
              <a:gd name="T41" fmla="*/ 24 h 51"/>
              <a:gd name="T42" fmla="*/ 52 w 52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51">
                <a:moveTo>
                  <a:pt x="52" y="24"/>
                </a:moveTo>
                <a:lnTo>
                  <a:pt x="52" y="24"/>
                </a:lnTo>
                <a:lnTo>
                  <a:pt x="52" y="36"/>
                </a:lnTo>
                <a:lnTo>
                  <a:pt x="46" y="42"/>
                </a:lnTo>
                <a:lnTo>
                  <a:pt x="37" y="48"/>
                </a:lnTo>
                <a:lnTo>
                  <a:pt x="28" y="51"/>
                </a:lnTo>
                <a:lnTo>
                  <a:pt x="28" y="51"/>
                </a:lnTo>
                <a:lnTo>
                  <a:pt x="16" y="48"/>
                </a:lnTo>
                <a:lnTo>
                  <a:pt x="9" y="42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lnTo>
                  <a:pt x="3" y="15"/>
                </a:lnTo>
                <a:lnTo>
                  <a:pt x="9" y="6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lnTo>
                  <a:pt x="37" y="0"/>
                </a:lnTo>
                <a:lnTo>
                  <a:pt x="46" y="6"/>
                </a:lnTo>
                <a:lnTo>
                  <a:pt x="52" y="15"/>
                </a:lnTo>
                <a:lnTo>
                  <a:pt x="52" y="24"/>
                </a:lnTo>
                <a:lnTo>
                  <a:pt x="52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594225" y="2843213"/>
            <a:ext cx="0" cy="187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549775" y="2762250"/>
            <a:ext cx="82550" cy="80962"/>
          </a:xfrm>
          <a:custGeom>
            <a:avLst/>
            <a:gdLst>
              <a:gd name="T0" fmla="*/ 52 w 52"/>
              <a:gd name="T1" fmla="*/ 27 h 51"/>
              <a:gd name="T2" fmla="*/ 28 w 52"/>
              <a:gd name="T3" fmla="*/ 51 h 51"/>
              <a:gd name="T4" fmla="*/ 0 w 52"/>
              <a:gd name="T5" fmla="*/ 27 h 51"/>
              <a:gd name="T6" fmla="*/ 28 w 52"/>
              <a:gd name="T7" fmla="*/ 0 h 51"/>
              <a:gd name="T8" fmla="*/ 52 w 52"/>
              <a:gd name="T9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1">
                <a:moveTo>
                  <a:pt x="52" y="27"/>
                </a:moveTo>
                <a:lnTo>
                  <a:pt x="28" y="51"/>
                </a:lnTo>
                <a:lnTo>
                  <a:pt x="0" y="27"/>
                </a:lnTo>
                <a:lnTo>
                  <a:pt x="28" y="0"/>
                </a:lnTo>
                <a:lnTo>
                  <a:pt x="52" y="27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474913" y="3813175"/>
            <a:ext cx="80963" cy="87312"/>
          </a:xfrm>
          <a:custGeom>
            <a:avLst/>
            <a:gdLst>
              <a:gd name="T0" fmla="*/ 51 w 51"/>
              <a:gd name="T1" fmla="*/ 28 h 55"/>
              <a:gd name="T2" fmla="*/ 51 w 51"/>
              <a:gd name="T3" fmla="*/ 28 h 55"/>
              <a:gd name="T4" fmla="*/ 51 w 51"/>
              <a:gd name="T5" fmla="*/ 37 h 55"/>
              <a:gd name="T6" fmla="*/ 45 w 51"/>
              <a:gd name="T7" fmla="*/ 46 h 55"/>
              <a:gd name="T8" fmla="*/ 36 w 51"/>
              <a:gd name="T9" fmla="*/ 52 h 55"/>
              <a:gd name="T10" fmla="*/ 27 w 51"/>
              <a:gd name="T11" fmla="*/ 55 h 55"/>
              <a:gd name="T12" fmla="*/ 27 w 51"/>
              <a:gd name="T13" fmla="*/ 55 h 55"/>
              <a:gd name="T14" fmla="*/ 15 w 51"/>
              <a:gd name="T15" fmla="*/ 52 h 55"/>
              <a:gd name="T16" fmla="*/ 9 w 51"/>
              <a:gd name="T17" fmla="*/ 46 h 55"/>
              <a:gd name="T18" fmla="*/ 3 w 51"/>
              <a:gd name="T19" fmla="*/ 37 h 55"/>
              <a:gd name="T20" fmla="*/ 0 w 51"/>
              <a:gd name="T21" fmla="*/ 28 h 55"/>
              <a:gd name="T22" fmla="*/ 0 w 51"/>
              <a:gd name="T23" fmla="*/ 28 h 55"/>
              <a:gd name="T24" fmla="*/ 3 w 51"/>
              <a:gd name="T25" fmla="*/ 19 h 55"/>
              <a:gd name="T26" fmla="*/ 9 w 51"/>
              <a:gd name="T27" fmla="*/ 9 h 55"/>
              <a:gd name="T28" fmla="*/ 15 w 51"/>
              <a:gd name="T29" fmla="*/ 3 h 55"/>
              <a:gd name="T30" fmla="*/ 27 w 51"/>
              <a:gd name="T31" fmla="*/ 0 h 55"/>
              <a:gd name="T32" fmla="*/ 27 w 51"/>
              <a:gd name="T33" fmla="*/ 0 h 55"/>
              <a:gd name="T34" fmla="*/ 36 w 51"/>
              <a:gd name="T35" fmla="*/ 3 h 55"/>
              <a:gd name="T36" fmla="*/ 45 w 51"/>
              <a:gd name="T37" fmla="*/ 9 h 55"/>
              <a:gd name="T38" fmla="*/ 51 w 51"/>
              <a:gd name="T39" fmla="*/ 19 h 55"/>
              <a:gd name="T40" fmla="*/ 51 w 51"/>
              <a:gd name="T41" fmla="*/ 28 h 55"/>
              <a:gd name="T42" fmla="*/ 51 w 51"/>
              <a:gd name="T43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5">
                <a:moveTo>
                  <a:pt x="51" y="28"/>
                </a:moveTo>
                <a:lnTo>
                  <a:pt x="51" y="28"/>
                </a:lnTo>
                <a:lnTo>
                  <a:pt x="51" y="37"/>
                </a:lnTo>
                <a:lnTo>
                  <a:pt x="45" y="46"/>
                </a:lnTo>
                <a:lnTo>
                  <a:pt x="36" y="52"/>
                </a:lnTo>
                <a:lnTo>
                  <a:pt x="27" y="55"/>
                </a:lnTo>
                <a:lnTo>
                  <a:pt x="27" y="55"/>
                </a:lnTo>
                <a:lnTo>
                  <a:pt x="15" y="52"/>
                </a:lnTo>
                <a:lnTo>
                  <a:pt x="9" y="46"/>
                </a:lnTo>
                <a:lnTo>
                  <a:pt x="3" y="37"/>
                </a:lnTo>
                <a:lnTo>
                  <a:pt x="0" y="28"/>
                </a:lnTo>
                <a:lnTo>
                  <a:pt x="0" y="28"/>
                </a:lnTo>
                <a:lnTo>
                  <a:pt x="3" y="19"/>
                </a:lnTo>
                <a:lnTo>
                  <a:pt x="9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9"/>
                </a:lnTo>
                <a:lnTo>
                  <a:pt x="51" y="28"/>
                </a:lnTo>
                <a:lnTo>
                  <a:pt x="51" y="28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517775" y="3455988"/>
            <a:ext cx="0" cy="361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479675" y="3373438"/>
            <a:ext cx="76200" cy="82550"/>
          </a:xfrm>
          <a:custGeom>
            <a:avLst/>
            <a:gdLst>
              <a:gd name="T0" fmla="*/ 48 w 48"/>
              <a:gd name="T1" fmla="*/ 27 h 52"/>
              <a:gd name="T2" fmla="*/ 24 w 48"/>
              <a:gd name="T3" fmla="*/ 52 h 52"/>
              <a:gd name="T4" fmla="*/ 0 w 48"/>
              <a:gd name="T5" fmla="*/ 27 h 52"/>
              <a:gd name="T6" fmla="*/ 24 w 48"/>
              <a:gd name="T7" fmla="*/ 0 h 52"/>
              <a:gd name="T8" fmla="*/ 48 w 48"/>
              <a:gd name="T9" fmla="*/ 2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2">
                <a:moveTo>
                  <a:pt x="48" y="27"/>
                </a:moveTo>
                <a:lnTo>
                  <a:pt x="24" y="52"/>
                </a:lnTo>
                <a:lnTo>
                  <a:pt x="0" y="27"/>
                </a:lnTo>
                <a:lnTo>
                  <a:pt x="24" y="0"/>
                </a:lnTo>
                <a:lnTo>
                  <a:pt x="48" y="27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938463" y="3282950"/>
            <a:ext cx="85725" cy="85725"/>
          </a:xfrm>
          <a:custGeom>
            <a:avLst/>
            <a:gdLst>
              <a:gd name="T0" fmla="*/ 54 w 54"/>
              <a:gd name="T1" fmla="*/ 27 h 54"/>
              <a:gd name="T2" fmla="*/ 54 w 54"/>
              <a:gd name="T3" fmla="*/ 27 h 54"/>
              <a:gd name="T4" fmla="*/ 51 w 54"/>
              <a:gd name="T5" fmla="*/ 36 h 54"/>
              <a:gd name="T6" fmla="*/ 45 w 54"/>
              <a:gd name="T7" fmla="*/ 45 h 54"/>
              <a:gd name="T8" fmla="*/ 36 w 54"/>
              <a:gd name="T9" fmla="*/ 51 h 54"/>
              <a:gd name="T10" fmla="*/ 27 w 54"/>
              <a:gd name="T11" fmla="*/ 54 h 54"/>
              <a:gd name="T12" fmla="*/ 27 w 54"/>
              <a:gd name="T13" fmla="*/ 54 h 54"/>
              <a:gd name="T14" fmla="*/ 18 w 54"/>
              <a:gd name="T15" fmla="*/ 51 h 54"/>
              <a:gd name="T16" fmla="*/ 9 w 54"/>
              <a:gd name="T17" fmla="*/ 45 h 54"/>
              <a:gd name="T18" fmla="*/ 3 w 54"/>
              <a:gd name="T19" fmla="*/ 36 h 54"/>
              <a:gd name="T20" fmla="*/ 0 w 54"/>
              <a:gd name="T21" fmla="*/ 27 h 54"/>
              <a:gd name="T22" fmla="*/ 0 w 54"/>
              <a:gd name="T23" fmla="*/ 27 h 54"/>
              <a:gd name="T24" fmla="*/ 3 w 54"/>
              <a:gd name="T25" fmla="*/ 15 h 54"/>
              <a:gd name="T26" fmla="*/ 9 w 54"/>
              <a:gd name="T27" fmla="*/ 9 h 54"/>
              <a:gd name="T28" fmla="*/ 18 w 54"/>
              <a:gd name="T29" fmla="*/ 3 h 54"/>
              <a:gd name="T30" fmla="*/ 27 w 54"/>
              <a:gd name="T31" fmla="*/ 0 h 54"/>
              <a:gd name="T32" fmla="*/ 27 w 54"/>
              <a:gd name="T33" fmla="*/ 0 h 54"/>
              <a:gd name="T34" fmla="*/ 36 w 54"/>
              <a:gd name="T35" fmla="*/ 3 h 54"/>
              <a:gd name="T36" fmla="*/ 45 w 54"/>
              <a:gd name="T37" fmla="*/ 9 h 54"/>
              <a:gd name="T38" fmla="*/ 51 w 54"/>
              <a:gd name="T39" fmla="*/ 15 h 54"/>
              <a:gd name="T40" fmla="*/ 54 w 54"/>
              <a:gd name="T41" fmla="*/ 27 h 54"/>
              <a:gd name="T42" fmla="*/ 54 w 54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54">
                <a:moveTo>
                  <a:pt x="54" y="27"/>
                </a:moveTo>
                <a:lnTo>
                  <a:pt x="54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4"/>
                </a:lnTo>
                <a:lnTo>
                  <a:pt x="27" y="54"/>
                </a:lnTo>
                <a:lnTo>
                  <a:pt x="18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9" y="9"/>
                </a:lnTo>
                <a:lnTo>
                  <a:pt x="18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5"/>
                </a:lnTo>
                <a:lnTo>
                  <a:pt x="54" y="27"/>
                </a:lnTo>
                <a:lnTo>
                  <a:pt x="54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981325" y="3230563"/>
            <a:ext cx="0" cy="57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2943225" y="3159125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28" name="Freeform 32"/>
          <p:cNvSpPr>
            <a:spLocks/>
          </p:cNvSpPr>
          <p:nvPr/>
        </p:nvSpPr>
        <p:spPr bwMode="auto">
          <a:xfrm>
            <a:off x="3862388" y="2990850"/>
            <a:ext cx="80963" cy="82550"/>
          </a:xfrm>
          <a:custGeom>
            <a:avLst/>
            <a:gdLst>
              <a:gd name="T0" fmla="*/ 51 w 51"/>
              <a:gd name="T1" fmla="*/ 25 h 52"/>
              <a:gd name="T2" fmla="*/ 51 w 51"/>
              <a:gd name="T3" fmla="*/ 25 h 52"/>
              <a:gd name="T4" fmla="*/ 51 w 51"/>
              <a:gd name="T5" fmla="*/ 37 h 52"/>
              <a:gd name="T6" fmla="*/ 45 w 51"/>
              <a:gd name="T7" fmla="*/ 43 h 52"/>
              <a:gd name="T8" fmla="*/ 36 w 51"/>
              <a:gd name="T9" fmla="*/ 49 h 52"/>
              <a:gd name="T10" fmla="*/ 27 w 51"/>
              <a:gd name="T11" fmla="*/ 52 h 52"/>
              <a:gd name="T12" fmla="*/ 27 w 51"/>
              <a:gd name="T13" fmla="*/ 52 h 52"/>
              <a:gd name="T14" fmla="*/ 15 w 51"/>
              <a:gd name="T15" fmla="*/ 49 h 52"/>
              <a:gd name="T16" fmla="*/ 9 w 51"/>
              <a:gd name="T17" fmla="*/ 43 h 52"/>
              <a:gd name="T18" fmla="*/ 3 w 51"/>
              <a:gd name="T19" fmla="*/ 37 h 52"/>
              <a:gd name="T20" fmla="*/ 0 w 51"/>
              <a:gd name="T21" fmla="*/ 25 h 52"/>
              <a:gd name="T22" fmla="*/ 0 w 51"/>
              <a:gd name="T23" fmla="*/ 25 h 52"/>
              <a:gd name="T24" fmla="*/ 3 w 51"/>
              <a:gd name="T25" fmla="*/ 15 h 52"/>
              <a:gd name="T26" fmla="*/ 9 w 51"/>
              <a:gd name="T27" fmla="*/ 6 h 52"/>
              <a:gd name="T28" fmla="*/ 15 w 51"/>
              <a:gd name="T29" fmla="*/ 0 h 52"/>
              <a:gd name="T30" fmla="*/ 27 w 51"/>
              <a:gd name="T31" fmla="*/ 0 h 52"/>
              <a:gd name="T32" fmla="*/ 27 w 51"/>
              <a:gd name="T33" fmla="*/ 0 h 52"/>
              <a:gd name="T34" fmla="*/ 36 w 51"/>
              <a:gd name="T35" fmla="*/ 0 h 52"/>
              <a:gd name="T36" fmla="*/ 45 w 51"/>
              <a:gd name="T37" fmla="*/ 6 h 52"/>
              <a:gd name="T38" fmla="*/ 51 w 51"/>
              <a:gd name="T39" fmla="*/ 15 h 52"/>
              <a:gd name="T40" fmla="*/ 51 w 51"/>
              <a:gd name="T41" fmla="*/ 25 h 52"/>
              <a:gd name="T42" fmla="*/ 51 w 51"/>
              <a:gd name="T43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2">
                <a:moveTo>
                  <a:pt x="51" y="25"/>
                </a:moveTo>
                <a:lnTo>
                  <a:pt x="51" y="25"/>
                </a:lnTo>
                <a:lnTo>
                  <a:pt x="51" y="37"/>
                </a:lnTo>
                <a:lnTo>
                  <a:pt x="45" y="43"/>
                </a:lnTo>
                <a:lnTo>
                  <a:pt x="36" y="49"/>
                </a:lnTo>
                <a:lnTo>
                  <a:pt x="27" y="52"/>
                </a:lnTo>
                <a:lnTo>
                  <a:pt x="27" y="52"/>
                </a:lnTo>
                <a:lnTo>
                  <a:pt x="15" y="49"/>
                </a:lnTo>
                <a:lnTo>
                  <a:pt x="9" y="43"/>
                </a:lnTo>
                <a:lnTo>
                  <a:pt x="3" y="37"/>
                </a:lnTo>
                <a:lnTo>
                  <a:pt x="0" y="25"/>
                </a:lnTo>
                <a:lnTo>
                  <a:pt x="0" y="25"/>
                </a:lnTo>
                <a:lnTo>
                  <a:pt x="3" y="15"/>
                </a:lnTo>
                <a:lnTo>
                  <a:pt x="9" y="6"/>
                </a:lnTo>
                <a:lnTo>
                  <a:pt x="15" y="0"/>
                </a:lnTo>
                <a:lnTo>
                  <a:pt x="27" y="0"/>
                </a:lnTo>
                <a:lnTo>
                  <a:pt x="27" y="0"/>
                </a:lnTo>
                <a:lnTo>
                  <a:pt x="36" y="0"/>
                </a:lnTo>
                <a:lnTo>
                  <a:pt x="45" y="6"/>
                </a:lnTo>
                <a:lnTo>
                  <a:pt x="51" y="15"/>
                </a:lnTo>
                <a:lnTo>
                  <a:pt x="51" y="25"/>
                </a:lnTo>
                <a:lnTo>
                  <a:pt x="51" y="25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29" name="Line 33"/>
          <p:cNvSpPr>
            <a:spLocks noChangeShapeType="1"/>
          </p:cNvSpPr>
          <p:nvPr/>
        </p:nvSpPr>
        <p:spPr bwMode="auto">
          <a:xfrm>
            <a:off x="3905250" y="2938463"/>
            <a:ext cx="0" cy="5238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1" name="Freeform 34"/>
          <p:cNvSpPr>
            <a:spLocks/>
          </p:cNvSpPr>
          <p:nvPr/>
        </p:nvSpPr>
        <p:spPr bwMode="auto">
          <a:xfrm>
            <a:off x="3867150" y="2862263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2" name="Freeform 35"/>
          <p:cNvSpPr>
            <a:spLocks/>
          </p:cNvSpPr>
          <p:nvPr/>
        </p:nvSpPr>
        <p:spPr bwMode="auto">
          <a:xfrm>
            <a:off x="3168650" y="3475038"/>
            <a:ext cx="80963" cy="80962"/>
          </a:xfrm>
          <a:custGeom>
            <a:avLst/>
            <a:gdLst>
              <a:gd name="T0" fmla="*/ 51 w 51"/>
              <a:gd name="T1" fmla="*/ 24 h 51"/>
              <a:gd name="T2" fmla="*/ 51 w 51"/>
              <a:gd name="T3" fmla="*/ 24 h 51"/>
              <a:gd name="T4" fmla="*/ 51 w 51"/>
              <a:gd name="T5" fmla="*/ 36 h 51"/>
              <a:gd name="T6" fmla="*/ 45 w 51"/>
              <a:gd name="T7" fmla="*/ 42 h 51"/>
              <a:gd name="T8" fmla="*/ 36 w 51"/>
              <a:gd name="T9" fmla="*/ 48 h 51"/>
              <a:gd name="T10" fmla="*/ 27 w 51"/>
              <a:gd name="T11" fmla="*/ 51 h 51"/>
              <a:gd name="T12" fmla="*/ 27 w 51"/>
              <a:gd name="T13" fmla="*/ 51 h 51"/>
              <a:gd name="T14" fmla="*/ 15 w 51"/>
              <a:gd name="T15" fmla="*/ 48 h 51"/>
              <a:gd name="T16" fmla="*/ 9 w 51"/>
              <a:gd name="T17" fmla="*/ 42 h 51"/>
              <a:gd name="T18" fmla="*/ 3 w 51"/>
              <a:gd name="T19" fmla="*/ 36 h 51"/>
              <a:gd name="T20" fmla="*/ 0 w 51"/>
              <a:gd name="T21" fmla="*/ 24 h 51"/>
              <a:gd name="T22" fmla="*/ 0 w 51"/>
              <a:gd name="T23" fmla="*/ 24 h 51"/>
              <a:gd name="T24" fmla="*/ 3 w 51"/>
              <a:gd name="T25" fmla="*/ 15 h 51"/>
              <a:gd name="T26" fmla="*/ 9 w 51"/>
              <a:gd name="T27" fmla="*/ 6 h 51"/>
              <a:gd name="T28" fmla="*/ 15 w 51"/>
              <a:gd name="T29" fmla="*/ 0 h 51"/>
              <a:gd name="T30" fmla="*/ 27 w 51"/>
              <a:gd name="T31" fmla="*/ 0 h 51"/>
              <a:gd name="T32" fmla="*/ 27 w 51"/>
              <a:gd name="T33" fmla="*/ 0 h 51"/>
              <a:gd name="T34" fmla="*/ 36 w 51"/>
              <a:gd name="T35" fmla="*/ 0 h 51"/>
              <a:gd name="T36" fmla="*/ 45 w 51"/>
              <a:gd name="T37" fmla="*/ 6 h 51"/>
              <a:gd name="T38" fmla="*/ 51 w 51"/>
              <a:gd name="T39" fmla="*/ 15 h 51"/>
              <a:gd name="T40" fmla="*/ 51 w 51"/>
              <a:gd name="T41" fmla="*/ 24 h 51"/>
              <a:gd name="T42" fmla="*/ 51 w 51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51" y="24"/>
                </a:moveTo>
                <a:lnTo>
                  <a:pt x="51" y="24"/>
                </a:lnTo>
                <a:lnTo>
                  <a:pt x="51" y="36"/>
                </a:lnTo>
                <a:lnTo>
                  <a:pt x="45" y="42"/>
                </a:lnTo>
                <a:lnTo>
                  <a:pt x="36" y="48"/>
                </a:lnTo>
                <a:lnTo>
                  <a:pt x="27" y="51"/>
                </a:lnTo>
                <a:lnTo>
                  <a:pt x="27" y="51"/>
                </a:lnTo>
                <a:lnTo>
                  <a:pt x="15" y="48"/>
                </a:lnTo>
                <a:lnTo>
                  <a:pt x="9" y="42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lnTo>
                  <a:pt x="3" y="15"/>
                </a:lnTo>
                <a:lnTo>
                  <a:pt x="9" y="6"/>
                </a:lnTo>
                <a:lnTo>
                  <a:pt x="15" y="0"/>
                </a:lnTo>
                <a:lnTo>
                  <a:pt x="27" y="0"/>
                </a:lnTo>
                <a:lnTo>
                  <a:pt x="27" y="0"/>
                </a:lnTo>
                <a:lnTo>
                  <a:pt x="36" y="0"/>
                </a:lnTo>
                <a:lnTo>
                  <a:pt x="45" y="6"/>
                </a:lnTo>
                <a:lnTo>
                  <a:pt x="51" y="15"/>
                </a:lnTo>
                <a:lnTo>
                  <a:pt x="51" y="24"/>
                </a:lnTo>
                <a:lnTo>
                  <a:pt x="51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3" name="Line 36"/>
          <p:cNvSpPr>
            <a:spLocks noChangeShapeType="1"/>
          </p:cNvSpPr>
          <p:nvPr/>
        </p:nvSpPr>
        <p:spPr bwMode="auto">
          <a:xfrm>
            <a:off x="3211513" y="3211513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4" name="Freeform 37"/>
          <p:cNvSpPr>
            <a:spLocks/>
          </p:cNvSpPr>
          <p:nvPr/>
        </p:nvSpPr>
        <p:spPr bwMode="auto">
          <a:xfrm>
            <a:off x="3173413" y="3130550"/>
            <a:ext cx="76200" cy="80962"/>
          </a:xfrm>
          <a:custGeom>
            <a:avLst/>
            <a:gdLst>
              <a:gd name="T0" fmla="*/ 48 w 48"/>
              <a:gd name="T1" fmla="*/ 24 h 51"/>
              <a:gd name="T2" fmla="*/ 24 w 48"/>
              <a:gd name="T3" fmla="*/ 51 h 51"/>
              <a:gd name="T4" fmla="*/ 0 w 48"/>
              <a:gd name="T5" fmla="*/ 24 h 51"/>
              <a:gd name="T6" fmla="*/ 24 w 48"/>
              <a:gd name="T7" fmla="*/ 0 h 51"/>
              <a:gd name="T8" fmla="*/ 48 w 48"/>
              <a:gd name="T9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1">
                <a:moveTo>
                  <a:pt x="48" y="24"/>
                </a:moveTo>
                <a:lnTo>
                  <a:pt x="24" y="51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5" name="Freeform 38"/>
          <p:cNvSpPr>
            <a:spLocks/>
          </p:cNvSpPr>
          <p:nvPr/>
        </p:nvSpPr>
        <p:spPr bwMode="auto">
          <a:xfrm>
            <a:off x="4779963" y="2986088"/>
            <a:ext cx="80963" cy="82550"/>
          </a:xfrm>
          <a:custGeom>
            <a:avLst/>
            <a:gdLst>
              <a:gd name="T0" fmla="*/ 51 w 51"/>
              <a:gd name="T1" fmla="*/ 25 h 52"/>
              <a:gd name="T2" fmla="*/ 51 w 51"/>
              <a:gd name="T3" fmla="*/ 25 h 52"/>
              <a:gd name="T4" fmla="*/ 48 w 51"/>
              <a:gd name="T5" fmla="*/ 37 h 52"/>
              <a:gd name="T6" fmla="*/ 45 w 51"/>
              <a:gd name="T7" fmla="*/ 46 h 52"/>
              <a:gd name="T8" fmla="*/ 36 w 51"/>
              <a:gd name="T9" fmla="*/ 49 h 52"/>
              <a:gd name="T10" fmla="*/ 24 w 51"/>
              <a:gd name="T11" fmla="*/ 52 h 52"/>
              <a:gd name="T12" fmla="*/ 24 w 51"/>
              <a:gd name="T13" fmla="*/ 52 h 52"/>
              <a:gd name="T14" fmla="*/ 15 w 51"/>
              <a:gd name="T15" fmla="*/ 49 h 52"/>
              <a:gd name="T16" fmla="*/ 6 w 51"/>
              <a:gd name="T17" fmla="*/ 46 h 52"/>
              <a:gd name="T18" fmla="*/ 0 w 51"/>
              <a:gd name="T19" fmla="*/ 37 h 52"/>
              <a:gd name="T20" fmla="*/ 0 w 51"/>
              <a:gd name="T21" fmla="*/ 25 h 52"/>
              <a:gd name="T22" fmla="*/ 0 w 51"/>
              <a:gd name="T23" fmla="*/ 25 h 52"/>
              <a:gd name="T24" fmla="*/ 0 w 51"/>
              <a:gd name="T25" fmla="*/ 15 h 52"/>
              <a:gd name="T26" fmla="*/ 6 w 51"/>
              <a:gd name="T27" fmla="*/ 6 h 52"/>
              <a:gd name="T28" fmla="*/ 15 w 51"/>
              <a:gd name="T29" fmla="*/ 3 h 52"/>
              <a:gd name="T30" fmla="*/ 24 w 51"/>
              <a:gd name="T31" fmla="*/ 0 h 52"/>
              <a:gd name="T32" fmla="*/ 24 w 51"/>
              <a:gd name="T33" fmla="*/ 0 h 52"/>
              <a:gd name="T34" fmla="*/ 36 w 51"/>
              <a:gd name="T35" fmla="*/ 3 h 52"/>
              <a:gd name="T36" fmla="*/ 45 w 51"/>
              <a:gd name="T37" fmla="*/ 6 h 52"/>
              <a:gd name="T38" fmla="*/ 48 w 51"/>
              <a:gd name="T39" fmla="*/ 15 h 52"/>
              <a:gd name="T40" fmla="*/ 51 w 51"/>
              <a:gd name="T41" fmla="*/ 25 h 52"/>
              <a:gd name="T42" fmla="*/ 51 w 51"/>
              <a:gd name="T43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2">
                <a:moveTo>
                  <a:pt x="51" y="25"/>
                </a:moveTo>
                <a:lnTo>
                  <a:pt x="51" y="25"/>
                </a:lnTo>
                <a:lnTo>
                  <a:pt x="48" y="37"/>
                </a:lnTo>
                <a:lnTo>
                  <a:pt x="45" y="46"/>
                </a:lnTo>
                <a:lnTo>
                  <a:pt x="36" y="49"/>
                </a:lnTo>
                <a:lnTo>
                  <a:pt x="24" y="52"/>
                </a:lnTo>
                <a:lnTo>
                  <a:pt x="24" y="52"/>
                </a:lnTo>
                <a:lnTo>
                  <a:pt x="15" y="49"/>
                </a:lnTo>
                <a:lnTo>
                  <a:pt x="6" y="46"/>
                </a:lnTo>
                <a:lnTo>
                  <a:pt x="0" y="37"/>
                </a:lnTo>
                <a:lnTo>
                  <a:pt x="0" y="25"/>
                </a:lnTo>
                <a:lnTo>
                  <a:pt x="0" y="25"/>
                </a:lnTo>
                <a:lnTo>
                  <a:pt x="0" y="15"/>
                </a:lnTo>
                <a:lnTo>
                  <a:pt x="6" y="6"/>
                </a:lnTo>
                <a:lnTo>
                  <a:pt x="15" y="3"/>
                </a:lnTo>
                <a:lnTo>
                  <a:pt x="24" y="0"/>
                </a:lnTo>
                <a:lnTo>
                  <a:pt x="24" y="0"/>
                </a:lnTo>
                <a:lnTo>
                  <a:pt x="36" y="3"/>
                </a:lnTo>
                <a:lnTo>
                  <a:pt x="45" y="6"/>
                </a:lnTo>
                <a:lnTo>
                  <a:pt x="48" y="15"/>
                </a:lnTo>
                <a:lnTo>
                  <a:pt x="51" y="25"/>
                </a:lnTo>
                <a:lnTo>
                  <a:pt x="51" y="25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6" name="Line 39"/>
          <p:cNvSpPr>
            <a:spLocks noChangeShapeType="1"/>
          </p:cNvSpPr>
          <p:nvPr/>
        </p:nvSpPr>
        <p:spPr bwMode="auto">
          <a:xfrm>
            <a:off x="4818063" y="2776538"/>
            <a:ext cx="0" cy="2095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7" name="Freeform 40"/>
          <p:cNvSpPr>
            <a:spLocks/>
          </p:cNvSpPr>
          <p:nvPr/>
        </p:nvSpPr>
        <p:spPr bwMode="auto">
          <a:xfrm>
            <a:off x="4779963" y="2705100"/>
            <a:ext cx="80963" cy="76200"/>
          </a:xfrm>
          <a:custGeom>
            <a:avLst/>
            <a:gdLst>
              <a:gd name="T0" fmla="*/ 51 w 51"/>
              <a:gd name="T1" fmla="*/ 24 h 48"/>
              <a:gd name="T2" fmla="*/ 24 w 51"/>
              <a:gd name="T3" fmla="*/ 48 h 48"/>
              <a:gd name="T4" fmla="*/ 0 w 51"/>
              <a:gd name="T5" fmla="*/ 24 h 48"/>
              <a:gd name="T6" fmla="*/ 24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8" name="Freeform 41"/>
          <p:cNvSpPr>
            <a:spLocks/>
          </p:cNvSpPr>
          <p:nvPr/>
        </p:nvSpPr>
        <p:spPr bwMode="auto">
          <a:xfrm>
            <a:off x="5010150" y="2847975"/>
            <a:ext cx="80963" cy="85725"/>
          </a:xfrm>
          <a:custGeom>
            <a:avLst/>
            <a:gdLst>
              <a:gd name="T0" fmla="*/ 51 w 51"/>
              <a:gd name="T1" fmla="*/ 27 h 54"/>
              <a:gd name="T2" fmla="*/ 51 w 51"/>
              <a:gd name="T3" fmla="*/ 27 h 54"/>
              <a:gd name="T4" fmla="*/ 51 w 51"/>
              <a:gd name="T5" fmla="*/ 36 h 54"/>
              <a:gd name="T6" fmla="*/ 45 w 51"/>
              <a:gd name="T7" fmla="*/ 45 h 54"/>
              <a:gd name="T8" fmla="*/ 36 w 51"/>
              <a:gd name="T9" fmla="*/ 51 h 54"/>
              <a:gd name="T10" fmla="*/ 27 w 51"/>
              <a:gd name="T11" fmla="*/ 54 h 54"/>
              <a:gd name="T12" fmla="*/ 27 w 51"/>
              <a:gd name="T13" fmla="*/ 54 h 54"/>
              <a:gd name="T14" fmla="*/ 15 w 51"/>
              <a:gd name="T15" fmla="*/ 51 h 54"/>
              <a:gd name="T16" fmla="*/ 9 w 51"/>
              <a:gd name="T17" fmla="*/ 45 h 54"/>
              <a:gd name="T18" fmla="*/ 3 w 51"/>
              <a:gd name="T19" fmla="*/ 36 h 54"/>
              <a:gd name="T20" fmla="*/ 0 w 51"/>
              <a:gd name="T21" fmla="*/ 27 h 54"/>
              <a:gd name="T22" fmla="*/ 0 w 51"/>
              <a:gd name="T23" fmla="*/ 27 h 54"/>
              <a:gd name="T24" fmla="*/ 3 w 51"/>
              <a:gd name="T25" fmla="*/ 18 h 54"/>
              <a:gd name="T26" fmla="*/ 9 w 51"/>
              <a:gd name="T27" fmla="*/ 9 h 54"/>
              <a:gd name="T28" fmla="*/ 15 w 51"/>
              <a:gd name="T29" fmla="*/ 3 h 54"/>
              <a:gd name="T30" fmla="*/ 27 w 51"/>
              <a:gd name="T31" fmla="*/ 0 h 54"/>
              <a:gd name="T32" fmla="*/ 27 w 51"/>
              <a:gd name="T33" fmla="*/ 0 h 54"/>
              <a:gd name="T34" fmla="*/ 36 w 51"/>
              <a:gd name="T35" fmla="*/ 3 h 54"/>
              <a:gd name="T36" fmla="*/ 45 w 51"/>
              <a:gd name="T37" fmla="*/ 9 h 54"/>
              <a:gd name="T38" fmla="*/ 51 w 51"/>
              <a:gd name="T39" fmla="*/ 18 h 54"/>
              <a:gd name="T40" fmla="*/ 51 w 51"/>
              <a:gd name="T41" fmla="*/ 27 h 54"/>
              <a:gd name="T42" fmla="*/ 51 w 51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4">
                <a:moveTo>
                  <a:pt x="51" y="27"/>
                </a:moveTo>
                <a:lnTo>
                  <a:pt x="51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4"/>
                </a:lnTo>
                <a:lnTo>
                  <a:pt x="27" y="54"/>
                </a:lnTo>
                <a:lnTo>
                  <a:pt x="15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8"/>
                </a:lnTo>
                <a:lnTo>
                  <a:pt x="9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8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9" name="Line 42"/>
          <p:cNvSpPr>
            <a:spLocks noChangeShapeType="1"/>
          </p:cNvSpPr>
          <p:nvPr/>
        </p:nvSpPr>
        <p:spPr bwMode="auto">
          <a:xfrm>
            <a:off x="5053013" y="2503488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0" name="Freeform 43"/>
          <p:cNvSpPr>
            <a:spLocks/>
          </p:cNvSpPr>
          <p:nvPr/>
        </p:nvSpPr>
        <p:spPr bwMode="auto">
          <a:xfrm>
            <a:off x="5014913" y="2432050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1" name="Freeform 44"/>
          <p:cNvSpPr>
            <a:spLocks/>
          </p:cNvSpPr>
          <p:nvPr/>
        </p:nvSpPr>
        <p:spPr bwMode="auto">
          <a:xfrm>
            <a:off x="7543800" y="1963738"/>
            <a:ext cx="80963" cy="80962"/>
          </a:xfrm>
          <a:custGeom>
            <a:avLst/>
            <a:gdLst>
              <a:gd name="T0" fmla="*/ 0 w 51"/>
              <a:gd name="T1" fmla="*/ 24 h 51"/>
              <a:gd name="T2" fmla="*/ 0 w 51"/>
              <a:gd name="T3" fmla="*/ 24 h 51"/>
              <a:gd name="T4" fmla="*/ 0 w 51"/>
              <a:gd name="T5" fmla="*/ 15 h 51"/>
              <a:gd name="T6" fmla="*/ 6 w 51"/>
              <a:gd name="T7" fmla="*/ 6 h 51"/>
              <a:gd name="T8" fmla="*/ 15 w 51"/>
              <a:gd name="T9" fmla="*/ 0 h 51"/>
              <a:gd name="T10" fmla="*/ 24 w 51"/>
              <a:gd name="T11" fmla="*/ 0 h 51"/>
              <a:gd name="T12" fmla="*/ 24 w 51"/>
              <a:gd name="T13" fmla="*/ 0 h 51"/>
              <a:gd name="T14" fmla="*/ 36 w 51"/>
              <a:gd name="T15" fmla="*/ 0 h 51"/>
              <a:gd name="T16" fmla="*/ 45 w 51"/>
              <a:gd name="T17" fmla="*/ 6 h 51"/>
              <a:gd name="T18" fmla="*/ 48 w 51"/>
              <a:gd name="T19" fmla="*/ 15 h 51"/>
              <a:gd name="T20" fmla="*/ 51 w 51"/>
              <a:gd name="T21" fmla="*/ 24 h 51"/>
              <a:gd name="T22" fmla="*/ 51 w 51"/>
              <a:gd name="T23" fmla="*/ 24 h 51"/>
              <a:gd name="T24" fmla="*/ 48 w 51"/>
              <a:gd name="T25" fmla="*/ 36 h 51"/>
              <a:gd name="T26" fmla="*/ 45 w 51"/>
              <a:gd name="T27" fmla="*/ 45 h 51"/>
              <a:gd name="T28" fmla="*/ 36 w 51"/>
              <a:gd name="T29" fmla="*/ 48 h 51"/>
              <a:gd name="T30" fmla="*/ 24 w 51"/>
              <a:gd name="T31" fmla="*/ 51 h 51"/>
              <a:gd name="T32" fmla="*/ 24 w 51"/>
              <a:gd name="T33" fmla="*/ 51 h 51"/>
              <a:gd name="T34" fmla="*/ 15 w 51"/>
              <a:gd name="T35" fmla="*/ 48 h 51"/>
              <a:gd name="T36" fmla="*/ 6 w 51"/>
              <a:gd name="T37" fmla="*/ 45 h 51"/>
              <a:gd name="T38" fmla="*/ 0 w 51"/>
              <a:gd name="T39" fmla="*/ 36 h 51"/>
              <a:gd name="T40" fmla="*/ 0 w 51"/>
              <a:gd name="T41" fmla="*/ 24 h 51"/>
              <a:gd name="T42" fmla="*/ 0 w 51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0" y="24"/>
                </a:moveTo>
                <a:lnTo>
                  <a:pt x="0" y="24"/>
                </a:lnTo>
                <a:lnTo>
                  <a:pt x="0" y="15"/>
                </a:lnTo>
                <a:lnTo>
                  <a:pt x="6" y="6"/>
                </a:lnTo>
                <a:lnTo>
                  <a:pt x="15" y="0"/>
                </a:lnTo>
                <a:lnTo>
                  <a:pt x="24" y="0"/>
                </a:lnTo>
                <a:lnTo>
                  <a:pt x="24" y="0"/>
                </a:lnTo>
                <a:lnTo>
                  <a:pt x="36" y="0"/>
                </a:lnTo>
                <a:lnTo>
                  <a:pt x="45" y="6"/>
                </a:lnTo>
                <a:lnTo>
                  <a:pt x="48" y="15"/>
                </a:lnTo>
                <a:lnTo>
                  <a:pt x="51" y="24"/>
                </a:lnTo>
                <a:lnTo>
                  <a:pt x="51" y="24"/>
                </a:lnTo>
                <a:lnTo>
                  <a:pt x="48" y="36"/>
                </a:lnTo>
                <a:lnTo>
                  <a:pt x="45" y="45"/>
                </a:lnTo>
                <a:lnTo>
                  <a:pt x="36" y="48"/>
                </a:lnTo>
                <a:lnTo>
                  <a:pt x="24" y="51"/>
                </a:lnTo>
                <a:lnTo>
                  <a:pt x="24" y="51"/>
                </a:lnTo>
                <a:lnTo>
                  <a:pt x="15" y="48"/>
                </a:lnTo>
                <a:lnTo>
                  <a:pt x="6" y="45"/>
                </a:lnTo>
                <a:lnTo>
                  <a:pt x="0" y="36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2" name="Line 45"/>
          <p:cNvSpPr>
            <a:spLocks noChangeShapeType="1"/>
          </p:cNvSpPr>
          <p:nvPr/>
        </p:nvSpPr>
        <p:spPr bwMode="auto">
          <a:xfrm flipV="1">
            <a:off x="7581900" y="2044700"/>
            <a:ext cx="0" cy="10001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3" name="Freeform 46"/>
          <p:cNvSpPr>
            <a:spLocks/>
          </p:cNvSpPr>
          <p:nvPr/>
        </p:nvSpPr>
        <p:spPr bwMode="auto">
          <a:xfrm>
            <a:off x="7543800" y="2139950"/>
            <a:ext cx="80963" cy="82550"/>
          </a:xfrm>
          <a:custGeom>
            <a:avLst/>
            <a:gdLst>
              <a:gd name="T0" fmla="*/ 0 w 51"/>
              <a:gd name="T1" fmla="*/ 24 h 52"/>
              <a:gd name="T2" fmla="*/ 24 w 51"/>
              <a:gd name="T3" fmla="*/ 0 h 52"/>
              <a:gd name="T4" fmla="*/ 51 w 51"/>
              <a:gd name="T5" fmla="*/ 24 h 52"/>
              <a:gd name="T6" fmla="*/ 24 w 51"/>
              <a:gd name="T7" fmla="*/ 52 h 52"/>
              <a:gd name="T8" fmla="*/ 0 w 51"/>
              <a:gd name="T9" fmla="*/ 2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2">
                <a:moveTo>
                  <a:pt x="0" y="24"/>
                </a:moveTo>
                <a:lnTo>
                  <a:pt x="24" y="0"/>
                </a:lnTo>
                <a:lnTo>
                  <a:pt x="51" y="24"/>
                </a:lnTo>
                <a:lnTo>
                  <a:pt x="24" y="52"/>
                </a:lnTo>
                <a:lnTo>
                  <a:pt x="0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4" name="Freeform 47"/>
          <p:cNvSpPr>
            <a:spLocks/>
          </p:cNvSpPr>
          <p:nvPr/>
        </p:nvSpPr>
        <p:spPr bwMode="auto">
          <a:xfrm>
            <a:off x="5468938" y="1816100"/>
            <a:ext cx="80963" cy="80962"/>
          </a:xfrm>
          <a:custGeom>
            <a:avLst/>
            <a:gdLst>
              <a:gd name="T0" fmla="*/ 51 w 51"/>
              <a:gd name="T1" fmla="*/ 24 h 51"/>
              <a:gd name="T2" fmla="*/ 51 w 51"/>
              <a:gd name="T3" fmla="*/ 24 h 51"/>
              <a:gd name="T4" fmla="*/ 51 w 51"/>
              <a:gd name="T5" fmla="*/ 36 h 51"/>
              <a:gd name="T6" fmla="*/ 45 w 51"/>
              <a:gd name="T7" fmla="*/ 45 h 51"/>
              <a:gd name="T8" fmla="*/ 36 w 51"/>
              <a:gd name="T9" fmla="*/ 48 h 51"/>
              <a:gd name="T10" fmla="*/ 27 w 51"/>
              <a:gd name="T11" fmla="*/ 51 h 51"/>
              <a:gd name="T12" fmla="*/ 27 w 51"/>
              <a:gd name="T13" fmla="*/ 51 h 51"/>
              <a:gd name="T14" fmla="*/ 15 w 51"/>
              <a:gd name="T15" fmla="*/ 48 h 51"/>
              <a:gd name="T16" fmla="*/ 9 w 51"/>
              <a:gd name="T17" fmla="*/ 45 h 51"/>
              <a:gd name="T18" fmla="*/ 3 w 51"/>
              <a:gd name="T19" fmla="*/ 36 h 51"/>
              <a:gd name="T20" fmla="*/ 0 w 51"/>
              <a:gd name="T21" fmla="*/ 24 h 51"/>
              <a:gd name="T22" fmla="*/ 0 w 51"/>
              <a:gd name="T23" fmla="*/ 24 h 51"/>
              <a:gd name="T24" fmla="*/ 3 w 51"/>
              <a:gd name="T25" fmla="*/ 15 h 51"/>
              <a:gd name="T26" fmla="*/ 9 w 51"/>
              <a:gd name="T27" fmla="*/ 6 h 51"/>
              <a:gd name="T28" fmla="*/ 15 w 51"/>
              <a:gd name="T29" fmla="*/ 3 h 51"/>
              <a:gd name="T30" fmla="*/ 27 w 51"/>
              <a:gd name="T31" fmla="*/ 0 h 51"/>
              <a:gd name="T32" fmla="*/ 27 w 51"/>
              <a:gd name="T33" fmla="*/ 0 h 51"/>
              <a:gd name="T34" fmla="*/ 36 w 51"/>
              <a:gd name="T35" fmla="*/ 3 h 51"/>
              <a:gd name="T36" fmla="*/ 45 w 51"/>
              <a:gd name="T37" fmla="*/ 6 h 51"/>
              <a:gd name="T38" fmla="*/ 51 w 51"/>
              <a:gd name="T39" fmla="*/ 15 h 51"/>
              <a:gd name="T40" fmla="*/ 51 w 51"/>
              <a:gd name="T41" fmla="*/ 24 h 51"/>
              <a:gd name="T42" fmla="*/ 51 w 51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51" y="24"/>
                </a:moveTo>
                <a:lnTo>
                  <a:pt x="51" y="24"/>
                </a:lnTo>
                <a:lnTo>
                  <a:pt x="51" y="36"/>
                </a:lnTo>
                <a:lnTo>
                  <a:pt x="45" y="45"/>
                </a:lnTo>
                <a:lnTo>
                  <a:pt x="36" y="48"/>
                </a:lnTo>
                <a:lnTo>
                  <a:pt x="27" y="51"/>
                </a:lnTo>
                <a:lnTo>
                  <a:pt x="27" y="51"/>
                </a:lnTo>
                <a:lnTo>
                  <a:pt x="15" y="48"/>
                </a:lnTo>
                <a:lnTo>
                  <a:pt x="9" y="45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lnTo>
                  <a:pt x="3" y="15"/>
                </a:lnTo>
                <a:lnTo>
                  <a:pt x="9" y="6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6"/>
                </a:lnTo>
                <a:lnTo>
                  <a:pt x="51" y="15"/>
                </a:lnTo>
                <a:lnTo>
                  <a:pt x="51" y="24"/>
                </a:lnTo>
                <a:lnTo>
                  <a:pt x="51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5" name="Line 48"/>
          <p:cNvSpPr>
            <a:spLocks noChangeShapeType="1"/>
          </p:cNvSpPr>
          <p:nvPr/>
        </p:nvSpPr>
        <p:spPr bwMode="auto">
          <a:xfrm>
            <a:off x="5511800" y="1647825"/>
            <a:ext cx="0" cy="1682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6" name="Freeform 49"/>
          <p:cNvSpPr>
            <a:spLocks/>
          </p:cNvSpPr>
          <p:nvPr/>
        </p:nvSpPr>
        <p:spPr bwMode="auto">
          <a:xfrm>
            <a:off x="5473700" y="1571625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7" name="Freeform 50"/>
          <p:cNvSpPr>
            <a:spLocks/>
          </p:cNvSpPr>
          <p:nvPr/>
        </p:nvSpPr>
        <p:spPr bwMode="auto">
          <a:xfrm>
            <a:off x="6391275" y="3421063"/>
            <a:ext cx="80963" cy="82550"/>
          </a:xfrm>
          <a:custGeom>
            <a:avLst/>
            <a:gdLst>
              <a:gd name="T0" fmla="*/ 51 w 51"/>
              <a:gd name="T1" fmla="*/ 28 h 52"/>
              <a:gd name="T2" fmla="*/ 51 w 51"/>
              <a:gd name="T3" fmla="*/ 28 h 52"/>
              <a:gd name="T4" fmla="*/ 51 w 51"/>
              <a:gd name="T5" fmla="*/ 37 h 52"/>
              <a:gd name="T6" fmla="*/ 45 w 51"/>
              <a:gd name="T7" fmla="*/ 46 h 52"/>
              <a:gd name="T8" fmla="*/ 36 w 51"/>
              <a:gd name="T9" fmla="*/ 52 h 52"/>
              <a:gd name="T10" fmla="*/ 27 w 51"/>
              <a:gd name="T11" fmla="*/ 52 h 52"/>
              <a:gd name="T12" fmla="*/ 27 w 51"/>
              <a:gd name="T13" fmla="*/ 52 h 52"/>
              <a:gd name="T14" fmla="*/ 15 w 51"/>
              <a:gd name="T15" fmla="*/ 52 h 52"/>
              <a:gd name="T16" fmla="*/ 9 w 51"/>
              <a:gd name="T17" fmla="*/ 46 h 52"/>
              <a:gd name="T18" fmla="*/ 3 w 51"/>
              <a:gd name="T19" fmla="*/ 37 h 52"/>
              <a:gd name="T20" fmla="*/ 0 w 51"/>
              <a:gd name="T21" fmla="*/ 28 h 52"/>
              <a:gd name="T22" fmla="*/ 0 w 51"/>
              <a:gd name="T23" fmla="*/ 28 h 52"/>
              <a:gd name="T24" fmla="*/ 3 w 51"/>
              <a:gd name="T25" fmla="*/ 16 h 52"/>
              <a:gd name="T26" fmla="*/ 9 w 51"/>
              <a:gd name="T27" fmla="*/ 10 h 52"/>
              <a:gd name="T28" fmla="*/ 15 w 51"/>
              <a:gd name="T29" fmla="*/ 3 h 52"/>
              <a:gd name="T30" fmla="*/ 27 w 51"/>
              <a:gd name="T31" fmla="*/ 0 h 52"/>
              <a:gd name="T32" fmla="*/ 27 w 51"/>
              <a:gd name="T33" fmla="*/ 0 h 52"/>
              <a:gd name="T34" fmla="*/ 36 w 51"/>
              <a:gd name="T35" fmla="*/ 3 h 52"/>
              <a:gd name="T36" fmla="*/ 45 w 51"/>
              <a:gd name="T37" fmla="*/ 10 h 52"/>
              <a:gd name="T38" fmla="*/ 51 w 51"/>
              <a:gd name="T39" fmla="*/ 16 h 52"/>
              <a:gd name="T40" fmla="*/ 51 w 51"/>
              <a:gd name="T41" fmla="*/ 28 h 52"/>
              <a:gd name="T42" fmla="*/ 51 w 51"/>
              <a:gd name="T43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2">
                <a:moveTo>
                  <a:pt x="51" y="28"/>
                </a:moveTo>
                <a:lnTo>
                  <a:pt x="51" y="28"/>
                </a:lnTo>
                <a:lnTo>
                  <a:pt x="51" y="37"/>
                </a:lnTo>
                <a:lnTo>
                  <a:pt x="45" y="46"/>
                </a:lnTo>
                <a:lnTo>
                  <a:pt x="36" y="52"/>
                </a:lnTo>
                <a:lnTo>
                  <a:pt x="27" y="52"/>
                </a:lnTo>
                <a:lnTo>
                  <a:pt x="27" y="52"/>
                </a:lnTo>
                <a:lnTo>
                  <a:pt x="15" y="52"/>
                </a:lnTo>
                <a:lnTo>
                  <a:pt x="9" y="46"/>
                </a:lnTo>
                <a:lnTo>
                  <a:pt x="3" y="37"/>
                </a:lnTo>
                <a:lnTo>
                  <a:pt x="0" y="28"/>
                </a:lnTo>
                <a:lnTo>
                  <a:pt x="0" y="28"/>
                </a:lnTo>
                <a:lnTo>
                  <a:pt x="3" y="16"/>
                </a:lnTo>
                <a:lnTo>
                  <a:pt x="9" y="10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10"/>
                </a:lnTo>
                <a:lnTo>
                  <a:pt x="51" y="16"/>
                </a:lnTo>
                <a:lnTo>
                  <a:pt x="51" y="28"/>
                </a:lnTo>
                <a:lnTo>
                  <a:pt x="51" y="28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8" name="Freeform 51"/>
          <p:cNvSpPr>
            <a:spLocks/>
          </p:cNvSpPr>
          <p:nvPr/>
        </p:nvSpPr>
        <p:spPr bwMode="auto">
          <a:xfrm>
            <a:off x="6396038" y="3354388"/>
            <a:ext cx="76200" cy="77787"/>
          </a:xfrm>
          <a:custGeom>
            <a:avLst/>
            <a:gdLst>
              <a:gd name="T0" fmla="*/ 48 w 48"/>
              <a:gd name="T1" fmla="*/ 24 h 49"/>
              <a:gd name="T2" fmla="*/ 24 w 48"/>
              <a:gd name="T3" fmla="*/ 49 h 49"/>
              <a:gd name="T4" fmla="*/ 0 w 48"/>
              <a:gd name="T5" fmla="*/ 24 h 49"/>
              <a:gd name="T6" fmla="*/ 24 w 48"/>
              <a:gd name="T7" fmla="*/ 0 h 49"/>
              <a:gd name="T8" fmla="*/ 48 w 48"/>
              <a:gd name="T9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9">
                <a:moveTo>
                  <a:pt x="48" y="24"/>
                </a:moveTo>
                <a:lnTo>
                  <a:pt x="24" y="49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49" name="Freeform 52"/>
          <p:cNvSpPr>
            <a:spLocks/>
          </p:cNvSpPr>
          <p:nvPr/>
        </p:nvSpPr>
        <p:spPr bwMode="auto">
          <a:xfrm>
            <a:off x="6621463" y="3297238"/>
            <a:ext cx="85725" cy="80962"/>
          </a:xfrm>
          <a:custGeom>
            <a:avLst/>
            <a:gdLst>
              <a:gd name="T0" fmla="*/ 54 w 54"/>
              <a:gd name="T1" fmla="*/ 24 h 51"/>
              <a:gd name="T2" fmla="*/ 54 w 54"/>
              <a:gd name="T3" fmla="*/ 24 h 51"/>
              <a:gd name="T4" fmla="*/ 51 w 54"/>
              <a:gd name="T5" fmla="*/ 36 h 51"/>
              <a:gd name="T6" fmla="*/ 45 w 54"/>
              <a:gd name="T7" fmla="*/ 42 h 51"/>
              <a:gd name="T8" fmla="*/ 36 w 54"/>
              <a:gd name="T9" fmla="*/ 48 h 51"/>
              <a:gd name="T10" fmla="*/ 27 w 54"/>
              <a:gd name="T11" fmla="*/ 51 h 51"/>
              <a:gd name="T12" fmla="*/ 27 w 54"/>
              <a:gd name="T13" fmla="*/ 51 h 51"/>
              <a:gd name="T14" fmla="*/ 18 w 54"/>
              <a:gd name="T15" fmla="*/ 48 h 51"/>
              <a:gd name="T16" fmla="*/ 9 w 54"/>
              <a:gd name="T17" fmla="*/ 42 h 51"/>
              <a:gd name="T18" fmla="*/ 3 w 54"/>
              <a:gd name="T19" fmla="*/ 36 h 51"/>
              <a:gd name="T20" fmla="*/ 0 w 54"/>
              <a:gd name="T21" fmla="*/ 24 h 51"/>
              <a:gd name="T22" fmla="*/ 0 w 54"/>
              <a:gd name="T23" fmla="*/ 24 h 51"/>
              <a:gd name="T24" fmla="*/ 3 w 54"/>
              <a:gd name="T25" fmla="*/ 15 h 51"/>
              <a:gd name="T26" fmla="*/ 9 w 54"/>
              <a:gd name="T27" fmla="*/ 6 h 51"/>
              <a:gd name="T28" fmla="*/ 18 w 54"/>
              <a:gd name="T29" fmla="*/ 0 h 51"/>
              <a:gd name="T30" fmla="*/ 27 w 54"/>
              <a:gd name="T31" fmla="*/ 0 h 51"/>
              <a:gd name="T32" fmla="*/ 27 w 54"/>
              <a:gd name="T33" fmla="*/ 0 h 51"/>
              <a:gd name="T34" fmla="*/ 36 w 54"/>
              <a:gd name="T35" fmla="*/ 0 h 51"/>
              <a:gd name="T36" fmla="*/ 45 w 54"/>
              <a:gd name="T37" fmla="*/ 6 h 51"/>
              <a:gd name="T38" fmla="*/ 51 w 54"/>
              <a:gd name="T39" fmla="*/ 15 h 51"/>
              <a:gd name="T40" fmla="*/ 54 w 54"/>
              <a:gd name="T41" fmla="*/ 24 h 51"/>
              <a:gd name="T42" fmla="*/ 54 w 54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51">
                <a:moveTo>
                  <a:pt x="54" y="24"/>
                </a:moveTo>
                <a:lnTo>
                  <a:pt x="54" y="24"/>
                </a:lnTo>
                <a:lnTo>
                  <a:pt x="51" y="36"/>
                </a:lnTo>
                <a:lnTo>
                  <a:pt x="45" y="42"/>
                </a:lnTo>
                <a:lnTo>
                  <a:pt x="36" y="48"/>
                </a:lnTo>
                <a:lnTo>
                  <a:pt x="27" y="51"/>
                </a:lnTo>
                <a:lnTo>
                  <a:pt x="27" y="51"/>
                </a:lnTo>
                <a:lnTo>
                  <a:pt x="18" y="48"/>
                </a:lnTo>
                <a:lnTo>
                  <a:pt x="9" y="42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lnTo>
                  <a:pt x="3" y="15"/>
                </a:lnTo>
                <a:lnTo>
                  <a:pt x="9" y="6"/>
                </a:lnTo>
                <a:lnTo>
                  <a:pt x="18" y="0"/>
                </a:lnTo>
                <a:lnTo>
                  <a:pt x="27" y="0"/>
                </a:lnTo>
                <a:lnTo>
                  <a:pt x="27" y="0"/>
                </a:lnTo>
                <a:lnTo>
                  <a:pt x="36" y="0"/>
                </a:lnTo>
                <a:lnTo>
                  <a:pt x="45" y="6"/>
                </a:lnTo>
                <a:lnTo>
                  <a:pt x="51" y="15"/>
                </a:lnTo>
                <a:lnTo>
                  <a:pt x="54" y="24"/>
                </a:lnTo>
                <a:lnTo>
                  <a:pt x="54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0" name="Freeform 53"/>
          <p:cNvSpPr>
            <a:spLocks/>
          </p:cNvSpPr>
          <p:nvPr/>
        </p:nvSpPr>
        <p:spPr bwMode="auto">
          <a:xfrm>
            <a:off x="6621463" y="3240088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1" name="Freeform 54"/>
          <p:cNvSpPr>
            <a:spLocks/>
          </p:cNvSpPr>
          <p:nvPr/>
        </p:nvSpPr>
        <p:spPr bwMode="auto">
          <a:xfrm>
            <a:off x="6850063" y="3068638"/>
            <a:ext cx="87313" cy="80962"/>
          </a:xfrm>
          <a:custGeom>
            <a:avLst/>
            <a:gdLst>
              <a:gd name="T0" fmla="*/ 55 w 55"/>
              <a:gd name="T1" fmla="*/ 24 h 51"/>
              <a:gd name="T2" fmla="*/ 55 w 55"/>
              <a:gd name="T3" fmla="*/ 24 h 51"/>
              <a:gd name="T4" fmla="*/ 52 w 55"/>
              <a:gd name="T5" fmla="*/ 36 h 51"/>
              <a:gd name="T6" fmla="*/ 46 w 55"/>
              <a:gd name="T7" fmla="*/ 42 h 51"/>
              <a:gd name="T8" fmla="*/ 37 w 55"/>
              <a:gd name="T9" fmla="*/ 48 h 51"/>
              <a:gd name="T10" fmla="*/ 28 w 55"/>
              <a:gd name="T11" fmla="*/ 51 h 51"/>
              <a:gd name="T12" fmla="*/ 28 w 55"/>
              <a:gd name="T13" fmla="*/ 51 h 51"/>
              <a:gd name="T14" fmla="*/ 19 w 55"/>
              <a:gd name="T15" fmla="*/ 48 h 51"/>
              <a:gd name="T16" fmla="*/ 9 w 55"/>
              <a:gd name="T17" fmla="*/ 42 h 51"/>
              <a:gd name="T18" fmla="*/ 3 w 55"/>
              <a:gd name="T19" fmla="*/ 36 h 51"/>
              <a:gd name="T20" fmla="*/ 0 w 55"/>
              <a:gd name="T21" fmla="*/ 24 h 51"/>
              <a:gd name="T22" fmla="*/ 0 w 55"/>
              <a:gd name="T23" fmla="*/ 24 h 51"/>
              <a:gd name="T24" fmla="*/ 3 w 55"/>
              <a:gd name="T25" fmla="*/ 15 h 51"/>
              <a:gd name="T26" fmla="*/ 9 w 55"/>
              <a:gd name="T27" fmla="*/ 6 h 51"/>
              <a:gd name="T28" fmla="*/ 19 w 55"/>
              <a:gd name="T29" fmla="*/ 0 h 51"/>
              <a:gd name="T30" fmla="*/ 28 w 55"/>
              <a:gd name="T31" fmla="*/ 0 h 51"/>
              <a:gd name="T32" fmla="*/ 28 w 55"/>
              <a:gd name="T33" fmla="*/ 0 h 51"/>
              <a:gd name="T34" fmla="*/ 37 w 55"/>
              <a:gd name="T35" fmla="*/ 0 h 51"/>
              <a:gd name="T36" fmla="*/ 46 w 55"/>
              <a:gd name="T37" fmla="*/ 6 h 51"/>
              <a:gd name="T38" fmla="*/ 52 w 55"/>
              <a:gd name="T39" fmla="*/ 15 h 51"/>
              <a:gd name="T40" fmla="*/ 55 w 55"/>
              <a:gd name="T41" fmla="*/ 24 h 51"/>
              <a:gd name="T42" fmla="*/ 55 w 55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1">
                <a:moveTo>
                  <a:pt x="55" y="24"/>
                </a:moveTo>
                <a:lnTo>
                  <a:pt x="55" y="24"/>
                </a:lnTo>
                <a:lnTo>
                  <a:pt x="52" y="36"/>
                </a:lnTo>
                <a:lnTo>
                  <a:pt x="46" y="42"/>
                </a:lnTo>
                <a:lnTo>
                  <a:pt x="37" y="48"/>
                </a:lnTo>
                <a:lnTo>
                  <a:pt x="28" y="51"/>
                </a:lnTo>
                <a:lnTo>
                  <a:pt x="28" y="51"/>
                </a:lnTo>
                <a:lnTo>
                  <a:pt x="19" y="48"/>
                </a:lnTo>
                <a:lnTo>
                  <a:pt x="9" y="42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lnTo>
                  <a:pt x="3" y="15"/>
                </a:lnTo>
                <a:lnTo>
                  <a:pt x="9" y="6"/>
                </a:lnTo>
                <a:lnTo>
                  <a:pt x="19" y="0"/>
                </a:lnTo>
                <a:lnTo>
                  <a:pt x="28" y="0"/>
                </a:lnTo>
                <a:lnTo>
                  <a:pt x="28" y="0"/>
                </a:lnTo>
                <a:lnTo>
                  <a:pt x="37" y="0"/>
                </a:lnTo>
                <a:lnTo>
                  <a:pt x="46" y="6"/>
                </a:lnTo>
                <a:lnTo>
                  <a:pt x="52" y="15"/>
                </a:lnTo>
                <a:lnTo>
                  <a:pt x="55" y="24"/>
                </a:lnTo>
                <a:lnTo>
                  <a:pt x="55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2" name="Freeform 55"/>
          <p:cNvSpPr>
            <a:spLocks/>
          </p:cNvSpPr>
          <p:nvPr/>
        </p:nvSpPr>
        <p:spPr bwMode="auto">
          <a:xfrm>
            <a:off x="6854825" y="3014663"/>
            <a:ext cx="77788" cy="82550"/>
          </a:xfrm>
          <a:custGeom>
            <a:avLst/>
            <a:gdLst>
              <a:gd name="T0" fmla="*/ 49 w 49"/>
              <a:gd name="T1" fmla="*/ 25 h 52"/>
              <a:gd name="T2" fmla="*/ 25 w 49"/>
              <a:gd name="T3" fmla="*/ 52 h 52"/>
              <a:gd name="T4" fmla="*/ 0 w 49"/>
              <a:gd name="T5" fmla="*/ 25 h 52"/>
              <a:gd name="T6" fmla="*/ 25 w 49"/>
              <a:gd name="T7" fmla="*/ 0 h 52"/>
              <a:gd name="T8" fmla="*/ 49 w 49"/>
              <a:gd name="T9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2">
                <a:moveTo>
                  <a:pt x="49" y="25"/>
                </a:moveTo>
                <a:lnTo>
                  <a:pt x="25" y="52"/>
                </a:lnTo>
                <a:lnTo>
                  <a:pt x="0" y="25"/>
                </a:lnTo>
                <a:lnTo>
                  <a:pt x="25" y="0"/>
                </a:lnTo>
                <a:lnTo>
                  <a:pt x="49" y="25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3" name="Freeform 56"/>
          <p:cNvSpPr>
            <a:spLocks/>
          </p:cNvSpPr>
          <p:nvPr/>
        </p:nvSpPr>
        <p:spPr bwMode="auto">
          <a:xfrm>
            <a:off x="7339013" y="2633663"/>
            <a:ext cx="80963" cy="80962"/>
          </a:xfrm>
          <a:custGeom>
            <a:avLst/>
            <a:gdLst>
              <a:gd name="T0" fmla="*/ 0 w 51"/>
              <a:gd name="T1" fmla="*/ 24 h 51"/>
              <a:gd name="T2" fmla="*/ 0 w 51"/>
              <a:gd name="T3" fmla="*/ 24 h 51"/>
              <a:gd name="T4" fmla="*/ 3 w 51"/>
              <a:gd name="T5" fmla="*/ 15 h 51"/>
              <a:gd name="T6" fmla="*/ 6 w 51"/>
              <a:gd name="T7" fmla="*/ 6 h 51"/>
              <a:gd name="T8" fmla="*/ 15 w 51"/>
              <a:gd name="T9" fmla="*/ 0 h 51"/>
              <a:gd name="T10" fmla="*/ 27 w 51"/>
              <a:gd name="T11" fmla="*/ 0 h 51"/>
              <a:gd name="T12" fmla="*/ 27 w 51"/>
              <a:gd name="T13" fmla="*/ 0 h 51"/>
              <a:gd name="T14" fmla="*/ 36 w 51"/>
              <a:gd name="T15" fmla="*/ 0 h 51"/>
              <a:gd name="T16" fmla="*/ 45 w 51"/>
              <a:gd name="T17" fmla="*/ 6 h 51"/>
              <a:gd name="T18" fmla="*/ 51 w 51"/>
              <a:gd name="T19" fmla="*/ 15 h 51"/>
              <a:gd name="T20" fmla="*/ 51 w 51"/>
              <a:gd name="T21" fmla="*/ 24 h 51"/>
              <a:gd name="T22" fmla="*/ 51 w 51"/>
              <a:gd name="T23" fmla="*/ 24 h 51"/>
              <a:gd name="T24" fmla="*/ 51 w 51"/>
              <a:gd name="T25" fmla="*/ 36 h 51"/>
              <a:gd name="T26" fmla="*/ 45 w 51"/>
              <a:gd name="T27" fmla="*/ 45 h 51"/>
              <a:gd name="T28" fmla="*/ 36 w 51"/>
              <a:gd name="T29" fmla="*/ 48 h 51"/>
              <a:gd name="T30" fmla="*/ 27 w 51"/>
              <a:gd name="T31" fmla="*/ 51 h 51"/>
              <a:gd name="T32" fmla="*/ 27 w 51"/>
              <a:gd name="T33" fmla="*/ 51 h 51"/>
              <a:gd name="T34" fmla="*/ 15 w 51"/>
              <a:gd name="T35" fmla="*/ 48 h 51"/>
              <a:gd name="T36" fmla="*/ 6 w 51"/>
              <a:gd name="T37" fmla="*/ 45 h 51"/>
              <a:gd name="T38" fmla="*/ 3 w 51"/>
              <a:gd name="T39" fmla="*/ 36 h 51"/>
              <a:gd name="T40" fmla="*/ 0 w 51"/>
              <a:gd name="T41" fmla="*/ 24 h 51"/>
              <a:gd name="T42" fmla="*/ 0 w 51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0" y="24"/>
                </a:moveTo>
                <a:lnTo>
                  <a:pt x="0" y="24"/>
                </a:lnTo>
                <a:lnTo>
                  <a:pt x="3" y="15"/>
                </a:lnTo>
                <a:lnTo>
                  <a:pt x="6" y="6"/>
                </a:lnTo>
                <a:lnTo>
                  <a:pt x="15" y="0"/>
                </a:lnTo>
                <a:lnTo>
                  <a:pt x="27" y="0"/>
                </a:lnTo>
                <a:lnTo>
                  <a:pt x="27" y="0"/>
                </a:lnTo>
                <a:lnTo>
                  <a:pt x="36" y="0"/>
                </a:lnTo>
                <a:lnTo>
                  <a:pt x="45" y="6"/>
                </a:lnTo>
                <a:lnTo>
                  <a:pt x="51" y="15"/>
                </a:lnTo>
                <a:lnTo>
                  <a:pt x="51" y="24"/>
                </a:lnTo>
                <a:lnTo>
                  <a:pt x="51" y="24"/>
                </a:lnTo>
                <a:lnTo>
                  <a:pt x="51" y="36"/>
                </a:lnTo>
                <a:lnTo>
                  <a:pt x="45" y="45"/>
                </a:lnTo>
                <a:lnTo>
                  <a:pt x="36" y="48"/>
                </a:lnTo>
                <a:lnTo>
                  <a:pt x="27" y="51"/>
                </a:lnTo>
                <a:lnTo>
                  <a:pt x="27" y="51"/>
                </a:lnTo>
                <a:lnTo>
                  <a:pt x="15" y="48"/>
                </a:lnTo>
                <a:lnTo>
                  <a:pt x="6" y="45"/>
                </a:lnTo>
                <a:lnTo>
                  <a:pt x="3" y="36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4" name="Line 57"/>
          <p:cNvSpPr>
            <a:spLocks noChangeShapeType="1"/>
          </p:cNvSpPr>
          <p:nvPr/>
        </p:nvSpPr>
        <p:spPr bwMode="auto">
          <a:xfrm flipV="1">
            <a:off x="7381875" y="2714625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5" name="Freeform 58"/>
          <p:cNvSpPr>
            <a:spLocks/>
          </p:cNvSpPr>
          <p:nvPr/>
        </p:nvSpPr>
        <p:spPr bwMode="auto">
          <a:xfrm>
            <a:off x="7339013" y="2757488"/>
            <a:ext cx="80963" cy="76200"/>
          </a:xfrm>
          <a:custGeom>
            <a:avLst/>
            <a:gdLst>
              <a:gd name="T0" fmla="*/ 0 w 51"/>
              <a:gd name="T1" fmla="*/ 24 h 48"/>
              <a:gd name="T2" fmla="*/ 27 w 51"/>
              <a:gd name="T3" fmla="*/ 0 h 48"/>
              <a:gd name="T4" fmla="*/ 51 w 51"/>
              <a:gd name="T5" fmla="*/ 24 h 48"/>
              <a:gd name="T6" fmla="*/ 27 w 51"/>
              <a:gd name="T7" fmla="*/ 48 h 48"/>
              <a:gd name="T8" fmla="*/ 0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0" y="24"/>
                </a:moveTo>
                <a:lnTo>
                  <a:pt x="27" y="0"/>
                </a:lnTo>
                <a:lnTo>
                  <a:pt x="51" y="24"/>
                </a:lnTo>
                <a:lnTo>
                  <a:pt x="27" y="48"/>
                </a:lnTo>
                <a:lnTo>
                  <a:pt x="0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6" name="Freeform 59"/>
          <p:cNvSpPr>
            <a:spLocks/>
          </p:cNvSpPr>
          <p:nvPr/>
        </p:nvSpPr>
        <p:spPr bwMode="auto">
          <a:xfrm>
            <a:off x="5932488" y="3159125"/>
            <a:ext cx="80963" cy="80962"/>
          </a:xfrm>
          <a:custGeom>
            <a:avLst/>
            <a:gdLst>
              <a:gd name="T0" fmla="*/ 51 w 51"/>
              <a:gd name="T1" fmla="*/ 27 h 51"/>
              <a:gd name="T2" fmla="*/ 51 w 51"/>
              <a:gd name="T3" fmla="*/ 27 h 51"/>
              <a:gd name="T4" fmla="*/ 48 w 51"/>
              <a:gd name="T5" fmla="*/ 36 h 51"/>
              <a:gd name="T6" fmla="*/ 42 w 51"/>
              <a:gd name="T7" fmla="*/ 45 h 51"/>
              <a:gd name="T8" fmla="*/ 36 w 51"/>
              <a:gd name="T9" fmla="*/ 51 h 51"/>
              <a:gd name="T10" fmla="*/ 24 w 51"/>
              <a:gd name="T11" fmla="*/ 51 h 51"/>
              <a:gd name="T12" fmla="*/ 24 w 51"/>
              <a:gd name="T13" fmla="*/ 51 h 51"/>
              <a:gd name="T14" fmla="*/ 15 w 51"/>
              <a:gd name="T15" fmla="*/ 51 h 51"/>
              <a:gd name="T16" fmla="*/ 6 w 51"/>
              <a:gd name="T17" fmla="*/ 45 h 51"/>
              <a:gd name="T18" fmla="*/ 0 w 51"/>
              <a:gd name="T19" fmla="*/ 36 h 51"/>
              <a:gd name="T20" fmla="*/ 0 w 51"/>
              <a:gd name="T21" fmla="*/ 27 h 51"/>
              <a:gd name="T22" fmla="*/ 0 w 51"/>
              <a:gd name="T23" fmla="*/ 27 h 51"/>
              <a:gd name="T24" fmla="*/ 0 w 51"/>
              <a:gd name="T25" fmla="*/ 15 h 51"/>
              <a:gd name="T26" fmla="*/ 6 w 51"/>
              <a:gd name="T27" fmla="*/ 9 h 51"/>
              <a:gd name="T28" fmla="*/ 15 w 51"/>
              <a:gd name="T29" fmla="*/ 3 h 51"/>
              <a:gd name="T30" fmla="*/ 24 w 51"/>
              <a:gd name="T31" fmla="*/ 0 h 51"/>
              <a:gd name="T32" fmla="*/ 24 w 51"/>
              <a:gd name="T33" fmla="*/ 0 h 51"/>
              <a:gd name="T34" fmla="*/ 36 w 51"/>
              <a:gd name="T35" fmla="*/ 3 h 51"/>
              <a:gd name="T36" fmla="*/ 42 w 51"/>
              <a:gd name="T37" fmla="*/ 9 h 51"/>
              <a:gd name="T38" fmla="*/ 48 w 51"/>
              <a:gd name="T39" fmla="*/ 15 h 51"/>
              <a:gd name="T40" fmla="*/ 51 w 51"/>
              <a:gd name="T41" fmla="*/ 27 h 51"/>
              <a:gd name="T42" fmla="*/ 51 w 51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51" y="27"/>
                </a:moveTo>
                <a:lnTo>
                  <a:pt x="51" y="27"/>
                </a:lnTo>
                <a:lnTo>
                  <a:pt x="48" y="36"/>
                </a:lnTo>
                <a:lnTo>
                  <a:pt x="42" y="45"/>
                </a:lnTo>
                <a:lnTo>
                  <a:pt x="36" y="51"/>
                </a:lnTo>
                <a:lnTo>
                  <a:pt x="24" y="51"/>
                </a:lnTo>
                <a:lnTo>
                  <a:pt x="24" y="51"/>
                </a:lnTo>
                <a:lnTo>
                  <a:pt x="15" y="51"/>
                </a:lnTo>
                <a:lnTo>
                  <a:pt x="6" y="45"/>
                </a:lnTo>
                <a:lnTo>
                  <a:pt x="0" y="36"/>
                </a:lnTo>
                <a:lnTo>
                  <a:pt x="0" y="27"/>
                </a:lnTo>
                <a:lnTo>
                  <a:pt x="0" y="27"/>
                </a:lnTo>
                <a:lnTo>
                  <a:pt x="0" y="15"/>
                </a:lnTo>
                <a:lnTo>
                  <a:pt x="6" y="9"/>
                </a:lnTo>
                <a:lnTo>
                  <a:pt x="15" y="3"/>
                </a:lnTo>
                <a:lnTo>
                  <a:pt x="24" y="0"/>
                </a:lnTo>
                <a:lnTo>
                  <a:pt x="24" y="0"/>
                </a:lnTo>
                <a:lnTo>
                  <a:pt x="36" y="3"/>
                </a:lnTo>
                <a:lnTo>
                  <a:pt x="42" y="9"/>
                </a:lnTo>
                <a:lnTo>
                  <a:pt x="48" y="15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7" name="Line 60"/>
          <p:cNvSpPr>
            <a:spLocks noChangeShapeType="1"/>
          </p:cNvSpPr>
          <p:nvPr/>
        </p:nvSpPr>
        <p:spPr bwMode="auto">
          <a:xfrm>
            <a:off x="5970588" y="2990850"/>
            <a:ext cx="0" cy="1682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8" name="Freeform 61"/>
          <p:cNvSpPr>
            <a:spLocks/>
          </p:cNvSpPr>
          <p:nvPr/>
        </p:nvSpPr>
        <p:spPr bwMode="auto">
          <a:xfrm>
            <a:off x="5932488" y="2914650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59" name="Freeform 62"/>
          <p:cNvSpPr>
            <a:spLocks/>
          </p:cNvSpPr>
          <p:nvPr/>
        </p:nvSpPr>
        <p:spPr bwMode="auto">
          <a:xfrm>
            <a:off x="5238750" y="2747963"/>
            <a:ext cx="80963" cy="80962"/>
          </a:xfrm>
          <a:custGeom>
            <a:avLst/>
            <a:gdLst>
              <a:gd name="T0" fmla="*/ 51 w 51"/>
              <a:gd name="T1" fmla="*/ 27 h 51"/>
              <a:gd name="T2" fmla="*/ 51 w 51"/>
              <a:gd name="T3" fmla="*/ 27 h 51"/>
              <a:gd name="T4" fmla="*/ 51 w 51"/>
              <a:gd name="T5" fmla="*/ 36 h 51"/>
              <a:gd name="T6" fmla="*/ 45 w 51"/>
              <a:gd name="T7" fmla="*/ 45 h 51"/>
              <a:gd name="T8" fmla="*/ 36 w 51"/>
              <a:gd name="T9" fmla="*/ 51 h 51"/>
              <a:gd name="T10" fmla="*/ 27 w 51"/>
              <a:gd name="T11" fmla="*/ 51 h 51"/>
              <a:gd name="T12" fmla="*/ 27 w 51"/>
              <a:gd name="T13" fmla="*/ 51 h 51"/>
              <a:gd name="T14" fmla="*/ 15 w 51"/>
              <a:gd name="T15" fmla="*/ 51 h 51"/>
              <a:gd name="T16" fmla="*/ 9 w 51"/>
              <a:gd name="T17" fmla="*/ 45 h 51"/>
              <a:gd name="T18" fmla="*/ 3 w 51"/>
              <a:gd name="T19" fmla="*/ 36 h 51"/>
              <a:gd name="T20" fmla="*/ 0 w 51"/>
              <a:gd name="T21" fmla="*/ 27 h 51"/>
              <a:gd name="T22" fmla="*/ 0 w 51"/>
              <a:gd name="T23" fmla="*/ 27 h 51"/>
              <a:gd name="T24" fmla="*/ 3 w 51"/>
              <a:gd name="T25" fmla="*/ 15 h 51"/>
              <a:gd name="T26" fmla="*/ 9 w 51"/>
              <a:gd name="T27" fmla="*/ 6 h 51"/>
              <a:gd name="T28" fmla="*/ 15 w 51"/>
              <a:gd name="T29" fmla="*/ 3 h 51"/>
              <a:gd name="T30" fmla="*/ 27 w 51"/>
              <a:gd name="T31" fmla="*/ 0 h 51"/>
              <a:gd name="T32" fmla="*/ 27 w 51"/>
              <a:gd name="T33" fmla="*/ 0 h 51"/>
              <a:gd name="T34" fmla="*/ 36 w 51"/>
              <a:gd name="T35" fmla="*/ 3 h 51"/>
              <a:gd name="T36" fmla="*/ 45 w 51"/>
              <a:gd name="T37" fmla="*/ 6 h 51"/>
              <a:gd name="T38" fmla="*/ 51 w 51"/>
              <a:gd name="T39" fmla="*/ 15 h 51"/>
              <a:gd name="T40" fmla="*/ 51 w 51"/>
              <a:gd name="T41" fmla="*/ 27 h 51"/>
              <a:gd name="T42" fmla="*/ 51 w 51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1">
                <a:moveTo>
                  <a:pt x="51" y="27"/>
                </a:moveTo>
                <a:lnTo>
                  <a:pt x="51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1"/>
                </a:lnTo>
                <a:lnTo>
                  <a:pt x="27" y="51"/>
                </a:lnTo>
                <a:lnTo>
                  <a:pt x="15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9" y="6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6"/>
                </a:lnTo>
                <a:lnTo>
                  <a:pt x="51" y="15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0" name="Line 63"/>
          <p:cNvSpPr>
            <a:spLocks noChangeShapeType="1"/>
          </p:cNvSpPr>
          <p:nvPr/>
        </p:nvSpPr>
        <p:spPr bwMode="auto">
          <a:xfrm>
            <a:off x="5281613" y="2308225"/>
            <a:ext cx="0" cy="43973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1" name="Freeform 64"/>
          <p:cNvSpPr>
            <a:spLocks/>
          </p:cNvSpPr>
          <p:nvPr/>
        </p:nvSpPr>
        <p:spPr bwMode="auto">
          <a:xfrm>
            <a:off x="5243513" y="2232025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2" name="Freeform 65"/>
          <p:cNvSpPr>
            <a:spLocks/>
          </p:cNvSpPr>
          <p:nvPr/>
        </p:nvSpPr>
        <p:spPr bwMode="auto">
          <a:xfrm>
            <a:off x="4086225" y="3135313"/>
            <a:ext cx="80963" cy="85725"/>
          </a:xfrm>
          <a:custGeom>
            <a:avLst/>
            <a:gdLst>
              <a:gd name="T0" fmla="*/ 51 w 51"/>
              <a:gd name="T1" fmla="*/ 27 h 54"/>
              <a:gd name="T2" fmla="*/ 51 w 51"/>
              <a:gd name="T3" fmla="*/ 27 h 54"/>
              <a:gd name="T4" fmla="*/ 48 w 51"/>
              <a:gd name="T5" fmla="*/ 36 h 54"/>
              <a:gd name="T6" fmla="*/ 42 w 51"/>
              <a:gd name="T7" fmla="*/ 45 h 54"/>
              <a:gd name="T8" fmla="*/ 36 w 51"/>
              <a:gd name="T9" fmla="*/ 51 h 54"/>
              <a:gd name="T10" fmla="*/ 24 w 51"/>
              <a:gd name="T11" fmla="*/ 54 h 54"/>
              <a:gd name="T12" fmla="*/ 24 w 51"/>
              <a:gd name="T13" fmla="*/ 54 h 54"/>
              <a:gd name="T14" fmla="*/ 15 w 51"/>
              <a:gd name="T15" fmla="*/ 51 h 54"/>
              <a:gd name="T16" fmla="*/ 6 w 51"/>
              <a:gd name="T17" fmla="*/ 45 h 54"/>
              <a:gd name="T18" fmla="*/ 0 w 51"/>
              <a:gd name="T19" fmla="*/ 36 h 54"/>
              <a:gd name="T20" fmla="*/ 0 w 51"/>
              <a:gd name="T21" fmla="*/ 27 h 54"/>
              <a:gd name="T22" fmla="*/ 0 w 51"/>
              <a:gd name="T23" fmla="*/ 27 h 54"/>
              <a:gd name="T24" fmla="*/ 0 w 51"/>
              <a:gd name="T25" fmla="*/ 18 h 54"/>
              <a:gd name="T26" fmla="*/ 6 w 51"/>
              <a:gd name="T27" fmla="*/ 9 h 54"/>
              <a:gd name="T28" fmla="*/ 15 w 51"/>
              <a:gd name="T29" fmla="*/ 3 h 54"/>
              <a:gd name="T30" fmla="*/ 24 w 51"/>
              <a:gd name="T31" fmla="*/ 0 h 54"/>
              <a:gd name="T32" fmla="*/ 24 w 51"/>
              <a:gd name="T33" fmla="*/ 0 h 54"/>
              <a:gd name="T34" fmla="*/ 36 w 51"/>
              <a:gd name="T35" fmla="*/ 3 h 54"/>
              <a:gd name="T36" fmla="*/ 42 w 51"/>
              <a:gd name="T37" fmla="*/ 9 h 54"/>
              <a:gd name="T38" fmla="*/ 48 w 51"/>
              <a:gd name="T39" fmla="*/ 18 h 54"/>
              <a:gd name="T40" fmla="*/ 51 w 51"/>
              <a:gd name="T41" fmla="*/ 27 h 54"/>
              <a:gd name="T42" fmla="*/ 51 w 51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4">
                <a:moveTo>
                  <a:pt x="51" y="27"/>
                </a:moveTo>
                <a:lnTo>
                  <a:pt x="51" y="27"/>
                </a:lnTo>
                <a:lnTo>
                  <a:pt x="48" y="36"/>
                </a:lnTo>
                <a:lnTo>
                  <a:pt x="42" y="45"/>
                </a:lnTo>
                <a:lnTo>
                  <a:pt x="36" y="51"/>
                </a:lnTo>
                <a:lnTo>
                  <a:pt x="24" y="54"/>
                </a:lnTo>
                <a:lnTo>
                  <a:pt x="24" y="54"/>
                </a:lnTo>
                <a:lnTo>
                  <a:pt x="15" y="51"/>
                </a:lnTo>
                <a:lnTo>
                  <a:pt x="6" y="45"/>
                </a:lnTo>
                <a:lnTo>
                  <a:pt x="0" y="36"/>
                </a:lnTo>
                <a:lnTo>
                  <a:pt x="0" y="27"/>
                </a:lnTo>
                <a:lnTo>
                  <a:pt x="0" y="27"/>
                </a:lnTo>
                <a:lnTo>
                  <a:pt x="0" y="18"/>
                </a:lnTo>
                <a:lnTo>
                  <a:pt x="6" y="9"/>
                </a:lnTo>
                <a:lnTo>
                  <a:pt x="15" y="3"/>
                </a:lnTo>
                <a:lnTo>
                  <a:pt x="24" y="0"/>
                </a:lnTo>
                <a:lnTo>
                  <a:pt x="24" y="0"/>
                </a:lnTo>
                <a:lnTo>
                  <a:pt x="36" y="3"/>
                </a:lnTo>
                <a:lnTo>
                  <a:pt x="42" y="9"/>
                </a:lnTo>
                <a:lnTo>
                  <a:pt x="48" y="18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3" name="Line 66"/>
          <p:cNvSpPr>
            <a:spLocks noChangeShapeType="1"/>
          </p:cNvSpPr>
          <p:nvPr/>
        </p:nvSpPr>
        <p:spPr bwMode="auto">
          <a:xfrm>
            <a:off x="4124325" y="2924175"/>
            <a:ext cx="0" cy="21113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4" name="Freeform 67"/>
          <p:cNvSpPr>
            <a:spLocks/>
          </p:cNvSpPr>
          <p:nvPr/>
        </p:nvSpPr>
        <p:spPr bwMode="auto">
          <a:xfrm>
            <a:off x="4086225" y="2852738"/>
            <a:ext cx="80963" cy="76200"/>
          </a:xfrm>
          <a:custGeom>
            <a:avLst/>
            <a:gdLst>
              <a:gd name="T0" fmla="*/ 51 w 51"/>
              <a:gd name="T1" fmla="*/ 24 h 48"/>
              <a:gd name="T2" fmla="*/ 24 w 51"/>
              <a:gd name="T3" fmla="*/ 48 h 48"/>
              <a:gd name="T4" fmla="*/ 0 w 51"/>
              <a:gd name="T5" fmla="*/ 24 h 48"/>
              <a:gd name="T6" fmla="*/ 24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5" name="Freeform 68"/>
          <p:cNvSpPr>
            <a:spLocks/>
          </p:cNvSpPr>
          <p:nvPr/>
        </p:nvSpPr>
        <p:spPr bwMode="auto">
          <a:xfrm>
            <a:off x="3402013" y="3498850"/>
            <a:ext cx="82550" cy="80962"/>
          </a:xfrm>
          <a:custGeom>
            <a:avLst/>
            <a:gdLst>
              <a:gd name="T0" fmla="*/ 52 w 52"/>
              <a:gd name="T1" fmla="*/ 24 h 51"/>
              <a:gd name="T2" fmla="*/ 52 w 52"/>
              <a:gd name="T3" fmla="*/ 24 h 51"/>
              <a:gd name="T4" fmla="*/ 49 w 52"/>
              <a:gd name="T5" fmla="*/ 36 h 51"/>
              <a:gd name="T6" fmla="*/ 43 w 52"/>
              <a:gd name="T7" fmla="*/ 45 h 51"/>
              <a:gd name="T8" fmla="*/ 37 w 52"/>
              <a:gd name="T9" fmla="*/ 48 h 51"/>
              <a:gd name="T10" fmla="*/ 25 w 52"/>
              <a:gd name="T11" fmla="*/ 51 h 51"/>
              <a:gd name="T12" fmla="*/ 25 w 52"/>
              <a:gd name="T13" fmla="*/ 51 h 51"/>
              <a:gd name="T14" fmla="*/ 16 w 52"/>
              <a:gd name="T15" fmla="*/ 48 h 51"/>
              <a:gd name="T16" fmla="*/ 6 w 52"/>
              <a:gd name="T17" fmla="*/ 45 h 51"/>
              <a:gd name="T18" fmla="*/ 0 w 52"/>
              <a:gd name="T19" fmla="*/ 36 h 51"/>
              <a:gd name="T20" fmla="*/ 0 w 52"/>
              <a:gd name="T21" fmla="*/ 24 h 51"/>
              <a:gd name="T22" fmla="*/ 0 w 52"/>
              <a:gd name="T23" fmla="*/ 24 h 51"/>
              <a:gd name="T24" fmla="*/ 0 w 52"/>
              <a:gd name="T25" fmla="*/ 15 h 51"/>
              <a:gd name="T26" fmla="*/ 6 w 52"/>
              <a:gd name="T27" fmla="*/ 6 h 51"/>
              <a:gd name="T28" fmla="*/ 16 w 52"/>
              <a:gd name="T29" fmla="*/ 0 h 51"/>
              <a:gd name="T30" fmla="*/ 25 w 52"/>
              <a:gd name="T31" fmla="*/ 0 h 51"/>
              <a:gd name="T32" fmla="*/ 25 w 52"/>
              <a:gd name="T33" fmla="*/ 0 h 51"/>
              <a:gd name="T34" fmla="*/ 37 w 52"/>
              <a:gd name="T35" fmla="*/ 0 h 51"/>
              <a:gd name="T36" fmla="*/ 43 w 52"/>
              <a:gd name="T37" fmla="*/ 6 h 51"/>
              <a:gd name="T38" fmla="*/ 49 w 52"/>
              <a:gd name="T39" fmla="*/ 15 h 51"/>
              <a:gd name="T40" fmla="*/ 52 w 52"/>
              <a:gd name="T41" fmla="*/ 24 h 51"/>
              <a:gd name="T42" fmla="*/ 52 w 52"/>
              <a:gd name="T43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51">
                <a:moveTo>
                  <a:pt x="52" y="24"/>
                </a:moveTo>
                <a:lnTo>
                  <a:pt x="52" y="24"/>
                </a:lnTo>
                <a:lnTo>
                  <a:pt x="49" y="36"/>
                </a:lnTo>
                <a:lnTo>
                  <a:pt x="43" y="45"/>
                </a:lnTo>
                <a:lnTo>
                  <a:pt x="37" y="48"/>
                </a:lnTo>
                <a:lnTo>
                  <a:pt x="25" y="51"/>
                </a:lnTo>
                <a:lnTo>
                  <a:pt x="25" y="51"/>
                </a:lnTo>
                <a:lnTo>
                  <a:pt x="16" y="48"/>
                </a:lnTo>
                <a:lnTo>
                  <a:pt x="6" y="45"/>
                </a:lnTo>
                <a:lnTo>
                  <a:pt x="0" y="36"/>
                </a:lnTo>
                <a:lnTo>
                  <a:pt x="0" y="24"/>
                </a:lnTo>
                <a:lnTo>
                  <a:pt x="0" y="24"/>
                </a:lnTo>
                <a:lnTo>
                  <a:pt x="0" y="15"/>
                </a:lnTo>
                <a:lnTo>
                  <a:pt x="6" y="6"/>
                </a:lnTo>
                <a:lnTo>
                  <a:pt x="16" y="0"/>
                </a:lnTo>
                <a:lnTo>
                  <a:pt x="25" y="0"/>
                </a:lnTo>
                <a:lnTo>
                  <a:pt x="25" y="0"/>
                </a:lnTo>
                <a:lnTo>
                  <a:pt x="37" y="0"/>
                </a:lnTo>
                <a:lnTo>
                  <a:pt x="43" y="6"/>
                </a:lnTo>
                <a:lnTo>
                  <a:pt x="49" y="15"/>
                </a:lnTo>
                <a:lnTo>
                  <a:pt x="52" y="24"/>
                </a:lnTo>
                <a:lnTo>
                  <a:pt x="52" y="24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6" name="Line 69"/>
          <p:cNvSpPr>
            <a:spLocks noChangeShapeType="1"/>
          </p:cNvSpPr>
          <p:nvPr/>
        </p:nvSpPr>
        <p:spPr bwMode="auto">
          <a:xfrm>
            <a:off x="3441700" y="3149600"/>
            <a:ext cx="0" cy="35401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7" name="Freeform 70"/>
          <p:cNvSpPr>
            <a:spLocks/>
          </p:cNvSpPr>
          <p:nvPr/>
        </p:nvSpPr>
        <p:spPr bwMode="auto">
          <a:xfrm>
            <a:off x="3402013" y="3073400"/>
            <a:ext cx="77788" cy="76200"/>
          </a:xfrm>
          <a:custGeom>
            <a:avLst/>
            <a:gdLst>
              <a:gd name="T0" fmla="*/ 49 w 49"/>
              <a:gd name="T1" fmla="*/ 24 h 48"/>
              <a:gd name="T2" fmla="*/ 25 w 49"/>
              <a:gd name="T3" fmla="*/ 48 h 48"/>
              <a:gd name="T4" fmla="*/ 0 w 49"/>
              <a:gd name="T5" fmla="*/ 24 h 48"/>
              <a:gd name="T6" fmla="*/ 25 w 49"/>
              <a:gd name="T7" fmla="*/ 0 h 48"/>
              <a:gd name="T8" fmla="*/ 49 w 49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8">
                <a:moveTo>
                  <a:pt x="49" y="24"/>
                </a:moveTo>
                <a:lnTo>
                  <a:pt x="25" y="48"/>
                </a:lnTo>
                <a:lnTo>
                  <a:pt x="0" y="24"/>
                </a:lnTo>
                <a:lnTo>
                  <a:pt x="25" y="0"/>
                </a:lnTo>
                <a:lnTo>
                  <a:pt x="49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8" name="Freeform 71"/>
          <p:cNvSpPr>
            <a:spLocks/>
          </p:cNvSpPr>
          <p:nvPr/>
        </p:nvSpPr>
        <p:spPr bwMode="auto">
          <a:xfrm>
            <a:off x="4321175" y="3297238"/>
            <a:ext cx="85725" cy="80962"/>
          </a:xfrm>
          <a:custGeom>
            <a:avLst/>
            <a:gdLst>
              <a:gd name="T0" fmla="*/ 54 w 54"/>
              <a:gd name="T1" fmla="*/ 27 h 51"/>
              <a:gd name="T2" fmla="*/ 54 w 54"/>
              <a:gd name="T3" fmla="*/ 27 h 51"/>
              <a:gd name="T4" fmla="*/ 51 w 54"/>
              <a:gd name="T5" fmla="*/ 36 h 51"/>
              <a:gd name="T6" fmla="*/ 45 w 54"/>
              <a:gd name="T7" fmla="*/ 45 h 51"/>
              <a:gd name="T8" fmla="*/ 36 w 54"/>
              <a:gd name="T9" fmla="*/ 51 h 51"/>
              <a:gd name="T10" fmla="*/ 27 w 54"/>
              <a:gd name="T11" fmla="*/ 51 h 51"/>
              <a:gd name="T12" fmla="*/ 27 w 54"/>
              <a:gd name="T13" fmla="*/ 51 h 51"/>
              <a:gd name="T14" fmla="*/ 15 w 54"/>
              <a:gd name="T15" fmla="*/ 51 h 51"/>
              <a:gd name="T16" fmla="*/ 9 w 54"/>
              <a:gd name="T17" fmla="*/ 45 h 51"/>
              <a:gd name="T18" fmla="*/ 3 w 54"/>
              <a:gd name="T19" fmla="*/ 36 h 51"/>
              <a:gd name="T20" fmla="*/ 0 w 54"/>
              <a:gd name="T21" fmla="*/ 27 h 51"/>
              <a:gd name="T22" fmla="*/ 0 w 54"/>
              <a:gd name="T23" fmla="*/ 27 h 51"/>
              <a:gd name="T24" fmla="*/ 3 w 54"/>
              <a:gd name="T25" fmla="*/ 15 h 51"/>
              <a:gd name="T26" fmla="*/ 9 w 54"/>
              <a:gd name="T27" fmla="*/ 9 h 51"/>
              <a:gd name="T28" fmla="*/ 15 w 54"/>
              <a:gd name="T29" fmla="*/ 3 h 51"/>
              <a:gd name="T30" fmla="*/ 27 w 54"/>
              <a:gd name="T31" fmla="*/ 0 h 51"/>
              <a:gd name="T32" fmla="*/ 27 w 54"/>
              <a:gd name="T33" fmla="*/ 0 h 51"/>
              <a:gd name="T34" fmla="*/ 36 w 54"/>
              <a:gd name="T35" fmla="*/ 3 h 51"/>
              <a:gd name="T36" fmla="*/ 45 w 54"/>
              <a:gd name="T37" fmla="*/ 9 h 51"/>
              <a:gd name="T38" fmla="*/ 51 w 54"/>
              <a:gd name="T39" fmla="*/ 15 h 51"/>
              <a:gd name="T40" fmla="*/ 54 w 54"/>
              <a:gd name="T41" fmla="*/ 27 h 51"/>
              <a:gd name="T42" fmla="*/ 54 w 54"/>
              <a:gd name="T43" fmla="*/ 2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51">
                <a:moveTo>
                  <a:pt x="54" y="27"/>
                </a:moveTo>
                <a:lnTo>
                  <a:pt x="54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1"/>
                </a:lnTo>
                <a:lnTo>
                  <a:pt x="27" y="51"/>
                </a:lnTo>
                <a:lnTo>
                  <a:pt x="15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9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5"/>
                </a:lnTo>
                <a:lnTo>
                  <a:pt x="54" y="27"/>
                </a:lnTo>
                <a:lnTo>
                  <a:pt x="54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69" name="Line 72"/>
          <p:cNvSpPr>
            <a:spLocks noChangeShapeType="1"/>
          </p:cNvSpPr>
          <p:nvPr/>
        </p:nvSpPr>
        <p:spPr bwMode="auto">
          <a:xfrm>
            <a:off x="4364038" y="2867025"/>
            <a:ext cx="0" cy="43021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0" name="Freeform 73"/>
          <p:cNvSpPr>
            <a:spLocks/>
          </p:cNvSpPr>
          <p:nvPr/>
        </p:nvSpPr>
        <p:spPr bwMode="auto">
          <a:xfrm>
            <a:off x="4325938" y="2795588"/>
            <a:ext cx="76200" cy="762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1" name="Freeform 74"/>
          <p:cNvSpPr>
            <a:spLocks/>
          </p:cNvSpPr>
          <p:nvPr/>
        </p:nvSpPr>
        <p:spPr bwMode="auto">
          <a:xfrm>
            <a:off x="2709863" y="3910013"/>
            <a:ext cx="80963" cy="85725"/>
          </a:xfrm>
          <a:custGeom>
            <a:avLst/>
            <a:gdLst>
              <a:gd name="T0" fmla="*/ 51 w 51"/>
              <a:gd name="T1" fmla="*/ 27 h 54"/>
              <a:gd name="T2" fmla="*/ 51 w 51"/>
              <a:gd name="T3" fmla="*/ 27 h 54"/>
              <a:gd name="T4" fmla="*/ 51 w 51"/>
              <a:gd name="T5" fmla="*/ 36 h 54"/>
              <a:gd name="T6" fmla="*/ 45 w 51"/>
              <a:gd name="T7" fmla="*/ 45 h 54"/>
              <a:gd name="T8" fmla="*/ 36 w 51"/>
              <a:gd name="T9" fmla="*/ 51 h 54"/>
              <a:gd name="T10" fmla="*/ 27 w 51"/>
              <a:gd name="T11" fmla="*/ 54 h 54"/>
              <a:gd name="T12" fmla="*/ 27 w 51"/>
              <a:gd name="T13" fmla="*/ 54 h 54"/>
              <a:gd name="T14" fmla="*/ 15 w 51"/>
              <a:gd name="T15" fmla="*/ 51 h 54"/>
              <a:gd name="T16" fmla="*/ 6 w 51"/>
              <a:gd name="T17" fmla="*/ 45 h 54"/>
              <a:gd name="T18" fmla="*/ 3 w 51"/>
              <a:gd name="T19" fmla="*/ 36 h 54"/>
              <a:gd name="T20" fmla="*/ 0 w 51"/>
              <a:gd name="T21" fmla="*/ 27 h 54"/>
              <a:gd name="T22" fmla="*/ 0 w 51"/>
              <a:gd name="T23" fmla="*/ 27 h 54"/>
              <a:gd name="T24" fmla="*/ 3 w 51"/>
              <a:gd name="T25" fmla="*/ 15 h 54"/>
              <a:gd name="T26" fmla="*/ 6 w 51"/>
              <a:gd name="T27" fmla="*/ 9 h 54"/>
              <a:gd name="T28" fmla="*/ 15 w 51"/>
              <a:gd name="T29" fmla="*/ 3 h 54"/>
              <a:gd name="T30" fmla="*/ 27 w 51"/>
              <a:gd name="T31" fmla="*/ 0 h 54"/>
              <a:gd name="T32" fmla="*/ 27 w 51"/>
              <a:gd name="T33" fmla="*/ 0 h 54"/>
              <a:gd name="T34" fmla="*/ 36 w 51"/>
              <a:gd name="T35" fmla="*/ 3 h 54"/>
              <a:gd name="T36" fmla="*/ 45 w 51"/>
              <a:gd name="T37" fmla="*/ 9 h 54"/>
              <a:gd name="T38" fmla="*/ 51 w 51"/>
              <a:gd name="T39" fmla="*/ 15 h 54"/>
              <a:gd name="T40" fmla="*/ 51 w 51"/>
              <a:gd name="T41" fmla="*/ 27 h 54"/>
              <a:gd name="T42" fmla="*/ 51 w 51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54">
                <a:moveTo>
                  <a:pt x="51" y="27"/>
                </a:moveTo>
                <a:lnTo>
                  <a:pt x="51" y="27"/>
                </a:lnTo>
                <a:lnTo>
                  <a:pt x="51" y="36"/>
                </a:lnTo>
                <a:lnTo>
                  <a:pt x="45" y="45"/>
                </a:lnTo>
                <a:lnTo>
                  <a:pt x="36" y="51"/>
                </a:lnTo>
                <a:lnTo>
                  <a:pt x="27" y="54"/>
                </a:lnTo>
                <a:lnTo>
                  <a:pt x="27" y="54"/>
                </a:lnTo>
                <a:lnTo>
                  <a:pt x="15" y="51"/>
                </a:lnTo>
                <a:lnTo>
                  <a:pt x="6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5"/>
                </a:lnTo>
                <a:lnTo>
                  <a:pt x="6" y="9"/>
                </a:lnTo>
                <a:lnTo>
                  <a:pt x="15" y="3"/>
                </a:lnTo>
                <a:lnTo>
                  <a:pt x="27" y="0"/>
                </a:lnTo>
                <a:lnTo>
                  <a:pt x="27" y="0"/>
                </a:lnTo>
                <a:lnTo>
                  <a:pt x="36" y="3"/>
                </a:lnTo>
                <a:lnTo>
                  <a:pt x="45" y="9"/>
                </a:lnTo>
                <a:lnTo>
                  <a:pt x="51" y="15"/>
                </a:lnTo>
                <a:lnTo>
                  <a:pt x="51" y="27"/>
                </a:lnTo>
                <a:lnTo>
                  <a:pt x="51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2" name="Line 75"/>
          <p:cNvSpPr>
            <a:spLocks noChangeShapeType="1"/>
          </p:cNvSpPr>
          <p:nvPr/>
        </p:nvSpPr>
        <p:spPr bwMode="auto">
          <a:xfrm>
            <a:off x="2752725" y="3354388"/>
            <a:ext cx="0" cy="565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3" name="Freeform 76"/>
          <p:cNvSpPr>
            <a:spLocks/>
          </p:cNvSpPr>
          <p:nvPr/>
        </p:nvSpPr>
        <p:spPr bwMode="auto">
          <a:xfrm>
            <a:off x="2709863" y="3278188"/>
            <a:ext cx="80963" cy="76200"/>
          </a:xfrm>
          <a:custGeom>
            <a:avLst/>
            <a:gdLst>
              <a:gd name="T0" fmla="*/ 51 w 51"/>
              <a:gd name="T1" fmla="*/ 24 h 48"/>
              <a:gd name="T2" fmla="*/ 27 w 51"/>
              <a:gd name="T3" fmla="*/ 48 h 48"/>
              <a:gd name="T4" fmla="*/ 0 w 51"/>
              <a:gd name="T5" fmla="*/ 24 h 48"/>
              <a:gd name="T6" fmla="*/ 27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7" y="48"/>
                </a:lnTo>
                <a:lnTo>
                  <a:pt x="0" y="24"/>
                </a:lnTo>
                <a:lnTo>
                  <a:pt x="27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4" name="Rectangle 77"/>
          <p:cNvSpPr>
            <a:spLocks noChangeArrowheads="1"/>
          </p:cNvSpPr>
          <p:nvPr/>
        </p:nvSpPr>
        <p:spPr bwMode="auto">
          <a:xfrm>
            <a:off x="2790825" y="1160463"/>
            <a:ext cx="17782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toename van ongelijkheid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77" name="Rectangle 80"/>
          <p:cNvSpPr>
            <a:spLocks noChangeArrowheads="1"/>
          </p:cNvSpPr>
          <p:nvPr/>
        </p:nvSpPr>
        <p:spPr bwMode="auto">
          <a:xfrm>
            <a:off x="6210300" y="1160463"/>
            <a:ext cx="7747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status quo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78" name="Freeform 81"/>
          <p:cNvSpPr>
            <a:spLocks/>
          </p:cNvSpPr>
          <p:nvPr/>
        </p:nvSpPr>
        <p:spPr bwMode="auto">
          <a:xfrm>
            <a:off x="4143375" y="5535613"/>
            <a:ext cx="87313" cy="85725"/>
          </a:xfrm>
          <a:custGeom>
            <a:avLst/>
            <a:gdLst>
              <a:gd name="T0" fmla="*/ 55 w 55"/>
              <a:gd name="T1" fmla="*/ 27 h 54"/>
              <a:gd name="T2" fmla="*/ 55 w 55"/>
              <a:gd name="T3" fmla="*/ 27 h 54"/>
              <a:gd name="T4" fmla="*/ 52 w 55"/>
              <a:gd name="T5" fmla="*/ 36 h 54"/>
              <a:gd name="T6" fmla="*/ 46 w 55"/>
              <a:gd name="T7" fmla="*/ 45 h 54"/>
              <a:gd name="T8" fmla="*/ 37 w 55"/>
              <a:gd name="T9" fmla="*/ 51 h 54"/>
              <a:gd name="T10" fmla="*/ 27 w 55"/>
              <a:gd name="T11" fmla="*/ 54 h 54"/>
              <a:gd name="T12" fmla="*/ 27 w 55"/>
              <a:gd name="T13" fmla="*/ 54 h 54"/>
              <a:gd name="T14" fmla="*/ 18 w 55"/>
              <a:gd name="T15" fmla="*/ 51 h 54"/>
              <a:gd name="T16" fmla="*/ 9 w 55"/>
              <a:gd name="T17" fmla="*/ 45 h 54"/>
              <a:gd name="T18" fmla="*/ 3 w 55"/>
              <a:gd name="T19" fmla="*/ 36 h 54"/>
              <a:gd name="T20" fmla="*/ 0 w 55"/>
              <a:gd name="T21" fmla="*/ 27 h 54"/>
              <a:gd name="T22" fmla="*/ 0 w 55"/>
              <a:gd name="T23" fmla="*/ 27 h 54"/>
              <a:gd name="T24" fmla="*/ 3 w 55"/>
              <a:gd name="T25" fmla="*/ 18 h 54"/>
              <a:gd name="T26" fmla="*/ 9 w 55"/>
              <a:gd name="T27" fmla="*/ 9 h 54"/>
              <a:gd name="T28" fmla="*/ 18 w 55"/>
              <a:gd name="T29" fmla="*/ 3 h 54"/>
              <a:gd name="T30" fmla="*/ 27 w 55"/>
              <a:gd name="T31" fmla="*/ 0 h 54"/>
              <a:gd name="T32" fmla="*/ 27 w 55"/>
              <a:gd name="T33" fmla="*/ 0 h 54"/>
              <a:gd name="T34" fmla="*/ 37 w 55"/>
              <a:gd name="T35" fmla="*/ 3 h 54"/>
              <a:gd name="T36" fmla="*/ 46 w 55"/>
              <a:gd name="T37" fmla="*/ 9 h 54"/>
              <a:gd name="T38" fmla="*/ 52 w 55"/>
              <a:gd name="T39" fmla="*/ 18 h 54"/>
              <a:gd name="T40" fmla="*/ 55 w 55"/>
              <a:gd name="T41" fmla="*/ 27 h 54"/>
              <a:gd name="T42" fmla="*/ 55 w 55"/>
              <a:gd name="T43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4">
                <a:moveTo>
                  <a:pt x="55" y="27"/>
                </a:moveTo>
                <a:lnTo>
                  <a:pt x="55" y="27"/>
                </a:lnTo>
                <a:lnTo>
                  <a:pt x="52" y="36"/>
                </a:lnTo>
                <a:lnTo>
                  <a:pt x="46" y="45"/>
                </a:lnTo>
                <a:lnTo>
                  <a:pt x="37" y="51"/>
                </a:lnTo>
                <a:lnTo>
                  <a:pt x="27" y="54"/>
                </a:lnTo>
                <a:lnTo>
                  <a:pt x="27" y="54"/>
                </a:lnTo>
                <a:lnTo>
                  <a:pt x="18" y="51"/>
                </a:lnTo>
                <a:lnTo>
                  <a:pt x="9" y="45"/>
                </a:lnTo>
                <a:lnTo>
                  <a:pt x="3" y="36"/>
                </a:lnTo>
                <a:lnTo>
                  <a:pt x="0" y="27"/>
                </a:lnTo>
                <a:lnTo>
                  <a:pt x="0" y="27"/>
                </a:lnTo>
                <a:lnTo>
                  <a:pt x="3" y="18"/>
                </a:lnTo>
                <a:lnTo>
                  <a:pt x="9" y="9"/>
                </a:lnTo>
                <a:lnTo>
                  <a:pt x="18" y="3"/>
                </a:lnTo>
                <a:lnTo>
                  <a:pt x="27" y="0"/>
                </a:lnTo>
                <a:lnTo>
                  <a:pt x="27" y="0"/>
                </a:lnTo>
                <a:lnTo>
                  <a:pt x="37" y="3"/>
                </a:lnTo>
                <a:lnTo>
                  <a:pt x="46" y="9"/>
                </a:lnTo>
                <a:lnTo>
                  <a:pt x="52" y="18"/>
                </a:lnTo>
                <a:lnTo>
                  <a:pt x="55" y="27"/>
                </a:lnTo>
                <a:lnTo>
                  <a:pt x="55" y="27"/>
                </a:lnTo>
                <a:close/>
              </a:path>
            </a:pathLst>
          </a:custGeom>
          <a:solidFill>
            <a:srgbClr val="86868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79" name="Rectangle 82"/>
          <p:cNvSpPr>
            <a:spLocks noChangeArrowheads="1"/>
          </p:cNvSpPr>
          <p:nvPr/>
        </p:nvSpPr>
        <p:spPr bwMode="auto">
          <a:xfrm>
            <a:off x="4283075" y="5459413"/>
            <a:ext cx="449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1985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0" name="Freeform 83"/>
          <p:cNvSpPr>
            <a:spLocks/>
          </p:cNvSpPr>
          <p:nvPr/>
        </p:nvSpPr>
        <p:spPr bwMode="auto">
          <a:xfrm>
            <a:off x="4799013" y="5540375"/>
            <a:ext cx="80963" cy="76200"/>
          </a:xfrm>
          <a:custGeom>
            <a:avLst/>
            <a:gdLst>
              <a:gd name="T0" fmla="*/ 51 w 51"/>
              <a:gd name="T1" fmla="*/ 24 h 48"/>
              <a:gd name="T2" fmla="*/ 24 w 51"/>
              <a:gd name="T3" fmla="*/ 48 h 48"/>
              <a:gd name="T4" fmla="*/ 0 w 51"/>
              <a:gd name="T5" fmla="*/ 24 h 48"/>
              <a:gd name="T6" fmla="*/ 24 w 51"/>
              <a:gd name="T7" fmla="*/ 0 h 48"/>
              <a:gd name="T8" fmla="*/ 51 w 51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1" y="24"/>
                </a:move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lnTo>
                  <a:pt x="51" y="24"/>
                </a:lnTo>
                <a:close/>
              </a:path>
            </a:pathLst>
          </a:custGeom>
          <a:solidFill>
            <a:srgbClr val="CD636D"/>
          </a:solidFill>
          <a:ln w="4763">
            <a:solidFill>
              <a:srgbClr val="CD6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81" name="Rectangle 84"/>
          <p:cNvSpPr>
            <a:spLocks noChangeArrowheads="1"/>
          </p:cNvSpPr>
          <p:nvPr/>
        </p:nvSpPr>
        <p:spPr bwMode="auto">
          <a:xfrm>
            <a:off x="4932363" y="5459413"/>
            <a:ext cx="449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2013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2" name="Rectangle 85"/>
          <p:cNvSpPr>
            <a:spLocks noChangeArrowheads="1"/>
          </p:cNvSpPr>
          <p:nvPr/>
        </p:nvSpPr>
        <p:spPr bwMode="auto">
          <a:xfrm>
            <a:off x="1317625" y="1338263"/>
            <a:ext cx="401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0,50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3" name="Rectangle 86"/>
          <p:cNvSpPr>
            <a:spLocks noChangeArrowheads="1"/>
          </p:cNvSpPr>
          <p:nvPr/>
        </p:nvSpPr>
        <p:spPr bwMode="auto">
          <a:xfrm>
            <a:off x="1317625" y="2160588"/>
            <a:ext cx="401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0,40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4" name="Rectangle 87"/>
          <p:cNvSpPr>
            <a:spLocks noChangeArrowheads="1"/>
          </p:cNvSpPr>
          <p:nvPr/>
        </p:nvSpPr>
        <p:spPr bwMode="auto">
          <a:xfrm>
            <a:off x="1317625" y="2978150"/>
            <a:ext cx="401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0,30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5" name="Rectangle 88"/>
          <p:cNvSpPr>
            <a:spLocks noChangeArrowheads="1"/>
          </p:cNvSpPr>
          <p:nvPr/>
        </p:nvSpPr>
        <p:spPr bwMode="auto">
          <a:xfrm>
            <a:off x="1317625" y="3800475"/>
            <a:ext cx="401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0,20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6" name="Rectangle 89"/>
          <p:cNvSpPr>
            <a:spLocks noChangeArrowheads="1"/>
          </p:cNvSpPr>
          <p:nvPr/>
        </p:nvSpPr>
        <p:spPr bwMode="auto">
          <a:xfrm>
            <a:off x="1317625" y="4618038"/>
            <a:ext cx="4016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0,10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7" name="Rectangle 90"/>
          <p:cNvSpPr>
            <a:spLocks noChangeArrowheads="1"/>
          </p:cNvSpPr>
          <p:nvPr/>
        </p:nvSpPr>
        <p:spPr bwMode="auto">
          <a:xfrm rot="16140000">
            <a:off x="1653817" y="4894870"/>
            <a:ext cx="4023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DNK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88" name="Rectangle 91"/>
          <p:cNvSpPr>
            <a:spLocks noChangeArrowheads="1"/>
          </p:cNvSpPr>
          <p:nvPr/>
        </p:nvSpPr>
        <p:spPr bwMode="auto">
          <a:xfrm rot="16140000">
            <a:off x="1919208" y="4884172"/>
            <a:ext cx="3446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CZE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1" name="Rectangle 94"/>
          <p:cNvSpPr>
            <a:spLocks noChangeArrowheads="1"/>
          </p:cNvSpPr>
          <p:nvPr/>
        </p:nvSpPr>
        <p:spPr bwMode="auto">
          <a:xfrm rot="16140000">
            <a:off x="2126113" y="4899080"/>
            <a:ext cx="3991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NOR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2" name="Rectangle 95"/>
          <p:cNvSpPr>
            <a:spLocks noChangeArrowheads="1"/>
          </p:cNvSpPr>
          <p:nvPr/>
        </p:nvSpPr>
        <p:spPr bwMode="auto">
          <a:xfrm rot="16140000">
            <a:off x="2409177" y="4851455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FIN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3" name="Rectangle 96"/>
          <p:cNvSpPr>
            <a:spLocks noChangeArrowheads="1"/>
          </p:cNvSpPr>
          <p:nvPr/>
        </p:nvSpPr>
        <p:spPr bwMode="auto">
          <a:xfrm rot="16140000">
            <a:off x="2608083" y="4884656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SWE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6" name="Rectangle 99"/>
          <p:cNvSpPr>
            <a:spLocks noChangeArrowheads="1"/>
          </p:cNvSpPr>
          <p:nvPr/>
        </p:nvSpPr>
        <p:spPr bwMode="auto">
          <a:xfrm rot="16140000">
            <a:off x="2812607" y="4902807"/>
            <a:ext cx="419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HUN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7" name="Rectangle 100"/>
          <p:cNvSpPr>
            <a:spLocks noChangeArrowheads="1"/>
          </p:cNvSpPr>
          <p:nvPr/>
        </p:nvSpPr>
        <p:spPr bwMode="auto">
          <a:xfrm rot="16140000">
            <a:off x="3068396" y="4883757"/>
            <a:ext cx="3783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DEU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99" name="Rectangle 102"/>
          <p:cNvSpPr>
            <a:spLocks noChangeArrowheads="1"/>
          </p:cNvSpPr>
          <p:nvPr/>
        </p:nvSpPr>
        <p:spPr bwMode="auto">
          <a:xfrm rot="16200000">
            <a:off x="3281035" y="4885046"/>
            <a:ext cx="3462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LUX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0" name="Rectangle 103"/>
          <p:cNvSpPr>
            <a:spLocks noChangeArrowheads="1"/>
          </p:cNvSpPr>
          <p:nvPr/>
        </p:nvSpPr>
        <p:spPr bwMode="auto">
          <a:xfrm rot="16200000">
            <a:off x="3530358" y="4913436"/>
            <a:ext cx="3783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CAN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1" name="Rectangle 104"/>
          <p:cNvSpPr>
            <a:spLocks noChangeArrowheads="1"/>
          </p:cNvSpPr>
          <p:nvPr/>
        </p:nvSpPr>
        <p:spPr bwMode="auto">
          <a:xfrm rot="16200000">
            <a:off x="3778426" y="4906466"/>
            <a:ext cx="3314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AUS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3" name="Rectangle 106"/>
          <p:cNvSpPr>
            <a:spLocks noChangeArrowheads="1"/>
          </p:cNvSpPr>
          <p:nvPr/>
        </p:nvSpPr>
        <p:spPr bwMode="auto">
          <a:xfrm rot="16200000">
            <a:off x="4033500" y="4877338"/>
            <a:ext cx="2800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ITA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6" name="Rectangle 109"/>
          <p:cNvSpPr>
            <a:spLocks noChangeArrowheads="1"/>
          </p:cNvSpPr>
          <p:nvPr/>
        </p:nvSpPr>
        <p:spPr bwMode="auto">
          <a:xfrm rot="16200000">
            <a:off x="4220235" y="4901772"/>
            <a:ext cx="355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NZL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7" name="Rectangle 110"/>
          <p:cNvSpPr>
            <a:spLocks noChangeArrowheads="1"/>
          </p:cNvSpPr>
          <p:nvPr/>
        </p:nvSpPr>
        <p:spPr bwMode="auto">
          <a:xfrm rot="16200000">
            <a:off x="4478468" y="4852007"/>
            <a:ext cx="3013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JPN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8" name="Rectangle 111"/>
          <p:cNvSpPr>
            <a:spLocks noChangeArrowheads="1"/>
          </p:cNvSpPr>
          <p:nvPr/>
        </p:nvSpPr>
        <p:spPr bwMode="auto">
          <a:xfrm rot="16200000">
            <a:off x="4672658" y="491026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GBR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09" name="Rectangle 112"/>
          <p:cNvSpPr>
            <a:spLocks noChangeArrowheads="1"/>
          </p:cNvSpPr>
          <p:nvPr/>
        </p:nvSpPr>
        <p:spPr bwMode="auto">
          <a:xfrm rot="16200000">
            <a:off x="4950133" y="4845105"/>
            <a:ext cx="2644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ISR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0" name="Rectangle 113"/>
          <p:cNvSpPr>
            <a:spLocks noChangeArrowheads="1"/>
          </p:cNvSpPr>
          <p:nvPr/>
        </p:nvSpPr>
        <p:spPr bwMode="auto">
          <a:xfrm rot="16200000">
            <a:off x="5138704" y="4882722"/>
            <a:ext cx="3350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USA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1" name="Rectangle 114"/>
          <p:cNvSpPr>
            <a:spLocks noChangeArrowheads="1"/>
          </p:cNvSpPr>
          <p:nvPr/>
        </p:nvSpPr>
        <p:spPr bwMode="auto">
          <a:xfrm rot="16200000">
            <a:off x="5344847" y="4900736"/>
            <a:ext cx="383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MEX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2" name="Rectangle 115"/>
          <p:cNvSpPr>
            <a:spLocks noChangeArrowheads="1"/>
          </p:cNvSpPr>
          <p:nvPr/>
        </p:nvSpPr>
        <p:spPr bwMode="auto">
          <a:xfrm rot="16200000">
            <a:off x="5649748" y="5031947"/>
            <a:ext cx="6908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OECD22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3" name="Rectangle 116"/>
          <p:cNvSpPr>
            <a:spLocks noChangeArrowheads="1"/>
          </p:cNvSpPr>
          <p:nvPr/>
        </p:nvSpPr>
        <p:spPr bwMode="auto">
          <a:xfrm rot="16200000">
            <a:off x="6303245" y="4892799"/>
            <a:ext cx="3125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 pitchFamily="18" charset="0"/>
              </a:rPr>
              <a:t>BEL</a:t>
            </a:r>
          </a:p>
        </p:txBody>
      </p:sp>
      <p:sp>
        <p:nvSpPr>
          <p:cNvPr id="48214" name="Rectangle 117"/>
          <p:cNvSpPr>
            <a:spLocks noChangeArrowheads="1"/>
          </p:cNvSpPr>
          <p:nvPr/>
        </p:nvSpPr>
        <p:spPr bwMode="auto">
          <a:xfrm rot="16200000">
            <a:off x="6499769" y="4884793"/>
            <a:ext cx="379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NLD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5" name="Rectangle 118"/>
          <p:cNvSpPr>
            <a:spLocks noChangeArrowheads="1"/>
          </p:cNvSpPr>
          <p:nvPr/>
        </p:nvSpPr>
        <p:spPr bwMode="auto">
          <a:xfrm rot="16200000">
            <a:off x="6757215" y="4870505"/>
            <a:ext cx="3238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FRA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6" name="Rectangle 119"/>
          <p:cNvSpPr>
            <a:spLocks noChangeArrowheads="1"/>
          </p:cNvSpPr>
          <p:nvPr/>
        </p:nvSpPr>
        <p:spPr bwMode="auto">
          <a:xfrm rot="16200000">
            <a:off x="7222168" y="4888935"/>
            <a:ext cx="368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GRC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19" name="Rectangle 122"/>
          <p:cNvSpPr>
            <a:spLocks noChangeArrowheads="1"/>
          </p:cNvSpPr>
          <p:nvPr/>
        </p:nvSpPr>
        <p:spPr bwMode="auto">
          <a:xfrm rot="16200000">
            <a:off x="7426923" y="4891143"/>
            <a:ext cx="3686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TUR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20" name="Line 123"/>
          <p:cNvSpPr>
            <a:spLocks noChangeShapeType="1"/>
          </p:cNvSpPr>
          <p:nvPr/>
        </p:nvSpPr>
        <p:spPr bwMode="auto">
          <a:xfrm flipV="1">
            <a:off x="182880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1" name="Line 124"/>
          <p:cNvSpPr>
            <a:spLocks noChangeShapeType="1"/>
          </p:cNvSpPr>
          <p:nvPr/>
        </p:nvSpPr>
        <p:spPr bwMode="auto">
          <a:xfrm flipV="1">
            <a:off x="2058988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2" name="Line 125"/>
          <p:cNvSpPr>
            <a:spLocks noChangeShapeType="1"/>
          </p:cNvSpPr>
          <p:nvPr/>
        </p:nvSpPr>
        <p:spPr bwMode="auto">
          <a:xfrm flipV="1">
            <a:off x="228441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3" name="Line 126"/>
          <p:cNvSpPr>
            <a:spLocks noChangeShapeType="1"/>
          </p:cNvSpPr>
          <p:nvPr/>
        </p:nvSpPr>
        <p:spPr bwMode="auto">
          <a:xfrm flipV="1">
            <a:off x="251301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4" name="Line 127"/>
          <p:cNvSpPr>
            <a:spLocks noChangeShapeType="1"/>
          </p:cNvSpPr>
          <p:nvPr/>
        </p:nvSpPr>
        <p:spPr bwMode="auto">
          <a:xfrm flipV="1">
            <a:off x="274320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5" name="Line 128"/>
          <p:cNvSpPr>
            <a:spLocks noChangeShapeType="1"/>
          </p:cNvSpPr>
          <p:nvPr/>
        </p:nvSpPr>
        <p:spPr bwMode="auto">
          <a:xfrm flipV="1">
            <a:off x="297180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6" name="Line 129"/>
          <p:cNvSpPr>
            <a:spLocks noChangeShapeType="1"/>
          </p:cNvSpPr>
          <p:nvPr/>
        </p:nvSpPr>
        <p:spPr bwMode="auto">
          <a:xfrm flipV="1">
            <a:off x="3201988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7" name="Line 130"/>
          <p:cNvSpPr>
            <a:spLocks noChangeShapeType="1"/>
          </p:cNvSpPr>
          <p:nvPr/>
        </p:nvSpPr>
        <p:spPr bwMode="auto">
          <a:xfrm flipV="1">
            <a:off x="3432175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8" name="Line 131"/>
          <p:cNvSpPr>
            <a:spLocks noChangeShapeType="1"/>
          </p:cNvSpPr>
          <p:nvPr/>
        </p:nvSpPr>
        <p:spPr bwMode="auto">
          <a:xfrm flipV="1">
            <a:off x="3660775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29" name="Line 132"/>
          <p:cNvSpPr>
            <a:spLocks noChangeShapeType="1"/>
          </p:cNvSpPr>
          <p:nvPr/>
        </p:nvSpPr>
        <p:spPr bwMode="auto">
          <a:xfrm flipV="1">
            <a:off x="389096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0" name="Line 133"/>
          <p:cNvSpPr>
            <a:spLocks noChangeShapeType="1"/>
          </p:cNvSpPr>
          <p:nvPr/>
        </p:nvSpPr>
        <p:spPr bwMode="auto">
          <a:xfrm flipV="1">
            <a:off x="411480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1" name="Line 134"/>
          <p:cNvSpPr>
            <a:spLocks noChangeShapeType="1"/>
          </p:cNvSpPr>
          <p:nvPr/>
        </p:nvSpPr>
        <p:spPr bwMode="auto">
          <a:xfrm flipV="1">
            <a:off x="4344988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2" name="Line 135"/>
          <p:cNvSpPr>
            <a:spLocks noChangeShapeType="1"/>
          </p:cNvSpPr>
          <p:nvPr/>
        </p:nvSpPr>
        <p:spPr bwMode="auto">
          <a:xfrm flipV="1">
            <a:off x="4575175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3" name="Line 136"/>
          <p:cNvSpPr>
            <a:spLocks noChangeShapeType="1"/>
          </p:cNvSpPr>
          <p:nvPr/>
        </p:nvSpPr>
        <p:spPr bwMode="auto">
          <a:xfrm flipV="1">
            <a:off x="4803775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4" name="Line 137"/>
          <p:cNvSpPr>
            <a:spLocks noChangeShapeType="1"/>
          </p:cNvSpPr>
          <p:nvPr/>
        </p:nvSpPr>
        <p:spPr bwMode="auto">
          <a:xfrm flipV="1">
            <a:off x="503396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5" name="Line 138"/>
          <p:cNvSpPr>
            <a:spLocks noChangeShapeType="1"/>
          </p:cNvSpPr>
          <p:nvPr/>
        </p:nvSpPr>
        <p:spPr bwMode="auto">
          <a:xfrm flipV="1">
            <a:off x="526256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6" name="Line 139"/>
          <p:cNvSpPr>
            <a:spLocks noChangeShapeType="1"/>
          </p:cNvSpPr>
          <p:nvPr/>
        </p:nvSpPr>
        <p:spPr bwMode="auto">
          <a:xfrm flipV="1">
            <a:off x="549275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7" name="Line 140"/>
          <p:cNvSpPr>
            <a:spLocks noChangeShapeType="1"/>
          </p:cNvSpPr>
          <p:nvPr/>
        </p:nvSpPr>
        <p:spPr bwMode="auto">
          <a:xfrm flipV="1">
            <a:off x="5970588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8" name="Line 141"/>
          <p:cNvSpPr>
            <a:spLocks noChangeShapeType="1"/>
          </p:cNvSpPr>
          <p:nvPr/>
        </p:nvSpPr>
        <p:spPr bwMode="auto">
          <a:xfrm flipV="1">
            <a:off x="6405563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39" name="Line 142"/>
          <p:cNvSpPr>
            <a:spLocks noChangeShapeType="1"/>
          </p:cNvSpPr>
          <p:nvPr/>
        </p:nvSpPr>
        <p:spPr bwMode="auto">
          <a:xfrm flipV="1">
            <a:off x="663575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40" name="Line 143"/>
          <p:cNvSpPr>
            <a:spLocks noChangeShapeType="1"/>
          </p:cNvSpPr>
          <p:nvPr/>
        </p:nvSpPr>
        <p:spPr bwMode="auto">
          <a:xfrm flipV="1">
            <a:off x="686435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41" name="Line 144"/>
          <p:cNvSpPr>
            <a:spLocks noChangeShapeType="1"/>
          </p:cNvSpPr>
          <p:nvPr/>
        </p:nvSpPr>
        <p:spPr bwMode="auto">
          <a:xfrm flipV="1">
            <a:off x="7348538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42" name="Line 145"/>
          <p:cNvSpPr>
            <a:spLocks noChangeShapeType="1"/>
          </p:cNvSpPr>
          <p:nvPr/>
        </p:nvSpPr>
        <p:spPr bwMode="auto">
          <a:xfrm flipV="1">
            <a:off x="7581900" y="4684713"/>
            <a:ext cx="0" cy="52387"/>
          </a:xfrm>
          <a:prstGeom prst="line">
            <a:avLst/>
          </a:prstGeom>
          <a:noFill/>
          <a:ln w="9525">
            <a:solidFill>
              <a:srgbClr val="15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243" name="Rectangle 146"/>
          <p:cNvSpPr>
            <a:spLocks noChangeArrowheads="1"/>
          </p:cNvSpPr>
          <p:nvPr/>
        </p:nvSpPr>
        <p:spPr bwMode="auto">
          <a:xfrm>
            <a:off x="7339013" y="1160463"/>
            <a:ext cx="584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afname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44" name="Tekstvak 48243"/>
          <p:cNvSpPr txBox="1"/>
          <p:nvPr/>
        </p:nvSpPr>
        <p:spPr>
          <a:xfrm>
            <a:off x="1317625" y="5836527"/>
            <a:ext cx="480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Bron</a:t>
            </a:r>
            <a:r>
              <a:rPr lang="en-US" sz="1000" dirty="0">
                <a:solidFill>
                  <a:schemeClr val="tx2"/>
                </a:solidFill>
              </a:rPr>
              <a:t>: </a:t>
            </a:r>
            <a:r>
              <a:rPr lang="en-US" sz="1000" dirty="0" smtClean="0">
                <a:solidFill>
                  <a:schemeClr val="tx2"/>
                </a:solidFill>
              </a:rPr>
              <a:t>OECD (2015</a:t>
            </a:r>
            <a:r>
              <a:rPr lang="en-US" sz="1000" i="1" dirty="0">
                <a:solidFill>
                  <a:schemeClr val="tx2"/>
                </a:solidFill>
              </a:rPr>
              <a:t>). In it together. Why less inequality </a:t>
            </a:r>
            <a:r>
              <a:rPr lang="en-US" sz="1000" i="1" dirty="0" smtClean="0">
                <a:solidFill>
                  <a:schemeClr val="tx2"/>
                </a:solidFill>
              </a:rPr>
              <a:t>benefi</a:t>
            </a:r>
            <a:r>
              <a:rPr lang="en-US" sz="1000" i="1" dirty="0">
                <a:solidFill>
                  <a:schemeClr val="tx2"/>
                </a:solidFill>
              </a:rPr>
              <a:t>t</a:t>
            </a:r>
            <a:r>
              <a:rPr lang="en-US" sz="1000" i="1" dirty="0" smtClean="0">
                <a:solidFill>
                  <a:schemeClr val="tx2"/>
                </a:solidFill>
              </a:rPr>
              <a:t>s </a:t>
            </a:r>
            <a:r>
              <a:rPr lang="en-US" sz="1000" i="1" dirty="0">
                <a:solidFill>
                  <a:schemeClr val="tx2"/>
                </a:solidFill>
              </a:rPr>
              <a:t>all</a:t>
            </a:r>
            <a:r>
              <a:rPr lang="en-US" sz="1000" dirty="0">
                <a:solidFill>
                  <a:schemeClr val="tx2"/>
                </a:solidFill>
              </a:rPr>
              <a:t>, </a:t>
            </a:r>
            <a:r>
              <a:rPr lang="en-US" sz="1000" dirty="0" smtClean="0">
                <a:solidFill>
                  <a:schemeClr val="tx2"/>
                </a:solidFill>
              </a:rPr>
              <a:t>figure </a:t>
            </a:r>
            <a:r>
              <a:rPr lang="en-US" sz="1000" dirty="0">
                <a:solidFill>
                  <a:schemeClr val="tx2"/>
                </a:solidFill>
              </a:rPr>
              <a:t>1.3, Paris: </a:t>
            </a:r>
            <a:r>
              <a:rPr lang="en-US" sz="1000" dirty="0" smtClean="0">
                <a:solidFill>
                  <a:schemeClr val="tx2"/>
                </a:solidFill>
              </a:rPr>
              <a:t>OECD.</a:t>
            </a:r>
            <a:br>
              <a:rPr lang="en-US" sz="1000" dirty="0" smtClean="0">
                <a:solidFill>
                  <a:schemeClr val="tx2"/>
                </a:solidFill>
              </a:rPr>
            </a:br>
            <a:r>
              <a:rPr lang="nl-BE" sz="1000" dirty="0">
                <a:solidFill>
                  <a:schemeClr val="tx2"/>
                </a:solidFill>
              </a:rPr>
              <a:t>Noot: voor niet alle landen dateren de gegevens exact van het jaar 1985 en 2013.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7984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3.5 </a:t>
            </a:r>
            <a:r>
              <a:rPr lang="nl-BE" dirty="0"/>
              <a:t>Hoe groot is inkomensongelijkheid en neemt deze toe?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tx2"/>
                </a:solidFill>
              </a:rPr>
              <a:t>Nog eens </a:t>
            </a:r>
            <a:r>
              <a:rPr lang="nl-BE" dirty="0" err="1" smtClean="0">
                <a:solidFill>
                  <a:schemeClr val="tx2"/>
                </a:solidFill>
              </a:rPr>
              <a:t>Piketty</a:t>
            </a:r>
            <a:r>
              <a:rPr lang="nl-BE" dirty="0" smtClean="0">
                <a:solidFill>
                  <a:schemeClr val="tx2"/>
                </a:solidFill>
              </a:rPr>
              <a:t>: het aandeel van de top 1%</a:t>
            </a:r>
          </a:p>
          <a:p>
            <a:r>
              <a:rPr lang="nl-BE" dirty="0" smtClean="0"/>
              <a:t>Empirische onderbouwing: aandelen in nationale inkomen</a:t>
            </a:r>
          </a:p>
          <a:p>
            <a:r>
              <a:rPr lang="nl-BE" dirty="0" smtClean="0"/>
              <a:t>Personele inkomensverdeling onderging grote veranderingen</a:t>
            </a:r>
          </a:p>
          <a:p>
            <a:pPr lvl="1"/>
            <a:r>
              <a:rPr lang="nl-BE" dirty="0" smtClean="0"/>
              <a:t>Rond WOI: 1% had inkomensaandeel van ongeveer 20%</a:t>
            </a:r>
          </a:p>
          <a:p>
            <a:pPr lvl="1"/>
            <a:r>
              <a:rPr lang="nl-BE" dirty="0" smtClean="0"/>
              <a:t>Eind jaren 1970: gedaald tot 6 à 8%</a:t>
            </a:r>
          </a:p>
          <a:p>
            <a:pPr lvl="1"/>
            <a:r>
              <a:rPr lang="nl-BE" dirty="0" smtClean="0"/>
              <a:t>Vanaf 1980 </a:t>
            </a:r>
          </a:p>
          <a:p>
            <a:pPr lvl="2"/>
            <a:r>
              <a:rPr lang="nl-BE" dirty="0" smtClean="0"/>
              <a:t>Sterk gestegen in VS (22%) en VK (15%), Duitsland (14,5%)</a:t>
            </a:r>
          </a:p>
          <a:p>
            <a:pPr lvl="2"/>
            <a:r>
              <a:rPr lang="nl-BE" dirty="0" smtClean="0"/>
              <a:t>Frankrijk is uitzondering: 8,1% in 2015</a:t>
            </a:r>
          </a:p>
          <a:p>
            <a:pPr lvl="2"/>
            <a:endParaRPr lang="nl-BE" dirty="0" smtClean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614636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14.10: het aandeel van de rijkste 1%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089025" y="5356226"/>
            <a:ext cx="6564313" cy="0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089025" y="1285876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089025" y="1690688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89025" y="2097088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89025" y="2508251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89025" y="2914651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089025" y="3321051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089025" y="3725863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089025" y="4132263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089025" y="4538663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089025" y="4945063"/>
            <a:ext cx="6564313" cy="0"/>
          </a:xfrm>
          <a:prstGeom prst="line">
            <a:avLst/>
          </a:prstGeom>
          <a:noFill/>
          <a:ln w="17463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122363" y="1519238"/>
            <a:ext cx="6503988" cy="3175000"/>
          </a:xfrm>
          <a:custGeom>
            <a:avLst/>
            <a:gdLst>
              <a:gd name="T0" fmla="*/ 42 w 4097"/>
              <a:gd name="T1" fmla="*/ 739 h 2000"/>
              <a:gd name="T2" fmla="*/ 119 w 4097"/>
              <a:gd name="T3" fmla="*/ 592 h 2000"/>
              <a:gd name="T4" fmla="*/ 204 w 4097"/>
              <a:gd name="T5" fmla="*/ 1016 h 2000"/>
              <a:gd name="T6" fmla="*/ 281 w 4097"/>
              <a:gd name="T7" fmla="*/ 1163 h 2000"/>
              <a:gd name="T8" fmla="*/ 361 w 4097"/>
              <a:gd name="T9" fmla="*/ 875 h 2000"/>
              <a:gd name="T10" fmla="*/ 438 w 4097"/>
              <a:gd name="T11" fmla="*/ 830 h 2000"/>
              <a:gd name="T12" fmla="*/ 522 w 4097"/>
              <a:gd name="T13" fmla="*/ 515 h 2000"/>
              <a:gd name="T14" fmla="*/ 603 w 4097"/>
              <a:gd name="T15" fmla="*/ 0 h 2000"/>
              <a:gd name="T16" fmla="*/ 684 w 4097"/>
              <a:gd name="T17" fmla="*/ 858 h 2000"/>
              <a:gd name="T18" fmla="*/ 764 w 4097"/>
              <a:gd name="T19" fmla="*/ 1068 h 2000"/>
              <a:gd name="T20" fmla="*/ 841 w 4097"/>
              <a:gd name="T21" fmla="*/ 963 h 2000"/>
              <a:gd name="T22" fmla="*/ 925 w 4097"/>
              <a:gd name="T23" fmla="*/ 592 h 2000"/>
              <a:gd name="T24" fmla="*/ 1003 w 4097"/>
              <a:gd name="T25" fmla="*/ 1044 h 2000"/>
              <a:gd name="T26" fmla="*/ 1083 w 4097"/>
              <a:gd name="T27" fmla="*/ 953 h 2000"/>
              <a:gd name="T28" fmla="*/ 1167 w 4097"/>
              <a:gd name="T29" fmla="*/ 1341 h 2000"/>
              <a:gd name="T30" fmla="*/ 1244 w 4097"/>
              <a:gd name="T31" fmla="*/ 1615 h 2000"/>
              <a:gd name="T32" fmla="*/ 1325 w 4097"/>
              <a:gd name="T33" fmla="*/ 1359 h 2000"/>
              <a:gd name="T34" fmla="*/ 1406 w 4097"/>
              <a:gd name="T35" fmla="*/ 1492 h 2000"/>
              <a:gd name="T36" fmla="*/ 1486 w 4097"/>
              <a:gd name="T37" fmla="*/ 1418 h 2000"/>
              <a:gd name="T38" fmla="*/ 1563 w 4097"/>
              <a:gd name="T39" fmla="*/ 1674 h 2000"/>
              <a:gd name="T40" fmla="*/ 1647 w 4097"/>
              <a:gd name="T41" fmla="*/ 1681 h 2000"/>
              <a:gd name="T42" fmla="*/ 1728 w 4097"/>
              <a:gd name="T43" fmla="*/ 1695 h 2000"/>
              <a:gd name="T44" fmla="*/ 1805 w 4097"/>
              <a:gd name="T45" fmla="*/ 1751 h 2000"/>
              <a:gd name="T46" fmla="*/ 1889 w 4097"/>
              <a:gd name="T47" fmla="*/ 1772 h 2000"/>
              <a:gd name="T48" fmla="*/ 1966 w 4097"/>
              <a:gd name="T49" fmla="*/ 1846 h 2000"/>
              <a:gd name="T50" fmla="*/ 2047 w 4097"/>
              <a:gd name="T51" fmla="*/ 1846 h 2000"/>
              <a:gd name="T52" fmla="*/ 2127 w 4097"/>
              <a:gd name="T53" fmla="*/ 1832 h 2000"/>
              <a:gd name="T54" fmla="*/ 2208 w 4097"/>
              <a:gd name="T55" fmla="*/ 1699 h 2000"/>
              <a:gd name="T56" fmla="*/ 2292 w 4097"/>
              <a:gd name="T57" fmla="*/ 1975 h 2000"/>
              <a:gd name="T58" fmla="*/ 2369 w 4097"/>
              <a:gd name="T59" fmla="*/ 1905 h 2000"/>
              <a:gd name="T60" fmla="*/ 2450 w 4097"/>
              <a:gd name="T61" fmla="*/ 1972 h 2000"/>
              <a:gd name="T62" fmla="*/ 2527 w 4097"/>
              <a:gd name="T63" fmla="*/ 2000 h 2000"/>
              <a:gd name="T64" fmla="*/ 2611 w 4097"/>
              <a:gd name="T65" fmla="*/ 1989 h 2000"/>
              <a:gd name="T66" fmla="*/ 2688 w 4097"/>
              <a:gd name="T67" fmla="*/ 1853 h 2000"/>
              <a:gd name="T68" fmla="*/ 2769 w 4097"/>
              <a:gd name="T69" fmla="*/ 1744 h 2000"/>
              <a:gd name="T70" fmla="*/ 2849 w 4097"/>
              <a:gd name="T71" fmla="*/ 1601 h 2000"/>
              <a:gd name="T72" fmla="*/ 2930 w 4097"/>
              <a:gd name="T73" fmla="*/ 1194 h 2000"/>
              <a:gd name="T74" fmla="*/ 3014 w 4097"/>
              <a:gd name="T75" fmla="*/ 1166 h 2000"/>
              <a:gd name="T76" fmla="*/ 3091 w 4097"/>
              <a:gd name="T77" fmla="*/ 1313 h 2000"/>
              <a:gd name="T78" fmla="*/ 3172 w 4097"/>
              <a:gd name="T79" fmla="*/ 1268 h 2000"/>
              <a:gd name="T80" fmla="*/ 3249 w 4097"/>
              <a:gd name="T81" fmla="*/ 1324 h 2000"/>
              <a:gd name="T82" fmla="*/ 3333 w 4097"/>
              <a:gd name="T83" fmla="*/ 1054 h 2000"/>
              <a:gd name="T84" fmla="*/ 3410 w 4097"/>
              <a:gd name="T85" fmla="*/ 746 h 2000"/>
              <a:gd name="T86" fmla="*/ 3491 w 4097"/>
              <a:gd name="T87" fmla="*/ 445 h 2000"/>
              <a:gd name="T88" fmla="*/ 3575 w 4097"/>
              <a:gd name="T89" fmla="*/ 1023 h 2000"/>
              <a:gd name="T90" fmla="*/ 3652 w 4097"/>
              <a:gd name="T91" fmla="*/ 662 h 2000"/>
              <a:gd name="T92" fmla="*/ 3736 w 4097"/>
              <a:gd name="T93" fmla="*/ 276 h 2000"/>
              <a:gd name="T94" fmla="*/ 3813 w 4097"/>
              <a:gd name="T95" fmla="*/ 515 h 2000"/>
              <a:gd name="T96" fmla="*/ 3894 w 4097"/>
              <a:gd name="T97" fmla="*/ 641 h 2000"/>
              <a:gd name="T98" fmla="*/ 3971 w 4097"/>
              <a:gd name="T99" fmla="*/ 269 h 2000"/>
              <a:gd name="T100" fmla="*/ 4055 w 4097"/>
              <a:gd name="T101" fmla="*/ 452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97" h="2000">
                <a:moveTo>
                  <a:pt x="0" y="760"/>
                </a:moveTo>
                <a:lnTo>
                  <a:pt x="42" y="739"/>
                </a:lnTo>
                <a:lnTo>
                  <a:pt x="77" y="812"/>
                </a:lnTo>
                <a:lnTo>
                  <a:pt x="119" y="592"/>
                </a:lnTo>
                <a:lnTo>
                  <a:pt x="162" y="788"/>
                </a:lnTo>
                <a:lnTo>
                  <a:pt x="204" y="1016"/>
                </a:lnTo>
                <a:lnTo>
                  <a:pt x="242" y="956"/>
                </a:lnTo>
                <a:lnTo>
                  <a:pt x="281" y="1163"/>
                </a:lnTo>
                <a:lnTo>
                  <a:pt x="323" y="1058"/>
                </a:lnTo>
                <a:lnTo>
                  <a:pt x="361" y="875"/>
                </a:lnTo>
                <a:lnTo>
                  <a:pt x="403" y="1058"/>
                </a:lnTo>
                <a:lnTo>
                  <a:pt x="438" y="830"/>
                </a:lnTo>
                <a:lnTo>
                  <a:pt x="480" y="469"/>
                </a:lnTo>
                <a:lnTo>
                  <a:pt x="522" y="515"/>
                </a:lnTo>
                <a:lnTo>
                  <a:pt x="565" y="375"/>
                </a:lnTo>
                <a:lnTo>
                  <a:pt x="603" y="0"/>
                </a:lnTo>
                <a:lnTo>
                  <a:pt x="642" y="203"/>
                </a:lnTo>
                <a:lnTo>
                  <a:pt x="684" y="858"/>
                </a:lnTo>
                <a:lnTo>
                  <a:pt x="722" y="1075"/>
                </a:lnTo>
                <a:lnTo>
                  <a:pt x="764" y="1068"/>
                </a:lnTo>
                <a:lnTo>
                  <a:pt x="806" y="953"/>
                </a:lnTo>
                <a:lnTo>
                  <a:pt x="841" y="963"/>
                </a:lnTo>
                <a:lnTo>
                  <a:pt x="883" y="925"/>
                </a:lnTo>
                <a:lnTo>
                  <a:pt x="925" y="592"/>
                </a:lnTo>
                <a:lnTo>
                  <a:pt x="964" y="865"/>
                </a:lnTo>
                <a:lnTo>
                  <a:pt x="1003" y="1044"/>
                </a:lnTo>
                <a:lnTo>
                  <a:pt x="1045" y="991"/>
                </a:lnTo>
                <a:lnTo>
                  <a:pt x="1083" y="953"/>
                </a:lnTo>
                <a:lnTo>
                  <a:pt x="1125" y="1040"/>
                </a:lnTo>
                <a:lnTo>
                  <a:pt x="1167" y="1341"/>
                </a:lnTo>
                <a:lnTo>
                  <a:pt x="1202" y="1481"/>
                </a:lnTo>
                <a:lnTo>
                  <a:pt x="1244" y="1615"/>
                </a:lnTo>
                <a:lnTo>
                  <a:pt x="1286" y="1457"/>
                </a:lnTo>
                <a:lnTo>
                  <a:pt x="1325" y="1359"/>
                </a:lnTo>
                <a:lnTo>
                  <a:pt x="1367" y="1531"/>
                </a:lnTo>
                <a:lnTo>
                  <a:pt x="1406" y="1492"/>
                </a:lnTo>
                <a:lnTo>
                  <a:pt x="1444" y="1555"/>
                </a:lnTo>
                <a:lnTo>
                  <a:pt x="1486" y="1418"/>
                </a:lnTo>
                <a:lnTo>
                  <a:pt x="1528" y="1548"/>
                </a:lnTo>
                <a:lnTo>
                  <a:pt x="1563" y="1674"/>
                </a:lnTo>
                <a:lnTo>
                  <a:pt x="1605" y="1790"/>
                </a:lnTo>
                <a:lnTo>
                  <a:pt x="1647" y="1681"/>
                </a:lnTo>
                <a:lnTo>
                  <a:pt x="1686" y="1643"/>
                </a:lnTo>
                <a:lnTo>
                  <a:pt x="1728" y="1695"/>
                </a:lnTo>
                <a:lnTo>
                  <a:pt x="1766" y="1758"/>
                </a:lnTo>
                <a:lnTo>
                  <a:pt x="1805" y="1751"/>
                </a:lnTo>
                <a:lnTo>
                  <a:pt x="1847" y="1695"/>
                </a:lnTo>
                <a:lnTo>
                  <a:pt x="1889" y="1772"/>
                </a:lnTo>
                <a:lnTo>
                  <a:pt x="1924" y="1695"/>
                </a:lnTo>
                <a:lnTo>
                  <a:pt x="1966" y="1846"/>
                </a:lnTo>
                <a:lnTo>
                  <a:pt x="2008" y="1790"/>
                </a:lnTo>
                <a:lnTo>
                  <a:pt x="2047" y="1846"/>
                </a:lnTo>
                <a:lnTo>
                  <a:pt x="2089" y="1660"/>
                </a:lnTo>
                <a:lnTo>
                  <a:pt x="2127" y="1832"/>
                </a:lnTo>
                <a:lnTo>
                  <a:pt x="2166" y="1765"/>
                </a:lnTo>
                <a:lnTo>
                  <a:pt x="2208" y="1699"/>
                </a:lnTo>
                <a:lnTo>
                  <a:pt x="2250" y="1821"/>
                </a:lnTo>
                <a:lnTo>
                  <a:pt x="2292" y="1975"/>
                </a:lnTo>
                <a:lnTo>
                  <a:pt x="2327" y="1923"/>
                </a:lnTo>
                <a:lnTo>
                  <a:pt x="2369" y="1905"/>
                </a:lnTo>
                <a:lnTo>
                  <a:pt x="2408" y="1961"/>
                </a:lnTo>
                <a:lnTo>
                  <a:pt x="2450" y="1972"/>
                </a:lnTo>
                <a:lnTo>
                  <a:pt x="2488" y="1996"/>
                </a:lnTo>
                <a:lnTo>
                  <a:pt x="2527" y="2000"/>
                </a:lnTo>
                <a:lnTo>
                  <a:pt x="2569" y="1986"/>
                </a:lnTo>
                <a:lnTo>
                  <a:pt x="2611" y="1989"/>
                </a:lnTo>
                <a:lnTo>
                  <a:pt x="2653" y="1867"/>
                </a:lnTo>
                <a:lnTo>
                  <a:pt x="2688" y="1853"/>
                </a:lnTo>
                <a:lnTo>
                  <a:pt x="2730" y="1863"/>
                </a:lnTo>
                <a:lnTo>
                  <a:pt x="2769" y="1744"/>
                </a:lnTo>
                <a:lnTo>
                  <a:pt x="2811" y="1657"/>
                </a:lnTo>
                <a:lnTo>
                  <a:pt x="2849" y="1601"/>
                </a:lnTo>
                <a:lnTo>
                  <a:pt x="2888" y="1524"/>
                </a:lnTo>
                <a:lnTo>
                  <a:pt x="2930" y="1194"/>
                </a:lnTo>
                <a:lnTo>
                  <a:pt x="2972" y="1520"/>
                </a:lnTo>
                <a:lnTo>
                  <a:pt x="3014" y="1166"/>
                </a:lnTo>
                <a:lnTo>
                  <a:pt x="3049" y="1296"/>
                </a:lnTo>
                <a:lnTo>
                  <a:pt x="3091" y="1313"/>
                </a:lnTo>
                <a:lnTo>
                  <a:pt x="3130" y="1436"/>
                </a:lnTo>
                <a:lnTo>
                  <a:pt x="3172" y="1268"/>
                </a:lnTo>
                <a:lnTo>
                  <a:pt x="3214" y="1327"/>
                </a:lnTo>
                <a:lnTo>
                  <a:pt x="3249" y="1324"/>
                </a:lnTo>
                <a:lnTo>
                  <a:pt x="3291" y="1233"/>
                </a:lnTo>
                <a:lnTo>
                  <a:pt x="3333" y="1054"/>
                </a:lnTo>
                <a:lnTo>
                  <a:pt x="3375" y="889"/>
                </a:lnTo>
                <a:lnTo>
                  <a:pt x="3410" y="746"/>
                </a:lnTo>
                <a:lnTo>
                  <a:pt x="3452" y="616"/>
                </a:lnTo>
                <a:lnTo>
                  <a:pt x="3491" y="445"/>
                </a:lnTo>
                <a:lnTo>
                  <a:pt x="3533" y="851"/>
                </a:lnTo>
                <a:lnTo>
                  <a:pt x="3575" y="1023"/>
                </a:lnTo>
                <a:lnTo>
                  <a:pt x="3610" y="939"/>
                </a:lnTo>
                <a:lnTo>
                  <a:pt x="3652" y="662"/>
                </a:lnTo>
                <a:lnTo>
                  <a:pt x="3694" y="385"/>
                </a:lnTo>
                <a:lnTo>
                  <a:pt x="3736" y="276"/>
                </a:lnTo>
                <a:lnTo>
                  <a:pt x="3771" y="175"/>
                </a:lnTo>
                <a:lnTo>
                  <a:pt x="3813" y="515"/>
                </a:lnTo>
                <a:lnTo>
                  <a:pt x="3852" y="861"/>
                </a:lnTo>
                <a:lnTo>
                  <a:pt x="3894" y="641"/>
                </a:lnTo>
                <a:lnTo>
                  <a:pt x="3936" y="676"/>
                </a:lnTo>
                <a:lnTo>
                  <a:pt x="3971" y="269"/>
                </a:lnTo>
                <a:lnTo>
                  <a:pt x="4013" y="634"/>
                </a:lnTo>
                <a:lnTo>
                  <a:pt x="4055" y="452"/>
                </a:lnTo>
                <a:lnTo>
                  <a:pt x="4097" y="245"/>
                </a:lnTo>
              </a:path>
            </a:pathLst>
          </a:custGeom>
          <a:noFill/>
          <a:ln w="333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446213" y="2403476"/>
            <a:ext cx="60325" cy="71438"/>
          </a:xfrm>
          <a:prstGeom prst="line">
            <a:avLst/>
          </a:prstGeom>
          <a:noFill/>
          <a:ln w="22225">
            <a:solidFill>
              <a:srgbClr val="86868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3548063" y="4154488"/>
            <a:ext cx="573088" cy="466725"/>
          </a:xfrm>
          <a:custGeom>
            <a:avLst/>
            <a:gdLst>
              <a:gd name="T0" fmla="*/ 0 w 361"/>
              <a:gd name="T1" fmla="*/ 0 h 294"/>
              <a:gd name="T2" fmla="*/ 35 w 361"/>
              <a:gd name="T3" fmla="*/ 91 h 294"/>
              <a:gd name="T4" fmla="*/ 77 w 361"/>
              <a:gd name="T5" fmla="*/ 151 h 294"/>
              <a:gd name="T6" fmla="*/ 119 w 361"/>
              <a:gd name="T7" fmla="*/ 158 h 294"/>
              <a:gd name="T8" fmla="*/ 158 w 361"/>
              <a:gd name="T9" fmla="*/ 207 h 294"/>
              <a:gd name="T10" fmla="*/ 200 w 361"/>
              <a:gd name="T11" fmla="*/ 277 h 294"/>
              <a:gd name="T12" fmla="*/ 238 w 361"/>
              <a:gd name="T13" fmla="*/ 284 h 294"/>
              <a:gd name="T14" fmla="*/ 277 w 361"/>
              <a:gd name="T15" fmla="*/ 277 h 294"/>
              <a:gd name="T16" fmla="*/ 319 w 361"/>
              <a:gd name="T17" fmla="*/ 294 h 294"/>
              <a:gd name="T18" fmla="*/ 361 w 361"/>
              <a:gd name="T19" fmla="*/ 26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1" h="294">
                <a:moveTo>
                  <a:pt x="0" y="0"/>
                </a:moveTo>
                <a:lnTo>
                  <a:pt x="35" y="91"/>
                </a:lnTo>
                <a:lnTo>
                  <a:pt x="77" y="151"/>
                </a:lnTo>
                <a:lnTo>
                  <a:pt x="119" y="158"/>
                </a:lnTo>
                <a:lnTo>
                  <a:pt x="158" y="207"/>
                </a:lnTo>
                <a:lnTo>
                  <a:pt x="200" y="277"/>
                </a:lnTo>
                <a:lnTo>
                  <a:pt x="238" y="284"/>
                </a:lnTo>
                <a:lnTo>
                  <a:pt x="277" y="277"/>
                </a:lnTo>
                <a:lnTo>
                  <a:pt x="319" y="294"/>
                </a:lnTo>
                <a:lnTo>
                  <a:pt x="361" y="263"/>
                </a:lnTo>
              </a:path>
            </a:pathLst>
          </a:custGeom>
          <a:noFill/>
          <a:ln w="33338">
            <a:solidFill>
              <a:srgbClr val="86868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243388" y="4632326"/>
            <a:ext cx="1090613" cy="579438"/>
          </a:xfrm>
          <a:custGeom>
            <a:avLst/>
            <a:gdLst>
              <a:gd name="T0" fmla="*/ 0 w 687"/>
              <a:gd name="T1" fmla="*/ 14 h 365"/>
              <a:gd name="T2" fmla="*/ 42 w 687"/>
              <a:gd name="T3" fmla="*/ 7 h 365"/>
              <a:gd name="T4" fmla="*/ 81 w 687"/>
              <a:gd name="T5" fmla="*/ 11 h 365"/>
              <a:gd name="T6" fmla="*/ 123 w 687"/>
              <a:gd name="T7" fmla="*/ 0 h 365"/>
              <a:gd name="T8" fmla="*/ 161 w 687"/>
              <a:gd name="T9" fmla="*/ 81 h 365"/>
              <a:gd name="T10" fmla="*/ 200 w 687"/>
              <a:gd name="T11" fmla="*/ 113 h 365"/>
              <a:gd name="T12" fmla="*/ 242 w 687"/>
              <a:gd name="T13" fmla="*/ 130 h 365"/>
              <a:gd name="T14" fmla="*/ 284 w 687"/>
              <a:gd name="T15" fmla="*/ 141 h 365"/>
              <a:gd name="T16" fmla="*/ 326 w 687"/>
              <a:gd name="T17" fmla="*/ 193 h 365"/>
              <a:gd name="T18" fmla="*/ 361 w 687"/>
              <a:gd name="T19" fmla="*/ 193 h 365"/>
              <a:gd name="T20" fmla="*/ 403 w 687"/>
              <a:gd name="T21" fmla="*/ 207 h 365"/>
              <a:gd name="T22" fmla="*/ 442 w 687"/>
              <a:gd name="T23" fmla="*/ 200 h 365"/>
              <a:gd name="T24" fmla="*/ 484 w 687"/>
              <a:gd name="T25" fmla="*/ 260 h 365"/>
              <a:gd name="T26" fmla="*/ 522 w 687"/>
              <a:gd name="T27" fmla="*/ 312 h 365"/>
              <a:gd name="T28" fmla="*/ 561 w 687"/>
              <a:gd name="T29" fmla="*/ 340 h 365"/>
              <a:gd name="T30" fmla="*/ 603 w 687"/>
              <a:gd name="T31" fmla="*/ 337 h 365"/>
              <a:gd name="T32" fmla="*/ 645 w 687"/>
              <a:gd name="T33" fmla="*/ 365 h 365"/>
              <a:gd name="T34" fmla="*/ 687 w 687"/>
              <a:gd name="T35" fmla="*/ 3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7" h="365">
                <a:moveTo>
                  <a:pt x="0" y="14"/>
                </a:moveTo>
                <a:lnTo>
                  <a:pt x="42" y="7"/>
                </a:lnTo>
                <a:lnTo>
                  <a:pt x="81" y="11"/>
                </a:lnTo>
                <a:lnTo>
                  <a:pt x="123" y="0"/>
                </a:lnTo>
                <a:lnTo>
                  <a:pt x="161" y="81"/>
                </a:lnTo>
                <a:lnTo>
                  <a:pt x="200" y="113"/>
                </a:lnTo>
                <a:lnTo>
                  <a:pt x="242" y="130"/>
                </a:lnTo>
                <a:lnTo>
                  <a:pt x="284" y="141"/>
                </a:lnTo>
                <a:lnTo>
                  <a:pt x="326" y="193"/>
                </a:lnTo>
                <a:lnTo>
                  <a:pt x="361" y="193"/>
                </a:lnTo>
                <a:lnTo>
                  <a:pt x="403" y="207"/>
                </a:lnTo>
                <a:lnTo>
                  <a:pt x="442" y="200"/>
                </a:lnTo>
                <a:lnTo>
                  <a:pt x="484" y="260"/>
                </a:lnTo>
                <a:lnTo>
                  <a:pt x="522" y="312"/>
                </a:lnTo>
                <a:lnTo>
                  <a:pt x="561" y="340"/>
                </a:lnTo>
                <a:lnTo>
                  <a:pt x="603" y="337"/>
                </a:lnTo>
                <a:lnTo>
                  <a:pt x="645" y="365"/>
                </a:lnTo>
                <a:lnTo>
                  <a:pt x="687" y="337"/>
                </a:lnTo>
              </a:path>
            </a:pathLst>
          </a:custGeom>
          <a:noFill/>
          <a:ln w="33338">
            <a:solidFill>
              <a:srgbClr val="86868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5456238" y="3243263"/>
            <a:ext cx="1652588" cy="1768475"/>
          </a:xfrm>
          <a:custGeom>
            <a:avLst/>
            <a:gdLst>
              <a:gd name="T0" fmla="*/ 0 w 1041"/>
              <a:gd name="T1" fmla="*/ 1114 h 1114"/>
              <a:gd name="T2" fmla="*/ 39 w 1041"/>
              <a:gd name="T3" fmla="*/ 1093 h 1114"/>
              <a:gd name="T4" fmla="*/ 81 w 1041"/>
              <a:gd name="T5" fmla="*/ 1096 h 1114"/>
              <a:gd name="T6" fmla="*/ 119 w 1041"/>
              <a:gd name="T7" fmla="*/ 1051 h 1114"/>
              <a:gd name="T8" fmla="*/ 158 w 1041"/>
              <a:gd name="T9" fmla="*/ 1023 h 1114"/>
              <a:gd name="T10" fmla="*/ 200 w 1041"/>
              <a:gd name="T11" fmla="*/ 1005 h 1114"/>
              <a:gd name="T12" fmla="*/ 242 w 1041"/>
              <a:gd name="T13" fmla="*/ 974 h 1114"/>
              <a:gd name="T14" fmla="*/ 284 w 1041"/>
              <a:gd name="T15" fmla="*/ 865 h 1114"/>
              <a:gd name="T16" fmla="*/ 319 w 1041"/>
              <a:gd name="T17" fmla="*/ 858 h 1114"/>
              <a:gd name="T18" fmla="*/ 361 w 1041"/>
              <a:gd name="T19" fmla="*/ 718 h 1114"/>
              <a:gd name="T20" fmla="*/ 400 w 1041"/>
              <a:gd name="T21" fmla="*/ 648 h 1114"/>
              <a:gd name="T22" fmla="*/ 442 w 1041"/>
              <a:gd name="T23" fmla="*/ 707 h 1114"/>
              <a:gd name="T24" fmla="*/ 484 w 1041"/>
              <a:gd name="T25" fmla="*/ 644 h 1114"/>
              <a:gd name="T26" fmla="*/ 519 w 1041"/>
              <a:gd name="T27" fmla="*/ 616 h 1114"/>
              <a:gd name="T28" fmla="*/ 561 w 1041"/>
              <a:gd name="T29" fmla="*/ 595 h 1114"/>
              <a:gd name="T30" fmla="*/ 603 w 1041"/>
              <a:gd name="T31" fmla="*/ 448 h 1114"/>
              <a:gd name="T32" fmla="*/ 645 w 1041"/>
              <a:gd name="T33" fmla="*/ 431 h 1114"/>
              <a:gd name="T34" fmla="*/ 680 w 1041"/>
              <a:gd name="T35" fmla="*/ 371 h 1114"/>
              <a:gd name="T36" fmla="*/ 722 w 1041"/>
              <a:gd name="T37" fmla="*/ 280 h 1114"/>
              <a:gd name="T38" fmla="*/ 761 w 1041"/>
              <a:gd name="T39" fmla="*/ 241 h 1114"/>
              <a:gd name="T40" fmla="*/ 803 w 1041"/>
              <a:gd name="T41" fmla="*/ 259 h 1114"/>
              <a:gd name="T42" fmla="*/ 845 w 1041"/>
              <a:gd name="T43" fmla="*/ 304 h 1114"/>
              <a:gd name="T44" fmla="*/ 880 w 1041"/>
              <a:gd name="T45" fmla="*/ 280 h 1114"/>
              <a:gd name="T46" fmla="*/ 922 w 1041"/>
              <a:gd name="T47" fmla="*/ 269 h 1114"/>
              <a:gd name="T48" fmla="*/ 964 w 1041"/>
              <a:gd name="T49" fmla="*/ 150 h 1114"/>
              <a:gd name="T50" fmla="*/ 1006 w 1041"/>
              <a:gd name="T51" fmla="*/ 77 h 1114"/>
              <a:gd name="T52" fmla="*/ 1041 w 1041"/>
              <a:gd name="T5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1" h="1114">
                <a:moveTo>
                  <a:pt x="0" y="1114"/>
                </a:moveTo>
                <a:lnTo>
                  <a:pt x="39" y="1093"/>
                </a:lnTo>
                <a:lnTo>
                  <a:pt x="81" y="1096"/>
                </a:lnTo>
                <a:lnTo>
                  <a:pt x="119" y="1051"/>
                </a:lnTo>
                <a:lnTo>
                  <a:pt x="158" y="1023"/>
                </a:lnTo>
                <a:lnTo>
                  <a:pt x="200" y="1005"/>
                </a:lnTo>
                <a:lnTo>
                  <a:pt x="242" y="974"/>
                </a:lnTo>
                <a:lnTo>
                  <a:pt x="284" y="865"/>
                </a:lnTo>
                <a:lnTo>
                  <a:pt x="319" y="858"/>
                </a:lnTo>
                <a:lnTo>
                  <a:pt x="361" y="718"/>
                </a:lnTo>
                <a:lnTo>
                  <a:pt x="400" y="648"/>
                </a:lnTo>
                <a:lnTo>
                  <a:pt x="442" y="707"/>
                </a:lnTo>
                <a:lnTo>
                  <a:pt x="484" y="644"/>
                </a:lnTo>
                <a:lnTo>
                  <a:pt x="519" y="616"/>
                </a:lnTo>
                <a:lnTo>
                  <a:pt x="561" y="595"/>
                </a:lnTo>
                <a:lnTo>
                  <a:pt x="603" y="448"/>
                </a:lnTo>
                <a:lnTo>
                  <a:pt x="645" y="431"/>
                </a:lnTo>
                <a:lnTo>
                  <a:pt x="680" y="371"/>
                </a:lnTo>
                <a:lnTo>
                  <a:pt x="722" y="280"/>
                </a:lnTo>
                <a:lnTo>
                  <a:pt x="761" y="241"/>
                </a:lnTo>
                <a:lnTo>
                  <a:pt x="803" y="259"/>
                </a:lnTo>
                <a:lnTo>
                  <a:pt x="845" y="304"/>
                </a:lnTo>
                <a:lnTo>
                  <a:pt x="880" y="280"/>
                </a:lnTo>
                <a:lnTo>
                  <a:pt x="922" y="269"/>
                </a:lnTo>
                <a:lnTo>
                  <a:pt x="964" y="150"/>
                </a:lnTo>
                <a:lnTo>
                  <a:pt x="1006" y="77"/>
                </a:lnTo>
                <a:lnTo>
                  <a:pt x="1041" y="0"/>
                </a:lnTo>
              </a:path>
            </a:pathLst>
          </a:custGeom>
          <a:noFill/>
          <a:ln w="33338">
            <a:solidFill>
              <a:srgbClr val="86868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7237413" y="3243263"/>
            <a:ext cx="188913" cy="577850"/>
          </a:xfrm>
          <a:custGeom>
            <a:avLst/>
            <a:gdLst>
              <a:gd name="T0" fmla="*/ 0 w 119"/>
              <a:gd name="T1" fmla="*/ 0 h 364"/>
              <a:gd name="T2" fmla="*/ 42 w 119"/>
              <a:gd name="T3" fmla="*/ 364 h 364"/>
              <a:gd name="T4" fmla="*/ 84 w 119"/>
              <a:gd name="T5" fmla="*/ 318 h 364"/>
              <a:gd name="T6" fmla="*/ 119 w 119"/>
              <a:gd name="T7" fmla="*/ 34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364">
                <a:moveTo>
                  <a:pt x="0" y="0"/>
                </a:moveTo>
                <a:lnTo>
                  <a:pt x="42" y="364"/>
                </a:lnTo>
                <a:lnTo>
                  <a:pt x="84" y="318"/>
                </a:lnTo>
                <a:lnTo>
                  <a:pt x="119" y="346"/>
                </a:lnTo>
              </a:path>
            </a:pathLst>
          </a:custGeom>
          <a:noFill/>
          <a:ln w="33338">
            <a:solidFill>
              <a:srgbClr val="86868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244600" y="1757363"/>
            <a:ext cx="6315075" cy="3198813"/>
          </a:xfrm>
          <a:custGeom>
            <a:avLst/>
            <a:gdLst>
              <a:gd name="T0" fmla="*/ 42 w 3978"/>
              <a:gd name="T1" fmla="*/ 18 h 2015"/>
              <a:gd name="T2" fmla="*/ 127 w 3978"/>
              <a:gd name="T3" fmla="*/ 396 h 2015"/>
              <a:gd name="T4" fmla="*/ 204 w 3978"/>
              <a:gd name="T5" fmla="*/ 424 h 2015"/>
              <a:gd name="T6" fmla="*/ 284 w 3978"/>
              <a:gd name="T7" fmla="*/ 305 h 2015"/>
              <a:gd name="T8" fmla="*/ 361 w 3978"/>
              <a:gd name="T9" fmla="*/ 232 h 2015"/>
              <a:gd name="T10" fmla="*/ 445 w 3978"/>
              <a:gd name="T11" fmla="*/ 396 h 2015"/>
              <a:gd name="T12" fmla="*/ 526 w 3978"/>
              <a:gd name="T13" fmla="*/ 270 h 2015"/>
              <a:gd name="T14" fmla="*/ 607 w 3978"/>
              <a:gd name="T15" fmla="*/ 855 h 2015"/>
              <a:gd name="T16" fmla="*/ 687 w 3978"/>
              <a:gd name="T17" fmla="*/ 894 h 2015"/>
              <a:gd name="T18" fmla="*/ 764 w 3978"/>
              <a:gd name="T19" fmla="*/ 813 h 2015"/>
              <a:gd name="T20" fmla="*/ 848 w 3978"/>
              <a:gd name="T21" fmla="*/ 862 h 2015"/>
              <a:gd name="T22" fmla="*/ 926 w 3978"/>
              <a:gd name="T23" fmla="*/ 999 h 2015"/>
              <a:gd name="T24" fmla="*/ 1006 w 3978"/>
              <a:gd name="T25" fmla="*/ 918 h 2015"/>
              <a:gd name="T26" fmla="*/ 1090 w 3978"/>
              <a:gd name="T27" fmla="*/ 1114 h 2015"/>
              <a:gd name="T28" fmla="*/ 1167 w 3978"/>
              <a:gd name="T29" fmla="*/ 1755 h 2015"/>
              <a:gd name="T30" fmla="*/ 1248 w 3978"/>
              <a:gd name="T31" fmla="*/ 1720 h 2015"/>
              <a:gd name="T32" fmla="*/ 1329 w 3978"/>
              <a:gd name="T33" fmla="*/ 1790 h 2015"/>
              <a:gd name="T34" fmla="*/ 1409 w 3978"/>
              <a:gd name="T35" fmla="*/ 1741 h 2015"/>
              <a:gd name="T36" fmla="*/ 1486 w 3978"/>
              <a:gd name="T37" fmla="*/ 1584 h 2015"/>
              <a:gd name="T38" fmla="*/ 1570 w 3978"/>
              <a:gd name="T39" fmla="*/ 1552 h 2015"/>
              <a:gd name="T40" fmla="*/ 1651 w 3978"/>
              <a:gd name="T41" fmla="*/ 1640 h 2015"/>
              <a:gd name="T42" fmla="*/ 1728 w 3978"/>
              <a:gd name="T43" fmla="*/ 1766 h 2015"/>
              <a:gd name="T44" fmla="*/ 1812 w 3978"/>
              <a:gd name="T45" fmla="*/ 1510 h 2015"/>
              <a:gd name="T46" fmla="*/ 1889 w 3978"/>
              <a:gd name="T47" fmla="*/ 1622 h 2015"/>
              <a:gd name="T48" fmla="*/ 1970 w 3978"/>
              <a:gd name="T49" fmla="*/ 1720 h 2015"/>
              <a:gd name="T50" fmla="*/ 2050 w 3978"/>
              <a:gd name="T51" fmla="*/ 1699 h 2015"/>
              <a:gd name="T52" fmla="*/ 2131 w 3978"/>
              <a:gd name="T53" fmla="*/ 1731 h 2015"/>
              <a:gd name="T54" fmla="*/ 2215 w 3978"/>
              <a:gd name="T55" fmla="*/ 1811 h 2015"/>
              <a:gd name="T56" fmla="*/ 2292 w 3978"/>
              <a:gd name="T57" fmla="*/ 1766 h 2015"/>
              <a:gd name="T58" fmla="*/ 2373 w 3978"/>
              <a:gd name="T59" fmla="*/ 1867 h 2015"/>
              <a:gd name="T60" fmla="*/ 2450 w 3978"/>
              <a:gd name="T61" fmla="*/ 1822 h 2015"/>
              <a:gd name="T62" fmla="*/ 2534 w 3978"/>
              <a:gd name="T63" fmla="*/ 1822 h 2015"/>
              <a:gd name="T64" fmla="*/ 2611 w 3978"/>
              <a:gd name="T65" fmla="*/ 1910 h 2015"/>
              <a:gd name="T66" fmla="*/ 2692 w 3978"/>
              <a:gd name="T67" fmla="*/ 2015 h 2015"/>
              <a:gd name="T68" fmla="*/ 2772 w 3978"/>
              <a:gd name="T69" fmla="*/ 1924 h 2015"/>
              <a:gd name="T70" fmla="*/ 2853 w 3978"/>
              <a:gd name="T71" fmla="*/ 1871 h 2015"/>
              <a:gd name="T72" fmla="*/ 2937 w 3978"/>
              <a:gd name="T73" fmla="*/ 1924 h 2015"/>
              <a:gd name="T74" fmla="*/ 3014 w 3978"/>
              <a:gd name="T75" fmla="*/ 1832 h 2015"/>
              <a:gd name="T76" fmla="*/ 3095 w 3978"/>
              <a:gd name="T77" fmla="*/ 1924 h 2015"/>
              <a:gd name="T78" fmla="*/ 3172 w 3978"/>
              <a:gd name="T79" fmla="*/ 1931 h 2015"/>
              <a:gd name="T80" fmla="*/ 3256 w 3978"/>
              <a:gd name="T81" fmla="*/ 1955 h 2015"/>
              <a:gd name="T82" fmla="*/ 3333 w 3978"/>
              <a:gd name="T83" fmla="*/ 1913 h 2015"/>
              <a:gd name="T84" fmla="*/ 3414 w 3978"/>
              <a:gd name="T85" fmla="*/ 1839 h 2015"/>
              <a:gd name="T86" fmla="*/ 3498 w 3978"/>
              <a:gd name="T87" fmla="*/ 1871 h 2015"/>
              <a:gd name="T88" fmla="*/ 3575 w 3978"/>
              <a:gd name="T89" fmla="*/ 1804 h 2015"/>
              <a:gd name="T90" fmla="*/ 3659 w 3978"/>
              <a:gd name="T91" fmla="*/ 1762 h 2015"/>
              <a:gd name="T92" fmla="*/ 3736 w 3978"/>
              <a:gd name="T93" fmla="*/ 1776 h 2015"/>
              <a:gd name="T94" fmla="*/ 3817 w 3978"/>
              <a:gd name="T95" fmla="*/ 1832 h 2015"/>
              <a:gd name="T96" fmla="*/ 3894 w 3978"/>
              <a:gd name="T97" fmla="*/ 1790 h 2015"/>
              <a:gd name="T98" fmla="*/ 3978 w 3978"/>
              <a:gd name="T99" fmla="*/ 186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78" h="2015">
                <a:moveTo>
                  <a:pt x="0" y="410"/>
                </a:moveTo>
                <a:lnTo>
                  <a:pt x="42" y="18"/>
                </a:lnTo>
                <a:lnTo>
                  <a:pt x="85" y="60"/>
                </a:lnTo>
                <a:lnTo>
                  <a:pt x="127" y="396"/>
                </a:lnTo>
                <a:lnTo>
                  <a:pt x="165" y="291"/>
                </a:lnTo>
                <a:lnTo>
                  <a:pt x="204" y="424"/>
                </a:lnTo>
                <a:lnTo>
                  <a:pt x="246" y="547"/>
                </a:lnTo>
                <a:lnTo>
                  <a:pt x="284" y="305"/>
                </a:lnTo>
                <a:lnTo>
                  <a:pt x="326" y="0"/>
                </a:lnTo>
                <a:lnTo>
                  <a:pt x="361" y="232"/>
                </a:lnTo>
                <a:lnTo>
                  <a:pt x="403" y="333"/>
                </a:lnTo>
                <a:lnTo>
                  <a:pt x="445" y="396"/>
                </a:lnTo>
                <a:lnTo>
                  <a:pt x="488" y="281"/>
                </a:lnTo>
                <a:lnTo>
                  <a:pt x="526" y="270"/>
                </a:lnTo>
                <a:lnTo>
                  <a:pt x="565" y="442"/>
                </a:lnTo>
                <a:lnTo>
                  <a:pt x="607" y="855"/>
                </a:lnTo>
                <a:lnTo>
                  <a:pt x="645" y="953"/>
                </a:lnTo>
                <a:lnTo>
                  <a:pt x="687" y="894"/>
                </a:lnTo>
                <a:lnTo>
                  <a:pt x="729" y="782"/>
                </a:lnTo>
                <a:lnTo>
                  <a:pt x="764" y="813"/>
                </a:lnTo>
                <a:lnTo>
                  <a:pt x="806" y="690"/>
                </a:lnTo>
                <a:lnTo>
                  <a:pt x="848" y="862"/>
                </a:lnTo>
                <a:lnTo>
                  <a:pt x="887" y="841"/>
                </a:lnTo>
                <a:lnTo>
                  <a:pt x="926" y="999"/>
                </a:lnTo>
                <a:lnTo>
                  <a:pt x="968" y="964"/>
                </a:lnTo>
                <a:lnTo>
                  <a:pt x="1006" y="918"/>
                </a:lnTo>
                <a:lnTo>
                  <a:pt x="1048" y="953"/>
                </a:lnTo>
                <a:lnTo>
                  <a:pt x="1090" y="1114"/>
                </a:lnTo>
                <a:lnTo>
                  <a:pt x="1125" y="1549"/>
                </a:lnTo>
                <a:lnTo>
                  <a:pt x="1167" y="1755"/>
                </a:lnTo>
                <a:lnTo>
                  <a:pt x="1209" y="1938"/>
                </a:lnTo>
                <a:lnTo>
                  <a:pt x="1248" y="1720"/>
                </a:lnTo>
                <a:lnTo>
                  <a:pt x="1290" y="1671"/>
                </a:lnTo>
                <a:lnTo>
                  <a:pt x="1329" y="1790"/>
                </a:lnTo>
                <a:lnTo>
                  <a:pt x="1367" y="1755"/>
                </a:lnTo>
                <a:lnTo>
                  <a:pt x="1409" y="1741"/>
                </a:lnTo>
                <a:lnTo>
                  <a:pt x="1451" y="1643"/>
                </a:lnTo>
                <a:lnTo>
                  <a:pt x="1486" y="1584"/>
                </a:lnTo>
                <a:lnTo>
                  <a:pt x="1528" y="1608"/>
                </a:lnTo>
                <a:lnTo>
                  <a:pt x="1570" y="1552"/>
                </a:lnTo>
                <a:lnTo>
                  <a:pt x="1609" y="1531"/>
                </a:lnTo>
                <a:lnTo>
                  <a:pt x="1651" y="1640"/>
                </a:lnTo>
                <a:lnTo>
                  <a:pt x="1689" y="1538"/>
                </a:lnTo>
                <a:lnTo>
                  <a:pt x="1728" y="1766"/>
                </a:lnTo>
                <a:lnTo>
                  <a:pt x="1770" y="1531"/>
                </a:lnTo>
                <a:lnTo>
                  <a:pt x="1812" y="1510"/>
                </a:lnTo>
                <a:lnTo>
                  <a:pt x="1847" y="1510"/>
                </a:lnTo>
                <a:lnTo>
                  <a:pt x="1889" y="1622"/>
                </a:lnTo>
                <a:lnTo>
                  <a:pt x="1931" y="1713"/>
                </a:lnTo>
                <a:lnTo>
                  <a:pt x="1970" y="1720"/>
                </a:lnTo>
                <a:lnTo>
                  <a:pt x="2012" y="1682"/>
                </a:lnTo>
                <a:lnTo>
                  <a:pt x="2050" y="1699"/>
                </a:lnTo>
                <a:lnTo>
                  <a:pt x="2089" y="1727"/>
                </a:lnTo>
                <a:lnTo>
                  <a:pt x="2131" y="1731"/>
                </a:lnTo>
                <a:lnTo>
                  <a:pt x="2173" y="1713"/>
                </a:lnTo>
                <a:lnTo>
                  <a:pt x="2215" y="1811"/>
                </a:lnTo>
                <a:lnTo>
                  <a:pt x="2250" y="1818"/>
                </a:lnTo>
                <a:lnTo>
                  <a:pt x="2292" y="1766"/>
                </a:lnTo>
                <a:lnTo>
                  <a:pt x="2331" y="1734"/>
                </a:lnTo>
                <a:lnTo>
                  <a:pt x="2373" y="1867"/>
                </a:lnTo>
                <a:lnTo>
                  <a:pt x="2411" y="1846"/>
                </a:lnTo>
                <a:lnTo>
                  <a:pt x="2450" y="1822"/>
                </a:lnTo>
                <a:lnTo>
                  <a:pt x="2492" y="1959"/>
                </a:lnTo>
                <a:lnTo>
                  <a:pt x="2534" y="1822"/>
                </a:lnTo>
                <a:lnTo>
                  <a:pt x="2576" y="1822"/>
                </a:lnTo>
                <a:lnTo>
                  <a:pt x="2611" y="1910"/>
                </a:lnTo>
                <a:lnTo>
                  <a:pt x="2653" y="1990"/>
                </a:lnTo>
                <a:lnTo>
                  <a:pt x="2692" y="2015"/>
                </a:lnTo>
                <a:lnTo>
                  <a:pt x="2734" y="1927"/>
                </a:lnTo>
                <a:lnTo>
                  <a:pt x="2772" y="1924"/>
                </a:lnTo>
                <a:lnTo>
                  <a:pt x="2811" y="1906"/>
                </a:lnTo>
                <a:lnTo>
                  <a:pt x="2853" y="1871"/>
                </a:lnTo>
                <a:lnTo>
                  <a:pt x="2895" y="1871"/>
                </a:lnTo>
                <a:lnTo>
                  <a:pt x="2937" y="1924"/>
                </a:lnTo>
                <a:lnTo>
                  <a:pt x="2972" y="1839"/>
                </a:lnTo>
                <a:lnTo>
                  <a:pt x="3014" y="1832"/>
                </a:lnTo>
                <a:lnTo>
                  <a:pt x="3053" y="1885"/>
                </a:lnTo>
                <a:lnTo>
                  <a:pt x="3095" y="1924"/>
                </a:lnTo>
                <a:lnTo>
                  <a:pt x="3137" y="1924"/>
                </a:lnTo>
                <a:lnTo>
                  <a:pt x="3172" y="1931"/>
                </a:lnTo>
                <a:lnTo>
                  <a:pt x="3214" y="1941"/>
                </a:lnTo>
                <a:lnTo>
                  <a:pt x="3256" y="1955"/>
                </a:lnTo>
                <a:lnTo>
                  <a:pt x="3298" y="1910"/>
                </a:lnTo>
                <a:lnTo>
                  <a:pt x="3333" y="1913"/>
                </a:lnTo>
                <a:lnTo>
                  <a:pt x="3375" y="1850"/>
                </a:lnTo>
                <a:lnTo>
                  <a:pt x="3414" y="1839"/>
                </a:lnTo>
                <a:lnTo>
                  <a:pt x="3456" y="1860"/>
                </a:lnTo>
                <a:lnTo>
                  <a:pt x="3498" y="1871"/>
                </a:lnTo>
                <a:lnTo>
                  <a:pt x="3533" y="1853"/>
                </a:lnTo>
                <a:lnTo>
                  <a:pt x="3575" y="1804"/>
                </a:lnTo>
                <a:lnTo>
                  <a:pt x="3617" y="1822"/>
                </a:lnTo>
                <a:lnTo>
                  <a:pt x="3659" y="1762"/>
                </a:lnTo>
                <a:lnTo>
                  <a:pt x="3694" y="1717"/>
                </a:lnTo>
                <a:lnTo>
                  <a:pt x="3736" y="1776"/>
                </a:lnTo>
                <a:lnTo>
                  <a:pt x="3775" y="1885"/>
                </a:lnTo>
                <a:lnTo>
                  <a:pt x="3817" y="1832"/>
                </a:lnTo>
                <a:lnTo>
                  <a:pt x="3859" y="1748"/>
                </a:lnTo>
                <a:lnTo>
                  <a:pt x="3894" y="1790"/>
                </a:lnTo>
                <a:lnTo>
                  <a:pt x="3936" y="1892"/>
                </a:lnTo>
                <a:lnTo>
                  <a:pt x="3978" y="1867"/>
                </a:lnTo>
              </a:path>
            </a:pathLst>
          </a:custGeom>
          <a:noFill/>
          <a:ln w="33338">
            <a:solidFill>
              <a:srgbClr val="CD636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122363" y="1830388"/>
            <a:ext cx="384175" cy="939800"/>
          </a:xfrm>
          <a:custGeom>
            <a:avLst/>
            <a:gdLst>
              <a:gd name="T0" fmla="*/ 0 w 242"/>
              <a:gd name="T1" fmla="*/ 592 h 592"/>
              <a:gd name="T2" fmla="*/ 42 w 242"/>
              <a:gd name="T3" fmla="*/ 588 h 592"/>
              <a:gd name="T4" fmla="*/ 77 w 242"/>
              <a:gd name="T5" fmla="*/ 364 h 592"/>
              <a:gd name="T6" fmla="*/ 119 w 242"/>
              <a:gd name="T7" fmla="*/ 140 h 592"/>
              <a:gd name="T8" fmla="*/ 162 w 242"/>
              <a:gd name="T9" fmla="*/ 0 h 592"/>
              <a:gd name="T10" fmla="*/ 204 w 242"/>
              <a:gd name="T11" fmla="*/ 24 h 592"/>
              <a:gd name="T12" fmla="*/ 242 w 242"/>
              <a:gd name="T13" fmla="*/ 375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592">
                <a:moveTo>
                  <a:pt x="0" y="592"/>
                </a:moveTo>
                <a:lnTo>
                  <a:pt x="42" y="588"/>
                </a:lnTo>
                <a:lnTo>
                  <a:pt x="77" y="364"/>
                </a:lnTo>
                <a:lnTo>
                  <a:pt x="119" y="140"/>
                </a:lnTo>
                <a:lnTo>
                  <a:pt x="162" y="0"/>
                </a:lnTo>
                <a:lnTo>
                  <a:pt x="204" y="24"/>
                </a:lnTo>
                <a:lnTo>
                  <a:pt x="242" y="375"/>
                </a:lnTo>
              </a:path>
            </a:pathLst>
          </a:custGeom>
          <a:noFill/>
          <a:ln w="22225">
            <a:solidFill>
              <a:srgbClr val="DF93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884363" y="4032251"/>
            <a:ext cx="257175" cy="88900"/>
          </a:xfrm>
          <a:custGeom>
            <a:avLst/>
            <a:gdLst>
              <a:gd name="T0" fmla="*/ 0 w 162"/>
              <a:gd name="T1" fmla="*/ 28 h 56"/>
              <a:gd name="T2" fmla="*/ 42 w 162"/>
              <a:gd name="T3" fmla="*/ 28 h 56"/>
              <a:gd name="T4" fmla="*/ 85 w 162"/>
              <a:gd name="T5" fmla="*/ 0 h 56"/>
              <a:gd name="T6" fmla="*/ 123 w 162"/>
              <a:gd name="T7" fmla="*/ 42 h 56"/>
              <a:gd name="T8" fmla="*/ 162 w 162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56">
                <a:moveTo>
                  <a:pt x="0" y="28"/>
                </a:moveTo>
                <a:lnTo>
                  <a:pt x="42" y="28"/>
                </a:lnTo>
                <a:lnTo>
                  <a:pt x="85" y="0"/>
                </a:lnTo>
                <a:lnTo>
                  <a:pt x="123" y="42"/>
                </a:lnTo>
                <a:lnTo>
                  <a:pt x="162" y="56"/>
                </a:lnTo>
              </a:path>
            </a:pathLst>
          </a:custGeom>
          <a:noFill/>
          <a:ln w="22225">
            <a:solidFill>
              <a:srgbClr val="DF93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335213" y="3070226"/>
            <a:ext cx="379413" cy="1084263"/>
          </a:xfrm>
          <a:custGeom>
            <a:avLst/>
            <a:gdLst>
              <a:gd name="T0" fmla="*/ 0 w 239"/>
              <a:gd name="T1" fmla="*/ 620 h 683"/>
              <a:gd name="T2" fmla="*/ 42 w 239"/>
              <a:gd name="T3" fmla="*/ 683 h 683"/>
              <a:gd name="T4" fmla="*/ 77 w 239"/>
              <a:gd name="T5" fmla="*/ 634 h 683"/>
              <a:gd name="T6" fmla="*/ 119 w 239"/>
              <a:gd name="T7" fmla="*/ 543 h 683"/>
              <a:gd name="T8" fmla="*/ 161 w 239"/>
              <a:gd name="T9" fmla="*/ 329 h 683"/>
              <a:gd name="T10" fmla="*/ 200 w 239"/>
              <a:gd name="T11" fmla="*/ 165 h 683"/>
              <a:gd name="T12" fmla="*/ 239 w 239"/>
              <a:gd name="T13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" h="683">
                <a:moveTo>
                  <a:pt x="0" y="620"/>
                </a:moveTo>
                <a:lnTo>
                  <a:pt x="42" y="683"/>
                </a:lnTo>
                <a:lnTo>
                  <a:pt x="77" y="634"/>
                </a:lnTo>
                <a:lnTo>
                  <a:pt x="119" y="543"/>
                </a:lnTo>
                <a:lnTo>
                  <a:pt x="161" y="329"/>
                </a:lnTo>
                <a:lnTo>
                  <a:pt x="200" y="165"/>
                </a:lnTo>
                <a:lnTo>
                  <a:pt x="239" y="0"/>
                </a:lnTo>
              </a:path>
            </a:pathLst>
          </a:custGeom>
          <a:noFill/>
          <a:ln w="22225">
            <a:solidFill>
              <a:srgbClr val="DF93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731000" y="3425826"/>
            <a:ext cx="639763" cy="801688"/>
          </a:xfrm>
          <a:custGeom>
            <a:avLst/>
            <a:gdLst>
              <a:gd name="T0" fmla="*/ 0 w 403"/>
              <a:gd name="T1" fmla="*/ 396 h 505"/>
              <a:gd name="T2" fmla="*/ 42 w 403"/>
              <a:gd name="T3" fmla="*/ 442 h 505"/>
              <a:gd name="T4" fmla="*/ 77 w 403"/>
              <a:gd name="T5" fmla="*/ 505 h 505"/>
              <a:gd name="T6" fmla="*/ 119 w 403"/>
              <a:gd name="T7" fmla="*/ 435 h 505"/>
              <a:gd name="T8" fmla="*/ 161 w 403"/>
              <a:gd name="T9" fmla="*/ 200 h 505"/>
              <a:gd name="T10" fmla="*/ 203 w 403"/>
              <a:gd name="T11" fmla="*/ 165 h 505"/>
              <a:gd name="T12" fmla="*/ 238 w 403"/>
              <a:gd name="T13" fmla="*/ 63 h 505"/>
              <a:gd name="T14" fmla="*/ 280 w 403"/>
              <a:gd name="T15" fmla="*/ 0 h 505"/>
              <a:gd name="T16" fmla="*/ 319 w 403"/>
              <a:gd name="T17" fmla="*/ 172 h 505"/>
              <a:gd name="T18" fmla="*/ 361 w 403"/>
              <a:gd name="T19" fmla="*/ 175 h 505"/>
              <a:gd name="T20" fmla="*/ 403 w 403"/>
              <a:gd name="T21" fmla="*/ 19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3" h="505">
                <a:moveTo>
                  <a:pt x="0" y="396"/>
                </a:moveTo>
                <a:lnTo>
                  <a:pt x="42" y="442"/>
                </a:lnTo>
                <a:lnTo>
                  <a:pt x="77" y="505"/>
                </a:lnTo>
                <a:lnTo>
                  <a:pt x="119" y="435"/>
                </a:lnTo>
                <a:lnTo>
                  <a:pt x="161" y="200"/>
                </a:lnTo>
                <a:lnTo>
                  <a:pt x="203" y="165"/>
                </a:lnTo>
                <a:lnTo>
                  <a:pt x="238" y="63"/>
                </a:lnTo>
                <a:lnTo>
                  <a:pt x="280" y="0"/>
                </a:lnTo>
                <a:lnTo>
                  <a:pt x="319" y="172"/>
                </a:lnTo>
                <a:lnTo>
                  <a:pt x="361" y="175"/>
                </a:lnTo>
                <a:lnTo>
                  <a:pt x="403" y="196"/>
                </a:lnTo>
              </a:path>
            </a:pathLst>
          </a:custGeom>
          <a:noFill/>
          <a:ln w="22225">
            <a:solidFill>
              <a:srgbClr val="DF93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1100138" y="2747963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32 w 32"/>
              <a:gd name="T5" fmla="*/ 21 h 31"/>
              <a:gd name="T6" fmla="*/ 28 w 32"/>
              <a:gd name="T7" fmla="*/ 28 h 31"/>
              <a:gd name="T8" fmla="*/ 25 w 32"/>
              <a:gd name="T9" fmla="*/ 31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31 h 31"/>
              <a:gd name="T16" fmla="*/ 7 w 32"/>
              <a:gd name="T17" fmla="*/ 28 h 31"/>
              <a:gd name="T18" fmla="*/ 4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4 w 32"/>
              <a:gd name="T25" fmla="*/ 10 h 31"/>
              <a:gd name="T26" fmla="*/ 7 w 32"/>
              <a:gd name="T27" fmla="*/ 3 h 31"/>
              <a:gd name="T28" fmla="*/ 11 w 32"/>
              <a:gd name="T29" fmla="*/ 0 h 31"/>
              <a:gd name="T30" fmla="*/ 18 w 32"/>
              <a:gd name="T31" fmla="*/ 0 h 31"/>
              <a:gd name="T32" fmla="*/ 18 w 32"/>
              <a:gd name="T33" fmla="*/ 0 h 31"/>
              <a:gd name="T34" fmla="*/ 25 w 32"/>
              <a:gd name="T35" fmla="*/ 0 h 31"/>
              <a:gd name="T36" fmla="*/ 28 w 32"/>
              <a:gd name="T37" fmla="*/ 3 h 31"/>
              <a:gd name="T38" fmla="*/ 32 w 32"/>
              <a:gd name="T39" fmla="*/ 10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5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7" y="28"/>
                </a:lnTo>
                <a:lnTo>
                  <a:pt x="4" y="21"/>
                </a:lnTo>
                <a:lnTo>
                  <a:pt x="0" y="14"/>
                </a:lnTo>
                <a:lnTo>
                  <a:pt x="0" y="14"/>
                </a:lnTo>
                <a:lnTo>
                  <a:pt x="4" y="10"/>
                </a:lnTo>
                <a:lnTo>
                  <a:pt x="7" y="3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5" y="0"/>
                </a:lnTo>
                <a:lnTo>
                  <a:pt x="28" y="3"/>
                </a:lnTo>
                <a:lnTo>
                  <a:pt x="32" y="10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1166813" y="2741613"/>
            <a:ext cx="50800" cy="50800"/>
          </a:xfrm>
          <a:custGeom>
            <a:avLst/>
            <a:gdLst>
              <a:gd name="T0" fmla="*/ 32 w 32"/>
              <a:gd name="T1" fmla="*/ 18 h 32"/>
              <a:gd name="T2" fmla="*/ 32 w 32"/>
              <a:gd name="T3" fmla="*/ 18 h 32"/>
              <a:gd name="T4" fmla="*/ 28 w 32"/>
              <a:gd name="T5" fmla="*/ 25 h 32"/>
              <a:gd name="T6" fmla="*/ 28 w 32"/>
              <a:gd name="T7" fmla="*/ 28 h 32"/>
              <a:gd name="T8" fmla="*/ 21 w 32"/>
              <a:gd name="T9" fmla="*/ 32 h 32"/>
              <a:gd name="T10" fmla="*/ 14 w 32"/>
              <a:gd name="T11" fmla="*/ 32 h 32"/>
              <a:gd name="T12" fmla="*/ 14 w 32"/>
              <a:gd name="T13" fmla="*/ 32 h 32"/>
              <a:gd name="T14" fmla="*/ 7 w 32"/>
              <a:gd name="T15" fmla="*/ 32 h 32"/>
              <a:gd name="T16" fmla="*/ 4 w 32"/>
              <a:gd name="T17" fmla="*/ 28 h 32"/>
              <a:gd name="T18" fmla="*/ 0 w 32"/>
              <a:gd name="T19" fmla="*/ 25 h 32"/>
              <a:gd name="T20" fmla="*/ 0 w 32"/>
              <a:gd name="T21" fmla="*/ 18 h 32"/>
              <a:gd name="T22" fmla="*/ 0 w 32"/>
              <a:gd name="T23" fmla="*/ 18 h 32"/>
              <a:gd name="T24" fmla="*/ 0 w 32"/>
              <a:gd name="T25" fmla="*/ 11 h 32"/>
              <a:gd name="T26" fmla="*/ 4 w 32"/>
              <a:gd name="T27" fmla="*/ 7 h 32"/>
              <a:gd name="T28" fmla="*/ 7 w 32"/>
              <a:gd name="T29" fmla="*/ 4 h 32"/>
              <a:gd name="T30" fmla="*/ 14 w 32"/>
              <a:gd name="T31" fmla="*/ 0 h 32"/>
              <a:gd name="T32" fmla="*/ 14 w 32"/>
              <a:gd name="T33" fmla="*/ 0 h 32"/>
              <a:gd name="T34" fmla="*/ 21 w 32"/>
              <a:gd name="T35" fmla="*/ 4 h 32"/>
              <a:gd name="T36" fmla="*/ 28 w 32"/>
              <a:gd name="T37" fmla="*/ 7 h 32"/>
              <a:gd name="T38" fmla="*/ 28 w 32"/>
              <a:gd name="T39" fmla="*/ 11 h 32"/>
              <a:gd name="T40" fmla="*/ 32 w 32"/>
              <a:gd name="T41" fmla="*/ 18 h 32"/>
              <a:gd name="T42" fmla="*/ 32 w 32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8"/>
                </a:moveTo>
                <a:lnTo>
                  <a:pt x="32" y="18"/>
                </a:lnTo>
                <a:lnTo>
                  <a:pt x="28" y="25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7" y="32"/>
                </a:lnTo>
                <a:lnTo>
                  <a:pt x="4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4" y="0"/>
                </a:lnTo>
                <a:lnTo>
                  <a:pt x="21" y="4"/>
                </a:lnTo>
                <a:lnTo>
                  <a:pt x="28" y="7"/>
                </a:lnTo>
                <a:lnTo>
                  <a:pt x="28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228725" y="2392363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31 w 31"/>
              <a:gd name="T5" fmla="*/ 21 h 31"/>
              <a:gd name="T6" fmla="*/ 28 w 31"/>
              <a:gd name="T7" fmla="*/ 24 h 31"/>
              <a:gd name="T8" fmla="*/ 21 w 31"/>
              <a:gd name="T9" fmla="*/ 28 h 31"/>
              <a:gd name="T10" fmla="*/ 17 w 31"/>
              <a:gd name="T11" fmla="*/ 31 h 31"/>
              <a:gd name="T12" fmla="*/ 17 w 31"/>
              <a:gd name="T13" fmla="*/ 31 h 31"/>
              <a:gd name="T14" fmla="*/ 10 w 31"/>
              <a:gd name="T15" fmla="*/ 28 h 31"/>
              <a:gd name="T16" fmla="*/ 3 w 31"/>
              <a:gd name="T17" fmla="*/ 24 h 31"/>
              <a:gd name="T18" fmla="*/ 3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3 w 31"/>
              <a:gd name="T25" fmla="*/ 7 h 31"/>
              <a:gd name="T26" fmla="*/ 3 w 31"/>
              <a:gd name="T27" fmla="*/ 3 h 31"/>
              <a:gd name="T28" fmla="*/ 10 w 31"/>
              <a:gd name="T29" fmla="*/ 0 h 31"/>
              <a:gd name="T30" fmla="*/ 17 w 31"/>
              <a:gd name="T31" fmla="*/ 0 h 31"/>
              <a:gd name="T32" fmla="*/ 17 w 31"/>
              <a:gd name="T33" fmla="*/ 0 h 31"/>
              <a:gd name="T34" fmla="*/ 21 w 31"/>
              <a:gd name="T35" fmla="*/ 0 h 31"/>
              <a:gd name="T36" fmla="*/ 28 w 31"/>
              <a:gd name="T37" fmla="*/ 3 h 31"/>
              <a:gd name="T38" fmla="*/ 31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4"/>
                </a:lnTo>
                <a:lnTo>
                  <a:pt x="21" y="28"/>
                </a:lnTo>
                <a:lnTo>
                  <a:pt x="17" y="31"/>
                </a:lnTo>
                <a:lnTo>
                  <a:pt x="17" y="31"/>
                </a:lnTo>
                <a:lnTo>
                  <a:pt x="10" y="28"/>
                </a:lnTo>
                <a:lnTo>
                  <a:pt x="3" y="24"/>
                </a:lnTo>
                <a:lnTo>
                  <a:pt x="3" y="21"/>
                </a:lnTo>
                <a:lnTo>
                  <a:pt x="0" y="14"/>
                </a:lnTo>
                <a:lnTo>
                  <a:pt x="0" y="14"/>
                </a:lnTo>
                <a:lnTo>
                  <a:pt x="3" y="7"/>
                </a:lnTo>
                <a:lnTo>
                  <a:pt x="3" y="3"/>
                </a:lnTo>
                <a:lnTo>
                  <a:pt x="10" y="0"/>
                </a:lnTo>
                <a:lnTo>
                  <a:pt x="17" y="0"/>
                </a:lnTo>
                <a:lnTo>
                  <a:pt x="17" y="0"/>
                </a:lnTo>
                <a:lnTo>
                  <a:pt x="21" y="0"/>
                </a:lnTo>
                <a:lnTo>
                  <a:pt x="28" y="3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1295400" y="2030413"/>
            <a:ext cx="49213" cy="50800"/>
          </a:xfrm>
          <a:custGeom>
            <a:avLst/>
            <a:gdLst>
              <a:gd name="T0" fmla="*/ 31 w 31"/>
              <a:gd name="T1" fmla="*/ 14 h 32"/>
              <a:gd name="T2" fmla="*/ 31 w 31"/>
              <a:gd name="T3" fmla="*/ 14 h 32"/>
              <a:gd name="T4" fmla="*/ 28 w 31"/>
              <a:gd name="T5" fmla="*/ 21 h 32"/>
              <a:gd name="T6" fmla="*/ 24 w 31"/>
              <a:gd name="T7" fmla="*/ 24 h 32"/>
              <a:gd name="T8" fmla="*/ 21 w 31"/>
              <a:gd name="T9" fmla="*/ 28 h 32"/>
              <a:gd name="T10" fmla="*/ 14 w 31"/>
              <a:gd name="T11" fmla="*/ 32 h 32"/>
              <a:gd name="T12" fmla="*/ 14 w 31"/>
              <a:gd name="T13" fmla="*/ 32 h 32"/>
              <a:gd name="T14" fmla="*/ 7 w 31"/>
              <a:gd name="T15" fmla="*/ 28 h 32"/>
              <a:gd name="T16" fmla="*/ 3 w 31"/>
              <a:gd name="T17" fmla="*/ 24 h 32"/>
              <a:gd name="T18" fmla="*/ 0 w 31"/>
              <a:gd name="T19" fmla="*/ 21 h 32"/>
              <a:gd name="T20" fmla="*/ 0 w 31"/>
              <a:gd name="T21" fmla="*/ 14 h 32"/>
              <a:gd name="T22" fmla="*/ 0 w 31"/>
              <a:gd name="T23" fmla="*/ 14 h 32"/>
              <a:gd name="T24" fmla="*/ 0 w 31"/>
              <a:gd name="T25" fmla="*/ 7 h 32"/>
              <a:gd name="T26" fmla="*/ 3 w 31"/>
              <a:gd name="T27" fmla="*/ 3 h 32"/>
              <a:gd name="T28" fmla="*/ 7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4 w 31"/>
              <a:gd name="T37" fmla="*/ 3 h 32"/>
              <a:gd name="T38" fmla="*/ 28 w 31"/>
              <a:gd name="T39" fmla="*/ 7 h 32"/>
              <a:gd name="T40" fmla="*/ 31 w 31"/>
              <a:gd name="T41" fmla="*/ 14 h 32"/>
              <a:gd name="T42" fmla="*/ 31 w 31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4"/>
                </a:moveTo>
                <a:lnTo>
                  <a:pt x="31" y="14"/>
                </a:lnTo>
                <a:lnTo>
                  <a:pt x="28" y="21"/>
                </a:lnTo>
                <a:lnTo>
                  <a:pt x="24" y="24"/>
                </a:lnTo>
                <a:lnTo>
                  <a:pt x="21" y="28"/>
                </a:lnTo>
                <a:lnTo>
                  <a:pt x="14" y="32"/>
                </a:lnTo>
                <a:lnTo>
                  <a:pt x="14" y="32"/>
                </a:lnTo>
                <a:lnTo>
                  <a:pt x="7" y="28"/>
                </a:lnTo>
                <a:lnTo>
                  <a:pt x="3" y="24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2" name="Freeform 32"/>
          <p:cNvSpPr>
            <a:spLocks/>
          </p:cNvSpPr>
          <p:nvPr/>
        </p:nvSpPr>
        <p:spPr bwMode="auto">
          <a:xfrm>
            <a:off x="1357313" y="1808163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31 w 31"/>
              <a:gd name="T5" fmla="*/ 21 h 31"/>
              <a:gd name="T6" fmla="*/ 28 w 31"/>
              <a:gd name="T7" fmla="*/ 24 h 31"/>
              <a:gd name="T8" fmla="*/ 21 w 31"/>
              <a:gd name="T9" fmla="*/ 28 h 31"/>
              <a:gd name="T10" fmla="*/ 17 w 31"/>
              <a:gd name="T11" fmla="*/ 31 h 31"/>
              <a:gd name="T12" fmla="*/ 17 w 31"/>
              <a:gd name="T13" fmla="*/ 31 h 31"/>
              <a:gd name="T14" fmla="*/ 10 w 31"/>
              <a:gd name="T15" fmla="*/ 28 h 31"/>
              <a:gd name="T16" fmla="*/ 3 w 31"/>
              <a:gd name="T17" fmla="*/ 24 h 31"/>
              <a:gd name="T18" fmla="*/ 0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0 w 31"/>
              <a:gd name="T25" fmla="*/ 7 h 31"/>
              <a:gd name="T26" fmla="*/ 3 w 31"/>
              <a:gd name="T27" fmla="*/ 3 h 31"/>
              <a:gd name="T28" fmla="*/ 10 w 31"/>
              <a:gd name="T29" fmla="*/ 0 h 31"/>
              <a:gd name="T30" fmla="*/ 17 w 31"/>
              <a:gd name="T31" fmla="*/ 0 h 31"/>
              <a:gd name="T32" fmla="*/ 17 w 31"/>
              <a:gd name="T33" fmla="*/ 0 h 31"/>
              <a:gd name="T34" fmla="*/ 21 w 31"/>
              <a:gd name="T35" fmla="*/ 0 h 31"/>
              <a:gd name="T36" fmla="*/ 28 w 31"/>
              <a:gd name="T37" fmla="*/ 3 h 31"/>
              <a:gd name="T38" fmla="*/ 31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4"/>
                </a:lnTo>
                <a:lnTo>
                  <a:pt x="21" y="28"/>
                </a:lnTo>
                <a:lnTo>
                  <a:pt x="17" y="31"/>
                </a:lnTo>
                <a:lnTo>
                  <a:pt x="17" y="31"/>
                </a:lnTo>
                <a:lnTo>
                  <a:pt x="10" y="28"/>
                </a:lnTo>
                <a:lnTo>
                  <a:pt x="3" y="24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3" y="3"/>
                </a:lnTo>
                <a:lnTo>
                  <a:pt x="10" y="0"/>
                </a:lnTo>
                <a:lnTo>
                  <a:pt x="17" y="0"/>
                </a:lnTo>
                <a:lnTo>
                  <a:pt x="17" y="0"/>
                </a:lnTo>
                <a:lnTo>
                  <a:pt x="21" y="0"/>
                </a:lnTo>
                <a:lnTo>
                  <a:pt x="28" y="3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3" name="Freeform 33"/>
          <p:cNvSpPr>
            <a:spLocks/>
          </p:cNvSpPr>
          <p:nvPr/>
        </p:nvSpPr>
        <p:spPr bwMode="auto">
          <a:xfrm>
            <a:off x="1423988" y="1852613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28 w 31"/>
              <a:gd name="T5" fmla="*/ 21 h 31"/>
              <a:gd name="T6" fmla="*/ 24 w 31"/>
              <a:gd name="T7" fmla="*/ 24 h 31"/>
              <a:gd name="T8" fmla="*/ 21 w 31"/>
              <a:gd name="T9" fmla="*/ 28 h 31"/>
              <a:gd name="T10" fmla="*/ 14 w 31"/>
              <a:gd name="T11" fmla="*/ 31 h 31"/>
              <a:gd name="T12" fmla="*/ 14 w 31"/>
              <a:gd name="T13" fmla="*/ 31 h 31"/>
              <a:gd name="T14" fmla="*/ 7 w 31"/>
              <a:gd name="T15" fmla="*/ 28 h 31"/>
              <a:gd name="T16" fmla="*/ 3 w 31"/>
              <a:gd name="T17" fmla="*/ 24 h 31"/>
              <a:gd name="T18" fmla="*/ 0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0 w 31"/>
              <a:gd name="T25" fmla="*/ 7 h 31"/>
              <a:gd name="T26" fmla="*/ 3 w 31"/>
              <a:gd name="T27" fmla="*/ 3 h 31"/>
              <a:gd name="T28" fmla="*/ 7 w 31"/>
              <a:gd name="T29" fmla="*/ 0 h 31"/>
              <a:gd name="T30" fmla="*/ 14 w 31"/>
              <a:gd name="T31" fmla="*/ 0 h 31"/>
              <a:gd name="T32" fmla="*/ 14 w 31"/>
              <a:gd name="T33" fmla="*/ 0 h 31"/>
              <a:gd name="T34" fmla="*/ 21 w 31"/>
              <a:gd name="T35" fmla="*/ 0 h 31"/>
              <a:gd name="T36" fmla="*/ 24 w 31"/>
              <a:gd name="T37" fmla="*/ 3 h 31"/>
              <a:gd name="T38" fmla="*/ 28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28" y="21"/>
                </a:lnTo>
                <a:lnTo>
                  <a:pt x="24" y="24"/>
                </a:lnTo>
                <a:lnTo>
                  <a:pt x="21" y="28"/>
                </a:lnTo>
                <a:lnTo>
                  <a:pt x="14" y="31"/>
                </a:lnTo>
                <a:lnTo>
                  <a:pt x="14" y="31"/>
                </a:lnTo>
                <a:lnTo>
                  <a:pt x="7" y="28"/>
                </a:lnTo>
                <a:lnTo>
                  <a:pt x="3" y="24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5" name="Freeform 34"/>
          <p:cNvSpPr>
            <a:spLocks/>
          </p:cNvSpPr>
          <p:nvPr/>
        </p:nvSpPr>
        <p:spPr bwMode="auto">
          <a:xfrm>
            <a:off x="1484313" y="2403476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32 w 32"/>
              <a:gd name="T5" fmla="*/ 21 h 31"/>
              <a:gd name="T6" fmla="*/ 28 w 32"/>
              <a:gd name="T7" fmla="*/ 28 h 31"/>
              <a:gd name="T8" fmla="*/ 21 w 32"/>
              <a:gd name="T9" fmla="*/ 31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31 h 31"/>
              <a:gd name="T16" fmla="*/ 4 w 32"/>
              <a:gd name="T17" fmla="*/ 28 h 31"/>
              <a:gd name="T18" fmla="*/ 0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0 w 32"/>
              <a:gd name="T25" fmla="*/ 10 h 31"/>
              <a:gd name="T26" fmla="*/ 4 w 32"/>
              <a:gd name="T27" fmla="*/ 3 h 31"/>
              <a:gd name="T28" fmla="*/ 11 w 32"/>
              <a:gd name="T29" fmla="*/ 0 h 31"/>
              <a:gd name="T30" fmla="*/ 18 w 32"/>
              <a:gd name="T31" fmla="*/ 0 h 31"/>
              <a:gd name="T32" fmla="*/ 18 w 32"/>
              <a:gd name="T33" fmla="*/ 0 h 31"/>
              <a:gd name="T34" fmla="*/ 21 w 32"/>
              <a:gd name="T35" fmla="*/ 0 h 31"/>
              <a:gd name="T36" fmla="*/ 28 w 32"/>
              <a:gd name="T37" fmla="*/ 3 h 31"/>
              <a:gd name="T38" fmla="*/ 32 w 32"/>
              <a:gd name="T39" fmla="*/ 10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1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32" y="10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6" name="Freeform 35"/>
          <p:cNvSpPr>
            <a:spLocks/>
          </p:cNvSpPr>
          <p:nvPr/>
        </p:nvSpPr>
        <p:spPr bwMode="auto">
          <a:xfrm>
            <a:off x="1868488" y="4054476"/>
            <a:ext cx="49213" cy="50800"/>
          </a:xfrm>
          <a:custGeom>
            <a:avLst/>
            <a:gdLst>
              <a:gd name="T0" fmla="*/ 31 w 31"/>
              <a:gd name="T1" fmla="*/ 18 h 32"/>
              <a:gd name="T2" fmla="*/ 31 w 31"/>
              <a:gd name="T3" fmla="*/ 18 h 32"/>
              <a:gd name="T4" fmla="*/ 28 w 31"/>
              <a:gd name="T5" fmla="*/ 21 h 32"/>
              <a:gd name="T6" fmla="*/ 24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7 w 31"/>
              <a:gd name="T15" fmla="*/ 32 h 32"/>
              <a:gd name="T16" fmla="*/ 3 w 31"/>
              <a:gd name="T17" fmla="*/ 28 h 32"/>
              <a:gd name="T18" fmla="*/ 0 w 31"/>
              <a:gd name="T19" fmla="*/ 21 h 32"/>
              <a:gd name="T20" fmla="*/ 0 w 31"/>
              <a:gd name="T21" fmla="*/ 18 h 32"/>
              <a:gd name="T22" fmla="*/ 0 w 31"/>
              <a:gd name="T23" fmla="*/ 18 h 32"/>
              <a:gd name="T24" fmla="*/ 0 w 31"/>
              <a:gd name="T25" fmla="*/ 11 h 32"/>
              <a:gd name="T26" fmla="*/ 3 w 31"/>
              <a:gd name="T27" fmla="*/ 4 h 32"/>
              <a:gd name="T28" fmla="*/ 7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4 w 31"/>
              <a:gd name="T37" fmla="*/ 4 h 32"/>
              <a:gd name="T38" fmla="*/ 28 w 31"/>
              <a:gd name="T39" fmla="*/ 11 h 32"/>
              <a:gd name="T40" fmla="*/ 31 w 31"/>
              <a:gd name="T41" fmla="*/ 18 h 32"/>
              <a:gd name="T42" fmla="*/ 31 w 31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8"/>
                </a:moveTo>
                <a:lnTo>
                  <a:pt x="31" y="18"/>
                </a:lnTo>
                <a:lnTo>
                  <a:pt x="28" y="21"/>
                </a:lnTo>
                <a:lnTo>
                  <a:pt x="24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7" y="32"/>
                </a:lnTo>
                <a:lnTo>
                  <a:pt x="3" y="28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4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7" name="Freeform 36"/>
          <p:cNvSpPr>
            <a:spLocks/>
          </p:cNvSpPr>
          <p:nvPr/>
        </p:nvSpPr>
        <p:spPr bwMode="auto">
          <a:xfrm>
            <a:off x="1928813" y="4054476"/>
            <a:ext cx="50800" cy="50800"/>
          </a:xfrm>
          <a:custGeom>
            <a:avLst/>
            <a:gdLst>
              <a:gd name="T0" fmla="*/ 32 w 32"/>
              <a:gd name="T1" fmla="*/ 18 h 32"/>
              <a:gd name="T2" fmla="*/ 32 w 32"/>
              <a:gd name="T3" fmla="*/ 18 h 32"/>
              <a:gd name="T4" fmla="*/ 32 w 32"/>
              <a:gd name="T5" fmla="*/ 21 h 32"/>
              <a:gd name="T6" fmla="*/ 28 w 32"/>
              <a:gd name="T7" fmla="*/ 28 h 32"/>
              <a:gd name="T8" fmla="*/ 21 w 32"/>
              <a:gd name="T9" fmla="*/ 32 h 32"/>
              <a:gd name="T10" fmla="*/ 18 w 32"/>
              <a:gd name="T11" fmla="*/ 32 h 32"/>
              <a:gd name="T12" fmla="*/ 18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8 h 32"/>
              <a:gd name="T22" fmla="*/ 0 w 32"/>
              <a:gd name="T23" fmla="*/ 18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8 w 32"/>
              <a:gd name="T31" fmla="*/ 0 h 32"/>
              <a:gd name="T32" fmla="*/ 18 w 32"/>
              <a:gd name="T33" fmla="*/ 0 h 32"/>
              <a:gd name="T34" fmla="*/ 21 w 32"/>
              <a:gd name="T35" fmla="*/ 0 h 32"/>
              <a:gd name="T36" fmla="*/ 28 w 32"/>
              <a:gd name="T37" fmla="*/ 4 h 32"/>
              <a:gd name="T38" fmla="*/ 32 w 32"/>
              <a:gd name="T39" fmla="*/ 11 h 32"/>
              <a:gd name="T40" fmla="*/ 32 w 32"/>
              <a:gd name="T41" fmla="*/ 18 h 32"/>
              <a:gd name="T42" fmla="*/ 32 w 32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8"/>
                </a:moveTo>
                <a:lnTo>
                  <a:pt x="32" y="18"/>
                </a:lnTo>
                <a:lnTo>
                  <a:pt x="32" y="21"/>
                </a:lnTo>
                <a:lnTo>
                  <a:pt x="28" y="28"/>
                </a:lnTo>
                <a:lnTo>
                  <a:pt x="21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4"/>
                </a:lnTo>
                <a:lnTo>
                  <a:pt x="32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8" name="Freeform 37"/>
          <p:cNvSpPr>
            <a:spLocks/>
          </p:cNvSpPr>
          <p:nvPr/>
        </p:nvSpPr>
        <p:spPr bwMode="auto">
          <a:xfrm>
            <a:off x="1995488" y="4016376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29 w 32"/>
              <a:gd name="T5" fmla="*/ 21 h 31"/>
              <a:gd name="T6" fmla="*/ 25 w 32"/>
              <a:gd name="T7" fmla="*/ 28 h 31"/>
              <a:gd name="T8" fmla="*/ 22 w 32"/>
              <a:gd name="T9" fmla="*/ 31 h 31"/>
              <a:gd name="T10" fmla="*/ 15 w 32"/>
              <a:gd name="T11" fmla="*/ 31 h 31"/>
              <a:gd name="T12" fmla="*/ 15 w 32"/>
              <a:gd name="T13" fmla="*/ 31 h 31"/>
              <a:gd name="T14" fmla="*/ 8 w 32"/>
              <a:gd name="T15" fmla="*/ 31 h 31"/>
              <a:gd name="T16" fmla="*/ 4 w 32"/>
              <a:gd name="T17" fmla="*/ 28 h 31"/>
              <a:gd name="T18" fmla="*/ 0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0 w 32"/>
              <a:gd name="T25" fmla="*/ 10 h 31"/>
              <a:gd name="T26" fmla="*/ 4 w 32"/>
              <a:gd name="T27" fmla="*/ 3 h 31"/>
              <a:gd name="T28" fmla="*/ 8 w 32"/>
              <a:gd name="T29" fmla="*/ 0 h 31"/>
              <a:gd name="T30" fmla="*/ 15 w 32"/>
              <a:gd name="T31" fmla="*/ 0 h 31"/>
              <a:gd name="T32" fmla="*/ 15 w 32"/>
              <a:gd name="T33" fmla="*/ 0 h 31"/>
              <a:gd name="T34" fmla="*/ 22 w 32"/>
              <a:gd name="T35" fmla="*/ 0 h 31"/>
              <a:gd name="T36" fmla="*/ 25 w 32"/>
              <a:gd name="T37" fmla="*/ 3 h 31"/>
              <a:gd name="T38" fmla="*/ 29 w 32"/>
              <a:gd name="T39" fmla="*/ 10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29" y="21"/>
                </a:lnTo>
                <a:lnTo>
                  <a:pt x="25" y="28"/>
                </a:lnTo>
                <a:lnTo>
                  <a:pt x="22" y="31"/>
                </a:lnTo>
                <a:lnTo>
                  <a:pt x="15" y="31"/>
                </a:lnTo>
                <a:lnTo>
                  <a:pt x="15" y="31"/>
                </a:lnTo>
                <a:lnTo>
                  <a:pt x="8" y="31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3"/>
                </a:lnTo>
                <a:lnTo>
                  <a:pt x="8" y="0"/>
                </a:lnTo>
                <a:lnTo>
                  <a:pt x="15" y="0"/>
                </a:lnTo>
                <a:lnTo>
                  <a:pt x="15" y="0"/>
                </a:lnTo>
                <a:lnTo>
                  <a:pt x="22" y="0"/>
                </a:lnTo>
                <a:lnTo>
                  <a:pt x="25" y="3"/>
                </a:lnTo>
                <a:lnTo>
                  <a:pt x="29" y="10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59" name="Freeform 38"/>
          <p:cNvSpPr>
            <a:spLocks/>
          </p:cNvSpPr>
          <p:nvPr/>
        </p:nvSpPr>
        <p:spPr bwMode="auto">
          <a:xfrm>
            <a:off x="2057400" y="4076701"/>
            <a:ext cx="50800" cy="50800"/>
          </a:xfrm>
          <a:custGeom>
            <a:avLst/>
            <a:gdLst>
              <a:gd name="T0" fmla="*/ 32 w 32"/>
              <a:gd name="T1" fmla="*/ 14 h 32"/>
              <a:gd name="T2" fmla="*/ 32 w 32"/>
              <a:gd name="T3" fmla="*/ 14 h 32"/>
              <a:gd name="T4" fmla="*/ 32 w 32"/>
              <a:gd name="T5" fmla="*/ 21 h 32"/>
              <a:gd name="T6" fmla="*/ 28 w 32"/>
              <a:gd name="T7" fmla="*/ 28 h 32"/>
              <a:gd name="T8" fmla="*/ 21 w 32"/>
              <a:gd name="T9" fmla="*/ 32 h 32"/>
              <a:gd name="T10" fmla="*/ 18 w 32"/>
              <a:gd name="T11" fmla="*/ 32 h 32"/>
              <a:gd name="T12" fmla="*/ 18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4 h 32"/>
              <a:gd name="T22" fmla="*/ 0 w 32"/>
              <a:gd name="T23" fmla="*/ 14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8 w 32"/>
              <a:gd name="T31" fmla="*/ 0 h 32"/>
              <a:gd name="T32" fmla="*/ 18 w 32"/>
              <a:gd name="T33" fmla="*/ 0 h 32"/>
              <a:gd name="T34" fmla="*/ 21 w 32"/>
              <a:gd name="T35" fmla="*/ 0 h 32"/>
              <a:gd name="T36" fmla="*/ 28 w 32"/>
              <a:gd name="T37" fmla="*/ 4 h 32"/>
              <a:gd name="T38" fmla="*/ 32 w 32"/>
              <a:gd name="T39" fmla="*/ 11 h 32"/>
              <a:gd name="T40" fmla="*/ 32 w 32"/>
              <a:gd name="T41" fmla="*/ 14 h 32"/>
              <a:gd name="T42" fmla="*/ 32 w 32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1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4"/>
                </a:lnTo>
                <a:lnTo>
                  <a:pt x="32" y="11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0" name="Freeform 39"/>
          <p:cNvSpPr>
            <a:spLocks/>
          </p:cNvSpPr>
          <p:nvPr/>
        </p:nvSpPr>
        <p:spPr bwMode="auto">
          <a:xfrm>
            <a:off x="2119313" y="4094163"/>
            <a:ext cx="55563" cy="55563"/>
          </a:xfrm>
          <a:custGeom>
            <a:avLst/>
            <a:gdLst>
              <a:gd name="T0" fmla="*/ 35 w 35"/>
              <a:gd name="T1" fmla="*/ 17 h 35"/>
              <a:gd name="T2" fmla="*/ 35 w 35"/>
              <a:gd name="T3" fmla="*/ 17 h 35"/>
              <a:gd name="T4" fmla="*/ 31 w 35"/>
              <a:gd name="T5" fmla="*/ 24 h 35"/>
              <a:gd name="T6" fmla="*/ 28 w 35"/>
              <a:gd name="T7" fmla="*/ 28 h 35"/>
              <a:gd name="T8" fmla="*/ 24 w 35"/>
              <a:gd name="T9" fmla="*/ 31 h 35"/>
              <a:gd name="T10" fmla="*/ 17 w 35"/>
              <a:gd name="T11" fmla="*/ 35 h 35"/>
              <a:gd name="T12" fmla="*/ 17 w 35"/>
              <a:gd name="T13" fmla="*/ 35 h 35"/>
              <a:gd name="T14" fmla="*/ 10 w 35"/>
              <a:gd name="T15" fmla="*/ 31 h 35"/>
              <a:gd name="T16" fmla="*/ 7 w 35"/>
              <a:gd name="T17" fmla="*/ 28 h 35"/>
              <a:gd name="T18" fmla="*/ 3 w 35"/>
              <a:gd name="T19" fmla="*/ 24 h 35"/>
              <a:gd name="T20" fmla="*/ 0 w 35"/>
              <a:gd name="T21" fmla="*/ 17 h 35"/>
              <a:gd name="T22" fmla="*/ 0 w 35"/>
              <a:gd name="T23" fmla="*/ 17 h 35"/>
              <a:gd name="T24" fmla="*/ 3 w 35"/>
              <a:gd name="T25" fmla="*/ 10 h 35"/>
              <a:gd name="T26" fmla="*/ 7 w 35"/>
              <a:gd name="T27" fmla="*/ 7 h 35"/>
              <a:gd name="T28" fmla="*/ 10 w 35"/>
              <a:gd name="T29" fmla="*/ 3 h 35"/>
              <a:gd name="T30" fmla="*/ 17 w 35"/>
              <a:gd name="T31" fmla="*/ 0 h 35"/>
              <a:gd name="T32" fmla="*/ 17 w 35"/>
              <a:gd name="T33" fmla="*/ 0 h 35"/>
              <a:gd name="T34" fmla="*/ 24 w 35"/>
              <a:gd name="T35" fmla="*/ 3 h 35"/>
              <a:gd name="T36" fmla="*/ 28 w 35"/>
              <a:gd name="T37" fmla="*/ 7 h 35"/>
              <a:gd name="T38" fmla="*/ 31 w 35"/>
              <a:gd name="T39" fmla="*/ 10 h 35"/>
              <a:gd name="T40" fmla="*/ 35 w 35"/>
              <a:gd name="T41" fmla="*/ 17 h 35"/>
              <a:gd name="T42" fmla="*/ 35 w 35"/>
              <a:gd name="T43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5">
                <a:moveTo>
                  <a:pt x="35" y="17"/>
                </a:moveTo>
                <a:lnTo>
                  <a:pt x="35" y="17"/>
                </a:lnTo>
                <a:lnTo>
                  <a:pt x="31" y="24"/>
                </a:lnTo>
                <a:lnTo>
                  <a:pt x="28" y="28"/>
                </a:lnTo>
                <a:lnTo>
                  <a:pt x="24" y="31"/>
                </a:lnTo>
                <a:lnTo>
                  <a:pt x="17" y="35"/>
                </a:lnTo>
                <a:lnTo>
                  <a:pt x="17" y="35"/>
                </a:lnTo>
                <a:lnTo>
                  <a:pt x="10" y="31"/>
                </a:lnTo>
                <a:lnTo>
                  <a:pt x="7" y="28"/>
                </a:lnTo>
                <a:lnTo>
                  <a:pt x="3" y="24"/>
                </a:lnTo>
                <a:lnTo>
                  <a:pt x="0" y="17"/>
                </a:lnTo>
                <a:lnTo>
                  <a:pt x="0" y="17"/>
                </a:lnTo>
                <a:lnTo>
                  <a:pt x="3" y="10"/>
                </a:lnTo>
                <a:lnTo>
                  <a:pt x="7" y="7"/>
                </a:lnTo>
                <a:lnTo>
                  <a:pt x="10" y="3"/>
                </a:lnTo>
                <a:lnTo>
                  <a:pt x="17" y="0"/>
                </a:lnTo>
                <a:lnTo>
                  <a:pt x="17" y="0"/>
                </a:lnTo>
                <a:lnTo>
                  <a:pt x="24" y="3"/>
                </a:lnTo>
                <a:lnTo>
                  <a:pt x="28" y="7"/>
                </a:lnTo>
                <a:lnTo>
                  <a:pt x="31" y="10"/>
                </a:lnTo>
                <a:lnTo>
                  <a:pt x="35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1" name="Freeform 40"/>
          <p:cNvSpPr>
            <a:spLocks/>
          </p:cNvSpPr>
          <p:nvPr/>
        </p:nvSpPr>
        <p:spPr bwMode="auto">
          <a:xfrm>
            <a:off x="2312988" y="4032251"/>
            <a:ext cx="50800" cy="55563"/>
          </a:xfrm>
          <a:custGeom>
            <a:avLst/>
            <a:gdLst>
              <a:gd name="T0" fmla="*/ 32 w 32"/>
              <a:gd name="T1" fmla="*/ 18 h 35"/>
              <a:gd name="T2" fmla="*/ 32 w 32"/>
              <a:gd name="T3" fmla="*/ 18 h 35"/>
              <a:gd name="T4" fmla="*/ 32 w 32"/>
              <a:gd name="T5" fmla="*/ 25 h 35"/>
              <a:gd name="T6" fmla="*/ 28 w 32"/>
              <a:gd name="T7" fmla="*/ 28 h 35"/>
              <a:gd name="T8" fmla="*/ 21 w 32"/>
              <a:gd name="T9" fmla="*/ 32 h 35"/>
              <a:gd name="T10" fmla="*/ 14 w 32"/>
              <a:gd name="T11" fmla="*/ 35 h 35"/>
              <a:gd name="T12" fmla="*/ 14 w 32"/>
              <a:gd name="T13" fmla="*/ 35 h 35"/>
              <a:gd name="T14" fmla="*/ 11 w 32"/>
              <a:gd name="T15" fmla="*/ 32 h 35"/>
              <a:gd name="T16" fmla="*/ 4 w 32"/>
              <a:gd name="T17" fmla="*/ 28 h 35"/>
              <a:gd name="T18" fmla="*/ 0 w 32"/>
              <a:gd name="T19" fmla="*/ 25 h 35"/>
              <a:gd name="T20" fmla="*/ 0 w 32"/>
              <a:gd name="T21" fmla="*/ 18 h 35"/>
              <a:gd name="T22" fmla="*/ 0 w 32"/>
              <a:gd name="T23" fmla="*/ 18 h 35"/>
              <a:gd name="T24" fmla="*/ 0 w 32"/>
              <a:gd name="T25" fmla="*/ 11 h 35"/>
              <a:gd name="T26" fmla="*/ 4 w 32"/>
              <a:gd name="T27" fmla="*/ 7 h 35"/>
              <a:gd name="T28" fmla="*/ 11 w 32"/>
              <a:gd name="T29" fmla="*/ 4 h 35"/>
              <a:gd name="T30" fmla="*/ 14 w 32"/>
              <a:gd name="T31" fmla="*/ 0 h 35"/>
              <a:gd name="T32" fmla="*/ 14 w 32"/>
              <a:gd name="T33" fmla="*/ 0 h 35"/>
              <a:gd name="T34" fmla="*/ 21 w 32"/>
              <a:gd name="T35" fmla="*/ 4 h 35"/>
              <a:gd name="T36" fmla="*/ 28 w 32"/>
              <a:gd name="T37" fmla="*/ 7 h 35"/>
              <a:gd name="T38" fmla="*/ 32 w 32"/>
              <a:gd name="T39" fmla="*/ 11 h 35"/>
              <a:gd name="T40" fmla="*/ 32 w 32"/>
              <a:gd name="T41" fmla="*/ 18 h 35"/>
              <a:gd name="T42" fmla="*/ 32 w 32"/>
              <a:gd name="T43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5">
                <a:moveTo>
                  <a:pt x="32" y="18"/>
                </a:moveTo>
                <a:lnTo>
                  <a:pt x="32" y="18"/>
                </a:lnTo>
                <a:lnTo>
                  <a:pt x="32" y="25"/>
                </a:lnTo>
                <a:lnTo>
                  <a:pt x="28" y="28"/>
                </a:lnTo>
                <a:lnTo>
                  <a:pt x="21" y="32"/>
                </a:lnTo>
                <a:lnTo>
                  <a:pt x="14" y="35"/>
                </a:lnTo>
                <a:lnTo>
                  <a:pt x="14" y="35"/>
                </a:lnTo>
                <a:lnTo>
                  <a:pt x="11" y="32"/>
                </a:lnTo>
                <a:lnTo>
                  <a:pt x="4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11" y="4"/>
                </a:lnTo>
                <a:lnTo>
                  <a:pt x="14" y="0"/>
                </a:lnTo>
                <a:lnTo>
                  <a:pt x="14" y="0"/>
                </a:lnTo>
                <a:lnTo>
                  <a:pt x="21" y="4"/>
                </a:lnTo>
                <a:lnTo>
                  <a:pt x="28" y="7"/>
                </a:lnTo>
                <a:lnTo>
                  <a:pt x="32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2" name="Freeform 41"/>
          <p:cNvSpPr>
            <a:spLocks/>
          </p:cNvSpPr>
          <p:nvPr/>
        </p:nvSpPr>
        <p:spPr bwMode="auto">
          <a:xfrm>
            <a:off x="2374900" y="4138613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31 w 31"/>
              <a:gd name="T5" fmla="*/ 21 h 31"/>
              <a:gd name="T6" fmla="*/ 28 w 31"/>
              <a:gd name="T7" fmla="*/ 24 h 31"/>
              <a:gd name="T8" fmla="*/ 24 w 31"/>
              <a:gd name="T9" fmla="*/ 28 h 31"/>
              <a:gd name="T10" fmla="*/ 17 w 31"/>
              <a:gd name="T11" fmla="*/ 31 h 31"/>
              <a:gd name="T12" fmla="*/ 17 w 31"/>
              <a:gd name="T13" fmla="*/ 31 h 31"/>
              <a:gd name="T14" fmla="*/ 10 w 31"/>
              <a:gd name="T15" fmla="*/ 28 h 31"/>
              <a:gd name="T16" fmla="*/ 7 w 31"/>
              <a:gd name="T17" fmla="*/ 24 h 31"/>
              <a:gd name="T18" fmla="*/ 3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3 w 31"/>
              <a:gd name="T25" fmla="*/ 7 h 31"/>
              <a:gd name="T26" fmla="*/ 7 w 31"/>
              <a:gd name="T27" fmla="*/ 3 h 31"/>
              <a:gd name="T28" fmla="*/ 10 w 31"/>
              <a:gd name="T29" fmla="*/ 0 h 31"/>
              <a:gd name="T30" fmla="*/ 17 w 31"/>
              <a:gd name="T31" fmla="*/ 0 h 31"/>
              <a:gd name="T32" fmla="*/ 17 w 31"/>
              <a:gd name="T33" fmla="*/ 0 h 31"/>
              <a:gd name="T34" fmla="*/ 24 w 31"/>
              <a:gd name="T35" fmla="*/ 0 h 31"/>
              <a:gd name="T36" fmla="*/ 28 w 31"/>
              <a:gd name="T37" fmla="*/ 3 h 31"/>
              <a:gd name="T38" fmla="*/ 31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4"/>
                </a:lnTo>
                <a:lnTo>
                  <a:pt x="24" y="28"/>
                </a:lnTo>
                <a:lnTo>
                  <a:pt x="17" y="31"/>
                </a:lnTo>
                <a:lnTo>
                  <a:pt x="17" y="31"/>
                </a:lnTo>
                <a:lnTo>
                  <a:pt x="10" y="28"/>
                </a:lnTo>
                <a:lnTo>
                  <a:pt x="7" y="24"/>
                </a:lnTo>
                <a:lnTo>
                  <a:pt x="3" y="21"/>
                </a:lnTo>
                <a:lnTo>
                  <a:pt x="0" y="14"/>
                </a:lnTo>
                <a:lnTo>
                  <a:pt x="0" y="14"/>
                </a:lnTo>
                <a:lnTo>
                  <a:pt x="3" y="7"/>
                </a:lnTo>
                <a:lnTo>
                  <a:pt x="7" y="3"/>
                </a:lnTo>
                <a:lnTo>
                  <a:pt x="10" y="0"/>
                </a:lnTo>
                <a:lnTo>
                  <a:pt x="17" y="0"/>
                </a:lnTo>
                <a:lnTo>
                  <a:pt x="17" y="0"/>
                </a:lnTo>
                <a:lnTo>
                  <a:pt x="24" y="0"/>
                </a:lnTo>
                <a:lnTo>
                  <a:pt x="28" y="3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3" name="Freeform 42"/>
          <p:cNvSpPr>
            <a:spLocks/>
          </p:cNvSpPr>
          <p:nvPr/>
        </p:nvSpPr>
        <p:spPr bwMode="auto">
          <a:xfrm>
            <a:off x="2441575" y="4054476"/>
            <a:ext cx="49213" cy="50800"/>
          </a:xfrm>
          <a:custGeom>
            <a:avLst/>
            <a:gdLst>
              <a:gd name="T0" fmla="*/ 31 w 31"/>
              <a:gd name="T1" fmla="*/ 18 h 32"/>
              <a:gd name="T2" fmla="*/ 31 w 31"/>
              <a:gd name="T3" fmla="*/ 18 h 32"/>
              <a:gd name="T4" fmla="*/ 28 w 31"/>
              <a:gd name="T5" fmla="*/ 21 h 32"/>
              <a:gd name="T6" fmla="*/ 28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32 h 32"/>
              <a:gd name="T16" fmla="*/ 3 w 31"/>
              <a:gd name="T17" fmla="*/ 28 h 32"/>
              <a:gd name="T18" fmla="*/ 0 w 31"/>
              <a:gd name="T19" fmla="*/ 21 h 32"/>
              <a:gd name="T20" fmla="*/ 0 w 31"/>
              <a:gd name="T21" fmla="*/ 18 h 32"/>
              <a:gd name="T22" fmla="*/ 0 w 31"/>
              <a:gd name="T23" fmla="*/ 18 h 32"/>
              <a:gd name="T24" fmla="*/ 0 w 31"/>
              <a:gd name="T25" fmla="*/ 11 h 32"/>
              <a:gd name="T26" fmla="*/ 3 w 31"/>
              <a:gd name="T27" fmla="*/ 4 h 32"/>
              <a:gd name="T28" fmla="*/ 10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8 w 31"/>
              <a:gd name="T37" fmla="*/ 4 h 32"/>
              <a:gd name="T38" fmla="*/ 28 w 31"/>
              <a:gd name="T39" fmla="*/ 11 h 32"/>
              <a:gd name="T40" fmla="*/ 31 w 31"/>
              <a:gd name="T41" fmla="*/ 18 h 32"/>
              <a:gd name="T42" fmla="*/ 31 w 31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8"/>
                </a:moveTo>
                <a:lnTo>
                  <a:pt x="31" y="18"/>
                </a:lnTo>
                <a:lnTo>
                  <a:pt x="28" y="21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0" y="32"/>
                </a:lnTo>
                <a:lnTo>
                  <a:pt x="3" y="28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4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4"/>
                </a:lnTo>
                <a:lnTo>
                  <a:pt x="28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4" name="Freeform 43"/>
          <p:cNvSpPr>
            <a:spLocks/>
          </p:cNvSpPr>
          <p:nvPr/>
        </p:nvSpPr>
        <p:spPr bwMode="auto">
          <a:xfrm>
            <a:off x="2501900" y="3916363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32 w 32"/>
              <a:gd name="T5" fmla="*/ 21 h 31"/>
              <a:gd name="T6" fmla="*/ 28 w 32"/>
              <a:gd name="T7" fmla="*/ 24 h 31"/>
              <a:gd name="T8" fmla="*/ 25 w 32"/>
              <a:gd name="T9" fmla="*/ 28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28 h 31"/>
              <a:gd name="T16" fmla="*/ 7 w 32"/>
              <a:gd name="T17" fmla="*/ 24 h 31"/>
              <a:gd name="T18" fmla="*/ 4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4 w 32"/>
              <a:gd name="T25" fmla="*/ 7 h 31"/>
              <a:gd name="T26" fmla="*/ 7 w 32"/>
              <a:gd name="T27" fmla="*/ 3 h 31"/>
              <a:gd name="T28" fmla="*/ 11 w 32"/>
              <a:gd name="T29" fmla="*/ 0 h 31"/>
              <a:gd name="T30" fmla="*/ 18 w 32"/>
              <a:gd name="T31" fmla="*/ 0 h 31"/>
              <a:gd name="T32" fmla="*/ 18 w 32"/>
              <a:gd name="T33" fmla="*/ 0 h 31"/>
              <a:gd name="T34" fmla="*/ 25 w 32"/>
              <a:gd name="T35" fmla="*/ 0 h 31"/>
              <a:gd name="T36" fmla="*/ 28 w 32"/>
              <a:gd name="T37" fmla="*/ 3 h 31"/>
              <a:gd name="T38" fmla="*/ 32 w 32"/>
              <a:gd name="T39" fmla="*/ 7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4"/>
                </a:lnTo>
                <a:lnTo>
                  <a:pt x="25" y="28"/>
                </a:lnTo>
                <a:lnTo>
                  <a:pt x="18" y="31"/>
                </a:lnTo>
                <a:lnTo>
                  <a:pt x="18" y="31"/>
                </a:lnTo>
                <a:lnTo>
                  <a:pt x="11" y="28"/>
                </a:lnTo>
                <a:lnTo>
                  <a:pt x="7" y="24"/>
                </a:lnTo>
                <a:lnTo>
                  <a:pt x="4" y="21"/>
                </a:lnTo>
                <a:lnTo>
                  <a:pt x="0" y="14"/>
                </a:lnTo>
                <a:lnTo>
                  <a:pt x="0" y="14"/>
                </a:lnTo>
                <a:lnTo>
                  <a:pt x="4" y="7"/>
                </a:lnTo>
                <a:lnTo>
                  <a:pt x="7" y="3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5" y="0"/>
                </a:lnTo>
                <a:lnTo>
                  <a:pt x="28" y="3"/>
                </a:lnTo>
                <a:lnTo>
                  <a:pt x="32" y="7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5" name="Freeform 44"/>
          <p:cNvSpPr>
            <a:spLocks/>
          </p:cNvSpPr>
          <p:nvPr/>
        </p:nvSpPr>
        <p:spPr bwMode="auto">
          <a:xfrm>
            <a:off x="2568575" y="3570288"/>
            <a:ext cx="50800" cy="50800"/>
          </a:xfrm>
          <a:custGeom>
            <a:avLst/>
            <a:gdLst>
              <a:gd name="T0" fmla="*/ 32 w 32"/>
              <a:gd name="T1" fmla="*/ 14 h 32"/>
              <a:gd name="T2" fmla="*/ 32 w 32"/>
              <a:gd name="T3" fmla="*/ 14 h 32"/>
              <a:gd name="T4" fmla="*/ 28 w 32"/>
              <a:gd name="T5" fmla="*/ 21 h 32"/>
              <a:gd name="T6" fmla="*/ 25 w 32"/>
              <a:gd name="T7" fmla="*/ 28 h 32"/>
              <a:gd name="T8" fmla="*/ 21 w 32"/>
              <a:gd name="T9" fmla="*/ 32 h 32"/>
              <a:gd name="T10" fmla="*/ 14 w 32"/>
              <a:gd name="T11" fmla="*/ 32 h 32"/>
              <a:gd name="T12" fmla="*/ 14 w 32"/>
              <a:gd name="T13" fmla="*/ 32 h 32"/>
              <a:gd name="T14" fmla="*/ 7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4 h 32"/>
              <a:gd name="T22" fmla="*/ 0 w 32"/>
              <a:gd name="T23" fmla="*/ 14 h 32"/>
              <a:gd name="T24" fmla="*/ 0 w 32"/>
              <a:gd name="T25" fmla="*/ 11 h 32"/>
              <a:gd name="T26" fmla="*/ 4 w 32"/>
              <a:gd name="T27" fmla="*/ 4 h 32"/>
              <a:gd name="T28" fmla="*/ 7 w 32"/>
              <a:gd name="T29" fmla="*/ 0 h 32"/>
              <a:gd name="T30" fmla="*/ 14 w 32"/>
              <a:gd name="T31" fmla="*/ 0 h 32"/>
              <a:gd name="T32" fmla="*/ 14 w 32"/>
              <a:gd name="T33" fmla="*/ 0 h 32"/>
              <a:gd name="T34" fmla="*/ 21 w 32"/>
              <a:gd name="T35" fmla="*/ 0 h 32"/>
              <a:gd name="T36" fmla="*/ 25 w 32"/>
              <a:gd name="T37" fmla="*/ 4 h 32"/>
              <a:gd name="T38" fmla="*/ 28 w 32"/>
              <a:gd name="T39" fmla="*/ 11 h 32"/>
              <a:gd name="T40" fmla="*/ 32 w 32"/>
              <a:gd name="T41" fmla="*/ 14 h 32"/>
              <a:gd name="T42" fmla="*/ 32 w 32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4"/>
                </a:moveTo>
                <a:lnTo>
                  <a:pt x="32" y="14"/>
                </a:lnTo>
                <a:lnTo>
                  <a:pt x="28" y="21"/>
                </a:lnTo>
                <a:lnTo>
                  <a:pt x="25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7" y="32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5" y="4"/>
                </a:lnTo>
                <a:lnTo>
                  <a:pt x="28" y="11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6" name="Freeform 45"/>
          <p:cNvSpPr>
            <a:spLocks/>
          </p:cNvSpPr>
          <p:nvPr/>
        </p:nvSpPr>
        <p:spPr bwMode="auto">
          <a:xfrm>
            <a:off x="2630488" y="3303588"/>
            <a:ext cx="50800" cy="55563"/>
          </a:xfrm>
          <a:custGeom>
            <a:avLst/>
            <a:gdLst>
              <a:gd name="T0" fmla="*/ 32 w 32"/>
              <a:gd name="T1" fmla="*/ 18 h 35"/>
              <a:gd name="T2" fmla="*/ 32 w 32"/>
              <a:gd name="T3" fmla="*/ 18 h 35"/>
              <a:gd name="T4" fmla="*/ 32 w 32"/>
              <a:gd name="T5" fmla="*/ 25 h 35"/>
              <a:gd name="T6" fmla="*/ 28 w 32"/>
              <a:gd name="T7" fmla="*/ 28 h 35"/>
              <a:gd name="T8" fmla="*/ 21 w 32"/>
              <a:gd name="T9" fmla="*/ 32 h 35"/>
              <a:gd name="T10" fmla="*/ 18 w 32"/>
              <a:gd name="T11" fmla="*/ 35 h 35"/>
              <a:gd name="T12" fmla="*/ 18 w 32"/>
              <a:gd name="T13" fmla="*/ 35 h 35"/>
              <a:gd name="T14" fmla="*/ 11 w 32"/>
              <a:gd name="T15" fmla="*/ 32 h 35"/>
              <a:gd name="T16" fmla="*/ 3 w 32"/>
              <a:gd name="T17" fmla="*/ 28 h 35"/>
              <a:gd name="T18" fmla="*/ 0 w 32"/>
              <a:gd name="T19" fmla="*/ 25 h 35"/>
              <a:gd name="T20" fmla="*/ 0 w 32"/>
              <a:gd name="T21" fmla="*/ 18 h 35"/>
              <a:gd name="T22" fmla="*/ 0 w 32"/>
              <a:gd name="T23" fmla="*/ 18 h 35"/>
              <a:gd name="T24" fmla="*/ 0 w 32"/>
              <a:gd name="T25" fmla="*/ 11 h 35"/>
              <a:gd name="T26" fmla="*/ 3 w 32"/>
              <a:gd name="T27" fmla="*/ 7 h 35"/>
              <a:gd name="T28" fmla="*/ 11 w 32"/>
              <a:gd name="T29" fmla="*/ 4 h 35"/>
              <a:gd name="T30" fmla="*/ 18 w 32"/>
              <a:gd name="T31" fmla="*/ 0 h 35"/>
              <a:gd name="T32" fmla="*/ 18 w 32"/>
              <a:gd name="T33" fmla="*/ 0 h 35"/>
              <a:gd name="T34" fmla="*/ 21 w 32"/>
              <a:gd name="T35" fmla="*/ 4 h 35"/>
              <a:gd name="T36" fmla="*/ 28 w 32"/>
              <a:gd name="T37" fmla="*/ 7 h 35"/>
              <a:gd name="T38" fmla="*/ 32 w 32"/>
              <a:gd name="T39" fmla="*/ 11 h 35"/>
              <a:gd name="T40" fmla="*/ 32 w 32"/>
              <a:gd name="T41" fmla="*/ 18 h 35"/>
              <a:gd name="T42" fmla="*/ 32 w 32"/>
              <a:gd name="T43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5">
                <a:moveTo>
                  <a:pt x="32" y="18"/>
                </a:moveTo>
                <a:lnTo>
                  <a:pt x="32" y="18"/>
                </a:lnTo>
                <a:lnTo>
                  <a:pt x="32" y="25"/>
                </a:lnTo>
                <a:lnTo>
                  <a:pt x="28" y="28"/>
                </a:lnTo>
                <a:lnTo>
                  <a:pt x="21" y="32"/>
                </a:lnTo>
                <a:lnTo>
                  <a:pt x="18" y="35"/>
                </a:lnTo>
                <a:lnTo>
                  <a:pt x="18" y="35"/>
                </a:lnTo>
                <a:lnTo>
                  <a:pt x="11" y="32"/>
                </a:lnTo>
                <a:lnTo>
                  <a:pt x="3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7"/>
                </a:lnTo>
                <a:lnTo>
                  <a:pt x="11" y="4"/>
                </a:lnTo>
                <a:lnTo>
                  <a:pt x="18" y="0"/>
                </a:lnTo>
                <a:lnTo>
                  <a:pt x="18" y="0"/>
                </a:lnTo>
                <a:lnTo>
                  <a:pt x="21" y="4"/>
                </a:lnTo>
                <a:lnTo>
                  <a:pt x="28" y="7"/>
                </a:lnTo>
                <a:lnTo>
                  <a:pt x="32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7" name="Freeform 46"/>
          <p:cNvSpPr>
            <a:spLocks/>
          </p:cNvSpPr>
          <p:nvPr/>
        </p:nvSpPr>
        <p:spPr bwMode="auto">
          <a:xfrm>
            <a:off x="2697163" y="3043238"/>
            <a:ext cx="50800" cy="49213"/>
          </a:xfrm>
          <a:custGeom>
            <a:avLst/>
            <a:gdLst>
              <a:gd name="T0" fmla="*/ 32 w 32"/>
              <a:gd name="T1" fmla="*/ 17 h 31"/>
              <a:gd name="T2" fmla="*/ 32 w 32"/>
              <a:gd name="T3" fmla="*/ 17 h 31"/>
              <a:gd name="T4" fmla="*/ 28 w 32"/>
              <a:gd name="T5" fmla="*/ 24 h 31"/>
              <a:gd name="T6" fmla="*/ 25 w 32"/>
              <a:gd name="T7" fmla="*/ 28 h 31"/>
              <a:gd name="T8" fmla="*/ 21 w 32"/>
              <a:gd name="T9" fmla="*/ 31 h 31"/>
              <a:gd name="T10" fmla="*/ 14 w 32"/>
              <a:gd name="T11" fmla="*/ 31 h 31"/>
              <a:gd name="T12" fmla="*/ 14 w 32"/>
              <a:gd name="T13" fmla="*/ 31 h 31"/>
              <a:gd name="T14" fmla="*/ 7 w 32"/>
              <a:gd name="T15" fmla="*/ 31 h 31"/>
              <a:gd name="T16" fmla="*/ 4 w 32"/>
              <a:gd name="T17" fmla="*/ 28 h 31"/>
              <a:gd name="T18" fmla="*/ 0 w 32"/>
              <a:gd name="T19" fmla="*/ 24 h 31"/>
              <a:gd name="T20" fmla="*/ 0 w 32"/>
              <a:gd name="T21" fmla="*/ 17 h 31"/>
              <a:gd name="T22" fmla="*/ 0 w 32"/>
              <a:gd name="T23" fmla="*/ 17 h 31"/>
              <a:gd name="T24" fmla="*/ 0 w 32"/>
              <a:gd name="T25" fmla="*/ 10 h 31"/>
              <a:gd name="T26" fmla="*/ 4 w 32"/>
              <a:gd name="T27" fmla="*/ 7 h 31"/>
              <a:gd name="T28" fmla="*/ 7 w 32"/>
              <a:gd name="T29" fmla="*/ 3 h 31"/>
              <a:gd name="T30" fmla="*/ 14 w 32"/>
              <a:gd name="T31" fmla="*/ 0 h 31"/>
              <a:gd name="T32" fmla="*/ 14 w 32"/>
              <a:gd name="T33" fmla="*/ 0 h 31"/>
              <a:gd name="T34" fmla="*/ 21 w 32"/>
              <a:gd name="T35" fmla="*/ 3 h 31"/>
              <a:gd name="T36" fmla="*/ 25 w 32"/>
              <a:gd name="T37" fmla="*/ 7 h 31"/>
              <a:gd name="T38" fmla="*/ 28 w 32"/>
              <a:gd name="T39" fmla="*/ 10 h 31"/>
              <a:gd name="T40" fmla="*/ 32 w 32"/>
              <a:gd name="T41" fmla="*/ 17 h 31"/>
              <a:gd name="T42" fmla="*/ 32 w 32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7"/>
                </a:moveTo>
                <a:lnTo>
                  <a:pt x="32" y="17"/>
                </a:lnTo>
                <a:lnTo>
                  <a:pt x="28" y="24"/>
                </a:lnTo>
                <a:lnTo>
                  <a:pt x="25" y="28"/>
                </a:lnTo>
                <a:lnTo>
                  <a:pt x="21" y="31"/>
                </a:lnTo>
                <a:lnTo>
                  <a:pt x="14" y="31"/>
                </a:lnTo>
                <a:lnTo>
                  <a:pt x="14" y="31"/>
                </a:lnTo>
                <a:lnTo>
                  <a:pt x="7" y="31"/>
                </a:lnTo>
                <a:lnTo>
                  <a:pt x="4" y="28"/>
                </a:lnTo>
                <a:lnTo>
                  <a:pt x="0" y="24"/>
                </a:lnTo>
                <a:lnTo>
                  <a:pt x="0" y="17"/>
                </a:ln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14" y="0"/>
                </a:lnTo>
                <a:lnTo>
                  <a:pt x="21" y="3"/>
                </a:lnTo>
                <a:lnTo>
                  <a:pt x="25" y="7"/>
                </a:lnTo>
                <a:lnTo>
                  <a:pt x="28" y="10"/>
                </a:lnTo>
                <a:lnTo>
                  <a:pt x="32" y="17"/>
                </a:lnTo>
                <a:lnTo>
                  <a:pt x="32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8" name="Freeform 47"/>
          <p:cNvSpPr>
            <a:spLocks/>
          </p:cNvSpPr>
          <p:nvPr/>
        </p:nvSpPr>
        <p:spPr bwMode="auto">
          <a:xfrm>
            <a:off x="3459163" y="3954463"/>
            <a:ext cx="50800" cy="50800"/>
          </a:xfrm>
          <a:custGeom>
            <a:avLst/>
            <a:gdLst>
              <a:gd name="T0" fmla="*/ 32 w 32"/>
              <a:gd name="T1" fmla="*/ 14 h 32"/>
              <a:gd name="T2" fmla="*/ 32 w 32"/>
              <a:gd name="T3" fmla="*/ 14 h 32"/>
              <a:gd name="T4" fmla="*/ 32 w 32"/>
              <a:gd name="T5" fmla="*/ 21 h 32"/>
              <a:gd name="T6" fmla="*/ 28 w 32"/>
              <a:gd name="T7" fmla="*/ 28 h 32"/>
              <a:gd name="T8" fmla="*/ 21 w 32"/>
              <a:gd name="T9" fmla="*/ 32 h 32"/>
              <a:gd name="T10" fmla="*/ 18 w 32"/>
              <a:gd name="T11" fmla="*/ 32 h 32"/>
              <a:gd name="T12" fmla="*/ 18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4 h 32"/>
              <a:gd name="T22" fmla="*/ 0 w 32"/>
              <a:gd name="T23" fmla="*/ 14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8 w 32"/>
              <a:gd name="T31" fmla="*/ 0 h 32"/>
              <a:gd name="T32" fmla="*/ 18 w 32"/>
              <a:gd name="T33" fmla="*/ 0 h 32"/>
              <a:gd name="T34" fmla="*/ 21 w 32"/>
              <a:gd name="T35" fmla="*/ 0 h 32"/>
              <a:gd name="T36" fmla="*/ 28 w 32"/>
              <a:gd name="T37" fmla="*/ 4 h 32"/>
              <a:gd name="T38" fmla="*/ 32 w 32"/>
              <a:gd name="T39" fmla="*/ 11 h 32"/>
              <a:gd name="T40" fmla="*/ 32 w 32"/>
              <a:gd name="T41" fmla="*/ 14 h 32"/>
              <a:gd name="T42" fmla="*/ 32 w 32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1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4"/>
                </a:lnTo>
                <a:lnTo>
                  <a:pt x="32" y="11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69" name="Freeform 48"/>
          <p:cNvSpPr>
            <a:spLocks/>
          </p:cNvSpPr>
          <p:nvPr/>
        </p:nvSpPr>
        <p:spPr bwMode="auto">
          <a:xfrm>
            <a:off x="3903663" y="4054476"/>
            <a:ext cx="50800" cy="50800"/>
          </a:xfrm>
          <a:custGeom>
            <a:avLst/>
            <a:gdLst>
              <a:gd name="T0" fmla="*/ 32 w 32"/>
              <a:gd name="T1" fmla="*/ 18 h 32"/>
              <a:gd name="T2" fmla="*/ 32 w 32"/>
              <a:gd name="T3" fmla="*/ 18 h 32"/>
              <a:gd name="T4" fmla="*/ 32 w 32"/>
              <a:gd name="T5" fmla="*/ 21 h 32"/>
              <a:gd name="T6" fmla="*/ 29 w 32"/>
              <a:gd name="T7" fmla="*/ 28 h 32"/>
              <a:gd name="T8" fmla="*/ 22 w 32"/>
              <a:gd name="T9" fmla="*/ 32 h 32"/>
              <a:gd name="T10" fmla="*/ 18 w 32"/>
              <a:gd name="T11" fmla="*/ 32 h 32"/>
              <a:gd name="T12" fmla="*/ 18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8 h 32"/>
              <a:gd name="T22" fmla="*/ 0 w 32"/>
              <a:gd name="T23" fmla="*/ 18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8 w 32"/>
              <a:gd name="T31" fmla="*/ 0 h 32"/>
              <a:gd name="T32" fmla="*/ 18 w 32"/>
              <a:gd name="T33" fmla="*/ 0 h 32"/>
              <a:gd name="T34" fmla="*/ 22 w 32"/>
              <a:gd name="T35" fmla="*/ 0 h 32"/>
              <a:gd name="T36" fmla="*/ 29 w 32"/>
              <a:gd name="T37" fmla="*/ 4 h 32"/>
              <a:gd name="T38" fmla="*/ 32 w 32"/>
              <a:gd name="T39" fmla="*/ 11 h 32"/>
              <a:gd name="T40" fmla="*/ 32 w 32"/>
              <a:gd name="T41" fmla="*/ 18 h 32"/>
              <a:gd name="T42" fmla="*/ 32 w 32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8"/>
                </a:moveTo>
                <a:lnTo>
                  <a:pt x="32" y="18"/>
                </a:lnTo>
                <a:lnTo>
                  <a:pt x="32" y="21"/>
                </a:lnTo>
                <a:lnTo>
                  <a:pt x="29" y="28"/>
                </a:lnTo>
                <a:lnTo>
                  <a:pt x="22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9" y="4"/>
                </a:lnTo>
                <a:lnTo>
                  <a:pt x="32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0" name="Freeform 49"/>
          <p:cNvSpPr>
            <a:spLocks/>
          </p:cNvSpPr>
          <p:nvPr/>
        </p:nvSpPr>
        <p:spPr bwMode="auto">
          <a:xfrm>
            <a:off x="4160838" y="3648076"/>
            <a:ext cx="49213" cy="50800"/>
          </a:xfrm>
          <a:custGeom>
            <a:avLst/>
            <a:gdLst>
              <a:gd name="T0" fmla="*/ 31 w 31"/>
              <a:gd name="T1" fmla="*/ 18 h 32"/>
              <a:gd name="T2" fmla="*/ 31 w 31"/>
              <a:gd name="T3" fmla="*/ 18 h 32"/>
              <a:gd name="T4" fmla="*/ 31 w 31"/>
              <a:gd name="T5" fmla="*/ 25 h 32"/>
              <a:gd name="T6" fmla="*/ 28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32 h 32"/>
              <a:gd name="T16" fmla="*/ 3 w 31"/>
              <a:gd name="T17" fmla="*/ 28 h 32"/>
              <a:gd name="T18" fmla="*/ 0 w 31"/>
              <a:gd name="T19" fmla="*/ 25 h 32"/>
              <a:gd name="T20" fmla="*/ 0 w 31"/>
              <a:gd name="T21" fmla="*/ 18 h 32"/>
              <a:gd name="T22" fmla="*/ 0 w 31"/>
              <a:gd name="T23" fmla="*/ 18 h 32"/>
              <a:gd name="T24" fmla="*/ 0 w 31"/>
              <a:gd name="T25" fmla="*/ 11 h 32"/>
              <a:gd name="T26" fmla="*/ 3 w 31"/>
              <a:gd name="T27" fmla="*/ 7 h 32"/>
              <a:gd name="T28" fmla="*/ 10 w 31"/>
              <a:gd name="T29" fmla="*/ 4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4 h 32"/>
              <a:gd name="T36" fmla="*/ 28 w 31"/>
              <a:gd name="T37" fmla="*/ 7 h 32"/>
              <a:gd name="T38" fmla="*/ 31 w 31"/>
              <a:gd name="T39" fmla="*/ 11 h 32"/>
              <a:gd name="T40" fmla="*/ 31 w 31"/>
              <a:gd name="T41" fmla="*/ 18 h 32"/>
              <a:gd name="T42" fmla="*/ 31 w 31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8"/>
                </a:moveTo>
                <a:lnTo>
                  <a:pt x="31" y="18"/>
                </a:lnTo>
                <a:lnTo>
                  <a:pt x="31" y="25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0" y="32"/>
                </a:lnTo>
                <a:lnTo>
                  <a:pt x="3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7"/>
                </a:lnTo>
                <a:lnTo>
                  <a:pt x="10" y="4"/>
                </a:lnTo>
                <a:lnTo>
                  <a:pt x="14" y="0"/>
                </a:lnTo>
                <a:lnTo>
                  <a:pt x="14" y="0"/>
                </a:lnTo>
                <a:lnTo>
                  <a:pt x="21" y="4"/>
                </a:lnTo>
                <a:lnTo>
                  <a:pt x="28" y="7"/>
                </a:lnTo>
                <a:lnTo>
                  <a:pt x="31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1" name="Freeform 50"/>
          <p:cNvSpPr>
            <a:spLocks/>
          </p:cNvSpPr>
          <p:nvPr/>
        </p:nvSpPr>
        <p:spPr bwMode="auto">
          <a:xfrm>
            <a:off x="4416425" y="3810001"/>
            <a:ext cx="49213" cy="55563"/>
          </a:xfrm>
          <a:custGeom>
            <a:avLst/>
            <a:gdLst>
              <a:gd name="T0" fmla="*/ 31 w 31"/>
              <a:gd name="T1" fmla="*/ 17 h 35"/>
              <a:gd name="T2" fmla="*/ 31 w 31"/>
              <a:gd name="T3" fmla="*/ 17 h 35"/>
              <a:gd name="T4" fmla="*/ 28 w 31"/>
              <a:gd name="T5" fmla="*/ 24 h 35"/>
              <a:gd name="T6" fmla="*/ 24 w 31"/>
              <a:gd name="T7" fmla="*/ 28 h 35"/>
              <a:gd name="T8" fmla="*/ 21 w 31"/>
              <a:gd name="T9" fmla="*/ 31 h 35"/>
              <a:gd name="T10" fmla="*/ 14 w 31"/>
              <a:gd name="T11" fmla="*/ 35 h 35"/>
              <a:gd name="T12" fmla="*/ 14 w 31"/>
              <a:gd name="T13" fmla="*/ 35 h 35"/>
              <a:gd name="T14" fmla="*/ 7 w 31"/>
              <a:gd name="T15" fmla="*/ 31 h 35"/>
              <a:gd name="T16" fmla="*/ 3 w 31"/>
              <a:gd name="T17" fmla="*/ 28 h 35"/>
              <a:gd name="T18" fmla="*/ 0 w 31"/>
              <a:gd name="T19" fmla="*/ 24 h 35"/>
              <a:gd name="T20" fmla="*/ 0 w 31"/>
              <a:gd name="T21" fmla="*/ 17 h 35"/>
              <a:gd name="T22" fmla="*/ 0 w 31"/>
              <a:gd name="T23" fmla="*/ 17 h 35"/>
              <a:gd name="T24" fmla="*/ 0 w 31"/>
              <a:gd name="T25" fmla="*/ 10 h 35"/>
              <a:gd name="T26" fmla="*/ 3 w 31"/>
              <a:gd name="T27" fmla="*/ 7 h 35"/>
              <a:gd name="T28" fmla="*/ 7 w 31"/>
              <a:gd name="T29" fmla="*/ 3 h 35"/>
              <a:gd name="T30" fmla="*/ 14 w 31"/>
              <a:gd name="T31" fmla="*/ 0 h 35"/>
              <a:gd name="T32" fmla="*/ 14 w 31"/>
              <a:gd name="T33" fmla="*/ 0 h 35"/>
              <a:gd name="T34" fmla="*/ 21 w 31"/>
              <a:gd name="T35" fmla="*/ 3 h 35"/>
              <a:gd name="T36" fmla="*/ 24 w 31"/>
              <a:gd name="T37" fmla="*/ 7 h 35"/>
              <a:gd name="T38" fmla="*/ 28 w 31"/>
              <a:gd name="T39" fmla="*/ 10 h 35"/>
              <a:gd name="T40" fmla="*/ 31 w 31"/>
              <a:gd name="T41" fmla="*/ 17 h 35"/>
              <a:gd name="T42" fmla="*/ 31 w 31"/>
              <a:gd name="T43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5">
                <a:moveTo>
                  <a:pt x="31" y="17"/>
                </a:moveTo>
                <a:lnTo>
                  <a:pt x="31" y="17"/>
                </a:lnTo>
                <a:lnTo>
                  <a:pt x="28" y="24"/>
                </a:lnTo>
                <a:lnTo>
                  <a:pt x="24" y="28"/>
                </a:lnTo>
                <a:lnTo>
                  <a:pt x="21" y="31"/>
                </a:lnTo>
                <a:lnTo>
                  <a:pt x="14" y="35"/>
                </a:lnTo>
                <a:lnTo>
                  <a:pt x="14" y="35"/>
                </a:lnTo>
                <a:lnTo>
                  <a:pt x="7" y="31"/>
                </a:lnTo>
                <a:lnTo>
                  <a:pt x="3" y="28"/>
                </a:lnTo>
                <a:lnTo>
                  <a:pt x="0" y="24"/>
                </a:lnTo>
                <a:lnTo>
                  <a:pt x="0" y="17"/>
                </a:lnTo>
                <a:lnTo>
                  <a:pt x="0" y="17"/>
                </a:lnTo>
                <a:lnTo>
                  <a:pt x="0" y="10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0"/>
                </a:lnTo>
                <a:lnTo>
                  <a:pt x="31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2" name="Freeform 51"/>
          <p:cNvSpPr>
            <a:spLocks/>
          </p:cNvSpPr>
          <p:nvPr/>
        </p:nvSpPr>
        <p:spPr bwMode="auto">
          <a:xfrm>
            <a:off x="4605338" y="4016376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32 w 32"/>
              <a:gd name="T5" fmla="*/ 21 h 31"/>
              <a:gd name="T6" fmla="*/ 28 w 32"/>
              <a:gd name="T7" fmla="*/ 28 h 31"/>
              <a:gd name="T8" fmla="*/ 21 w 32"/>
              <a:gd name="T9" fmla="*/ 31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31 h 31"/>
              <a:gd name="T16" fmla="*/ 4 w 32"/>
              <a:gd name="T17" fmla="*/ 28 h 31"/>
              <a:gd name="T18" fmla="*/ 0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0 w 32"/>
              <a:gd name="T25" fmla="*/ 10 h 31"/>
              <a:gd name="T26" fmla="*/ 4 w 32"/>
              <a:gd name="T27" fmla="*/ 3 h 31"/>
              <a:gd name="T28" fmla="*/ 11 w 32"/>
              <a:gd name="T29" fmla="*/ 0 h 31"/>
              <a:gd name="T30" fmla="*/ 18 w 32"/>
              <a:gd name="T31" fmla="*/ 0 h 31"/>
              <a:gd name="T32" fmla="*/ 18 w 32"/>
              <a:gd name="T33" fmla="*/ 0 h 31"/>
              <a:gd name="T34" fmla="*/ 21 w 32"/>
              <a:gd name="T35" fmla="*/ 0 h 31"/>
              <a:gd name="T36" fmla="*/ 28 w 32"/>
              <a:gd name="T37" fmla="*/ 3 h 31"/>
              <a:gd name="T38" fmla="*/ 32 w 32"/>
              <a:gd name="T39" fmla="*/ 10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1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32" y="10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3" name="Freeform 52"/>
          <p:cNvSpPr>
            <a:spLocks/>
          </p:cNvSpPr>
          <p:nvPr/>
        </p:nvSpPr>
        <p:spPr bwMode="auto">
          <a:xfrm>
            <a:off x="4794250" y="3998913"/>
            <a:ext cx="55563" cy="50800"/>
          </a:xfrm>
          <a:custGeom>
            <a:avLst/>
            <a:gdLst>
              <a:gd name="T0" fmla="*/ 35 w 35"/>
              <a:gd name="T1" fmla="*/ 14 h 32"/>
              <a:gd name="T2" fmla="*/ 35 w 35"/>
              <a:gd name="T3" fmla="*/ 14 h 32"/>
              <a:gd name="T4" fmla="*/ 32 w 35"/>
              <a:gd name="T5" fmla="*/ 21 h 32"/>
              <a:gd name="T6" fmla="*/ 28 w 35"/>
              <a:gd name="T7" fmla="*/ 25 h 32"/>
              <a:gd name="T8" fmla="*/ 25 w 35"/>
              <a:gd name="T9" fmla="*/ 28 h 32"/>
              <a:gd name="T10" fmla="*/ 18 w 35"/>
              <a:gd name="T11" fmla="*/ 32 h 32"/>
              <a:gd name="T12" fmla="*/ 18 w 35"/>
              <a:gd name="T13" fmla="*/ 32 h 32"/>
              <a:gd name="T14" fmla="*/ 11 w 35"/>
              <a:gd name="T15" fmla="*/ 28 h 32"/>
              <a:gd name="T16" fmla="*/ 7 w 35"/>
              <a:gd name="T17" fmla="*/ 25 h 32"/>
              <a:gd name="T18" fmla="*/ 4 w 35"/>
              <a:gd name="T19" fmla="*/ 21 h 32"/>
              <a:gd name="T20" fmla="*/ 0 w 35"/>
              <a:gd name="T21" fmla="*/ 14 h 32"/>
              <a:gd name="T22" fmla="*/ 0 w 35"/>
              <a:gd name="T23" fmla="*/ 14 h 32"/>
              <a:gd name="T24" fmla="*/ 4 w 35"/>
              <a:gd name="T25" fmla="*/ 7 h 32"/>
              <a:gd name="T26" fmla="*/ 7 w 35"/>
              <a:gd name="T27" fmla="*/ 4 h 32"/>
              <a:gd name="T28" fmla="*/ 11 w 35"/>
              <a:gd name="T29" fmla="*/ 0 h 32"/>
              <a:gd name="T30" fmla="*/ 18 w 35"/>
              <a:gd name="T31" fmla="*/ 0 h 32"/>
              <a:gd name="T32" fmla="*/ 18 w 35"/>
              <a:gd name="T33" fmla="*/ 0 h 32"/>
              <a:gd name="T34" fmla="*/ 25 w 35"/>
              <a:gd name="T35" fmla="*/ 0 h 32"/>
              <a:gd name="T36" fmla="*/ 28 w 35"/>
              <a:gd name="T37" fmla="*/ 4 h 32"/>
              <a:gd name="T38" fmla="*/ 32 w 35"/>
              <a:gd name="T39" fmla="*/ 7 h 32"/>
              <a:gd name="T40" fmla="*/ 35 w 35"/>
              <a:gd name="T41" fmla="*/ 14 h 32"/>
              <a:gd name="T42" fmla="*/ 35 w 35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2">
                <a:moveTo>
                  <a:pt x="35" y="14"/>
                </a:moveTo>
                <a:lnTo>
                  <a:pt x="35" y="14"/>
                </a:lnTo>
                <a:lnTo>
                  <a:pt x="32" y="21"/>
                </a:lnTo>
                <a:lnTo>
                  <a:pt x="28" y="25"/>
                </a:lnTo>
                <a:lnTo>
                  <a:pt x="25" y="28"/>
                </a:lnTo>
                <a:lnTo>
                  <a:pt x="18" y="32"/>
                </a:lnTo>
                <a:lnTo>
                  <a:pt x="18" y="32"/>
                </a:lnTo>
                <a:lnTo>
                  <a:pt x="11" y="28"/>
                </a:lnTo>
                <a:lnTo>
                  <a:pt x="7" y="25"/>
                </a:lnTo>
                <a:lnTo>
                  <a:pt x="4" y="21"/>
                </a:lnTo>
                <a:lnTo>
                  <a:pt x="0" y="14"/>
                </a:lnTo>
                <a:lnTo>
                  <a:pt x="0" y="14"/>
                </a:lnTo>
                <a:lnTo>
                  <a:pt x="4" y="7"/>
                </a:lnTo>
                <a:lnTo>
                  <a:pt x="7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5" y="0"/>
                </a:lnTo>
                <a:lnTo>
                  <a:pt x="28" y="4"/>
                </a:lnTo>
                <a:lnTo>
                  <a:pt x="32" y="7"/>
                </a:lnTo>
                <a:lnTo>
                  <a:pt x="35" y="14"/>
                </a:lnTo>
                <a:lnTo>
                  <a:pt x="35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4" name="Freeform 53"/>
          <p:cNvSpPr>
            <a:spLocks/>
          </p:cNvSpPr>
          <p:nvPr/>
        </p:nvSpPr>
        <p:spPr bwMode="auto">
          <a:xfrm>
            <a:off x="4989513" y="4243388"/>
            <a:ext cx="49213" cy="50800"/>
          </a:xfrm>
          <a:custGeom>
            <a:avLst/>
            <a:gdLst>
              <a:gd name="T0" fmla="*/ 31 w 31"/>
              <a:gd name="T1" fmla="*/ 14 h 32"/>
              <a:gd name="T2" fmla="*/ 31 w 31"/>
              <a:gd name="T3" fmla="*/ 14 h 32"/>
              <a:gd name="T4" fmla="*/ 31 w 31"/>
              <a:gd name="T5" fmla="*/ 21 h 32"/>
              <a:gd name="T6" fmla="*/ 28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32 h 32"/>
              <a:gd name="T16" fmla="*/ 3 w 31"/>
              <a:gd name="T17" fmla="*/ 28 h 32"/>
              <a:gd name="T18" fmla="*/ 0 w 31"/>
              <a:gd name="T19" fmla="*/ 21 h 32"/>
              <a:gd name="T20" fmla="*/ 0 w 31"/>
              <a:gd name="T21" fmla="*/ 14 h 32"/>
              <a:gd name="T22" fmla="*/ 0 w 31"/>
              <a:gd name="T23" fmla="*/ 14 h 32"/>
              <a:gd name="T24" fmla="*/ 0 w 31"/>
              <a:gd name="T25" fmla="*/ 11 h 32"/>
              <a:gd name="T26" fmla="*/ 3 w 31"/>
              <a:gd name="T27" fmla="*/ 4 h 32"/>
              <a:gd name="T28" fmla="*/ 10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8 w 31"/>
              <a:gd name="T37" fmla="*/ 4 h 32"/>
              <a:gd name="T38" fmla="*/ 31 w 31"/>
              <a:gd name="T39" fmla="*/ 11 h 32"/>
              <a:gd name="T40" fmla="*/ 31 w 31"/>
              <a:gd name="T41" fmla="*/ 14 h 32"/>
              <a:gd name="T42" fmla="*/ 31 w 31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0" y="32"/>
                </a:lnTo>
                <a:lnTo>
                  <a:pt x="3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3" y="4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4"/>
                </a:lnTo>
                <a:lnTo>
                  <a:pt x="31" y="11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5" name="Freeform 54"/>
          <p:cNvSpPr>
            <a:spLocks/>
          </p:cNvSpPr>
          <p:nvPr/>
        </p:nvSpPr>
        <p:spPr bwMode="auto">
          <a:xfrm>
            <a:off x="5178425" y="4227513"/>
            <a:ext cx="50800" cy="49213"/>
          </a:xfrm>
          <a:custGeom>
            <a:avLst/>
            <a:gdLst>
              <a:gd name="T0" fmla="*/ 32 w 32"/>
              <a:gd name="T1" fmla="*/ 17 h 31"/>
              <a:gd name="T2" fmla="*/ 32 w 32"/>
              <a:gd name="T3" fmla="*/ 17 h 31"/>
              <a:gd name="T4" fmla="*/ 32 w 32"/>
              <a:gd name="T5" fmla="*/ 21 h 31"/>
              <a:gd name="T6" fmla="*/ 28 w 32"/>
              <a:gd name="T7" fmla="*/ 28 h 31"/>
              <a:gd name="T8" fmla="*/ 21 w 32"/>
              <a:gd name="T9" fmla="*/ 31 h 31"/>
              <a:gd name="T10" fmla="*/ 17 w 32"/>
              <a:gd name="T11" fmla="*/ 31 h 31"/>
              <a:gd name="T12" fmla="*/ 17 w 32"/>
              <a:gd name="T13" fmla="*/ 31 h 31"/>
              <a:gd name="T14" fmla="*/ 10 w 32"/>
              <a:gd name="T15" fmla="*/ 31 h 31"/>
              <a:gd name="T16" fmla="*/ 3 w 32"/>
              <a:gd name="T17" fmla="*/ 28 h 31"/>
              <a:gd name="T18" fmla="*/ 0 w 32"/>
              <a:gd name="T19" fmla="*/ 21 h 31"/>
              <a:gd name="T20" fmla="*/ 0 w 32"/>
              <a:gd name="T21" fmla="*/ 17 h 31"/>
              <a:gd name="T22" fmla="*/ 0 w 32"/>
              <a:gd name="T23" fmla="*/ 17 h 31"/>
              <a:gd name="T24" fmla="*/ 0 w 32"/>
              <a:gd name="T25" fmla="*/ 10 h 31"/>
              <a:gd name="T26" fmla="*/ 3 w 32"/>
              <a:gd name="T27" fmla="*/ 3 h 31"/>
              <a:gd name="T28" fmla="*/ 10 w 32"/>
              <a:gd name="T29" fmla="*/ 0 h 31"/>
              <a:gd name="T30" fmla="*/ 17 w 32"/>
              <a:gd name="T31" fmla="*/ 0 h 31"/>
              <a:gd name="T32" fmla="*/ 17 w 32"/>
              <a:gd name="T33" fmla="*/ 0 h 31"/>
              <a:gd name="T34" fmla="*/ 21 w 32"/>
              <a:gd name="T35" fmla="*/ 0 h 31"/>
              <a:gd name="T36" fmla="*/ 28 w 32"/>
              <a:gd name="T37" fmla="*/ 3 h 31"/>
              <a:gd name="T38" fmla="*/ 32 w 32"/>
              <a:gd name="T39" fmla="*/ 10 h 31"/>
              <a:gd name="T40" fmla="*/ 32 w 32"/>
              <a:gd name="T41" fmla="*/ 17 h 31"/>
              <a:gd name="T42" fmla="*/ 32 w 32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7"/>
                </a:moveTo>
                <a:lnTo>
                  <a:pt x="32" y="17"/>
                </a:lnTo>
                <a:lnTo>
                  <a:pt x="32" y="21"/>
                </a:lnTo>
                <a:lnTo>
                  <a:pt x="28" y="28"/>
                </a:lnTo>
                <a:lnTo>
                  <a:pt x="21" y="31"/>
                </a:lnTo>
                <a:lnTo>
                  <a:pt x="17" y="31"/>
                </a:lnTo>
                <a:lnTo>
                  <a:pt x="17" y="31"/>
                </a:lnTo>
                <a:lnTo>
                  <a:pt x="10" y="31"/>
                </a:lnTo>
                <a:lnTo>
                  <a:pt x="3" y="28"/>
                </a:lnTo>
                <a:lnTo>
                  <a:pt x="0" y="21"/>
                </a:lnTo>
                <a:lnTo>
                  <a:pt x="0" y="17"/>
                </a:lnTo>
                <a:lnTo>
                  <a:pt x="0" y="17"/>
                </a:lnTo>
                <a:lnTo>
                  <a:pt x="0" y="10"/>
                </a:lnTo>
                <a:lnTo>
                  <a:pt x="3" y="3"/>
                </a:lnTo>
                <a:lnTo>
                  <a:pt x="10" y="0"/>
                </a:lnTo>
                <a:lnTo>
                  <a:pt x="17" y="0"/>
                </a:lnTo>
                <a:lnTo>
                  <a:pt x="17" y="0"/>
                </a:lnTo>
                <a:lnTo>
                  <a:pt x="21" y="0"/>
                </a:lnTo>
                <a:lnTo>
                  <a:pt x="28" y="3"/>
                </a:lnTo>
                <a:lnTo>
                  <a:pt x="32" y="10"/>
                </a:lnTo>
                <a:lnTo>
                  <a:pt x="32" y="17"/>
                </a:lnTo>
                <a:lnTo>
                  <a:pt x="32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6" name="Freeform 55"/>
          <p:cNvSpPr>
            <a:spLocks/>
          </p:cNvSpPr>
          <p:nvPr/>
        </p:nvSpPr>
        <p:spPr bwMode="auto">
          <a:xfrm>
            <a:off x="5367338" y="4171951"/>
            <a:ext cx="55563" cy="49213"/>
          </a:xfrm>
          <a:custGeom>
            <a:avLst/>
            <a:gdLst>
              <a:gd name="T0" fmla="*/ 35 w 35"/>
              <a:gd name="T1" fmla="*/ 17 h 31"/>
              <a:gd name="T2" fmla="*/ 35 w 35"/>
              <a:gd name="T3" fmla="*/ 17 h 31"/>
              <a:gd name="T4" fmla="*/ 32 w 35"/>
              <a:gd name="T5" fmla="*/ 24 h 31"/>
              <a:gd name="T6" fmla="*/ 28 w 35"/>
              <a:gd name="T7" fmla="*/ 28 h 31"/>
              <a:gd name="T8" fmla="*/ 25 w 35"/>
              <a:gd name="T9" fmla="*/ 31 h 31"/>
              <a:gd name="T10" fmla="*/ 18 w 35"/>
              <a:gd name="T11" fmla="*/ 31 h 31"/>
              <a:gd name="T12" fmla="*/ 18 w 35"/>
              <a:gd name="T13" fmla="*/ 31 h 31"/>
              <a:gd name="T14" fmla="*/ 11 w 35"/>
              <a:gd name="T15" fmla="*/ 31 h 31"/>
              <a:gd name="T16" fmla="*/ 7 w 35"/>
              <a:gd name="T17" fmla="*/ 28 h 31"/>
              <a:gd name="T18" fmla="*/ 4 w 35"/>
              <a:gd name="T19" fmla="*/ 24 h 31"/>
              <a:gd name="T20" fmla="*/ 0 w 35"/>
              <a:gd name="T21" fmla="*/ 17 h 31"/>
              <a:gd name="T22" fmla="*/ 0 w 35"/>
              <a:gd name="T23" fmla="*/ 17 h 31"/>
              <a:gd name="T24" fmla="*/ 4 w 35"/>
              <a:gd name="T25" fmla="*/ 10 h 31"/>
              <a:gd name="T26" fmla="*/ 7 w 35"/>
              <a:gd name="T27" fmla="*/ 7 h 31"/>
              <a:gd name="T28" fmla="*/ 11 w 35"/>
              <a:gd name="T29" fmla="*/ 3 h 31"/>
              <a:gd name="T30" fmla="*/ 18 w 35"/>
              <a:gd name="T31" fmla="*/ 0 h 31"/>
              <a:gd name="T32" fmla="*/ 18 w 35"/>
              <a:gd name="T33" fmla="*/ 0 h 31"/>
              <a:gd name="T34" fmla="*/ 25 w 35"/>
              <a:gd name="T35" fmla="*/ 3 h 31"/>
              <a:gd name="T36" fmla="*/ 28 w 35"/>
              <a:gd name="T37" fmla="*/ 7 h 31"/>
              <a:gd name="T38" fmla="*/ 32 w 35"/>
              <a:gd name="T39" fmla="*/ 10 h 31"/>
              <a:gd name="T40" fmla="*/ 35 w 35"/>
              <a:gd name="T41" fmla="*/ 17 h 31"/>
              <a:gd name="T42" fmla="*/ 35 w 35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1">
                <a:moveTo>
                  <a:pt x="35" y="17"/>
                </a:moveTo>
                <a:lnTo>
                  <a:pt x="35" y="17"/>
                </a:lnTo>
                <a:lnTo>
                  <a:pt x="32" y="24"/>
                </a:lnTo>
                <a:lnTo>
                  <a:pt x="28" y="28"/>
                </a:lnTo>
                <a:lnTo>
                  <a:pt x="25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7" y="28"/>
                </a:lnTo>
                <a:lnTo>
                  <a:pt x="4" y="24"/>
                </a:lnTo>
                <a:lnTo>
                  <a:pt x="0" y="17"/>
                </a:lnTo>
                <a:lnTo>
                  <a:pt x="0" y="17"/>
                </a:lnTo>
                <a:lnTo>
                  <a:pt x="4" y="10"/>
                </a:lnTo>
                <a:lnTo>
                  <a:pt x="7" y="7"/>
                </a:lnTo>
                <a:lnTo>
                  <a:pt x="11" y="3"/>
                </a:lnTo>
                <a:lnTo>
                  <a:pt x="18" y="0"/>
                </a:lnTo>
                <a:lnTo>
                  <a:pt x="18" y="0"/>
                </a:lnTo>
                <a:lnTo>
                  <a:pt x="25" y="3"/>
                </a:lnTo>
                <a:lnTo>
                  <a:pt x="28" y="7"/>
                </a:lnTo>
                <a:lnTo>
                  <a:pt x="32" y="10"/>
                </a:lnTo>
                <a:lnTo>
                  <a:pt x="35" y="17"/>
                </a:lnTo>
                <a:lnTo>
                  <a:pt x="35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7" name="Freeform 56"/>
          <p:cNvSpPr>
            <a:spLocks/>
          </p:cNvSpPr>
          <p:nvPr/>
        </p:nvSpPr>
        <p:spPr bwMode="auto">
          <a:xfrm>
            <a:off x="5562600" y="4332288"/>
            <a:ext cx="49213" cy="50800"/>
          </a:xfrm>
          <a:custGeom>
            <a:avLst/>
            <a:gdLst>
              <a:gd name="T0" fmla="*/ 31 w 31"/>
              <a:gd name="T1" fmla="*/ 14 h 32"/>
              <a:gd name="T2" fmla="*/ 31 w 31"/>
              <a:gd name="T3" fmla="*/ 14 h 32"/>
              <a:gd name="T4" fmla="*/ 31 w 31"/>
              <a:gd name="T5" fmla="*/ 21 h 32"/>
              <a:gd name="T6" fmla="*/ 28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32 h 32"/>
              <a:gd name="T16" fmla="*/ 3 w 31"/>
              <a:gd name="T17" fmla="*/ 28 h 32"/>
              <a:gd name="T18" fmla="*/ 0 w 31"/>
              <a:gd name="T19" fmla="*/ 21 h 32"/>
              <a:gd name="T20" fmla="*/ 0 w 31"/>
              <a:gd name="T21" fmla="*/ 14 h 32"/>
              <a:gd name="T22" fmla="*/ 0 w 31"/>
              <a:gd name="T23" fmla="*/ 14 h 32"/>
              <a:gd name="T24" fmla="*/ 0 w 31"/>
              <a:gd name="T25" fmla="*/ 11 h 32"/>
              <a:gd name="T26" fmla="*/ 3 w 31"/>
              <a:gd name="T27" fmla="*/ 4 h 32"/>
              <a:gd name="T28" fmla="*/ 10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8 w 31"/>
              <a:gd name="T37" fmla="*/ 4 h 32"/>
              <a:gd name="T38" fmla="*/ 31 w 31"/>
              <a:gd name="T39" fmla="*/ 11 h 32"/>
              <a:gd name="T40" fmla="*/ 31 w 31"/>
              <a:gd name="T41" fmla="*/ 14 h 32"/>
              <a:gd name="T42" fmla="*/ 31 w 31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0" y="32"/>
                </a:lnTo>
                <a:lnTo>
                  <a:pt x="3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3" y="4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4"/>
                </a:lnTo>
                <a:lnTo>
                  <a:pt x="31" y="11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8" name="Freeform 57"/>
          <p:cNvSpPr>
            <a:spLocks/>
          </p:cNvSpPr>
          <p:nvPr/>
        </p:nvSpPr>
        <p:spPr bwMode="auto">
          <a:xfrm>
            <a:off x="5751513" y="4216401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31 w 31"/>
              <a:gd name="T5" fmla="*/ 21 h 31"/>
              <a:gd name="T6" fmla="*/ 28 w 31"/>
              <a:gd name="T7" fmla="*/ 24 h 31"/>
              <a:gd name="T8" fmla="*/ 24 w 31"/>
              <a:gd name="T9" fmla="*/ 28 h 31"/>
              <a:gd name="T10" fmla="*/ 17 w 31"/>
              <a:gd name="T11" fmla="*/ 31 h 31"/>
              <a:gd name="T12" fmla="*/ 17 w 31"/>
              <a:gd name="T13" fmla="*/ 31 h 31"/>
              <a:gd name="T14" fmla="*/ 10 w 31"/>
              <a:gd name="T15" fmla="*/ 28 h 31"/>
              <a:gd name="T16" fmla="*/ 7 w 31"/>
              <a:gd name="T17" fmla="*/ 24 h 31"/>
              <a:gd name="T18" fmla="*/ 3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3 w 31"/>
              <a:gd name="T25" fmla="*/ 7 h 31"/>
              <a:gd name="T26" fmla="*/ 7 w 31"/>
              <a:gd name="T27" fmla="*/ 3 h 31"/>
              <a:gd name="T28" fmla="*/ 10 w 31"/>
              <a:gd name="T29" fmla="*/ 0 h 31"/>
              <a:gd name="T30" fmla="*/ 17 w 31"/>
              <a:gd name="T31" fmla="*/ 0 h 31"/>
              <a:gd name="T32" fmla="*/ 17 w 31"/>
              <a:gd name="T33" fmla="*/ 0 h 31"/>
              <a:gd name="T34" fmla="*/ 24 w 31"/>
              <a:gd name="T35" fmla="*/ 0 h 31"/>
              <a:gd name="T36" fmla="*/ 28 w 31"/>
              <a:gd name="T37" fmla="*/ 3 h 31"/>
              <a:gd name="T38" fmla="*/ 31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4"/>
                </a:lnTo>
                <a:lnTo>
                  <a:pt x="24" y="28"/>
                </a:lnTo>
                <a:lnTo>
                  <a:pt x="17" y="31"/>
                </a:lnTo>
                <a:lnTo>
                  <a:pt x="17" y="31"/>
                </a:lnTo>
                <a:lnTo>
                  <a:pt x="10" y="28"/>
                </a:lnTo>
                <a:lnTo>
                  <a:pt x="7" y="24"/>
                </a:lnTo>
                <a:lnTo>
                  <a:pt x="3" y="21"/>
                </a:lnTo>
                <a:lnTo>
                  <a:pt x="0" y="14"/>
                </a:lnTo>
                <a:lnTo>
                  <a:pt x="0" y="14"/>
                </a:lnTo>
                <a:lnTo>
                  <a:pt x="3" y="7"/>
                </a:lnTo>
                <a:lnTo>
                  <a:pt x="7" y="3"/>
                </a:lnTo>
                <a:lnTo>
                  <a:pt x="10" y="0"/>
                </a:lnTo>
                <a:lnTo>
                  <a:pt x="17" y="0"/>
                </a:lnTo>
                <a:lnTo>
                  <a:pt x="17" y="0"/>
                </a:lnTo>
                <a:lnTo>
                  <a:pt x="24" y="0"/>
                </a:lnTo>
                <a:lnTo>
                  <a:pt x="28" y="3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79" name="Freeform 58"/>
          <p:cNvSpPr>
            <a:spLocks/>
          </p:cNvSpPr>
          <p:nvPr/>
        </p:nvSpPr>
        <p:spPr bwMode="auto">
          <a:xfrm>
            <a:off x="5946775" y="4027488"/>
            <a:ext cx="49213" cy="49213"/>
          </a:xfrm>
          <a:custGeom>
            <a:avLst/>
            <a:gdLst>
              <a:gd name="T0" fmla="*/ 31 w 31"/>
              <a:gd name="T1" fmla="*/ 17 h 31"/>
              <a:gd name="T2" fmla="*/ 31 w 31"/>
              <a:gd name="T3" fmla="*/ 17 h 31"/>
              <a:gd name="T4" fmla="*/ 28 w 31"/>
              <a:gd name="T5" fmla="*/ 24 h 31"/>
              <a:gd name="T6" fmla="*/ 24 w 31"/>
              <a:gd name="T7" fmla="*/ 28 h 31"/>
              <a:gd name="T8" fmla="*/ 21 w 31"/>
              <a:gd name="T9" fmla="*/ 31 h 31"/>
              <a:gd name="T10" fmla="*/ 14 w 31"/>
              <a:gd name="T11" fmla="*/ 31 h 31"/>
              <a:gd name="T12" fmla="*/ 14 w 31"/>
              <a:gd name="T13" fmla="*/ 31 h 31"/>
              <a:gd name="T14" fmla="*/ 7 w 31"/>
              <a:gd name="T15" fmla="*/ 31 h 31"/>
              <a:gd name="T16" fmla="*/ 3 w 31"/>
              <a:gd name="T17" fmla="*/ 28 h 31"/>
              <a:gd name="T18" fmla="*/ 0 w 31"/>
              <a:gd name="T19" fmla="*/ 24 h 31"/>
              <a:gd name="T20" fmla="*/ 0 w 31"/>
              <a:gd name="T21" fmla="*/ 17 h 31"/>
              <a:gd name="T22" fmla="*/ 0 w 31"/>
              <a:gd name="T23" fmla="*/ 17 h 31"/>
              <a:gd name="T24" fmla="*/ 0 w 31"/>
              <a:gd name="T25" fmla="*/ 10 h 31"/>
              <a:gd name="T26" fmla="*/ 3 w 31"/>
              <a:gd name="T27" fmla="*/ 3 h 31"/>
              <a:gd name="T28" fmla="*/ 7 w 31"/>
              <a:gd name="T29" fmla="*/ 3 h 31"/>
              <a:gd name="T30" fmla="*/ 14 w 31"/>
              <a:gd name="T31" fmla="*/ 0 h 31"/>
              <a:gd name="T32" fmla="*/ 14 w 31"/>
              <a:gd name="T33" fmla="*/ 0 h 31"/>
              <a:gd name="T34" fmla="*/ 21 w 31"/>
              <a:gd name="T35" fmla="*/ 3 h 31"/>
              <a:gd name="T36" fmla="*/ 24 w 31"/>
              <a:gd name="T37" fmla="*/ 3 h 31"/>
              <a:gd name="T38" fmla="*/ 28 w 31"/>
              <a:gd name="T39" fmla="*/ 10 h 31"/>
              <a:gd name="T40" fmla="*/ 31 w 31"/>
              <a:gd name="T41" fmla="*/ 17 h 31"/>
              <a:gd name="T42" fmla="*/ 31 w 31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7"/>
                </a:moveTo>
                <a:lnTo>
                  <a:pt x="31" y="17"/>
                </a:lnTo>
                <a:lnTo>
                  <a:pt x="28" y="24"/>
                </a:lnTo>
                <a:lnTo>
                  <a:pt x="24" y="28"/>
                </a:lnTo>
                <a:lnTo>
                  <a:pt x="21" y="31"/>
                </a:lnTo>
                <a:lnTo>
                  <a:pt x="14" y="31"/>
                </a:lnTo>
                <a:lnTo>
                  <a:pt x="14" y="31"/>
                </a:lnTo>
                <a:lnTo>
                  <a:pt x="7" y="31"/>
                </a:lnTo>
                <a:lnTo>
                  <a:pt x="3" y="28"/>
                </a:lnTo>
                <a:lnTo>
                  <a:pt x="0" y="24"/>
                </a:lnTo>
                <a:lnTo>
                  <a:pt x="0" y="17"/>
                </a:lnTo>
                <a:lnTo>
                  <a:pt x="0" y="17"/>
                </a:lnTo>
                <a:lnTo>
                  <a:pt x="0" y="10"/>
                </a:lnTo>
                <a:lnTo>
                  <a:pt x="3" y="3"/>
                </a:lnTo>
                <a:lnTo>
                  <a:pt x="7" y="3"/>
                </a:lnTo>
                <a:lnTo>
                  <a:pt x="14" y="0"/>
                </a:lnTo>
                <a:lnTo>
                  <a:pt x="14" y="0"/>
                </a:lnTo>
                <a:lnTo>
                  <a:pt x="21" y="3"/>
                </a:lnTo>
                <a:lnTo>
                  <a:pt x="24" y="3"/>
                </a:lnTo>
                <a:lnTo>
                  <a:pt x="28" y="10"/>
                </a:lnTo>
                <a:lnTo>
                  <a:pt x="31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0" name="Freeform 59"/>
          <p:cNvSpPr>
            <a:spLocks/>
          </p:cNvSpPr>
          <p:nvPr/>
        </p:nvSpPr>
        <p:spPr bwMode="auto">
          <a:xfrm>
            <a:off x="6135688" y="4205288"/>
            <a:ext cx="49213" cy="49213"/>
          </a:xfrm>
          <a:custGeom>
            <a:avLst/>
            <a:gdLst>
              <a:gd name="T0" fmla="*/ 31 w 31"/>
              <a:gd name="T1" fmla="*/ 14 h 31"/>
              <a:gd name="T2" fmla="*/ 31 w 31"/>
              <a:gd name="T3" fmla="*/ 14 h 31"/>
              <a:gd name="T4" fmla="*/ 31 w 31"/>
              <a:gd name="T5" fmla="*/ 21 h 31"/>
              <a:gd name="T6" fmla="*/ 28 w 31"/>
              <a:gd name="T7" fmla="*/ 24 h 31"/>
              <a:gd name="T8" fmla="*/ 21 w 31"/>
              <a:gd name="T9" fmla="*/ 28 h 31"/>
              <a:gd name="T10" fmla="*/ 14 w 31"/>
              <a:gd name="T11" fmla="*/ 31 h 31"/>
              <a:gd name="T12" fmla="*/ 14 w 31"/>
              <a:gd name="T13" fmla="*/ 31 h 31"/>
              <a:gd name="T14" fmla="*/ 10 w 31"/>
              <a:gd name="T15" fmla="*/ 28 h 31"/>
              <a:gd name="T16" fmla="*/ 3 w 31"/>
              <a:gd name="T17" fmla="*/ 24 h 31"/>
              <a:gd name="T18" fmla="*/ 0 w 31"/>
              <a:gd name="T19" fmla="*/ 21 h 31"/>
              <a:gd name="T20" fmla="*/ 0 w 31"/>
              <a:gd name="T21" fmla="*/ 14 h 31"/>
              <a:gd name="T22" fmla="*/ 0 w 31"/>
              <a:gd name="T23" fmla="*/ 14 h 31"/>
              <a:gd name="T24" fmla="*/ 0 w 31"/>
              <a:gd name="T25" fmla="*/ 7 h 31"/>
              <a:gd name="T26" fmla="*/ 3 w 31"/>
              <a:gd name="T27" fmla="*/ 3 h 31"/>
              <a:gd name="T28" fmla="*/ 10 w 31"/>
              <a:gd name="T29" fmla="*/ 0 h 31"/>
              <a:gd name="T30" fmla="*/ 14 w 31"/>
              <a:gd name="T31" fmla="*/ 0 h 31"/>
              <a:gd name="T32" fmla="*/ 14 w 31"/>
              <a:gd name="T33" fmla="*/ 0 h 31"/>
              <a:gd name="T34" fmla="*/ 21 w 31"/>
              <a:gd name="T35" fmla="*/ 0 h 31"/>
              <a:gd name="T36" fmla="*/ 28 w 31"/>
              <a:gd name="T37" fmla="*/ 3 h 31"/>
              <a:gd name="T38" fmla="*/ 31 w 31"/>
              <a:gd name="T39" fmla="*/ 7 h 31"/>
              <a:gd name="T40" fmla="*/ 31 w 31"/>
              <a:gd name="T41" fmla="*/ 14 h 31"/>
              <a:gd name="T42" fmla="*/ 31 w 31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4"/>
                </a:lnTo>
                <a:lnTo>
                  <a:pt x="21" y="28"/>
                </a:lnTo>
                <a:lnTo>
                  <a:pt x="14" y="31"/>
                </a:lnTo>
                <a:lnTo>
                  <a:pt x="14" y="31"/>
                </a:lnTo>
                <a:lnTo>
                  <a:pt x="10" y="28"/>
                </a:lnTo>
                <a:lnTo>
                  <a:pt x="3" y="24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3" y="3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3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1" name="Freeform 60"/>
          <p:cNvSpPr>
            <a:spLocks/>
          </p:cNvSpPr>
          <p:nvPr/>
        </p:nvSpPr>
        <p:spPr bwMode="auto">
          <a:xfrm>
            <a:off x="6324600" y="4487863"/>
            <a:ext cx="49213" cy="50800"/>
          </a:xfrm>
          <a:custGeom>
            <a:avLst/>
            <a:gdLst>
              <a:gd name="T0" fmla="*/ 31 w 31"/>
              <a:gd name="T1" fmla="*/ 18 h 32"/>
              <a:gd name="T2" fmla="*/ 31 w 31"/>
              <a:gd name="T3" fmla="*/ 18 h 32"/>
              <a:gd name="T4" fmla="*/ 31 w 31"/>
              <a:gd name="T5" fmla="*/ 25 h 32"/>
              <a:gd name="T6" fmla="*/ 28 w 31"/>
              <a:gd name="T7" fmla="*/ 28 h 32"/>
              <a:gd name="T8" fmla="*/ 24 w 31"/>
              <a:gd name="T9" fmla="*/ 32 h 32"/>
              <a:gd name="T10" fmla="*/ 17 w 31"/>
              <a:gd name="T11" fmla="*/ 32 h 32"/>
              <a:gd name="T12" fmla="*/ 17 w 31"/>
              <a:gd name="T13" fmla="*/ 32 h 32"/>
              <a:gd name="T14" fmla="*/ 10 w 31"/>
              <a:gd name="T15" fmla="*/ 32 h 32"/>
              <a:gd name="T16" fmla="*/ 7 w 31"/>
              <a:gd name="T17" fmla="*/ 28 h 32"/>
              <a:gd name="T18" fmla="*/ 3 w 31"/>
              <a:gd name="T19" fmla="*/ 25 h 32"/>
              <a:gd name="T20" fmla="*/ 0 w 31"/>
              <a:gd name="T21" fmla="*/ 18 h 32"/>
              <a:gd name="T22" fmla="*/ 0 w 31"/>
              <a:gd name="T23" fmla="*/ 18 h 32"/>
              <a:gd name="T24" fmla="*/ 3 w 31"/>
              <a:gd name="T25" fmla="*/ 11 h 32"/>
              <a:gd name="T26" fmla="*/ 7 w 31"/>
              <a:gd name="T27" fmla="*/ 7 h 32"/>
              <a:gd name="T28" fmla="*/ 10 w 31"/>
              <a:gd name="T29" fmla="*/ 4 h 32"/>
              <a:gd name="T30" fmla="*/ 17 w 31"/>
              <a:gd name="T31" fmla="*/ 0 h 32"/>
              <a:gd name="T32" fmla="*/ 17 w 31"/>
              <a:gd name="T33" fmla="*/ 0 h 32"/>
              <a:gd name="T34" fmla="*/ 24 w 31"/>
              <a:gd name="T35" fmla="*/ 4 h 32"/>
              <a:gd name="T36" fmla="*/ 28 w 31"/>
              <a:gd name="T37" fmla="*/ 7 h 32"/>
              <a:gd name="T38" fmla="*/ 31 w 31"/>
              <a:gd name="T39" fmla="*/ 11 h 32"/>
              <a:gd name="T40" fmla="*/ 31 w 31"/>
              <a:gd name="T41" fmla="*/ 18 h 32"/>
              <a:gd name="T42" fmla="*/ 31 w 31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8"/>
                </a:moveTo>
                <a:lnTo>
                  <a:pt x="31" y="18"/>
                </a:lnTo>
                <a:lnTo>
                  <a:pt x="31" y="25"/>
                </a:lnTo>
                <a:lnTo>
                  <a:pt x="28" y="28"/>
                </a:lnTo>
                <a:lnTo>
                  <a:pt x="24" y="32"/>
                </a:lnTo>
                <a:lnTo>
                  <a:pt x="17" y="32"/>
                </a:lnTo>
                <a:lnTo>
                  <a:pt x="17" y="32"/>
                </a:lnTo>
                <a:lnTo>
                  <a:pt x="10" y="32"/>
                </a:lnTo>
                <a:lnTo>
                  <a:pt x="7" y="28"/>
                </a:lnTo>
                <a:lnTo>
                  <a:pt x="3" y="25"/>
                </a:lnTo>
                <a:lnTo>
                  <a:pt x="0" y="18"/>
                </a:lnTo>
                <a:lnTo>
                  <a:pt x="0" y="18"/>
                </a:lnTo>
                <a:lnTo>
                  <a:pt x="3" y="11"/>
                </a:lnTo>
                <a:lnTo>
                  <a:pt x="7" y="7"/>
                </a:lnTo>
                <a:lnTo>
                  <a:pt x="10" y="4"/>
                </a:lnTo>
                <a:lnTo>
                  <a:pt x="17" y="0"/>
                </a:lnTo>
                <a:lnTo>
                  <a:pt x="17" y="0"/>
                </a:lnTo>
                <a:lnTo>
                  <a:pt x="24" y="4"/>
                </a:lnTo>
                <a:lnTo>
                  <a:pt x="28" y="7"/>
                </a:lnTo>
                <a:lnTo>
                  <a:pt x="31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2" name="Freeform 61"/>
          <p:cNvSpPr>
            <a:spLocks/>
          </p:cNvSpPr>
          <p:nvPr/>
        </p:nvSpPr>
        <p:spPr bwMode="auto">
          <a:xfrm>
            <a:off x="6519863" y="3927476"/>
            <a:ext cx="49213" cy="49213"/>
          </a:xfrm>
          <a:custGeom>
            <a:avLst/>
            <a:gdLst>
              <a:gd name="T0" fmla="*/ 31 w 31"/>
              <a:gd name="T1" fmla="*/ 17 h 31"/>
              <a:gd name="T2" fmla="*/ 31 w 31"/>
              <a:gd name="T3" fmla="*/ 17 h 31"/>
              <a:gd name="T4" fmla="*/ 28 w 31"/>
              <a:gd name="T5" fmla="*/ 24 h 31"/>
              <a:gd name="T6" fmla="*/ 24 w 31"/>
              <a:gd name="T7" fmla="*/ 28 h 31"/>
              <a:gd name="T8" fmla="*/ 21 w 31"/>
              <a:gd name="T9" fmla="*/ 31 h 31"/>
              <a:gd name="T10" fmla="*/ 14 w 31"/>
              <a:gd name="T11" fmla="*/ 31 h 31"/>
              <a:gd name="T12" fmla="*/ 14 w 31"/>
              <a:gd name="T13" fmla="*/ 31 h 31"/>
              <a:gd name="T14" fmla="*/ 7 w 31"/>
              <a:gd name="T15" fmla="*/ 31 h 31"/>
              <a:gd name="T16" fmla="*/ 3 w 31"/>
              <a:gd name="T17" fmla="*/ 28 h 31"/>
              <a:gd name="T18" fmla="*/ 0 w 31"/>
              <a:gd name="T19" fmla="*/ 24 h 31"/>
              <a:gd name="T20" fmla="*/ 0 w 31"/>
              <a:gd name="T21" fmla="*/ 17 h 31"/>
              <a:gd name="T22" fmla="*/ 0 w 31"/>
              <a:gd name="T23" fmla="*/ 17 h 31"/>
              <a:gd name="T24" fmla="*/ 0 w 31"/>
              <a:gd name="T25" fmla="*/ 10 h 31"/>
              <a:gd name="T26" fmla="*/ 3 w 31"/>
              <a:gd name="T27" fmla="*/ 7 h 31"/>
              <a:gd name="T28" fmla="*/ 7 w 31"/>
              <a:gd name="T29" fmla="*/ 3 h 31"/>
              <a:gd name="T30" fmla="*/ 14 w 31"/>
              <a:gd name="T31" fmla="*/ 0 h 31"/>
              <a:gd name="T32" fmla="*/ 14 w 31"/>
              <a:gd name="T33" fmla="*/ 0 h 31"/>
              <a:gd name="T34" fmla="*/ 21 w 31"/>
              <a:gd name="T35" fmla="*/ 3 h 31"/>
              <a:gd name="T36" fmla="*/ 24 w 31"/>
              <a:gd name="T37" fmla="*/ 7 h 31"/>
              <a:gd name="T38" fmla="*/ 28 w 31"/>
              <a:gd name="T39" fmla="*/ 10 h 31"/>
              <a:gd name="T40" fmla="*/ 31 w 31"/>
              <a:gd name="T41" fmla="*/ 17 h 31"/>
              <a:gd name="T42" fmla="*/ 31 w 31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7"/>
                </a:moveTo>
                <a:lnTo>
                  <a:pt x="31" y="17"/>
                </a:lnTo>
                <a:lnTo>
                  <a:pt x="28" y="24"/>
                </a:lnTo>
                <a:lnTo>
                  <a:pt x="24" y="28"/>
                </a:lnTo>
                <a:lnTo>
                  <a:pt x="21" y="31"/>
                </a:lnTo>
                <a:lnTo>
                  <a:pt x="14" y="31"/>
                </a:lnTo>
                <a:lnTo>
                  <a:pt x="14" y="31"/>
                </a:lnTo>
                <a:lnTo>
                  <a:pt x="7" y="31"/>
                </a:lnTo>
                <a:lnTo>
                  <a:pt x="3" y="28"/>
                </a:lnTo>
                <a:lnTo>
                  <a:pt x="0" y="24"/>
                </a:lnTo>
                <a:lnTo>
                  <a:pt x="0" y="17"/>
                </a:lnTo>
                <a:lnTo>
                  <a:pt x="0" y="17"/>
                </a:lnTo>
                <a:lnTo>
                  <a:pt x="0" y="10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0"/>
                </a:lnTo>
                <a:lnTo>
                  <a:pt x="31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3" name="Freeform 62"/>
          <p:cNvSpPr>
            <a:spLocks/>
          </p:cNvSpPr>
          <p:nvPr/>
        </p:nvSpPr>
        <p:spPr bwMode="auto">
          <a:xfrm>
            <a:off x="6708775" y="4032251"/>
            <a:ext cx="49213" cy="50800"/>
          </a:xfrm>
          <a:custGeom>
            <a:avLst/>
            <a:gdLst>
              <a:gd name="T0" fmla="*/ 31 w 31"/>
              <a:gd name="T1" fmla="*/ 18 h 32"/>
              <a:gd name="T2" fmla="*/ 31 w 31"/>
              <a:gd name="T3" fmla="*/ 18 h 32"/>
              <a:gd name="T4" fmla="*/ 31 w 31"/>
              <a:gd name="T5" fmla="*/ 25 h 32"/>
              <a:gd name="T6" fmla="*/ 28 w 31"/>
              <a:gd name="T7" fmla="*/ 28 h 32"/>
              <a:gd name="T8" fmla="*/ 21 w 31"/>
              <a:gd name="T9" fmla="*/ 32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32 h 32"/>
              <a:gd name="T16" fmla="*/ 3 w 31"/>
              <a:gd name="T17" fmla="*/ 28 h 32"/>
              <a:gd name="T18" fmla="*/ 0 w 31"/>
              <a:gd name="T19" fmla="*/ 25 h 32"/>
              <a:gd name="T20" fmla="*/ 0 w 31"/>
              <a:gd name="T21" fmla="*/ 18 h 32"/>
              <a:gd name="T22" fmla="*/ 0 w 31"/>
              <a:gd name="T23" fmla="*/ 18 h 32"/>
              <a:gd name="T24" fmla="*/ 0 w 31"/>
              <a:gd name="T25" fmla="*/ 11 h 32"/>
              <a:gd name="T26" fmla="*/ 3 w 31"/>
              <a:gd name="T27" fmla="*/ 7 h 32"/>
              <a:gd name="T28" fmla="*/ 10 w 31"/>
              <a:gd name="T29" fmla="*/ 4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4 h 32"/>
              <a:gd name="T36" fmla="*/ 28 w 31"/>
              <a:gd name="T37" fmla="*/ 7 h 32"/>
              <a:gd name="T38" fmla="*/ 31 w 31"/>
              <a:gd name="T39" fmla="*/ 11 h 32"/>
              <a:gd name="T40" fmla="*/ 31 w 31"/>
              <a:gd name="T41" fmla="*/ 18 h 32"/>
              <a:gd name="T42" fmla="*/ 31 w 31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8"/>
                </a:moveTo>
                <a:lnTo>
                  <a:pt x="31" y="18"/>
                </a:lnTo>
                <a:lnTo>
                  <a:pt x="31" y="25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0" y="32"/>
                </a:lnTo>
                <a:lnTo>
                  <a:pt x="3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7"/>
                </a:lnTo>
                <a:lnTo>
                  <a:pt x="10" y="4"/>
                </a:lnTo>
                <a:lnTo>
                  <a:pt x="14" y="0"/>
                </a:lnTo>
                <a:lnTo>
                  <a:pt x="14" y="0"/>
                </a:lnTo>
                <a:lnTo>
                  <a:pt x="21" y="4"/>
                </a:lnTo>
                <a:lnTo>
                  <a:pt x="28" y="7"/>
                </a:lnTo>
                <a:lnTo>
                  <a:pt x="31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4" name="Freeform 63"/>
          <p:cNvSpPr>
            <a:spLocks/>
          </p:cNvSpPr>
          <p:nvPr/>
        </p:nvSpPr>
        <p:spPr bwMode="auto">
          <a:xfrm>
            <a:off x="6769100" y="4105276"/>
            <a:ext cx="50800" cy="49213"/>
          </a:xfrm>
          <a:custGeom>
            <a:avLst/>
            <a:gdLst>
              <a:gd name="T0" fmla="*/ 32 w 32"/>
              <a:gd name="T1" fmla="*/ 17 h 31"/>
              <a:gd name="T2" fmla="*/ 32 w 32"/>
              <a:gd name="T3" fmla="*/ 17 h 31"/>
              <a:gd name="T4" fmla="*/ 32 w 32"/>
              <a:gd name="T5" fmla="*/ 24 h 31"/>
              <a:gd name="T6" fmla="*/ 28 w 32"/>
              <a:gd name="T7" fmla="*/ 28 h 31"/>
              <a:gd name="T8" fmla="*/ 25 w 32"/>
              <a:gd name="T9" fmla="*/ 31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31 h 31"/>
              <a:gd name="T16" fmla="*/ 7 w 32"/>
              <a:gd name="T17" fmla="*/ 28 h 31"/>
              <a:gd name="T18" fmla="*/ 4 w 32"/>
              <a:gd name="T19" fmla="*/ 24 h 31"/>
              <a:gd name="T20" fmla="*/ 0 w 32"/>
              <a:gd name="T21" fmla="*/ 17 h 31"/>
              <a:gd name="T22" fmla="*/ 0 w 32"/>
              <a:gd name="T23" fmla="*/ 17 h 31"/>
              <a:gd name="T24" fmla="*/ 4 w 32"/>
              <a:gd name="T25" fmla="*/ 10 h 31"/>
              <a:gd name="T26" fmla="*/ 7 w 32"/>
              <a:gd name="T27" fmla="*/ 7 h 31"/>
              <a:gd name="T28" fmla="*/ 11 w 32"/>
              <a:gd name="T29" fmla="*/ 3 h 31"/>
              <a:gd name="T30" fmla="*/ 18 w 32"/>
              <a:gd name="T31" fmla="*/ 0 h 31"/>
              <a:gd name="T32" fmla="*/ 18 w 32"/>
              <a:gd name="T33" fmla="*/ 0 h 31"/>
              <a:gd name="T34" fmla="*/ 25 w 32"/>
              <a:gd name="T35" fmla="*/ 3 h 31"/>
              <a:gd name="T36" fmla="*/ 28 w 32"/>
              <a:gd name="T37" fmla="*/ 7 h 31"/>
              <a:gd name="T38" fmla="*/ 32 w 32"/>
              <a:gd name="T39" fmla="*/ 10 h 31"/>
              <a:gd name="T40" fmla="*/ 32 w 32"/>
              <a:gd name="T41" fmla="*/ 17 h 31"/>
              <a:gd name="T42" fmla="*/ 32 w 32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7"/>
                </a:moveTo>
                <a:lnTo>
                  <a:pt x="32" y="17"/>
                </a:lnTo>
                <a:lnTo>
                  <a:pt x="32" y="24"/>
                </a:lnTo>
                <a:lnTo>
                  <a:pt x="28" y="28"/>
                </a:lnTo>
                <a:lnTo>
                  <a:pt x="25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7" y="28"/>
                </a:lnTo>
                <a:lnTo>
                  <a:pt x="4" y="24"/>
                </a:lnTo>
                <a:lnTo>
                  <a:pt x="0" y="17"/>
                </a:lnTo>
                <a:lnTo>
                  <a:pt x="0" y="17"/>
                </a:lnTo>
                <a:lnTo>
                  <a:pt x="4" y="10"/>
                </a:lnTo>
                <a:lnTo>
                  <a:pt x="7" y="7"/>
                </a:lnTo>
                <a:lnTo>
                  <a:pt x="11" y="3"/>
                </a:lnTo>
                <a:lnTo>
                  <a:pt x="18" y="0"/>
                </a:lnTo>
                <a:lnTo>
                  <a:pt x="18" y="0"/>
                </a:lnTo>
                <a:lnTo>
                  <a:pt x="25" y="3"/>
                </a:lnTo>
                <a:lnTo>
                  <a:pt x="28" y="7"/>
                </a:lnTo>
                <a:lnTo>
                  <a:pt x="32" y="10"/>
                </a:lnTo>
                <a:lnTo>
                  <a:pt x="32" y="17"/>
                </a:lnTo>
                <a:lnTo>
                  <a:pt x="32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5" name="Freeform 64"/>
          <p:cNvSpPr>
            <a:spLocks/>
          </p:cNvSpPr>
          <p:nvPr/>
        </p:nvSpPr>
        <p:spPr bwMode="auto">
          <a:xfrm>
            <a:off x="6835775" y="4210051"/>
            <a:ext cx="50800" cy="50800"/>
          </a:xfrm>
          <a:custGeom>
            <a:avLst/>
            <a:gdLst>
              <a:gd name="T0" fmla="*/ 32 w 32"/>
              <a:gd name="T1" fmla="*/ 14 h 32"/>
              <a:gd name="T2" fmla="*/ 32 w 32"/>
              <a:gd name="T3" fmla="*/ 14 h 32"/>
              <a:gd name="T4" fmla="*/ 32 w 32"/>
              <a:gd name="T5" fmla="*/ 21 h 32"/>
              <a:gd name="T6" fmla="*/ 28 w 32"/>
              <a:gd name="T7" fmla="*/ 28 h 32"/>
              <a:gd name="T8" fmla="*/ 21 w 32"/>
              <a:gd name="T9" fmla="*/ 32 h 32"/>
              <a:gd name="T10" fmla="*/ 14 w 32"/>
              <a:gd name="T11" fmla="*/ 32 h 32"/>
              <a:gd name="T12" fmla="*/ 14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4 h 32"/>
              <a:gd name="T22" fmla="*/ 0 w 32"/>
              <a:gd name="T23" fmla="*/ 14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4 w 32"/>
              <a:gd name="T31" fmla="*/ 0 h 32"/>
              <a:gd name="T32" fmla="*/ 14 w 32"/>
              <a:gd name="T33" fmla="*/ 0 h 32"/>
              <a:gd name="T34" fmla="*/ 21 w 32"/>
              <a:gd name="T35" fmla="*/ 0 h 32"/>
              <a:gd name="T36" fmla="*/ 28 w 32"/>
              <a:gd name="T37" fmla="*/ 4 h 32"/>
              <a:gd name="T38" fmla="*/ 32 w 32"/>
              <a:gd name="T39" fmla="*/ 11 h 32"/>
              <a:gd name="T40" fmla="*/ 32 w 32"/>
              <a:gd name="T41" fmla="*/ 14 h 32"/>
              <a:gd name="T42" fmla="*/ 32 w 32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4"/>
                </a:moveTo>
                <a:lnTo>
                  <a:pt x="32" y="14"/>
                </a:lnTo>
                <a:lnTo>
                  <a:pt x="32" y="21"/>
                </a:lnTo>
                <a:lnTo>
                  <a:pt x="28" y="28"/>
                </a:lnTo>
                <a:lnTo>
                  <a:pt x="21" y="32"/>
                </a:lnTo>
                <a:lnTo>
                  <a:pt x="14" y="32"/>
                </a:lnTo>
                <a:lnTo>
                  <a:pt x="14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4"/>
                </a:lnTo>
                <a:lnTo>
                  <a:pt x="32" y="11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6" name="Freeform 65"/>
          <p:cNvSpPr>
            <a:spLocks/>
          </p:cNvSpPr>
          <p:nvPr/>
        </p:nvSpPr>
        <p:spPr bwMode="auto">
          <a:xfrm>
            <a:off x="6897688" y="4094163"/>
            <a:ext cx="49213" cy="49213"/>
          </a:xfrm>
          <a:custGeom>
            <a:avLst/>
            <a:gdLst>
              <a:gd name="T0" fmla="*/ 31 w 31"/>
              <a:gd name="T1" fmla="*/ 17 h 31"/>
              <a:gd name="T2" fmla="*/ 31 w 31"/>
              <a:gd name="T3" fmla="*/ 17 h 31"/>
              <a:gd name="T4" fmla="*/ 31 w 31"/>
              <a:gd name="T5" fmla="*/ 24 h 31"/>
              <a:gd name="T6" fmla="*/ 28 w 31"/>
              <a:gd name="T7" fmla="*/ 28 h 31"/>
              <a:gd name="T8" fmla="*/ 24 w 31"/>
              <a:gd name="T9" fmla="*/ 31 h 31"/>
              <a:gd name="T10" fmla="*/ 17 w 31"/>
              <a:gd name="T11" fmla="*/ 31 h 31"/>
              <a:gd name="T12" fmla="*/ 17 w 31"/>
              <a:gd name="T13" fmla="*/ 31 h 31"/>
              <a:gd name="T14" fmla="*/ 10 w 31"/>
              <a:gd name="T15" fmla="*/ 31 h 31"/>
              <a:gd name="T16" fmla="*/ 7 w 31"/>
              <a:gd name="T17" fmla="*/ 28 h 31"/>
              <a:gd name="T18" fmla="*/ 3 w 31"/>
              <a:gd name="T19" fmla="*/ 24 h 31"/>
              <a:gd name="T20" fmla="*/ 0 w 31"/>
              <a:gd name="T21" fmla="*/ 17 h 31"/>
              <a:gd name="T22" fmla="*/ 0 w 31"/>
              <a:gd name="T23" fmla="*/ 17 h 31"/>
              <a:gd name="T24" fmla="*/ 3 w 31"/>
              <a:gd name="T25" fmla="*/ 10 h 31"/>
              <a:gd name="T26" fmla="*/ 7 w 31"/>
              <a:gd name="T27" fmla="*/ 7 h 31"/>
              <a:gd name="T28" fmla="*/ 10 w 31"/>
              <a:gd name="T29" fmla="*/ 3 h 31"/>
              <a:gd name="T30" fmla="*/ 17 w 31"/>
              <a:gd name="T31" fmla="*/ 0 h 31"/>
              <a:gd name="T32" fmla="*/ 17 w 31"/>
              <a:gd name="T33" fmla="*/ 0 h 31"/>
              <a:gd name="T34" fmla="*/ 24 w 31"/>
              <a:gd name="T35" fmla="*/ 3 h 31"/>
              <a:gd name="T36" fmla="*/ 28 w 31"/>
              <a:gd name="T37" fmla="*/ 7 h 31"/>
              <a:gd name="T38" fmla="*/ 31 w 31"/>
              <a:gd name="T39" fmla="*/ 10 h 31"/>
              <a:gd name="T40" fmla="*/ 31 w 31"/>
              <a:gd name="T41" fmla="*/ 17 h 31"/>
              <a:gd name="T42" fmla="*/ 31 w 31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1">
                <a:moveTo>
                  <a:pt x="31" y="17"/>
                </a:moveTo>
                <a:lnTo>
                  <a:pt x="31" y="17"/>
                </a:lnTo>
                <a:lnTo>
                  <a:pt x="31" y="24"/>
                </a:lnTo>
                <a:lnTo>
                  <a:pt x="28" y="28"/>
                </a:lnTo>
                <a:lnTo>
                  <a:pt x="24" y="31"/>
                </a:lnTo>
                <a:lnTo>
                  <a:pt x="17" y="31"/>
                </a:lnTo>
                <a:lnTo>
                  <a:pt x="17" y="31"/>
                </a:lnTo>
                <a:lnTo>
                  <a:pt x="10" y="31"/>
                </a:lnTo>
                <a:lnTo>
                  <a:pt x="7" y="28"/>
                </a:lnTo>
                <a:lnTo>
                  <a:pt x="3" y="24"/>
                </a:lnTo>
                <a:lnTo>
                  <a:pt x="0" y="17"/>
                </a:lnTo>
                <a:lnTo>
                  <a:pt x="0" y="17"/>
                </a:lnTo>
                <a:lnTo>
                  <a:pt x="3" y="10"/>
                </a:lnTo>
                <a:lnTo>
                  <a:pt x="7" y="7"/>
                </a:lnTo>
                <a:lnTo>
                  <a:pt x="10" y="3"/>
                </a:lnTo>
                <a:lnTo>
                  <a:pt x="17" y="0"/>
                </a:lnTo>
                <a:lnTo>
                  <a:pt x="17" y="0"/>
                </a:lnTo>
                <a:lnTo>
                  <a:pt x="24" y="3"/>
                </a:lnTo>
                <a:lnTo>
                  <a:pt x="28" y="7"/>
                </a:lnTo>
                <a:lnTo>
                  <a:pt x="31" y="10"/>
                </a:lnTo>
                <a:lnTo>
                  <a:pt x="31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7" name="Freeform 66"/>
          <p:cNvSpPr>
            <a:spLocks/>
          </p:cNvSpPr>
          <p:nvPr/>
        </p:nvSpPr>
        <p:spPr bwMode="auto">
          <a:xfrm>
            <a:off x="6964363" y="3725863"/>
            <a:ext cx="49213" cy="50800"/>
          </a:xfrm>
          <a:custGeom>
            <a:avLst/>
            <a:gdLst>
              <a:gd name="T0" fmla="*/ 31 w 31"/>
              <a:gd name="T1" fmla="*/ 14 h 32"/>
              <a:gd name="T2" fmla="*/ 31 w 31"/>
              <a:gd name="T3" fmla="*/ 14 h 32"/>
              <a:gd name="T4" fmla="*/ 31 w 31"/>
              <a:gd name="T5" fmla="*/ 21 h 32"/>
              <a:gd name="T6" fmla="*/ 28 w 31"/>
              <a:gd name="T7" fmla="*/ 25 h 32"/>
              <a:gd name="T8" fmla="*/ 21 w 31"/>
              <a:gd name="T9" fmla="*/ 28 h 32"/>
              <a:gd name="T10" fmla="*/ 14 w 31"/>
              <a:gd name="T11" fmla="*/ 32 h 32"/>
              <a:gd name="T12" fmla="*/ 14 w 31"/>
              <a:gd name="T13" fmla="*/ 32 h 32"/>
              <a:gd name="T14" fmla="*/ 10 w 31"/>
              <a:gd name="T15" fmla="*/ 28 h 32"/>
              <a:gd name="T16" fmla="*/ 3 w 31"/>
              <a:gd name="T17" fmla="*/ 25 h 32"/>
              <a:gd name="T18" fmla="*/ 0 w 31"/>
              <a:gd name="T19" fmla="*/ 21 h 32"/>
              <a:gd name="T20" fmla="*/ 0 w 31"/>
              <a:gd name="T21" fmla="*/ 14 h 32"/>
              <a:gd name="T22" fmla="*/ 0 w 31"/>
              <a:gd name="T23" fmla="*/ 14 h 32"/>
              <a:gd name="T24" fmla="*/ 0 w 31"/>
              <a:gd name="T25" fmla="*/ 7 h 32"/>
              <a:gd name="T26" fmla="*/ 3 w 31"/>
              <a:gd name="T27" fmla="*/ 4 h 32"/>
              <a:gd name="T28" fmla="*/ 10 w 31"/>
              <a:gd name="T29" fmla="*/ 0 h 32"/>
              <a:gd name="T30" fmla="*/ 14 w 31"/>
              <a:gd name="T31" fmla="*/ 0 h 32"/>
              <a:gd name="T32" fmla="*/ 14 w 31"/>
              <a:gd name="T33" fmla="*/ 0 h 32"/>
              <a:gd name="T34" fmla="*/ 21 w 31"/>
              <a:gd name="T35" fmla="*/ 0 h 32"/>
              <a:gd name="T36" fmla="*/ 28 w 31"/>
              <a:gd name="T37" fmla="*/ 4 h 32"/>
              <a:gd name="T38" fmla="*/ 31 w 31"/>
              <a:gd name="T39" fmla="*/ 7 h 32"/>
              <a:gd name="T40" fmla="*/ 31 w 31"/>
              <a:gd name="T41" fmla="*/ 14 h 32"/>
              <a:gd name="T42" fmla="*/ 31 w 31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2">
                <a:moveTo>
                  <a:pt x="31" y="14"/>
                </a:moveTo>
                <a:lnTo>
                  <a:pt x="31" y="14"/>
                </a:lnTo>
                <a:lnTo>
                  <a:pt x="31" y="21"/>
                </a:lnTo>
                <a:lnTo>
                  <a:pt x="28" y="25"/>
                </a:lnTo>
                <a:lnTo>
                  <a:pt x="21" y="28"/>
                </a:lnTo>
                <a:lnTo>
                  <a:pt x="14" y="32"/>
                </a:lnTo>
                <a:lnTo>
                  <a:pt x="14" y="32"/>
                </a:lnTo>
                <a:lnTo>
                  <a:pt x="10" y="28"/>
                </a:lnTo>
                <a:lnTo>
                  <a:pt x="3" y="25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3" y="4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8" y="4"/>
                </a:lnTo>
                <a:lnTo>
                  <a:pt x="31" y="7"/>
                </a:lnTo>
                <a:lnTo>
                  <a:pt x="31" y="14"/>
                </a:lnTo>
                <a:lnTo>
                  <a:pt x="31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8" name="Freeform 67"/>
          <p:cNvSpPr>
            <a:spLocks/>
          </p:cNvSpPr>
          <p:nvPr/>
        </p:nvSpPr>
        <p:spPr bwMode="auto">
          <a:xfrm>
            <a:off x="7024688" y="3665538"/>
            <a:ext cx="50800" cy="49213"/>
          </a:xfrm>
          <a:custGeom>
            <a:avLst/>
            <a:gdLst>
              <a:gd name="T0" fmla="*/ 32 w 32"/>
              <a:gd name="T1" fmla="*/ 17 h 31"/>
              <a:gd name="T2" fmla="*/ 32 w 32"/>
              <a:gd name="T3" fmla="*/ 17 h 31"/>
              <a:gd name="T4" fmla="*/ 32 w 32"/>
              <a:gd name="T5" fmla="*/ 21 h 31"/>
              <a:gd name="T6" fmla="*/ 28 w 32"/>
              <a:gd name="T7" fmla="*/ 28 h 31"/>
              <a:gd name="T8" fmla="*/ 25 w 32"/>
              <a:gd name="T9" fmla="*/ 31 h 31"/>
              <a:gd name="T10" fmla="*/ 18 w 32"/>
              <a:gd name="T11" fmla="*/ 31 h 31"/>
              <a:gd name="T12" fmla="*/ 18 w 32"/>
              <a:gd name="T13" fmla="*/ 31 h 31"/>
              <a:gd name="T14" fmla="*/ 11 w 32"/>
              <a:gd name="T15" fmla="*/ 31 h 31"/>
              <a:gd name="T16" fmla="*/ 7 w 32"/>
              <a:gd name="T17" fmla="*/ 28 h 31"/>
              <a:gd name="T18" fmla="*/ 4 w 32"/>
              <a:gd name="T19" fmla="*/ 21 h 31"/>
              <a:gd name="T20" fmla="*/ 0 w 32"/>
              <a:gd name="T21" fmla="*/ 17 h 31"/>
              <a:gd name="T22" fmla="*/ 0 w 32"/>
              <a:gd name="T23" fmla="*/ 17 h 31"/>
              <a:gd name="T24" fmla="*/ 4 w 32"/>
              <a:gd name="T25" fmla="*/ 10 h 31"/>
              <a:gd name="T26" fmla="*/ 7 w 32"/>
              <a:gd name="T27" fmla="*/ 3 h 31"/>
              <a:gd name="T28" fmla="*/ 11 w 32"/>
              <a:gd name="T29" fmla="*/ 0 h 31"/>
              <a:gd name="T30" fmla="*/ 18 w 32"/>
              <a:gd name="T31" fmla="*/ 0 h 31"/>
              <a:gd name="T32" fmla="*/ 18 w 32"/>
              <a:gd name="T33" fmla="*/ 0 h 31"/>
              <a:gd name="T34" fmla="*/ 25 w 32"/>
              <a:gd name="T35" fmla="*/ 0 h 31"/>
              <a:gd name="T36" fmla="*/ 28 w 32"/>
              <a:gd name="T37" fmla="*/ 3 h 31"/>
              <a:gd name="T38" fmla="*/ 32 w 32"/>
              <a:gd name="T39" fmla="*/ 10 h 31"/>
              <a:gd name="T40" fmla="*/ 32 w 32"/>
              <a:gd name="T41" fmla="*/ 17 h 31"/>
              <a:gd name="T42" fmla="*/ 32 w 32"/>
              <a:gd name="T43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7"/>
                </a:moveTo>
                <a:lnTo>
                  <a:pt x="32" y="17"/>
                </a:lnTo>
                <a:lnTo>
                  <a:pt x="32" y="21"/>
                </a:lnTo>
                <a:lnTo>
                  <a:pt x="28" y="28"/>
                </a:lnTo>
                <a:lnTo>
                  <a:pt x="25" y="31"/>
                </a:lnTo>
                <a:lnTo>
                  <a:pt x="18" y="31"/>
                </a:lnTo>
                <a:lnTo>
                  <a:pt x="18" y="31"/>
                </a:lnTo>
                <a:lnTo>
                  <a:pt x="11" y="31"/>
                </a:lnTo>
                <a:lnTo>
                  <a:pt x="7" y="28"/>
                </a:lnTo>
                <a:lnTo>
                  <a:pt x="4" y="21"/>
                </a:lnTo>
                <a:lnTo>
                  <a:pt x="0" y="17"/>
                </a:lnTo>
                <a:lnTo>
                  <a:pt x="0" y="17"/>
                </a:lnTo>
                <a:lnTo>
                  <a:pt x="4" y="10"/>
                </a:lnTo>
                <a:lnTo>
                  <a:pt x="7" y="3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5" y="0"/>
                </a:lnTo>
                <a:lnTo>
                  <a:pt x="28" y="3"/>
                </a:lnTo>
                <a:lnTo>
                  <a:pt x="32" y="10"/>
                </a:lnTo>
                <a:lnTo>
                  <a:pt x="32" y="17"/>
                </a:lnTo>
                <a:lnTo>
                  <a:pt x="32" y="17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89" name="Freeform 68"/>
          <p:cNvSpPr>
            <a:spLocks/>
          </p:cNvSpPr>
          <p:nvPr/>
        </p:nvSpPr>
        <p:spPr bwMode="auto">
          <a:xfrm>
            <a:off x="7091363" y="3503613"/>
            <a:ext cx="50800" cy="50800"/>
          </a:xfrm>
          <a:custGeom>
            <a:avLst/>
            <a:gdLst>
              <a:gd name="T0" fmla="*/ 32 w 32"/>
              <a:gd name="T1" fmla="*/ 14 h 32"/>
              <a:gd name="T2" fmla="*/ 32 w 32"/>
              <a:gd name="T3" fmla="*/ 14 h 32"/>
              <a:gd name="T4" fmla="*/ 28 w 32"/>
              <a:gd name="T5" fmla="*/ 21 h 32"/>
              <a:gd name="T6" fmla="*/ 25 w 32"/>
              <a:gd name="T7" fmla="*/ 25 h 32"/>
              <a:gd name="T8" fmla="*/ 21 w 32"/>
              <a:gd name="T9" fmla="*/ 28 h 32"/>
              <a:gd name="T10" fmla="*/ 14 w 32"/>
              <a:gd name="T11" fmla="*/ 32 h 32"/>
              <a:gd name="T12" fmla="*/ 14 w 32"/>
              <a:gd name="T13" fmla="*/ 32 h 32"/>
              <a:gd name="T14" fmla="*/ 7 w 32"/>
              <a:gd name="T15" fmla="*/ 28 h 32"/>
              <a:gd name="T16" fmla="*/ 4 w 32"/>
              <a:gd name="T17" fmla="*/ 25 h 32"/>
              <a:gd name="T18" fmla="*/ 0 w 32"/>
              <a:gd name="T19" fmla="*/ 21 h 32"/>
              <a:gd name="T20" fmla="*/ 0 w 32"/>
              <a:gd name="T21" fmla="*/ 14 h 32"/>
              <a:gd name="T22" fmla="*/ 0 w 32"/>
              <a:gd name="T23" fmla="*/ 14 h 32"/>
              <a:gd name="T24" fmla="*/ 0 w 32"/>
              <a:gd name="T25" fmla="*/ 7 h 32"/>
              <a:gd name="T26" fmla="*/ 4 w 32"/>
              <a:gd name="T27" fmla="*/ 4 h 32"/>
              <a:gd name="T28" fmla="*/ 7 w 32"/>
              <a:gd name="T29" fmla="*/ 0 h 32"/>
              <a:gd name="T30" fmla="*/ 14 w 32"/>
              <a:gd name="T31" fmla="*/ 0 h 32"/>
              <a:gd name="T32" fmla="*/ 14 w 32"/>
              <a:gd name="T33" fmla="*/ 0 h 32"/>
              <a:gd name="T34" fmla="*/ 21 w 32"/>
              <a:gd name="T35" fmla="*/ 0 h 32"/>
              <a:gd name="T36" fmla="*/ 25 w 32"/>
              <a:gd name="T37" fmla="*/ 4 h 32"/>
              <a:gd name="T38" fmla="*/ 28 w 32"/>
              <a:gd name="T39" fmla="*/ 7 h 32"/>
              <a:gd name="T40" fmla="*/ 32 w 32"/>
              <a:gd name="T41" fmla="*/ 14 h 32"/>
              <a:gd name="T42" fmla="*/ 32 w 32"/>
              <a:gd name="T43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4"/>
                </a:moveTo>
                <a:lnTo>
                  <a:pt x="32" y="14"/>
                </a:lnTo>
                <a:lnTo>
                  <a:pt x="28" y="21"/>
                </a:lnTo>
                <a:lnTo>
                  <a:pt x="25" y="25"/>
                </a:lnTo>
                <a:lnTo>
                  <a:pt x="21" y="28"/>
                </a:lnTo>
                <a:lnTo>
                  <a:pt x="14" y="32"/>
                </a:lnTo>
                <a:lnTo>
                  <a:pt x="14" y="32"/>
                </a:lnTo>
                <a:lnTo>
                  <a:pt x="7" y="28"/>
                </a:lnTo>
                <a:lnTo>
                  <a:pt x="4" y="25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7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5" y="4"/>
                </a:lnTo>
                <a:lnTo>
                  <a:pt x="28" y="7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90" name="Freeform 69"/>
          <p:cNvSpPr>
            <a:spLocks/>
          </p:cNvSpPr>
          <p:nvPr/>
        </p:nvSpPr>
        <p:spPr bwMode="auto">
          <a:xfrm>
            <a:off x="7153275" y="3403601"/>
            <a:ext cx="50800" cy="50800"/>
          </a:xfrm>
          <a:custGeom>
            <a:avLst/>
            <a:gdLst>
              <a:gd name="T0" fmla="*/ 32 w 32"/>
              <a:gd name="T1" fmla="*/ 18 h 32"/>
              <a:gd name="T2" fmla="*/ 32 w 32"/>
              <a:gd name="T3" fmla="*/ 18 h 32"/>
              <a:gd name="T4" fmla="*/ 32 w 32"/>
              <a:gd name="T5" fmla="*/ 21 h 32"/>
              <a:gd name="T6" fmla="*/ 28 w 32"/>
              <a:gd name="T7" fmla="*/ 28 h 32"/>
              <a:gd name="T8" fmla="*/ 21 w 32"/>
              <a:gd name="T9" fmla="*/ 32 h 32"/>
              <a:gd name="T10" fmla="*/ 18 w 32"/>
              <a:gd name="T11" fmla="*/ 32 h 32"/>
              <a:gd name="T12" fmla="*/ 18 w 32"/>
              <a:gd name="T13" fmla="*/ 32 h 32"/>
              <a:gd name="T14" fmla="*/ 11 w 32"/>
              <a:gd name="T15" fmla="*/ 32 h 32"/>
              <a:gd name="T16" fmla="*/ 4 w 32"/>
              <a:gd name="T17" fmla="*/ 28 h 32"/>
              <a:gd name="T18" fmla="*/ 0 w 32"/>
              <a:gd name="T19" fmla="*/ 21 h 32"/>
              <a:gd name="T20" fmla="*/ 0 w 32"/>
              <a:gd name="T21" fmla="*/ 18 h 32"/>
              <a:gd name="T22" fmla="*/ 0 w 32"/>
              <a:gd name="T23" fmla="*/ 18 h 32"/>
              <a:gd name="T24" fmla="*/ 0 w 32"/>
              <a:gd name="T25" fmla="*/ 11 h 32"/>
              <a:gd name="T26" fmla="*/ 4 w 32"/>
              <a:gd name="T27" fmla="*/ 4 h 32"/>
              <a:gd name="T28" fmla="*/ 11 w 32"/>
              <a:gd name="T29" fmla="*/ 0 h 32"/>
              <a:gd name="T30" fmla="*/ 18 w 32"/>
              <a:gd name="T31" fmla="*/ 0 h 32"/>
              <a:gd name="T32" fmla="*/ 18 w 32"/>
              <a:gd name="T33" fmla="*/ 0 h 32"/>
              <a:gd name="T34" fmla="*/ 21 w 32"/>
              <a:gd name="T35" fmla="*/ 0 h 32"/>
              <a:gd name="T36" fmla="*/ 28 w 32"/>
              <a:gd name="T37" fmla="*/ 4 h 32"/>
              <a:gd name="T38" fmla="*/ 32 w 32"/>
              <a:gd name="T39" fmla="*/ 11 h 32"/>
              <a:gd name="T40" fmla="*/ 32 w 32"/>
              <a:gd name="T41" fmla="*/ 18 h 32"/>
              <a:gd name="T42" fmla="*/ 32 w 32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32" y="18"/>
                </a:moveTo>
                <a:lnTo>
                  <a:pt x="32" y="18"/>
                </a:lnTo>
                <a:lnTo>
                  <a:pt x="32" y="21"/>
                </a:lnTo>
                <a:lnTo>
                  <a:pt x="28" y="28"/>
                </a:lnTo>
                <a:lnTo>
                  <a:pt x="21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4" y="28"/>
                </a:lnTo>
                <a:lnTo>
                  <a:pt x="0" y="21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4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8" y="4"/>
                </a:lnTo>
                <a:lnTo>
                  <a:pt x="32" y="11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91" name="Freeform 70"/>
          <p:cNvSpPr>
            <a:spLocks/>
          </p:cNvSpPr>
          <p:nvPr/>
        </p:nvSpPr>
        <p:spPr bwMode="auto">
          <a:xfrm>
            <a:off x="7219950" y="3676651"/>
            <a:ext cx="50800" cy="49213"/>
          </a:xfrm>
          <a:custGeom>
            <a:avLst/>
            <a:gdLst>
              <a:gd name="T0" fmla="*/ 32 w 32"/>
              <a:gd name="T1" fmla="*/ 14 h 31"/>
              <a:gd name="T2" fmla="*/ 32 w 32"/>
              <a:gd name="T3" fmla="*/ 14 h 31"/>
              <a:gd name="T4" fmla="*/ 28 w 32"/>
              <a:gd name="T5" fmla="*/ 21 h 31"/>
              <a:gd name="T6" fmla="*/ 25 w 32"/>
              <a:gd name="T7" fmla="*/ 28 h 31"/>
              <a:gd name="T8" fmla="*/ 21 w 32"/>
              <a:gd name="T9" fmla="*/ 31 h 31"/>
              <a:gd name="T10" fmla="*/ 14 w 32"/>
              <a:gd name="T11" fmla="*/ 31 h 31"/>
              <a:gd name="T12" fmla="*/ 14 w 32"/>
              <a:gd name="T13" fmla="*/ 31 h 31"/>
              <a:gd name="T14" fmla="*/ 7 w 32"/>
              <a:gd name="T15" fmla="*/ 31 h 31"/>
              <a:gd name="T16" fmla="*/ 4 w 32"/>
              <a:gd name="T17" fmla="*/ 28 h 31"/>
              <a:gd name="T18" fmla="*/ 0 w 32"/>
              <a:gd name="T19" fmla="*/ 21 h 31"/>
              <a:gd name="T20" fmla="*/ 0 w 32"/>
              <a:gd name="T21" fmla="*/ 14 h 31"/>
              <a:gd name="T22" fmla="*/ 0 w 32"/>
              <a:gd name="T23" fmla="*/ 14 h 31"/>
              <a:gd name="T24" fmla="*/ 0 w 32"/>
              <a:gd name="T25" fmla="*/ 10 h 31"/>
              <a:gd name="T26" fmla="*/ 4 w 32"/>
              <a:gd name="T27" fmla="*/ 3 h 31"/>
              <a:gd name="T28" fmla="*/ 7 w 32"/>
              <a:gd name="T29" fmla="*/ 0 h 31"/>
              <a:gd name="T30" fmla="*/ 14 w 32"/>
              <a:gd name="T31" fmla="*/ 0 h 31"/>
              <a:gd name="T32" fmla="*/ 14 w 32"/>
              <a:gd name="T33" fmla="*/ 0 h 31"/>
              <a:gd name="T34" fmla="*/ 21 w 32"/>
              <a:gd name="T35" fmla="*/ 0 h 31"/>
              <a:gd name="T36" fmla="*/ 25 w 32"/>
              <a:gd name="T37" fmla="*/ 3 h 31"/>
              <a:gd name="T38" fmla="*/ 28 w 32"/>
              <a:gd name="T39" fmla="*/ 10 h 31"/>
              <a:gd name="T40" fmla="*/ 32 w 32"/>
              <a:gd name="T41" fmla="*/ 14 h 31"/>
              <a:gd name="T42" fmla="*/ 32 w 32"/>
              <a:gd name="T43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1">
                <a:moveTo>
                  <a:pt x="32" y="14"/>
                </a:moveTo>
                <a:lnTo>
                  <a:pt x="32" y="14"/>
                </a:lnTo>
                <a:lnTo>
                  <a:pt x="28" y="21"/>
                </a:lnTo>
                <a:lnTo>
                  <a:pt x="25" y="28"/>
                </a:lnTo>
                <a:lnTo>
                  <a:pt x="21" y="31"/>
                </a:lnTo>
                <a:lnTo>
                  <a:pt x="14" y="31"/>
                </a:lnTo>
                <a:lnTo>
                  <a:pt x="14" y="31"/>
                </a:lnTo>
                <a:lnTo>
                  <a:pt x="7" y="31"/>
                </a:lnTo>
                <a:lnTo>
                  <a:pt x="4" y="28"/>
                </a:lnTo>
                <a:lnTo>
                  <a:pt x="0" y="21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3"/>
                </a:lnTo>
                <a:lnTo>
                  <a:pt x="7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5" y="3"/>
                </a:lnTo>
                <a:lnTo>
                  <a:pt x="28" y="10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92" name="Freeform 71"/>
          <p:cNvSpPr>
            <a:spLocks/>
          </p:cNvSpPr>
          <p:nvPr/>
        </p:nvSpPr>
        <p:spPr bwMode="auto">
          <a:xfrm>
            <a:off x="7281863" y="3681413"/>
            <a:ext cx="49213" cy="55563"/>
          </a:xfrm>
          <a:custGeom>
            <a:avLst/>
            <a:gdLst>
              <a:gd name="T0" fmla="*/ 31 w 31"/>
              <a:gd name="T1" fmla="*/ 18 h 35"/>
              <a:gd name="T2" fmla="*/ 31 w 31"/>
              <a:gd name="T3" fmla="*/ 18 h 35"/>
              <a:gd name="T4" fmla="*/ 31 w 31"/>
              <a:gd name="T5" fmla="*/ 25 h 35"/>
              <a:gd name="T6" fmla="*/ 28 w 31"/>
              <a:gd name="T7" fmla="*/ 28 h 35"/>
              <a:gd name="T8" fmla="*/ 21 w 31"/>
              <a:gd name="T9" fmla="*/ 32 h 35"/>
              <a:gd name="T10" fmla="*/ 17 w 31"/>
              <a:gd name="T11" fmla="*/ 35 h 35"/>
              <a:gd name="T12" fmla="*/ 17 w 31"/>
              <a:gd name="T13" fmla="*/ 35 h 35"/>
              <a:gd name="T14" fmla="*/ 10 w 31"/>
              <a:gd name="T15" fmla="*/ 32 h 35"/>
              <a:gd name="T16" fmla="*/ 3 w 31"/>
              <a:gd name="T17" fmla="*/ 28 h 35"/>
              <a:gd name="T18" fmla="*/ 0 w 31"/>
              <a:gd name="T19" fmla="*/ 25 h 35"/>
              <a:gd name="T20" fmla="*/ 0 w 31"/>
              <a:gd name="T21" fmla="*/ 18 h 35"/>
              <a:gd name="T22" fmla="*/ 0 w 31"/>
              <a:gd name="T23" fmla="*/ 18 h 35"/>
              <a:gd name="T24" fmla="*/ 0 w 31"/>
              <a:gd name="T25" fmla="*/ 11 h 35"/>
              <a:gd name="T26" fmla="*/ 3 w 31"/>
              <a:gd name="T27" fmla="*/ 7 h 35"/>
              <a:gd name="T28" fmla="*/ 10 w 31"/>
              <a:gd name="T29" fmla="*/ 4 h 35"/>
              <a:gd name="T30" fmla="*/ 17 w 31"/>
              <a:gd name="T31" fmla="*/ 0 h 35"/>
              <a:gd name="T32" fmla="*/ 17 w 31"/>
              <a:gd name="T33" fmla="*/ 0 h 35"/>
              <a:gd name="T34" fmla="*/ 21 w 31"/>
              <a:gd name="T35" fmla="*/ 4 h 35"/>
              <a:gd name="T36" fmla="*/ 28 w 31"/>
              <a:gd name="T37" fmla="*/ 7 h 35"/>
              <a:gd name="T38" fmla="*/ 31 w 31"/>
              <a:gd name="T39" fmla="*/ 11 h 35"/>
              <a:gd name="T40" fmla="*/ 31 w 31"/>
              <a:gd name="T41" fmla="*/ 18 h 35"/>
              <a:gd name="T42" fmla="*/ 31 w 31"/>
              <a:gd name="T43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35">
                <a:moveTo>
                  <a:pt x="31" y="18"/>
                </a:moveTo>
                <a:lnTo>
                  <a:pt x="31" y="18"/>
                </a:lnTo>
                <a:lnTo>
                  <a:pt x="31" y="25"/>
                </a:lnTo>
                <a:lnTo>
                  <a:pt x="28" y="28"/>
                </a:lnTo>
                <a:lnTo>
                  <a:pt x="21" y="32"/>
                </a:lnTo>
                <a:lnTo>
                  <a:pt x="17" y="35"/>
                </a:lnTo>
                <a:lnTo>
                  <a:pt x="17" y="35"/>
                </a:lnTo>
                <a:lnTo>
                  <a:pt x="10" y="32"/>
                </a:lnTo>
                <a:lnTo>
                  <a:pt x="3" y="28"/>
                </a:lnTo>
                <a:lnTo>
                  <a:pt x="0" y="25"/>
                </a:lnTo>
                <a:lnTo>
                  <a:pt x="0" y="18"/>
                </a:lnTo>
                <a:lnTo>
                  <a:pt x="0" y="18"/>
                </a:lnTo>
                <a:lnTo>
                  <a:pt x="0" y="11"/>
                </a:lnTo>
                <a:lnTo>
                  <a:pt x="3" y="7"/>
                </a:lnTo>
                <a:lnTo>
                  <a:pt x="10" y="4"/>
                </a:lnTo>
                <a:lnTo>
                  <a:pt x="17" y="0"/>
                </a:lnTo>
                <a:lnTo>
                  <a:pt x="17" y="0"/>
                </a:lnTo>
                <a:lnTo>
                  <a:pt x="21" y="4"/>
                </a:lnTo>
                <a:lnTo>
                  <a:pt x="28" y="7"/>
                </a:lnTo>
                <a:lnTo>
                  <a:pt x="31" y="11"/>
                </a:lnTo>
                <a:lnTo>
                  <a:pt x="31" y="18"/>
                </a:lnTo>
                <a:lnTo>
                  <a:pt x="31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93" name="Freeform 72"/>
          <p:cNvSpPr>
            <a:spLocks/>
          </p:cNvSpPr>
          <p:nvPr/>
        </p:nvSpPr>
        <p:spPr bwMode="auto">
          <a:xfrm>
            <a:off x="7342188" y="3714751"/>
            <a:ext cx="55563" cy="50800"/>
          </a:xfrm>
          <a:custGeom>
            <a:avLst/>
            <a:gdLst>
              <a:gd name="T0" fmla="*/ 35 w 35"/>
              <a:gd name="T1" fmla="*/ 18 h 32"/>
              <a:gd name="T2" fmla="*/ 35 w 35"/>
              <a:gd name="T3" fmla="*/ 18 h 32"/>
              <a:gd name="T4" fmla="*/ 32 w 35"/>
              <a:gd name="T5" fmla="*/ 21 h 32"/>
              <a:gd name="T6" fmla="*/ 28 w 35"/>
              <a:gd name="T7" fmla="*/ 28 h 32"/>
              <a:gd name="T8" fmla="*/ 25 w 35"/>
              <a:gd name="T9" fmla="*/ 32 h 32"/>
              <a:gd name="T10" fmla="*/ 18 w 35"/>
              <a:gd name="T11" fmla="*/ 32 h 32"/>
              <a:gd name="T12" fmla="*/ 18 w 35"/>
              <a:gd name="T13" fmla="*/ 32 h 32"/>
              <a:gd name="T14" fmla="*/ 11 w 35"/>
              <a:gd name="T15" fmla="*/ 32 h 32"/>
              <a:gd name="T16" fmla="*/ 7 w 35"/>
              <a:gd name="T17" fmla="*/ 28 h 32"/>
              <a:gd name="T18" fmla="*/ 4 w 35"/>
              <a:gd name="T19" fmla="*/ 21 h 32"/>
              <a:gd name="T20" fmla="*/ 0 w 35"/>
              <a:gd name="T21" fmla="*/ 18 h 32"/>
              <a:gd name="T22" fmla="*/ 0 w 35"/>
              <a:gd name="T23" fmla="*/ 18 h 32"/>
              <a:gd name="T24" fmla="*/ 4 w 35"/>
              <a:gd name="T25" fmla="*/ 11 h 32"/>
              <a:gd name="T26" fmla="*/ 7 w 35"/>
              <a:gd name="T27" fmla="*/ 4 h 32"/>
              <a:gd name="T28" fmla="*/ 11 w 35"/>
              <a:gd name="T29" fmla="*/ 0 h 32"/>
              <a:gd name="T30" fmla="*/ 18 w 35"/>
              <a:gd name="T31" fmla="*/ 0 h 32"/>
              <a:gd name="T32" fmla="*/ 18 w 35"/>
              <a:gd name="T33" fmla="*/ 0 h 32"/>
              <a:gd name="T34" fmla="*/ 25 w 35"/>
              <a:gd name="T35" fmla="*/ 0 h 32"/>
              <a:gd name="T36" fmla="*/ 28 w 35"/>
              <a:gd name="T37" fmla="*/ 4 h 32"/>
              <a:gd name="T38" fmla="*/ 32 w 35"/>
              <a:gd name="T39" fmla="*/ 11 h 32"/>
              <a:gd name="T40" fmla="*/ 35 w 35"/>
              <a:gd name="T41" fmla="*/ 18 h 32"/>
              <a:gd name="T42" fmla="*/ 35 w 35"/>
              <a:gd name="T4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2">
                <a:moveTo>
                  <a:pt x="35" y="18"/>
                </a:moveTo>
                <a:lnTo>
                  <a:pt x="35" y="18"/>
                </a:lnTo>
                <a:lnTo>
                  <a:pt x="32" y="21"/>
                </a:lnTo>
                <a:lnTo>
                  <a:pt x="28" y="28"/>
                </a:lnTo>
                <a:lnTo>
                  <a:pt x="25" y="32"/>
                </a:lnTo>
                <a:lnTo>
                  <a:pt x="18" y="32"/>
                </a:lnTo>
                <a:lnTo>
                  <a:pt x="18" y="32"/>
                </a:lnTo>
                <a:lnTo>
                  <a:pt x="11" y="32"/>
                </a:lnTo>
                <a:lnTo>
                  <a:pt x="7" y="28"/>
                </a:lnTo>
                <a:lnTo>
                  <a:pt x="4" y="21"/>
                </a:lnTo>
                <a:lnTo>
                  <a:pt x="0" y="18"/>
                </a:lnTo>
                <a:lnTo>
                  <a:pt x="0" y="18"/>
                </a:lnTo>
                <a:lnTo>
                  <a:pt x="4" y="11"/>
                </a:lnTo>
                <a:lnTo>
                  <a:pt x="7" y="4"/>
                </a:lnTo>
                <a:lnTo>
                  <a:pt x="11" y="0"/>
                </a:lnTo>
                <a:lnTo>
                  <a:pt x="18" y="0"/>
                </a:lnTo>
                <a:lnTo>
                  <a:pt x="18" y="0"/>
                </a:lnTo>
                <a:lnTo>
                  <a:pt x="25" y="0"/>
                </a:lnTo>
                <a:lnTo>
                  <a:pt x="28" y="4"/>
                </a:lnTo>
                <a:lnTo>
                  <a:pt x="32" y="11"/>
                </a:lnTo>
                <a:lnTo>
                  <a:pt x="35" y="18"/>
                </a:lnTo>
                <a:lnTo>
                  <a:pt x="35" y="18"/>
                </a:lnTo>
                <a:close/>
              </a:path>
            </a:pathLst>
          </a:custGeom>
          <a:solidFill>
            <a:srgbClr val="DF9396"/>
          </a:solidFill>
          <a:ln w="11113">
            <a:solidFill>
              <a:srgbClr val="22222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194" name="Rectangle 73"/>
          <p:cNvSpPr>
            <a:spLocks noChangeArrowheads="1"/>
          </p:cNvSpPr>
          <p:nvPr/>
        </p:nvSpPr>
        <p:spPr bwMode="auto">
          <a:xfrm>
            <a:off x="806450" y="521017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5,0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195" name="Rectangle 74"/>
          <p:cNvSpPr>
            <a:spLocks noChangeArrowheads="1"/>
          </p:cNvSpPr>
          <p:nvPr/>
        </p:nvSpPr>
        <p:spPr bwMode="auto">
          <a:xfrm>
            <a:off x="806450" y="478790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7,0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196" name="Rectangle 75"/>
          <p:cNvSpPr>
            <a:spLocks noChangeArrowheads="1"/>
          </p:cNvSpPr>
          <p:nvPr/>
        </p:nvSpPr>
        <p:spPr bwMode="auto">
          <a:xfrm>
            <a:off x="806450" y="438150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9,0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197" name="Rectangle 76"/>
          <p:cNvSpPr>
            <a:spLocks noChangeArrowheads="1"/>
          </p:cNvSpPr>
          <p:nvPr/>
        </p:nvSpPr>
        <p:spPr bwMode="auto">
          <a:xfrm>
            <a:off x="711200" y="3981451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11,0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198" name="Rectangle 77"/>
          <p:cNvSpPr>
            <a:spLocks noChangeArrowheads="1"/>
          </p:cNvSpPr>
          <p:nvPr/>
        </p:nvSpPr>
        <p:spPr bwMode="auto">
          <a:xfrm>
            <a:off x="711200" y="3575051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13,0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199" name="Rectangle 78"/>
          <p:cNvSpPr>
            <a:spLocks noChangeArrowheads="1"/>
          </p:cNvSpPr>
          <p:nvPr/>
        </p:nvSpPr>
        <p:spPr bwMode="auto">
          <a:xfrm>
            <a:off x="711200" y="317023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15,0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00" name="Rectangle 79"/>
          <p:cNvSpPr>
            <a:spLocks noChangeArrowheads="1"/>
          </p:cNvSpPr>
          <p:nvPr/>
        </p:nvSpPr>
        <p:spPr bwMode="auto">
          <a:xfrm>
            <a:off x="711200" y="276383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17,0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01" name="Rectangle 80"/>
          <p:cNvSpPr>
            <a:spLocks noChangeArrowheads="1"/>
          </p:cNvSpPr>
          <p:nvPr/>
        </p:nvSpPr>
        <p:spPr bwMode="auto">
          <a:xfrm>
            <a:off x="711200" y="236378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02" name="Rectangle 81"/>
          <p:cNvSpPr>
            <a:spLocks noChangeArrowheads="1"/>
          </p:cNvSpPr>
          <p:nvPr/>
        </p:nvSpPr>
        <p:spPr bwMode="auto">
          <a:xfrm>
            <a:off x="711200" y="195738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21,0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03" name="Rectangle 82"/>
          <p:cNvSpPr>
            <a:spLocks noChangeArrowheads="1"/>
          </p:cNvSpPr>
          <p:nvPr/>
        </p:nvSpPr>
        <p:spPr bwMode="auto">
          <a:xfrm>
            <a:off x="711200" y="155098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23,0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04" name="Rectangle 83"/>
          <p:cNvSpPr>
            <a:spLocks noChangeArrowheads="1"/>
          </p:cNvSpPr>
          <p:nvPr/>
        </p:nvSpPr>
        <p:spPr bwMode="auto">
          <a:xfrm>
            <a:off x="711200" y="1146176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25,0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277" name="Rectangle 156"/>
          <p:cNvSpPr>
            <a:spLocks noChangeArrowheads="1"/>
          </p:cNvSpPr>
          <p:nvPr/>
        </p:nvSpPr>
        <p:spPr bwMode="auto">
          <a:xfrm>
            <a:off x="7704138" y="1839913"/>
            <a:ext cx="2404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VS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78" name="Rectangle 157"/>
          <p:cNvSpPr>
            <a:spLocks noChangeArrowheads="1"/>
          </p:cNvSpPr>
          <p:nvPr/>
        </p:nvSpPr>
        <p:spPr bwMode="auto">
          <a:xfrm>
            <a:off x="7704138" y="3414713"/>
            <a:ext cx="2773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dobe Garamond Pro" pitchFamily="18" charset="0"/>
                <a:cs typeface="Arial" pitchFamily="34" charset="0"/>
              </a:rPr>
              <a:t>VK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79" name="Rectangle 158"/>
          <p:cNvSpPr>
            <a:spLocks noChangeArrowheads="1"/>
          </p:cNvSpPr>
          <p:nvPr/>
        </p:nvSpPr>
        <p:spPr bwMode="auto">
          <a:xfrm>
            <a:off x="7704138" y="4592638"/>
            <a:ext cx="7316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CD636D"/>
                </a:solidFill>
                <a:effectLst/>
                <a:latin typeface="Adobe Garamond Pro" pitchFamily="18" charset="0"/>
                <a:cs typeface="Arial" pitchFamily="34" charset="0"/>
              </a:rPr>
              <a:t>Frankrijk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81" name="Rectangle 160"/>
          <p:cNvSpPr>
            <a:spLocks noChangeArrowheads="1"/>
          </p:cNvSpPr>
          <p:nvPr/>
        </p:nvSpPr>
        <p:spPr bwMode="auto">
          <a:xfrm>
            <a:off x="7704138" y="3652838"/>
            <a:ext cx="791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DF9396"/>
                </a:solidFill>
                <a:effectLst/>
                <a:latin typeface="Adobe Garamond Pro" pitchFamily="18" charset="0"/>
                <a:cs typeface="Arial" pitchFamily="34" charset="0"/>
              </a:rPr>
              <a:t>Duitsland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83" name="Line 162"/>
          <p:cNvSpPr>
            <a:spLocks noChangeShapeType="1"/>
          </p:cNvSpPr>
          <p:nvPr/>
        </p:nvSpPr>
        <p:spPr bwMode="auto">
          <a:xfrm>
            <a:off x="112236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4" name="Line 163"/>
          <p:cNvSpPr>
            <a:spLocks noChangeShapeType="1"/>
          </p:cNvSpPr>
          <p:nvPr/>
        </p:nvSpPr>
        <p:spPr bwMode="auto">
          <a:xfrm>
            <a:off x="1506538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5" name="Line 164"/>
          <p:cNvSpPr>
            <a:spLocks noChangeShapeType="1"/>
          </p:cNvSpPr>
          <p:nvPr/>
        </p:nvSpPr>
        <p:spPr bwMode="auto">
          <a:xfrm>
            <a:off x="189071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6" name="Line 165"/>
          <p:cNvSpPr>
            <a:spLocks noChangeShapeType="1"/>
          </p:cNvSpPr>
          <p:nvPr/>
        </p:nvSpPr>
        <p:spPr bwMode="auto">
          <a:xfrm>
            <a:off x="2268538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7" name="Line 166"/>
          <p:cNvSpPr>
            <a:spLocks noChangeShapeType="1"/>
          </p:cNvSpPr>
          <p:nvPr/>
        </p:nvSpPr>
        <p:spPr bwMode="auto">
          <a:xfrm>
            <a:off x="265271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8" name="Line 167"/>
          <p:cNvSpPr>
            <a:spLocks noChangeShapeType="1"/>
          </p:cNvSpPr>
          <p:nvPr/>
        </p:nvSpPr>
        <p:spPr bwMode="auto">
          <a:xfrm>
            <a:off x="3036888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89" name="Line 168"/>
          <p:cNvSpPr>
            <a:spLocks noChangeShapeType="1"/>
          </p:cNvSpPr>
          <p:nvPr/>
        </p:nvSpPr>
        <p:spPr bwMode="auto">
          <a:xfrm>
            <a:off x="342106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0" name="Line 169"/>
          <p:cNvSpPr>
            <a:spLocks noChangeShapeType="1"/>
          </p:cNvSpPr>
          <p:nvPr/>
        </p:nvSpPr>
        <p:spPr bwMode="auto">
          <a:xfrm>
            <a:off x="3798888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1" name="Line 170"/>
          <p:cNvSpPr>
            <a:spLocks noChangeShapeType="1"/>
          </p:cNvSpPr>
          <p:nvPr/>
        </p:nvSpPr>
        <p:spPr bwMode="auto">
          <a:xfrm>
            <a:off x="418306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2" name="Line 171"/>
          <p:cNvSpPr>
            <a:spLocks noChangeShapeType="1"/>
          </p:cNvSpPr>
          <p:nvPr/>
        </p:nvSpPr>
        <p:spPr bwMode="auto">
          <a:xfrm>
            <a:off x="4565650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3" name="Line 172"/>
          <p:cNvSpPr>
            <a:spLocks noChangeShapeType="1"/>
          </p:cNvSpPr>
          <p:nvPr/>
        </p:nvSpPr>
        <p:spPr bwMode="auto">
          <a:xfrm>
            <a:off x="4945063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4" name="Line 173"/>
          <p:cNvSpPr>
            <a:spLocks noChangeShapeType="1"/>
          </p:cNvSpPr>
          <p:nvPr/>
        </p:nvSpPr>
        <p:spPr bwMode="auto">
          <a:xfrm>
            <a:off x="5329238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5" name="Line 174"/>
          <p:cNvSpPr>
            <a:spLocks noChangeShapeType="1"/>
          </p:cNvSpPr>
          <p:nvPr/>
        </p:nvSpPr>
        <p:spPr bwMode="auto">
          <a:xfrm>
            <a:off x="5711825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6" name="Line 175"/>
          <p:cNvSpPr>
            <a:spLocks noChangeShapeType="1"/>
          </p:cNvSpPr>
          <p:nvPr/>
        </p:nvSpPr>
        <p:spPr bwMode="auto">
          <a:xfrm>
            <a:off x="6096000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7" name="Line 176"/>
          <p:cNvSpPr>
            <a:spLocks noChangeShapeType="1"/>
          </p:cNvSpPr>
          <p:nvPr/>
        </p:nvSpPr>
        <p:spPr bwMode="auto">
          <a:xfrm>
            <a:off x="6473825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8" name="Line 177"/>
          <p:cNvSpPr>
            <a:spLocks noChangeShapeType="1"/>
          </p:cNvSpPr>
          <p:nvPr/>
        </p:nvSpPr>
        <p:spPr bwMode="auto">
          <a:xfrm>
            <a:off x="6858000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299" name="Line 178"/>
          <p:cNvSpPr>
            <a:spLocks noChangeShapeType="1"/>
          </p:cNvSpPr>
          <p:nvPr/>
        </p:nvSpPr>
        <p:spPr bwMode="auto">
          <a:xfrm>
            <a:off x="7242175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300" name="Line 179"/>
          <p:cNvSpPr>
            <a:spLocks noChangeShapeType="1"/>
          </p:cNvSpPr>
          <p:nvPr/>
        </p:nvSpPr>
        <p:spPr bwMode="auto">
          <a:xfrm>
            <a:off x="7626350" y="5294313"/>
            <a:ext cx="0" cy="61913"/>
          </a:xfrm>
          <a:prstGeom prst="line">
            <a:avLst/>
          </a:prstGeom>
          <a:noFill/>
          <a:ln w="11113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9301" name="Tekstvak 49300"/>
          <p:cNvSpPr txBox="1"/>
          <p:nvPr/>
        </p:nvSpPr>
        <p:spPr>
          <a:xfrm>
            <a:off x="855628" y="5386242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1913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2" name="Tekstvak 181"/>
          <p:cNvSpPr txBox="1"/>
          <p:nvPr/>
        </p:nvSpPr>
        <p:spPr>
          <a:xfrm>
            <a:off x="1230865" y="540336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1919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3" name="Tekstvak 182"/>
          <p:cNvSpPr txBox="1"/>
          <p:nvPr/>
        </p:nvSpPr>
        <p:spPr>
          <a:xfrm>
            <a:off x="1636368" y="540026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1925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4" name="Tekstvak 183"/>
          <p:cNvSpPr txBox="1"/>
          <p:nvPr/>
        </p:nvSpPr>
        <p:spPr>
          <a:xfrm>
            <a:off x="1995840" y="540252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1931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5" name="Tekstvak 184"/>
          <p:cNvSpPr txBox="1"/>
          <p:nvPr/>
        </p:nvSpPr>
        <p:spPr>
          <a:xfrm>
            <a:off x="2388152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1937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6" name="Tekstvak 185"/>
          <p:cNvSpPr txBox="1"/>
          <p:nvPr/>
        </p:nvSpPr>
        <p:spPr>
          <a:xfrm>
            <a:off x="2777842" y="5405714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1943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7" name="Tekstvak 186"/>
          <p:cNvSpPr txBox="1"/>
          <p:nvPr/>
        </p:nvSpPr>
        <p:spPr>
          <a:xfrm>
            <a:off x="3162017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1949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8" name="Tekstvak 187"/>
          <p:cNvSpPr txBox="1"/>
          <p:nvPr/>
        </p:nvSpPr>
        <p:spPr>
          <a:xfrm>
            <a:off x="3539842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1955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89" name="Tekstvak 188"/>
          <p:cNvSpPr txBox="1"/>
          <p:nvPr/>
        </p:nvSpPr>
        <p:spPr>
          <a:xfrm>
            <a:off x="3906431" y="540336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1961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0" name="Tekstvak 189"/>
          <p:cNvSpPr txBox="1"/>
          <p:nvPr/>
        </p:nvSpPr>
        <p:spPr>
          <a:xfrm>
            <a:off x="4276159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1967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1" name="Tekstvak 190"/>
          <p:cNvSpPr txBox="1"/>
          <p:nvPr/>
        </p:nvSpPr>
        <p:spPr>
          <a:xfrm>
            <a:off x="4686017" y="540336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1973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2" name="Tekstvak 191"/>
          <p:cNvSpPr txBox="1"/>
          <p:nvPr/>
        </p:nvSpPr>
        <p:spPr>
          <a:xfrm>
            <a:off x="5054939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1979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3" name="Tekstvak 192"/>
          <p:cNvSpPr txBox="1"/>
          <p:nvPr/>
        </p:nvSpPr>
        <p:spPr>
          <a:xfrm>
            <a:off x="5436684" y="5403367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1985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4" name="Tekstvak 193"/>
          <p:cNvSpPr txBox="1"/>
          <p:nvPr/>
        </p:nvSpPr>
        <p:spPr>
          <a:xfrm>
            <a:off x="5806026" y="539697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1991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5" name="Tekstvak 194"/>
          <p:cNvSpPr txBox="1"/>
          <p:nvPr/>
        </p:nvSpPr>
        <p:spPr>
          <a:xfrm>
            <a:off x="6184901" y="5390115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1997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6" name="Tekstvak 195"/>
          <p:cNvSpPr txBox="1"/>
          <p:nvPr/>
        </p:nvSpPr>
        <p:spPr>
          <a:xfrm>
            <a:off x="6579414" y="5390115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2003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7" name="Tekstvak 196"/>
          <p:cNvSpPr txBox="1"/>
          <p:nvPr/>
        </p:nvSpPr>
        <p:spPr>
          <a:xfrm>
            <a:off x="6988969" y="5385909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2009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198" name="Tekstvak 197"/>
          <p:cNvSpPr txBox="1"/>
          <p:nvPr/>
        </p:nvSpPr>
        <p:spPr>
          <a:xfrm>
            <a:off x="7363262" y="5390115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00" dirty="0" smtClean="0">
                <a:latin typeface="Adobe Garamond Pro" pitchFamily="18" charset="0"/>
              </a:rPr>
              <a:t>2015</a:t>
            </a:r>
            <a:endParaRPr lang="nl-BE" sz="1300" dirty="0">
              <a:latin typeface="Adobe Garamond Pro" pitchFamily="18" charset="0"/>
            </a:endParaRPr>
          </a:p>
        </p:txBody>
      </p:sp>
      <p:sp>
        <p:nvSpPr>
          <p:cNvPr id="49302" name="Tekstvak 49301"/>
          <p:cNvSpPr txBox="1"/>
          <p:nvPr/>
        </p:nvSpPr>
        <p:spPr>
          <a:xfrm>
            <a:off x="711200" y="5770267"/>
            <a:ext cx="3161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Bron: http://wid.world/data (geraadpleegd op 28-06-2017</a:t>
            </a:r>
            <a:r>
              <a:rPr lang="nl-BE" sz="1000" dirty="0" smtClean="0">
                <a:solidFill>
                  <a:schemeClr val="tx2"/>
                </a:solidFill>
                <a:latin typeface="Adobe Garamond Pro" pitchFamily="18" charset="0"/>
              </a:rPr>
              <a:t>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58568"/>
      </p:ext>
    </p:extLst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3.5 </a:t>
            </a:r>
            <a:r>
              <a:rPr lang="nl-BE" dirty="0"/>
              <a:t>Hoe groot is inkomensongelijkheid en neemt deze toe?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tx2"/>
                </a:solidFill>
              </a:rPr>
              <a:t>Ongelijkheid in de loonverdeling</a:t>
            </a:r>
          </a:p>
          <a:p>
            <a:r>
              <a:rPr lang="nl-BE" dirty="0" smtClean="0"/>
              <a:t>P90/P10-ratio</a:t>
            </a:r>
          </a:p>
          <a:p>
            <a:pPr lvl="1"/>
            <a:r>
              <a:rPr lang="nl-BE" dirty="0"/>
              <a:t>populair bij bv. OESO</a:t>
            </a:r>
          </a:p>
          <a:p>
            <a:pPr lvl="1"/>
            <a:r>
              <a:rPr lang="nl-BE" dirty="0" smtClean="0"/>
              <a:t>verhouding tussen hoogste loon van de werkenden die in negende deciel zitten, en hoogste loon van zij in het eerste deciel</a:t>
            </a:r>
          </a:p>
          <a:p>
            <a:pPr lvl="1"/>
            <a:r>
              <a:rPr lang="nl-BE" dirty="0" smtClean="0"/>
              <a:t>Begin jaren 1970: spanning van 3,5</a:t>
            </a:r>
          </a:p>
          <a:p>
            <a:pPr lvl="1"/>
            <a:r>
              <a:rPr lang="nl-BE" dirty="0" smtClean="0"/>
              <a:t>Vanaf jaren 1980 duidelijk toegenomen</a:t>
            </a:r>
          </a:p>
          <a:p>
            <a:pPr lvl="1"/>
            <a:r>
              <a:rPr lang="nl-BE" dirty="0" smtClean="0"/>
              <a:t>Frankrijk opnieuw uitzondering</a:t>
            </a:r>
          </a:p>
          <a:p>
            <a:pPr lvl="1"/>
            <a:r>
              <a:rPr lang="nl-BE" dirty="0" smtClean="0"/>
              <a:t>België heeft laagste loonspanning </a:t>
            </a:r>
          </a:p>
          <a:p>
            <a:r>
              <a:rPr lang="nl-BE" dirty="0" smtClean="0"/>
              <a:t>Evolutie P90/P10 gelijklopend met beschikbaar inkomen</a:t>
            </a:r>
          </a:p>
          <a:p>
            <a:pPr lvl="1"/>
            <a:r>
              <a:rPr lang="nl-BE" dirty="0" smtClean="0"/>
              <a:t>Primaire ongelijkheid toegenomen </a:t>
            </a:r>
          </a:p>
          <a:p>
            <a:pPr lvl="2"/>
            <a:r>
              <a:rPr lang="nl-BE" dirty="0" smtClean="0"/>
              <a:t>Verandering in relatieve vraag geschoolde en ongeschoolde arbeid door globalisering en technologie</a:t>
            </a:r>
          </a:p>
          <a:p>
            <a:pPr lvl="2"/>
            <a:r>
              <a:rPr lang="nl-BE" dirty="0" smtClean="0"/>
              <a:t>Arbeidsmarkt is niet perfect competitief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0780274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14.11: deciel ratio’s (P90/P10) voor de loonverdeling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83514"/>
              </p:ext>
            </p:extLst>
          </p:nvPr>
        </p:nvGraphicFramePr>
        <p:xfrm>
          <a:off x="763324" y="1076917"/>
          <a:ext cx="7442421" cy="525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054872" y="5883966"/>
            <a:ext cx="2576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</a:t>
            </a:r>
            <a:r>
              <a:rPr lang="nl-BE" sz="1000" dirty="0" smtClean="0">
                <a:solidFill>
                  <a:schemeClr val="tx2"/>
                </a:solidFill>
              </a:rPr>
              <a:t>OECD, </a:t>
            </a:r>
            <a:r>
              <a:rPr lang="nl-BE" sz="1000" dirty="0">
                <a:solidFill>
                  <a:schemeClr val="tx2"/>
                </a:solidFill>
              </a:rPr>
              <a:t>http://stats.oecd.org/index.aspx.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4915" y="2083242"/>
            <a:ext cx="58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Adobe Garamond Pro" panose="02020502060506020403" charset="0"/>
              </a:rPr>
              <a:t>VS</a:t>
            </a:r>
            <a:endParaRPr lang="nl-BE" sz="1400" dirty="0">
              <a:latin typeface="Adobe Garamond Pro" panose="0202050206050602040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532" y="3698682"/>
            <a:ext cx="58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anose="02020502060506020403" charset="0"/>
              </a:rPr>
              <a:t>VK</a:t>
            </a:r>
            <a:endParaRPr lang="nl-BE" sz="1400" dirty="0">
              <a:solidFill>
                <a:schemeClr val="tx2"/>
              </a:solidFill>
              <a:latin typeface="Adobe Garamond Pro" panose="0202050206050602040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4435" y="3984929"/>
            <a:ext cx="92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Adobe Garamond Pro" panose="02020502060506020403" charset="0"/>
              </a:rPr>
              <a:t>Duitsland</a:t>
            </a:r>
            <a:endParaRPr lang="nl-BE" sz="1400" dirty="0">
              <a:latin typeface="Adobe Garamond Pro" panose="0202050206050602040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1905" y="4359965"/>
            <a:ext cx="96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/>
                </a:solidFill>
                <a:latin typeface="Adobe Garamond Pro" panose="02020502060506020403" charset="0"/>
              </a:rPr>
              <a:t>Frankrijk</a:t>
            </a:r>
            <a:endParaRPr lang="nl-BE" sz="1400" dirty="0">
              <a:solidFill>
                <a:schemeClr val="accent1"/>
              </a:solidFill>
              <a:latin typeface="Adobe Garamond Pro" panose="0202050206050602040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5759" y="4829092"/>
            <a:ext cx="75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dobe Garamond Pro" panose="02020502060506020403" charset="0"/>
              </a:rPr>
              <a:t>België</a:t>
            </a:r>
            <a:endParaRPr lang="nl-BE" sz="1400" dirty="0">
              <a:solidFill>
                <a:schemeClr val="bg1">
                  <a:lumMod val="40000"/>
                  <a:lumOff val="60000"/>
                </a:schemeClr>
              </a:solidFill>
              <a:latin typeface="Adobe Garamond Pro" panose="020205020605060204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3052"/>
      </p:ext>
    </p:extLst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4. </a:t>
            </a:r>
            <a:r>
              <a:rPr lang="nl-BE" dirty="0"/>
              <a:t>Armoede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rgbClr val="D95776"/>
                </a:solidFill>
              </a:rPr>
              <a:t>4.1</a:t>
            </a:r>
            <a:r>
              <a:rPr lang="nl-BE" dirty="0">
                <a:solidFill>
                  <a:srgbClr val="000000"/>
                </a:solidFill>
              </a:rPr>
              <a:t>	Een absolute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4.2</a:t>
            </a:r>
            <a:r>
              <a:rPr lang="nl-BE" dirty="0">
                <a:solidFill>
                  <a:schemeClr val="bg1"/>
                </a:solidFill>
              </a:rPr>
              <a:t>	Een relatieve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4.3</a:t>
            </a:r>
            <a:r>
              <a:rPr lang="nl-BE" dirty="0">
                <a:solidFill>
                  <a:schemeClr val="bg1"/>
                </a:solidFill>
              </a:rPr>
              <a:t>	De armoede in rijke landen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0843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 Een absolute </a:t>
            </a:r>
            <a:r>
              <a:rPr lang="nl-BE" dirty="0" smtClean="0"/>
              <a:t>definitie </a:t>
            </a:r>
            <a:r>
              <a:rPr lang="nl-BE" dirty="0"/>
              <a:t>van armoede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Meten  van armoede valt niet samen met ongelijkheid</a:t>
            </a:r>
          </a:p>
          <a:p>
            <a:r>
              <a:rPr lang="nl-BE" dirty="0" smtClean="0"/>
              <a:t>Armoede: niet bereiken van absolute of relatieve inkomensgrens</a:t>
            </a:r>
          </a:p>
          <a:p>
            <a:r>
              <a:rPr lang="nl-BE" dirty="0" smtClean="0"/>
              <a:t>Absolute grens</a:t>
            </a:r>
          </a:p>
          <a:p>
            <a:pPr lvl="1"/>
            <a:r>
              <a:rPr lang="nl-BE" dirty="0" smtClean="0"/>
              <a:t>Bv. ‘$1 per dag’ of momenteel $1,9 per dag </a:t>
            </a:r>
          </a:p>
          <a:p>
            <a:r>
              <a:rPr lang="nl-BE" dirty="0" err="1" smtClean="0"/>
              <a:t>Milleniumdoelstellingen</a:t>
            </a:r>
            <a:endParaRPr lang="nl-BE" dirty="0" smtClean="0"/>
          </a:p>
          <a:p>
            <a:pPr lvl="1"/>
            <a:r>
              <a:rPr lang="nl-BE" dirty="0" smtClean="0"/>
              <a:t>1990: 37% in extreme armoede</a:t>
            </a:r>
          </a:p>
          <a:p>
            <a:pPr lvl="1"/>
            <a:r>
              <a:rPr lang="nl-BE" dirty="0" smtClean="0"/>
              <a:t>2015: 13% in extreme armoede</a:t>
            </a:r>
          </a:p>
          <a:p>
            <a:r>
              <a:rPr lang="nl-BE" dirty="0" smtClean="0"/>
              <a:t>Honderden miljoenen mensen in absolute armoede </a:t>
            </a:r>
          </a:p>
          <a:p>
            <a:pPr lvl="1"/>
            <a:r>
              <a:rPr lang="nl-BE" dirty="0" smtClean="0"/>
              <a:t>1990: 1,958 miljard mensen</a:t>
            </a:r>
          </a:p>
          <a:p>
            <a:pPr lvl="1"/>
            <a:r>
              <a:rPr lang="nl-BE" dirty="0" smtClean="0"/>
              <a:t>2012: 897 miljoen mensen</a:t>
            </a:r>
          </a:p>
          <a:p>
            <a:pPr lvl="1"/>
            <a:r>
              <a:rPr lang="nl-BE" dirty="0" smtClean="0"/>
              <a:t>Daling grotendeels te danken aan China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7781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1.1</a:t>
            </a: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BE" dirty="0"/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1.2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Verklaringen voor veranderingen in ongelijkheid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30998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121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14.3: aantal mensen in extreme armoede (in miljoen)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050926" y="2097088"/>
            <a:ext cx="7046913" cy="0"/>
          </a:xfrm>
          <a:custGeom>
            <a:avLst/>
            <a:gdLst>
              <a:gd name="T0" fmla="*/ 0 w 4439"/>
              <a:gd name="T1" fmla="*/ 1603 w 4439"/>
              <a:gd name="T2" fmla="*/ 2313 w 4439"/>
              <a:gd name="T3" fmla="*/ 3021 w 4439"/>
              <a:gd name="T4" fmla="*/ 3728 w 4439"/>
              <a:gd name="T5" fmla="*/ 4439 w 44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439">
                <a:moveTo>
                  <a:pt x="0" y="0"/>
                </a:moveTo>
                <a:lnTo>
                  <a:pt x="1603" y="0"/>
                </a:lnTo>
                <a:lnTo>
                  <a:pt x="2313" y="0"/>
                </a:lnTo>
                <a:lnTo>
                  <a:pt x="3021" y="0"/>
                </a:lnTo>
                <a:lnTo>
                  <a:pt x="3728" y="0"/>
                </a:lnTo>
                <a:lnTo>
                  <a:pt x="443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050926" y="2478088"/>
            <a:ext cx="7046913" cy="0"/>
          </a:xfrm>
          <a:custGeom>
            <a:avLst/>
            <a:gdLst>
              <a:gd name="T0" fmla="*/ 0 w 4439"/>
              <a:gd name="T1" fmla="*/ 1603 w 4439"/>
              <a:gd name="T2" fmla="*/ 2313 w 4439"/>
              <a:gd name="T3" fmla="*/ 3021 w 4439"/>
              <a:gd name="T4" fmla="*/ 3728 w 4439"/>
              <a:gd name="T5" fmla="*/ 4439 w 44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439">
                <a:moveTo>
                  <a:pt x="0" y="0"/>
                </a:moveTo>
                <a:lnTo>
                  <a:pt x="1603" y="0"/>
                </a:lnTo>
                <a:lnTo>
                  <a:pt x="2313" y="0"/>
                </a:lnTo>
                <a:lnTo>
                  <a:pt x="3021" y="0"/>
                </a:lnTo>
                <a:lnTo>
                  <a:pt x="3728" y="0"/>
                </a:lnTo>
                <a:lnTo>
                  <a:pt x="443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050926" y="4756151"/>
            <a:ext cx="7046913" cy="0"/>
          </a:xfrm>
          <a:custGeom>
            <a:avLst/>
            <a:gdLst>
              <a:gd name="T0" fmla="*/ 0 w 4439"/>
              <a:gd name="T1" fmla="*/ 1603 w 4439"/>
              <a:gd name="T2" fmla="*/ 2313 w 4439"/>
              <a:gd name="T3" fmla="*/ 3021 w 4439"/>
              <a:gd name="T4" fmla="*/ 3728 w 4439"/>
              <a:gd name="T5" fmla="*/ 4439 w 44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439">
                <a:moveTo>
                  <a:pt x="0" y="0"/>
                </a:moveTo>
                <a:lnTo>
                  <a:pt x="1603" y="0"/>
                </a:lnTo>
                <a:lnTo>
                  <a:pt x="2313" y="0"/>
                </a:lnTo>
                <a:lnTo>
                  <a:pt x="3021" y="0"/>
                </a:lnTo>
                <a:lnTo>
                  <a:pt x="3728" y="0"/>
                </a:lnTo>
                <a:lnTo>
                  <a:pt x="443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050926" y="4405313"/>
            <a:ext cx="7046913" cy="0"/>
          </a:xfrm>
          <a:custGeom>
            <a:avLst/>
            <a:gdLst>
              <a:gd name="T0" fmla="*/ 0 w 4439"/>
              <a:gd name="T1" fmla="*/ 1603 w 4439"/>
              <a:gd name="T2" fmla="*/ 2313 w 4439"/>
              <a:gd name="T3" fmla="*/ 3021 w 4439"/>
              <a:gd name="T4" fmla="*/ 3728 w 4439"/>
              <a:gd name="T5" fmla="*/ 4439 w 44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439">
                <a:moveTo>
                  <a:pt x="0" y="0"/>
                </a:moveTo>
                <a:lnTo>
                  <a:pt x="1603" y="0"/>
                </a:lnTo>
                <a:lnTo>
                  <a:pt x="2313" y="0"/>
                </a:lnTo>
                <a:lnTo>
                  <a:pt x="3021" y="0"/>
                </a:lnTo>
                <a:lnTo>
                  <a:pt x="3728" y="0"/>
                </a:lnTo>
                <a:lnTo>
                  <a:pt x="4439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32911" y="2139534"/>
            <a:ext cx="575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Adobe Garamond Pro" pitchFamily="18" charset="0"/>
              </a:rPr>
              <a:t>regio</a:t>
            </a:r>
            <a:endParaRPr lang="nl-BE" sz="16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032911" y="2491340"/>
            <a:ext cx="232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Oost-Azië en Stille Oceaan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037674" y="2822369"/>
            <a:ext cx="21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Europa en Centraal-Azië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34805" y="3139868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Latijns-Amerika en Caraïben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37674" y="3788119"/>
            <a:ext cx="187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Sub-</a:t>
            </a:r>
            <a:r>
              <a:rPr lang="nl-BE" sz="1600" dirty="0" err="1">
                <a:latin typeface="Adobe Garamond Pro" pitchFamily="18" charset="0"/>
              </a:rPr>
              <a:t>Saharaans</a:t>
            </a:r>
            <a:r>
              <a:rPr lang="nl-BE" sz="1600" dirty="0">
                <a:latin typeface="Adobe Garamond Pro" pitchFamily="18" charset="0"/>
              </a:rPr>
              <a:t> Afrika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032911" y="3461304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Zuid-Azië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858697" y="216797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Adobe Garamond Pro" pitchFamily="18" charset="0"/>
              </a:rPr>
              <a:t>1990</a:t>
            </a:r>
            <a:endParaRPr lang="nl-BE" sz="16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1026754" y="4429814"/>
            <a:ext cx="2266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% van de wereldbevolking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46163" y="4098717"/>
            <a:ext cx="702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Adobe Garamond Pro" pitchFamily="18" charset="0"/>
              </a:rPr>
              <a:t>wereld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3818118" y="252823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995,5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4017334" y="283165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8,8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920710" y="3149254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78,2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807401" y="348780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574,6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965253" y="216603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Adobe Garamond Pro" pitchFamily="18" charset="0"/>
              </a:rPr>
              <a:t>1999</a:t>
            </a:r>
            <a:endParaRPr lang="nl-BE" sz="16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111566" y="217349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Adobe Garamond Pro" pitchFamily="18" charset="0"/>
              </a:rPr>
              <a:t>2012</a:t>
            </a:r>
            <a:endParaRPr lang="nl-BE" sz="16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195345" y="217797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tx2"/>
                </a:solidFill>
                <a:latin typeface="Adobe Garamond Pro" pitchFamily="18" charset="0"/>
              </a:rPr>
              <a:t>2015*</a:t>
            </a:r>
            <a:endParaRPr lang="nl-BE" sz="16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176969" y="4448863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14,1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043053" y="282781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36,8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4952001" y="250045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689,4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928726" y="4458804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37,1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675625" y="413250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1 958,6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811171" y="37926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287,6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5030656" y="4439757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29,1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798113" y="41401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1 751,5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938748" y="3819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374,6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4944831" y="347192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568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054593" y="3174175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71,1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6072665" y="37926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388,8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6060270" y="349380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309,2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163717" y="3174175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33,7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162862" y="2844902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10,1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072665" y="253551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147,2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6085061" y="411342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896,7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7262837" y="443685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12,7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7165326" y="409830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702,1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7170015" y="378666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347,1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7170015" y="346130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231,3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7272607" y="317575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29,7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7363660" y="283900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4,4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7261067" y="2527853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Adobe Garamond Pro" pitchFamily="18" charset="0"/>
              </a:rPr>
              <a:t>82,6</a:t>
            </a:r>
            <a:endParaRPr lang="nl-BE" sz="1600" dirty="0">
              <a:latin typeface="Adobe Garamond Pro" pitchFamily="18" charset="0"/>
            </a:endParaRPr>
          </a:p>
        </p:txBody>
      </p:sp>
      <p:sp>
        <p:nvSpPr>
          <p:cNvPr id="50176" name="Tekstvak 50175"/>
          <p:cNvSpPr txBox="1"/>
          <p:nvPr/>
        </p:nvSpPr>
        <p:spPr>
          <a:xfrm>
            <a:off x="1032911" y="4993524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  <a:latin typeface="Adobe Garamond Pro" pitchFamily="18" charset="0"/>
              </a:rPr>
              <a:t>Bron</a:t>
            </a:r>
            <a:r>
              <a:rPr lang="en-US" sz="1000" dirty="0">
                <a:solidFill>
                  <a:schemeClr val="tx2"/>
                </a:solidFill>
                <a:latin typeface="Adobe Garamond Pro" pitchFamily="18" charset="0"/>
              </a:rPr>
              <a:t>: World Bank (2016). </a:t>
            </a:r>
            <a:r>
              <a:rPr lang="en-US" sz="1000" i="1" dirty="0" smtClean="0">
                <a:solidFill>
                  <a:schemeClr val="tx2"/>
                </a:solidFill>
                <a:latin typeface="Adobe Garamond Pro" pitchFamily="18" charset="0"/>
              </a:rPr>
              <a:t>The </a:t>
            </a:r>
            <a:r>
              <a:rPr lang="en-US" sz="1000" i="1" dirty="0">
                <a:solidFill>
                  <a:schemeClr val="tx2"/>
                </a:solidFill>
                <a:latin typeface="Adobe Garamond Pro" pitchFamily="18" charset="0"/>
              </a:rPr>
              <a:t>Global Monitoring Report 2015/2016</a:t>
            </a:r>
            <a:r>
              <a:rPr lang="en-US" sz="1000" dirty="0">
                <a:solidFill>
                  <a:schemeClr val="tx2"/>
                </a:solidFill>
                <a:latin typeface="Adobe Garamond Pro" pitchFamily="18" charset="0"/>
              </a:rPr>
              <a:t>, </a:t>
            </a:r>
            <a:r>
              <a:rPr lang="en-US" sz="1000" dirty="0" err="1">
                <a:solidFill>
                  <a:schemeClr val="tx2"/>
                </a:solidFill>
                <a:latin typeface="Adobe Garamond Pro" pitchFamily="18" charset="0"/>
              </a:rPr>
              <a:t>Tabel</a:t>
            </a:r>
            <a:r>
              <a:rPr lang="en-US" sz="1000" dirty="0">
                <a:solidFill>
                  <a:schemeClr val="tx2"/>
                </a:solidFill>
                <a:latin typeface="Adobe Garamond Pro" pitchFamily="18" charset="0"/>
              </a:rPr>
              <a:t> 0.1.</a:t>
            </a:r>
          </a:p>
          <a:p>
            <a:r>
              <a:rPr lang="nl-BE" sz="1000" dirty="0">
                <a:solidFill>
                  <a:schemeClr val="tx2"/>
                </a:solidFill>
                <a:latin typeface="Adobe Garamond Pro" pitchFamily="18" charset="0"/>
              </a:rPr>
              <a:t>Noot: (*) de cijfers voor 2015 zijn een projectie.</a:t>
            </a:r>
          </a:p>
        </p:txBody>
      </p:sp>
    </p:spTree>
    <p:extLst>
      <p:ext uri="{BB962C8B-B14F-4D97-AF65-F5344CB8AC3E}">
        <p14:creationId xmlns:p14="http://schemas.microsoft.com/office/powerpoint/2010/main" val="9681208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4. </a:t>
            </a:r>
            <a:r>
              <a:rPr lang="nl-BE" dirty="0"/>
              <a:t>Armoede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4.1</a:t>
            </a:r>
            <a:r>
              <a:rPr lang="nl-BE" dirty="0">
                <a:solidFill>
                  <a:schemeClr val="bg1"/>
                </a:solidFill>
              </a:rPr>
              <a:t>	Een absolute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4.2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Een relatieve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4.3</a:t>
            </a:r>
            <a:r>
              <a:rPr lang="nl-BE" dirty="0">
                <a:solidFill>
                  <a:schemeClr val="bg1"/>
                </a:solidFill>
              </a:rPr>
              <a:t>	De armoede in rijke landen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882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9624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 Een relatieve </a:t>
            </a:r>
            <a:r>
              <a:rPr lang="nl-BE" dirty="0" smtClean="0"/>
              <a:t>definitie </a:t>
            </a:r>
            <a:r>
              <a:rPr lang="nl-BE" dirty="0"/>
              <a:t>van armoede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Rowntree</a:t>
            </a:r>
            <a:r>
              <a:rPr lang="nl-BE" dirty="0" smtClean="0"/>
              <a:t> (1871-1954): legde een armoedegrens vast aan de hand van de prijs van een korf noodzakelijke goederen</a:t>
            </a:r>
          </a:p>
          <a:p>
            <a:pPr lvl="1"/>
            <a:r>
              <a:rPr lang="nl-BE" dirty="0" smtClean="0"/>
              <a:t>Focus op voedselbehoefte</a:t>
            </a:r>
          </a:p>
          <a:p>
            <a:r>
              <a:rPr lang="nl-BE" dirty="0" smtClean="0"/>
              <a:t>‘toestand waarin een gezin over een onvoldoende hoog inkomen beschikt om volwaardig deel te nemen aan het maatschappelijke leven’</a:t>
            </a:r>
          </a:p>
          <a:p>
            <a:pPr lvl="1"/>
            <a:r>
              <a:rPr lang="nl-BE" dirty="0" smtClean="0"/>
              <a:t>Bv. internetaansluiting in België</a:t>
            </a:r>
          </a:p>
          <a:p>
            <a:r>
              <a:rPr lang="nl-BE" dirty="0" smtClean="0"/>
              <a:t>Relatieve karakter</a:t>
            </a:r>
          </a:p>
          <a:p>
            <a:pPr lvl="1"/>
            <a:r>
              <a:rPr lang="nl-BE" dirty="0" smtClean="0"/>
              <a:t>Op basis van verdeling inkomen</a:t>
            </a:r>
          </a:p>
          <a:p>
            <a:pPr lvl="2"/>
            <a:r>
              <a:rPr lang="nl-BE" dirty="0" smtClean="0"/>
              <a:t>Bv. laagste kwintiel van de inkomensverdeling</a:t>
            </a:r>
          </a:p>
          <a:p>
            <a:pPr lvl="1"/>
            <a:r>
              <a:rPr lang="nl-BE" dirty="0" smtClean="0"/>
              <a:t>Percentage van mediaaninkomen, hetzij gemiddelde inkomen</a:t>
            </a:r>
          </a:p>
          <a:p>
            <a:pPr lvl="2"/>
            <a:r>
              <a:rPr lang="nl-BE" dirty="0" smtClean="0"/>
              <a:t>Bv. EU of OESO: 60% van mediaan equivalente inkomen</a:t>
            </a:r>
          </a:p>
          <a:p>
            <a:pPr lvl="1"/>
            <a:r>
              <a:rPr lang="nl-BE" dirty="0" smtClean="0"/>
              <a:t>Subjectieve methode</a:t>
            </a:r>
          </a:p>
          <a:p>
            <a:pPr lvl="2"/>
            <a:r>
              <a:rPr lang="nl-BE" dirty="0" smtClean="0"/>
              <a:t>Bv. welk netto-inkomen nodig om juist rond te komen?</a:t>
            </a:r>
          </a:p>
          <a:p>
            <a:pPr lvl="1"/>
            <a:r>
              <a:rPr lang="nl-BE" dirty="0" smtClean="0"/>
              <a:t>Multidimensionaal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88744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14.4: vergelijking van Belgische armoedenorm en eu-norm in euro per maand (2015)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79463" y="2249488"/>
            <a:ext cx="7589838" cy="0"/>
          </a:xfrm>
          <a:custGeom>
            <a:avLst/>
            <a:gdLst>
              <a:gd name="T0" fmla="*/ 0 w 4781"/>
              <a:gd name="T1" fmla="*/ 1405 w 4781"/>
              <a:gd name="T2" fmla="*/ 2529 w 4781"/>
              <a:gd name="T3" fmla="*/ 3654 w 4781"/>
              <a:gd name="T4" fmla="*/ 4781 w 47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4781">
                <a:moveTo>
                  <a:pt x="0" y="0"/>
                </a:moveTo>
                <a:lnTo>
                  <a:pt x="1405" y="0"/>
                </a:lnTo>
                <a:lnTo>
                  <a:pt x="2529" y="0"/>
                </a:lnTo>
                <a:lnTo>
                  <a:pt x="3654" y="0"/>
                </a:lnTo>
                <a:lnTo>
                  <a:pt x="478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79463" y="3098800"/>
            <a:ext cx="7589838" cy="0"/>
          </a:xfrm>
          <a:custGeom>
            <a:avLst/>
            <a:gdLst>
              <a:gd name="T0" fmla="*/ 0 w 4781"/>
              <a:gd name="T1" fmla="*/ 1405 w 4781"/>
              <a:gd name="T2" fmla="*/ 2529 w 4781"/>
              <a:gd name="T3" fmla="*/ 3654 w 4781"/>
              <a:gd name="T4" fmla="*/ 4781 w 47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4781">
                <a:moveTo>
                  <a:pt x="0" y="0"/>
                </a:moveTo>
                <a:lnTo>
                  <a:pt x="1405" y="0"/>
                </a:lnTo>
                <a:lnTo>
                  <a:pt x="2529" y="0"/>
                </a:lnTo>
                <a:lnTo>
                  <a:pt x="3654" y="0"/>
                </a:lnTo>
                <a:lnTo>
                  <a:pt x="4781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9313" y="2416175"/>
            <a:ext cx="10318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huishoudtype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276851" y="2520950"/>
            <a:ext cx="969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kinderbijslag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49313" y="3133725"/>
            <a:ext cx="11541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samenwonende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49313" y="3343275"/>
            <a:ext cx="19575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(met één andere volwassene)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563831" y="2311400"/>
            <a:ext cx="6780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EU-norm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030032" y="2520950"/>
            <a:ext cx="1745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E9636E"/>
                </a:solidFill>
                <a:latin typeface="Adobe Garamond Pro" pitchFamily="18" charset="0"/>
              </a:rPr>
              <a:t>(60% mediaan inkomen)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406890" y="2305506"/>
            <a:ext cx="684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leefloon </a:t>
            </a:r>
            <a:r>
              <a:rPr lang="nl-BE" altLang="nl-BE" sz="1400" dirty="0">
                <a:solidFill>
                  <a:srgbClr val="E9636E"/>
                </a:solidFill>
                <a:latin typeface="Adobe Garamond Pro" pitchFamily="18" charset="0"/>
              </a:rPr>
              <a:t>+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809091" y="2817096"/>
            <a:ext cx="187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(a)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582140" y="2822618"/>
            <a:ext cx="2051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(b)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032691" y="2822618"/>
            <a:ext cx="1108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E9636E"/>
                </a:solidFill>
                <a:latin typeface="Adobe Garamond Pro" pitchFamily="18" charset="0"/>
              </a:rPr>
              <a:t>(b) in % van (a)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858975" y="3620274"/>
            <a:ext cx="9105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alleenstaande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845723" y="3887069"/>
            <a:ext cx="1641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koppel zonder kinderen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863137" y="4161066"/>
            <a:ext cx="22365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alleenstaande met twee kinderen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845723" y="4409951"/>
            <a:ext cx="17972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000000"/>
                </a:solidFill>
                <a:latin typeface="Adobe Garamond Pro" pitchFamily="18" charset="0"/>
              </a:rPr>
              <a:t>koppel met twee kinderen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3781466" y="3169672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743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3646813" y="3634567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1 115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3646054" y="3887069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1 672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3646813" y="4161066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1 784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3646813" y="4419532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2 341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550080" y="3156073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556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5563332" y="3631082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834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5415427" y="3902059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1 112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5415427" y="4174318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1 459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414065" y="4459288"/>
            <a:ext cx="403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1 459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7429690" y="3171037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74,8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7429690" y="3634567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74,8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7416454" y="3894365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66,5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7436433" y="4432528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92,3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7429690" y="4161066"/>
            <a:ext cx="31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000000"/>
                </a:solidFill>
                <a:latin typeface="Adobe Garamond Pro" pitchFamily="18" charset="0"/>
              </a:rPr>
              <a:t>81,8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79463" y="5164778"/>
            <a:ext cx="5689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Noot: voor wettelijke norm nemen we het </a:t>
            </a:r>
            <a:r>
              <a:rPr lang="nl-BE" sz="1000" dirty="0" smtClean="0">
                <a:solidFill>
                  <a:schemeClr val="tx2"/>
                </a:solidFill>
              </a:rPr>
              <a:t>leefloon </a:t>
            </a:r>
            <a:r>
              <a:rPr lang="nl-BE" sz="1000" dirty="0">
                <a:solidFill>
                  <a:schemeClr val="tx2"/>
                </a:solidFill>
              </a:rPr>
              <a:t>op 1 september 2015, verhoogd met de kinderbijslag.</a:t>
            </a:r>
          </a:p>
          <a:p>
            <a:r>
              <a:rPr lang="nl-BE" sz="1000" dirty="0">
                <a:solidFill>
                  <a:schemeClr val="tx2"/>
                </a:solidFill>
              </a:rPr>
              <a:t>De </a:t>
            </a:r>
            <a:r>
              <a:rPr lang="nl-BE" sz="1000" dirty="0" smtClean="0">
                <a:solidFill>
                  <a:schemeClr val="tx2"/>
                </a:solidFill>
              </a:rPr>
              <a:t>EU-norm </a:t>
            </a:r>
            <a:r>
              <a:rPr lang="nl-BE" sz="1000" dirty="0">
                <a:solidFill>
                  <a:schemeClr val="tx2"/>
                </a:solidFill>
              </a:rPr>
              <a:t>is gebaseerd op de </a:t>
            </a:r>
            <a:r>
              <a:rPr lang="nl-BE" sz="1000" dirty="0" smtClean="0">
                <a:solidFill>
                  <a:schemeClr val="tx2"/>
                </a:solidFill>
              </a:rPr>
              <a:t>EU-</a:t>
            </a:r>
            <a:r>
              <a:rPr lang="nl-BE" sz="1000" dirty="0" err="1" smtClean="0">
                <a:solidFill>
                  <a:schemeClr val="tx2"/>
                </a:solidFill>
              </a:rPr>
              <a:t>silc</a:t>
            </a:r>
            <a:r>
              <a:rPr lang="nl-BE" sz="1000" dirty="0" smtClean="0">
                <a:solidFill>
                  <a:schemeClr val="tx2"/>
                </a:solidFill>
              </a:rPr>
              <a:t> </a:t>
            </a:r>
            <a:r>
              <a:rPr lang="nl-BE" sz="1000" dirty="0">
                <a:solidFill>
                  <a:schemeClr val="tx2"/>
                </a:solidFill>
              </a:rPr>
              <a:t>enquête van 2016 (inkomens 2015).</a:t>
            </a:r>
            <a:endParaRPr lang="nl-BE" sz="1000" dirty="0">
              <a:solidFill>
                <a:schemeClr val="tx2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057"/>
      </p:ext>
    </p:extLst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4. </a:t>
            </a:r>
            <a:r>
              <a:rPr lang="nl-BE" dirty="0"/>
              <a:t>Armoede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4.1</a:t>
            </a:r>
            <a:r>
              <a:rPr lang="nl-BE" dirty="0">
                <a:solidFill>
                  <a:schemeClr val="bg1"/>
                </a:solidFill>
              </a:rPr>
              <a:t>	Een absolute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4.2</a:t>
            </a:r>
            <a:r>
              <a:rPr lang="nl-BE" dirty="0">
                <a:solidFill>
                  <a:schemeClr val="bg1"/>
                </a:solidFill>
              </a:rPr>
              <a:t>	Een relatieve definitie van armoede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4.3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De armoede in rijke landen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05949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6386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De armoede in rijke landen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Armoedeschattingen op basis van </a:t>
            </a:r>
            <a:r>
              <a:rPr lang="nl-BE" dirty="0" smtClean="0"/>
              <a:t>60</a:t>
            </a:r>
            <a:r>
              <a:rPr lang="nl-BE" dirty="0" smtClean="0"/>
              <a:t>% van mediaanequivalent </a:t>
            </a:r>
            <a:r>
              <a:rPr lang="nl-BE" dirty="0" smtClean="0"/>
              <a:t>inkomen</a:t>
            </a:r>
          </a:p>
          <a:p>
            <a:pPr lvl="1"/>
            <a:r>
              <a:rPr lang="nl-BE" dirty="0" smtClean="0"/>
              <a:t>EU: gemiddeld 17,3% van de bevolking leeft in armoede</a:t>
            </a:r>
          </a:p>
          <a:p>
            <a:pPr lvl="1"/>
            <a:r>
              <a:rPr lang="nl-BE" dirty="0" smtClean="0"/>
              <a:t>Laagste armoede in Nederland en Scandinavische landen</a:t>
            </a:r>
          </a:p>
          <a:p>
            <a:pPr lvl="1"/>
            <a:r>
              <a:rPr lang="nl-BE" dirty="0" smtClean="0"/>
              <a:t>België in middengroep (15,5%)</a:t>
            </a:r>
          </a:p>
          <a:p>
            <a:pPr lvl="1"/>
            <a:r>
              <a:rPr lang="nl-BE" dirty="0" smtClean="0"/>
              <a:t>Duitsland: sterk toegenomen sinds eeuwwende</a:t>
            </a:r>
          </a:p>
          <a:p>
            <a:pPr lvl="1"/>
            <a:r>
              <a:rPr lang="nl-BE" dirty="0" smtClean="0"/>
              <a:t>VS: bijna 25% van de Amerikanen leeft onder armoedegrens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4382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dirty="0"/>
              <a:t>Tabel 14.5: percentage van de bevolking dat arm is op basis van de 60%-norm van </a:t>
            </a:r>
            <a:r>
              <a:rPr lang="nl-BE" sz="2600" dirty="0" smtClean="0"/>
              <a:t>het </a:t>
            </a:r>
            <a:r>
              <a:rPr lang="nl-BE" sz="2600" dirty="0" err="1" smtClean="0"/>
              <a:t>mediaanequivalente</a:t>
            </a:r>
            <a:r>
              <a:rPr lang="nl-BE" sz="2600" dirty="0" smtClean="0"/>
              <a:t> </a:t>
            </a:r>
            <a:r>
              <a:rPr lang="nl-BE" sz="2600" dirty="0"/>
              <a:t>inkomen</a:t>
            </a:r>
            <a:endParaRPr lang="nl-NL" sz="2600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20776" y="1508126"/>
            <a:ext cx="6902450" cy="0"/>
          </a:xfrm>
          <a:custGeom>
            <a:avLst/>
            <a:gdLst>
              <a:gd name="T0" fmla="*/ 0 w 4348"/>
              <a:gd name="T1" fmla="*/ 1087 w 4348"/>
              <a:gd name="T2" fmla="*/ 1631 w 4348"/>
              <a:gd name="T3" fmla="*/ 2174 w 4348"/>
              <a:gd name="T4" fmla="*/ 2717 w 4348"/>
              <a:gd name="T5" fmla="*/ 3261 w 4348"/>
              <a:gd name="T6" fmla="*/ 3804 w 4348"/>
              <a:gd name="T7" fmla="*/ 4348 w 434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348">
                <a:moveTo>
                  <a:pt x="0" y="0"/>
                </a:moveTo>
                <a:lnTo>
                  <a:pt x="1087" y="0"/>
                </a:lnTo>
                <a:lnTo>
                  <a:pt x="1631" y="0"/>
                </a:lnTo>
                <a:lnTo>
                  <a:pt x="2174" y="0"/>
                </a:lnTo>
                <a:lnTo>
                  <a:pt x="2717" y="0"/>
                </a:lnTo>
                <a:lnTo>
                  <a:pt x="3261" y="0"/>
                </a:lnTo>
                <a:lnTo>
                  <a:pt x="3804" y="0"/>
                </a:lnTo>
                <a:lnTo>
                  <a:pt x="434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120776" y="1878013"/>
            <a:ext cx="6902450" cy="0"/>
          </a:xfrm>
          <a:custGeom>
            <a:avLst/>
            <a:gdLst>
              <a:gd name="T0" fmla="*/ 0 w 4348"/>
              <a:gd name="T1" fmla="*/ 1087 w 4348"/>
              <a:gd name="T2" fmla="*/ 1631 w 4348"/>
              <a:gd name="T3" fmla="*/ 2174 w 4348"/>
              <a:gd name="T4" fmla="*/ 2717 w 4348"/>
              <a:gd name="T5" fmla="*/ 3261 w 4348"/>
              <a:gd name="T6" fmla="*/ 3804 w 4348"/>
              <a:gd name="T7" fmla="*/ 4348 w 434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348">
                <a:moveTo>
                  <a:pt x="0" y="0"/>
                </a:moveTo>
                <a:lnTo>
                  <a:pt x="1087" y="0"/>
                </a:lnTo>
                <a:lnTo>
                  <a:pt x="1631" y="0"/>
                </a:lnTo>
                <a:lnTo>
                  <a:pt x="2174" y="0"/>
                </a:lnTo>
                <a:lnTo>
                  <a:pt x="2717" y="0"/>
                </a:lnTo>
                <a:lnTo>
                  <a:pt x="3261" y="0"/>
                </a:lnTo>
                <a:lnTo>
                  <a:pt x="3804" y="0"/>
                </a:lnTo>
                <a:lnTo>
                  <a:pt x="434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120776" y="5345113"/>
            <a:ext cx="6902450" cy="0"/>
          </a:xfrm>
          <a:custGeom>
            <a:avLst/>
            <a:gdLst>
              <a:gd name="T0" fmla="*/ 0 w 4348"/>
              <a:gd name="T1" fmla="*/ 1087 w 4348"/>
              <a:gd name="T2" fmla="*/ 1631 w 4348"/>
              <a:gd name="T3" fmla="*/ 2174 w 4348"/>
              <a:gd name="T4" fmla="*/ 2717 w 4348"/>
              <a:gd name="T5" fmla="*/ 3261 w 4348"/>
              <a:gd name="T6" fmla="*/ 3804 w 4348"/>
              <a:gd name="T7" fmla="*/ 4348 w 434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348">
                <a:moveTo>
                  <a:pt x="0" y="0"/>
                </a:moveTo>
                <a:lnTo>
                  <a:pt x="1087" y="0"/>
                </a:lnTo>
                <a:lnTo>
                  <a:pt x="1631" y="0"/>
                </a:lnTo>
                <a:lnTo>
                  <a:pt x="2174" y="0"/>
                </a:lnTo>
                <a:lnTo>
                  <a:pt x="2717" y="0"/>
                </a:lnTo>
                <a:lnTo>
                  <a:pt x="3261" y="0"/>
                </a:lnTo>
                <a:lnTo>
                  <a:pt x="3804" y="0"/>
                </a:lnTo>
                <a:lnTo>
                  <a:pt x="434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201738" y="3173413"/>
            <a:ext cx="5357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België</a:t>
            </a:r>
            <a:r>
              <a:rPr kumimoji="0" lang="nl-BE" altLang="nl-BE" sz="1600" b="0" i="0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201738" y="5045076"/>
            <a:ext cx="1384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Verenigde </a:t>
            </a:r>
            <a:r>
              <a:rPr kumimoji="0" lang="nl-BE" altLang="nl-B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Staten</a:t>
            </a:r>
            <a:r>
              <a:rPr kumimoji="0" lang="nl-BE" altLang="nl-BE" sz="1600" b="0" i="0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c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4" name="Tekstvak 52223"/>
          <p:cNvSpPr txBox="1"/>
          <p:nvPr/>
        </p:nvSpPr>
        <p:spPr>
          <a:xfrm>
            <a:off x="3004364" y="159368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1995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863284" y="15776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2000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4711823" y="15819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2005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5586576" y="15776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2010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6454084" y="15776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2013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7317075" y="15776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itchFamily="18" charset="0"/>
              </a:rPr>
              <a:t>2015</a:t>
            </a:r>
            <a:endParaRPr lang="nl-BE" sz="14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120776" y="1912526"/>
            <a:ext cx="915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Nederland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1119313" y="2533749"/>
            <a:ext cx="824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Frankrijk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1111202" y="2214845"/>
            <a:ext cx="989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Noorwegen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1122925" y="2838549"/>
            <a:ext cx="738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Zweden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1111202" y="3465612"/>
            <a:ext cx="87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Duitsland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1111235" y="3786777"/>
            <a:ext cx="16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Verenigd Koninkrijk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1115591" y="4081948"/>
            <a:ext cx="481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latin typeface="Adobe Garamond Pro" pitchFamily="18" charset="0"/>
              </a:rPr>
              <a:t>EU</a:t>
            </a:r>
            <a:r>
              <a:rPr lang="nl-BE" sz="1400" baseline="30000" dirty="0" err="1" smtClean="0">
                <a:latin typeface="Adobe Garamond Pro" pitchFamily="18" charset="0"/>
              </a:rPr>
              <a:t>b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1111202" y="4402237"/>
            <a:ext cx="52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Italië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3082410" y="19125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1122925" y="4725904"/>
            <a:ext cx="1045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Griekenland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3953052" y="19125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3155046" y="2214845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3082410" y="2545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3953052" y="25453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3953052" y="31911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3953052" y="34738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10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3082409" y="3785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20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3082410" y="47255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4013966" y="2226568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3155046" y="2838548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4013966" y="2853097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3155046" y="4096643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4019461" y="4094460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-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3082409" y="350078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3082410" y="31543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4723546" y="38085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3082409" y="504342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23,8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3949210" y="503336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23,6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3946824" y="4406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18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3955317" y="38085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3953052" y="47239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20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3082409" y="44044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20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3" name="Tekstvak 72"/>
          <p:cNvSpPr txBox="1"/>
          <p:nvPr/>
        </p:nvSpPr>
        <p:spPr>
          <a:xfrm>
            <a:off x="5598299" y="318128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14,6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5586576" y="286482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12,9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598299" y="253894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13,3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5598299" y="223202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5597294" y="191444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10,3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4726557" y="503926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23,8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4722541" y="442489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0" name="Tekstvak 79"/>
          <p:cNvSpPr txBox="1"/>
          <p:nvPr/>
        </p:nvSpPr>
        <p:spPr>
          <a:xfrm>
            <a:off x="4726557" y="348905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12,2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1" name="Tekstvak 80"/>
          <p:cNvSpPr txBox="1"/>
          <p:nvPr/>
        </p:nvSpPr>
        <p:spPr>
          <a:xfrm>
            <a:off x="4738280" y="318128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14,8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4824033" y="286482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9,5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4723546" y="256897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4" name="Tekstvak 83"/>
          <p:cNvSpPr txBox="1"/>
          <p:nvPr/>
        </p:nvSpPr>
        <p:spPr>
          <a:xfrm>
            <a:off x="4723546" y="223202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11,4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5" name="Tekstvak 84"/>
          <p:cNvSpPr txBox="1"/>
          <p:nvPr/>
        </p:nvSpPr>
        <p:spPr>
          <a:xfrm>
            <a:off x="4722541" y="192424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10,7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6" name="Tekstvak 85"/>
          <p:cNvSpPr txBox="1"/>
          <p:nvPr/>
        </p:nvSpPr>
        <p:spPr>
          <a:xfrm>
            <a:off x="4726557" y="40936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7" name="Tekstvak 86"/>
          <p:cNvSpPr txBox="1"/>
          <p:nvPr/>
        </p:nvSpPr>
        <p:spPr>
          <a:xfrm>
            <a:off x="4722541" y="474093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6465807" y="253893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13,7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89" name="Tekstvak 88"/>
          <p:cNvSpPr txBox="1"/>
          <p:nvPr/>
        </p:nvSpPr>
        <p:spPr>
          <a:xfrm>
            <a:off x="6464802" y="223202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10,9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0" name="Tekstvak 89"/>
          <p:cNvSpPr txBox="1"/>
          <p:nvPr/>
        </p:nvSpPr>
        <p:spPr>
          <a:xfrm>
            <a:off x="6465807" y="191444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10,4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1" name="Tekstvak 90"/>
          <p:cNvSpPr txBox="1"/>
          <p:nvPr/>
        </p:nvSpPr>
        <p:spPr>
          <a:xfrm>
            <a:off x="5591269" y="503335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24,2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2" name="Tekstvak 91"/>
          <p:cNvSpPr txBox="1"/>
          <p:nvPr/>
        </p:nvSpPr>
        <p:spPr>
          <a:xfrm>
            <a:off x="5591269" y="472899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20,1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3" name="Tekstvak 92"/>
          <p:cNvSpPr txBox="1"/>
          <p:nvPr/>
        </p:nvSpPr>
        <p:spPr>
          <a:xfrm>
            <a:off x="5597294" y="441317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18,7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4" name="Tekstvak 93"/>
          <p:cNvSpPr txBox="1"/>
          <p:nvPr/>
        </p:nvSpPr>
        <p:spPr>
          <a:xfrm>
            <a:off x="5598298" y="410539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16,5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5" name="Tekstvak 94"/>
          <p:cNvSpPr txBox="1"/>
          <p:nvPr/>
        </p:nvSpPr>
        <p:spPr>
          <a:xfrm>
            <a:off x="5598298" y="379683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17,1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6" name="Tekstvak 95"/>
          <p:cNvSpPr txBox="1"/>
          <p:nvPr/>
        </p:nvSpPr>
        <p:spPr>
          <a:xfrm>
            <a:off x="5591269" y="348634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7" name="Tekstvak 96"/>
          <p:cNvSpPr txBox="1"/>
          <p:nvPr/>
        </p:nvSpPr>
        <p:spPr>
          <a:xfrm>
            <a:off x="6454082" y="441515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19,3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6454082" y="411218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6454084" y="379683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15,9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6454084" y="347385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16,1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1" name="Tekstvak 100"/>
          <p:cNvSpPr txBox="1"/>
          <p:nvPr/>
        </p:nvSpPr>
        <p:spPr>
          <a:xfrm>
            <a:off x="6454083" y="316851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15,1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6454084" y="286482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14,8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7361959" y="504871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24,2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4" name="Tekstvak 103"/>
          <p:cNvSpPr txBox="1"/>
          <p:nvPr/>
        </p:nvSpPr>
        <p:spPr>
          <a:xfrm>
            <a:off x="7361959" y="474093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21,4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5" name="Tekstvak 104"/>
          <p:cNvSpPr txBox="1"/>
          <p:nvPr/>
        </p:nvSpPr>
        <p:spPr>
          <a:xfrm>
            <a:off x="7361959" y="441515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19,9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6" name="Tekstvak 105"/>
          <p:cNvSpPr txBox="1"/>
          <p:nvPr/>
        </p:nvSpPr>
        <p:spPr>
          <a:xfrm>
            <a:off x="7361959" y="411865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17,3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7" name="Tekstvak 106"/>
          <p:cNvSpPr txBox="1"/>
          <p:nvPr/>
        </p:nvSpPr>
        <p:spPr>
          <a:xfrm>
            <a:off x="7350236" y="34710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8" name="Tekstvak 107"/>
          <p:cNvSpPr txBox="1"/>
          <p:nvPr/>
        </p:nvSpPr>
        <p:spPr>
          <a:xfrm>
            <a:off x="7338513" y="318219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15,5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7339515" y="287254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14,5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0" name="Tekstvak 109"/>
          <p:cNvSpPr txBox="1"/>
          <p:nvPr/>
        </p:nvSpPr>
        <p:spPr>
          <a:xfrm>
            <a:off x="7339516" y="255909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13,6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1" name="Tekstvak 110"/>
          <p:cNvSpPr txBox="1"/>
          <p:nvPr/>
        </p:nvSpPr>
        <p:spPr>
          <a:xfrm>
            <a:off x="7339516" y="222030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11,9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2" name="Tekstvak 111"/>
          <p:cNvSpPr txBox="1"/>
          <p:nvPr/>
        </p:nvSpPr>
        <p:spPr>
          <a:xfrm>
            <a:off x="7339516" y="191542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11,6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3" name="Tekstvak 112"/>
          <p:cNvSpPr txBox="1"/>
          <p:nvPr/>
        </p:nvSpPr>
        <p:spPr>
          <a:xfrm>
            <a:off x="6454080" y="503855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24,2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4" name="Tekstvak 113"/>
          <p:cNvSpPr txBox="1"/>
          <p:nvPr/>
        </p:nvSpPr>
        <p:spPr>
          <a:xfrm>
            <a:off x="6454081" y="474093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23,1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115" name="Tekstvak 114"/>
          <p:cNvSpPr txBox="1"/>
          <p:nvPr/>
        </p:nvSpPr>
        <p:spPr>
          <a:xfrm>
            <a:off x="7350236" y="380440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Adobe Garamond Pro" pitchFamily="18" charset="0"/>
              </a:rPr>
              <a:t>16,7</a:t>
            </a:r>
            <a:endParaRPr lang="nl-BE" sz="1400" dirty="0">
              <a:latin typeface="Adobe Garamond Pro" pitchFamily="18" charset="0"/>
            </a:endParaRPr>
          </a:p>
        </p:txBody>
      </p:sp>
      <p:sp>
        <p:nvSpPr>
          <p:cNvPr id="52225" name="Tekstvak 52224"/>
          <p:cNvSpPr txBox="1"/>
          <p:nvPr/>
        </p:nvSpPr>
        <p:spPr>
          <a:xfrm>
            <a:off x="581165" y="5552661"/>
            <a:ext cx="798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voor alle landen behalve de Verenigde Staten, ec.europa.eu/</a:t>
            </a:r>
            <a:r>
              <a:rPr lang="nl-BE" sz="1000" dirty="0" err="1">
                <a:solidFill>
                  <a:schemeClr val="tx2"/>
                </a:solidFill>
              </a:rPr>
              <a:t>eurostat</a:t>
            </a:r>
            <a:r>
              <a:rPr lang="nl-BE" sz="1000" dirty="0">
                <a:solidFill>
                  <a:schemeClr val="tx2"/>
                </a:solidFill>
              </a:rPr>
              <a:t>/data/database (geraadpleegd </a:t>
            </a:r>
            <a:r>
              <a:rPr lang="nl-BE" sz="1000" dirty="0" smtClean="0">
                <a:solidFill>
                  <a:schemeClr val="tx2"/>
                </a:solidFill>
              </a:rPr>
              <a:t>op 28-06-2017</a:t>
            </a:r>
            <a:r>
              <a:rPr lang="nl-BE" sz="1000" dirty="0">
                <a:solidFill>
                  <a:schemeClr val="tx2"/>
                </a:solidFill>
              </a:rPr>
              <a:t>). Voor de Verenigde Staten: </a:t>
            </a:r>
            <a:r>
              <a:rPr lang="nl-BE" sz="1000" dirty="0" smtClean="0">
                <a:solidFill>
                  <a:schemeClr val="tx2"/>
                </a:solidFill>
              </a:rPr>
              <a:t/>
            </a:r>
            <a:br>
              <a:rPr lang="nl-BE" sz="1000" dirty="0" smtClean="0">
                <a:solidFill>
                  <a:schemeClr val="tx2"/>
                </a:solidFill>
              </a:rPr>
            </a:br>
            <a:r>
              <a:rPr lang="nl-BE" sz="1000" dirty="0" smtClean="0">
                <a:solidFill>
                  <a:schemeClr val="tx2"/>
                </a:solidFill>
              </a:rPr>
              <a:t>stats.oecd.org </a:t>
            </a:r>
            <a:r>
              <a:rPr lang="nl-BE" sz="1000" dirty="0">
                <a:solidFill>
                  <a:schemeClr val="tx2"/>
                </a:solidFill>
              </a:rPr>
              <a:t>(geraadpleegd op 28-06-2017).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(a) meest recente cijfer voor België betreft 2016 (voor alle andere landen: 2015) (b) </a:t>
            </a:r>
            <a:r>
              <a:rPr lang="nl-BE" sz="1000" dirty="0" smtClean="0">
                <a:solidFill>
                  <a:schemeClr val="tx2"/>
                </a:solidFill>
              </a:rPr>
              <a:t>EU6-1972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>EU9-1980, EU10-1985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>EU12-1994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>EU15-2004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/>
            </a:r>
            <a:br>
              <a:rPr lang="nl-BE" sz="1000" dirty="0" smtClean="0">
                <a:solidFill>
                  <a:schemeClr val="tx2"/>
                </a:solidFill>
              </a:rPr>
            </a:br>
            <a:r>
              <a:rPr lang="nl-BE" sz="1000" dirty="0" smtClean="0">
                <a:solidFill>
                  <a:schemeClr val="tx2"/>
                </a:solidFill>
              </a:rPr>
              <a:t>EU25-2006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>EU27-2013</a:t>
            </a:r>
            <a:r>
              <a:rPr lang="nl-BE" sz="1000" dirty="0">
                <a:solidFill>
                  <a:schemeClr val="tx2"/>
                </a:solidFill>
              </a:rPr>
              <a:t>, </a:t>
            </a:r>
            <a:r>
              <a:rPr lang="nl-BE" sz="1000" dirty="0" smtClean="0">
                <a:solidFill>
                  <a:schemeClr val="tx2"/>
                </a:solidFill>
              </a:rPr>
              <a:t>EU28 </a:t>
            </a:r>
            <a:r>
              <a:rPr lang="nl-BE" sz="1000" dirty="0">
                <a:solidFill>
                  <a:schemeClr val="tx2"/>
                </a:solidFill>
              </a:rPr>
              <a:t>(c) meest recente cijfer voor de </a:t>
            </a:r>
            <a:r>
              <a:rPr lang="nl-BE" sz="1000" dirty="0" smtClean="0">
                <a:solidFill>
                  <a:schemeClr val="tx2"/>
                </a:solidFill>
              </a:rPr>
              <a:t>Verenigde Staten </a:t>
            </a:r>
            <a:r>
              <a:rPr lang="nl-BE" sz="1000" dirty="0">
                <a:solidFill>
                  <a:schemeClr val="tx2"/>
                </a:solidFill>
              </a:rPr>
              <a:t>betreft 2014.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90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1.1 De primaire verdeling: inkomen uit arbeid en uit vermogen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Primaire inkomensverdeling komt tot stand op arbeids- en kapitaalmarkt</a:t>
            </a:r>
          </a:p>
          <a:p>
            <a:pPr lvl="1"/>
            <a:r>
              <a:rPr lang="nl-BE" dirty="0" smtClean="0"/>
              <a:t>Hoogte arbeidsinkomen</a:t>
            </a:r>
          </a:p>
          <a:p>
            <a:pPr lvl="2"/>
            <a:r>
              <a:rPr lang="nl-BE" dirty="0" smtClean="0"/>
              <a:t>Aantal uren</a:t>
            </a:r>
          </a:p>
          <a:p>
            <a:pPr lvl="2"/>
            <a:r>
              <a:rPr lang="nl-BE" dirty="0" smtClean="0"/>
              <a:t>Vergoeding per arbeidsuur (loon)</a:t>
            </a:r>
          </a:p>
          <a:p>
            <a:pPr lvl="2"/>
            <a:r>
              <a:rPr lang="nl-BE" dirty="0" smtClean="0"/>
              <a:t>Bepaalt in grote mate positie gezin in inkomensverdeling</a:t>
            </a:r>
          </a:p>
          <a:p>
            <a:pPr lvl="1"/>
            <a:r>
              <a:rPr lang="nl-BE" dirty="0" smtClean="0"/>
              <a:t>Inkomen uit vermogen</a:t>
            </a:r>
          </a:p>
          <a:p>
            <a:pPr lvl="2"/>
            <a:r>
              <a:rPr lang="nl-BE" dirty="0" smtClean="0"/>
              <a:t>Omvang vermogen</a:t>
            </a:r>
          </a:p>
          <a:p>
            <a:pPr lvl="2"/>
            <a:r>
              <a:rPr lang="nl-BE" dirty="0" smtClean="0"/>
              <a:t>Rendement vermogen</a:t>
            </a:r>
          </a:p>
          <a:p>
            <a:pPr lvl="2"/>
            <a:r>
              <a:rPr lang="nl-BE" dirty="0" smtClean="0"/>
              <a:t>Intresten spaarboekje of obligatie, dividenden, landrente, huurinkomsten,…</a:t>
            </a:r>
          </a:p>
          <a:p>
            <a:pPr lvl="2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175637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primaire verdeling: inkomen uit arbeid en uit vermogen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tx2"/>
                </a:solidFill>
              </a:rPr>
              <a:t>1.2</a:t>
            </a: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BE" dirty="0"/>
              <a:t>Beschikbaar inkomen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1.3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Welvaart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1.4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Gezinsgrootte en equivalentieschalen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NL" sz="1800" dirty="0">
                <a:solidFill>
                  <a:schemeClr val="bg1"/>
                </a:solidFill>
              </a:rPr>
              <a:t>1.5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Verklaringen voor veranderingen in ongelijkheid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Verdeling van wat?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92193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9142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1.2 Beschikbaar inkomen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Primaire inkomen </a:t>
            </a:r>
            <a:r>
              <a:rPr lang="nl-BE" dirty="0" smtClean="0"/>
              <a:t>= basis waarop belastingen en sociale bijdragen worden geheven</a:t>
            </a:r>
          </a:p>
          <a:p>
            <a:r>
              <a:rPr lang="nl-BE" dirty="0" smtClean="0"/>
              <a:t>In ruil transfers uit systeem</a:t>
            </a:r>
          </a:p>
          <a:p>
            <a:pPr lvl="1"/>
            <a:r>
              <a:rPr lang="nl-BE" dirty="0" smtClean="0"/>
              <a:t>Bv. pensioenen, werkloosheidsvergoedingen, kinderbijslagen, etc.</a:t>
            </a:r>
          </a:p>
          <a:p>
            <a:r>
              <a:rPr lang="nl-BE" b="1" dirty="0" smtClean="0"/>
              <a:t>belastbaar gezinsinkomen </a:t>
            </a:r>
            <a:r>
              <a:rPr lang="nl-BE" dirty="0" smtClean="0"/>
              <a:t>= primaire </a:t>
            </a:r>
            <a:r>
              <a:rPr lang="nl-BE" dirty="0"/>
              <a:t>inkomens + transfers </a:t>
            </a:r>
            <a:endParaRPr lang="nl-BE" b="1" dirty="0" smtClean="0"/>
          </a:p>
          <a:p>
            <a:pPr lvl="1"/>
            <a:r>
              <a:rPr lang="nl-BE" dirty="0" smtClean="0"/>
              <a:t>Inkomstenbelasting: progressief</a:t>
            </a:r>
          </a:p>
          <a:p>
            <a:r>
              <a:rPr lang="nl-BE" b="1" dirty="0" smtClean="0"/>
              <a:t>Beschikbaar inkomen</a:t>
            </a:r>
          </a:p>
          <a:p>
            <a:pPr lvl="1"/>
            <a:r>
              <a:rPr lang="nl-BE" dirty="0" smtClean="0"/>
              <a:t>Inkomen om uit te geven aan goederen en diensten</a:t>
            </a:r>
          </a:p>
          <a:p>
            <a:pPr lvl="1"/>
            <a:r>
              <a:rPr lang="nl-BE" dirty="0" smtClean="0"/>
              <a:t>Sparen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marL="57147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4299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omie, een inleiding 2017">
  <a:themeElements>
    <a:clrScheme name="Economie 2017">
      <a:dk1>
        <a:srgbClr val="000000"/>
      </a:dk1>
      <a:lt1>
        <a:srgbClr val="7F7F7F"/>
      </a:lt1>
      <a:dk2>
        <a:srgbClr val="D95776"/>
      </a:dk2>
      <a:lt2>
        <a:srgbClr val="F7DDE3"/>
      </a:lt2>
      <a:accent1>
        <a:srgbClr val="E89AAC"/>
      </a:accent1>
      <a:accent2>
        <a:srgbClr val="3F3F3F"/>
      </a:accent2>
      <a:accent3>
        <a:srgbClr val="EFBBC8"/>
      </a:accent3>
      <a:accent4>
        <a:srgbClr val="595959"/>
      </a:accent4>
      <a:accent5>
        <a:srgbClr val="F7DDE3"/>
      </a:accent5>
      <a:accent6>
        <a:srgbClr val="7F7F7F"/>
      </a:accent6>
      <a:hlink>
        <a:srgbClr val="0070C0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62000" tIns="118800" rIns="162000" bIns="118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62000" tIns="118800" rIns="162000" bIns="118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D Febr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 Febr 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3775</Words>
  <Application>Microsoft Office PowerPoint</Application>
  <PresentationFormat>On-screen Show (4:3)</PresentationFormat>
  <Paragraphs>1102</Paragraphs>
  <Slides>66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Monotype Sorts</vt:lpstr>
      <vt:lpstr>Garamond</vt:lpstr>
      <vt:lpstr>Calibri Light</vt:lpstr>
      <vt:lpstr>Perpetua</vt:lpstr>
      <vt:lpstr>Calibri</vt:lpstr>
      <vt:lpstr>Geneva</vt:lpstr>
      <vt:lpstr>Wingdings</vt:lpstr>
      <vt:lpstr>Arial</vt:lpstr>
      <vt:lpstr>Times New Roman</vt:lpstr>
      <vt:lpstr>Adobe Garamond Pro</vt:lpstr>
      <vt:lpstr>Economie, een inleiding 2017</vt:lpstr>
      <vt:lpstr>Equation</vt:lpstr>
      <vt:lpstr>Hoofdstuk 14</vt:lpstr>
      <vt:lpstr>Inhoud</vt:lpstr>
      <vt:lpstr>Inhoud</vt:lpstr>
      <vt:lpstr>1. Verdeling van wat?</vt:lpstr>
      <vt:lpstr>Figuur 14.1: de transitie van het primaire inkomen naar het netto beschikbare inkomen en welvaart</vt:lpstr>
      <vt:lpstr>1. Verdeling van wat?</vt:lpstr>
      <vt:lpstr>1.1 De primaire verdeling: inkomen uit arbeid en uit vermogen</vt:lpstr>
      <vt:lpstr>1. Verdeling van wat?</vt:lpstr>
      <vt:lpstr>1.2 Beschikbaar inkomen</vt:lpstr>
      <vt:lpstr>1. Verdeling van wat?</vt:lpstr>
      <vt:lpstr>1.3 Welvaart</vt:lpstr>
      <vt:lpstr>1. Verdeling van wat?</vt:lpstr>
      <vt:lpstr>1.4 Gezinsgrootte en equivalentieschalen</vt:lpstr>
      <vt:lpstr>1. Verdeling van wat?</vt:lpstr>
      <vt:lpstr>1.5 Verklaringen voor veranderingen in ongelijkheid</vt:lpstr>
      <vt:lpstr>2. De functionele verdeling</vt:lpstr>
      <vt:lpstr>2.1 De functionele verdeling als klassiek thema</vt:lpstr>
      <vt:lpstr>2.1 De functionele verdeling als klassiek thema</vt:lpstr>
      <vt:lpstr>2.1 De functionele verdeling als klassiek thema</vt:lpstr>
      <vt:lpstr>2.1 De functionele verdeling als klassiek thema</vt:lpstr>
      <vt:lpstr>2. De functionele verdeling</vt:lpstr>
      <vt:lpstr>2.2 Vergoeding van de productiefactoren in de neoklassieke theorie</vt:lpstr>
      <vt:lpstr>Figuur 14.2: de vergoeding voor de factor arbeid wordt bepaald door de marginale productiviteit van arbeid</vt:lpstr>
      <vt:lpstr>2.2 Vergoeding van de productiefactoren in de neoklassieke theorie</vt:lpstr>
      <vt:lpstr>2.2 Vergoeding van de productiefactoren in de neoklassieke theorie</vt:lpstr>
      <vt:lpstr>Figuur 14.3: het loonaandeel in het nationaal inkomen (in %)</vt:lpstr>
      <vt:lpstr>2. De functionele verdeling</vt:lpstr>
      <vt:lpstr>2.3 Piketty pakt de klassieke draad weer op</vt:lpstr>
      <vt:lpstr>2.3 Piketty pakt de klassieke draad weer op</vt:lpstr>
      <vt:lpstr>2.3 Piketty pakt de klassieke draad weer op</vt:lpstr>
      <vt:lpstr>Figuur 14.4: de verhouding K/Y en de samenstelling ervan in % van het nationaal inkomen in Frankrijk 1700-2010.</vt:lpstr>
      <vt:lpstr>2.3 Piketty pakt de klassieke draad weer op</vt:lpstr>
      <vt:lpstr>2.3 Piketty pakt de klassieke draad weer op</vt:lpstr>
      <vt:lpstr>Tabel 14.1: aandeel in het vermogen van de rijkste 10% en 1% voor Frankrijk, de Verenigde Staten en België.</vt:lpstr>
      <vt:lpstr>2.3 Piketty pakt de klassieke draad weer op</vt:lpstr>
      <vt:lpstr>3. Personele verdeling</vt:lpstr>
      <vt:lpstr>3.1 De statistische verdeling van het beschikbaar gezinsinkomen</vt:lpstr>
      <vt:lpstr>Figuur 14.5: Belgische inkomensverdeling in 2014 (maandelijkse gezinsinkomen in euro)</vt:lpstr>
      <vt:lpstr>3. Personele verdeling</vt:lpstr>
      <vt:lpstr>3.2 Decielverdeling</vt:lpstr>
      <vt:lpstr>Tabel 14.2: decielverdeling van het maandelijks beschikbaar gezinsinkomen in België in 2014</vt:lpstr>
      <vt:lpstr>3. Personele verdeling</vt:lpstr>
      <vt:lpstr>3.3 Lorenz-curve</vt:lpstr>
      <vt:lpstr>Figuur 14.6: de Lorenz-curve voor België en de vs in 2014</vt:lpstr>
      <vt:lpstr>3. Personele verdeling</vt:lpstr>
      <vt:lpstr>3.4 Ongelijkheidsmaatstaven</vt:lpstr>
      <vt:lpstr>Figuur 14.7: de Gini-coëfficiënt</vt:lpstr>
      <vt:lpstr>3. Personele verdeling</vt:lpstr>
      <vt:lpstr>3.5 Hoe groot is inkomensongelijkheid en neemt deze toe?</vt:lpstr>
      <vt:lpstr>3.5 Hoe groot is inkomensongelijkheid en neemt deze toe?</vt:lpstr>
      <vt:lpstr>3.5 Hoe groot is inkomensongelijkheid en neemt deze toe?</vt:lpstr>
      <vt:lpstr>Figuur 14.8: de wereldongelijkheid op basis van de Gini van 1820 tot 2013 en de olifanten-grafiek van Milanovic</vt:lpstr>
      <vt:lpstr>Figuur 14.9: de verandering in de ongelijkheid in rijke landen tussen 1985 en 2013</vt:lpstr>
      <vt:lpstr>3.5 Hoe groot is inkomensongelijkheid en neemt deze toe?</vt:lpstr>
      <vt:lpstr>Figuur 14.10: het aandeel van de rijkste 1%</vt:lpstr>
      <vt:lpstr>3.5 Hoe groot is inkomensongelijkheid en neemt deze toe?</vt:lpstr>
      <vt:lpstr>Figuur 14.11: deciel ratio’s (P90/P10) voor de loonverdeling</vt:lpstr>
      <vt:lpstr>4. Armoede</vt:lpstr>
      <vt:lpstr>4.1 Een absolute definitie van armoede</vt:lpstr>
      <vt:lpstr>Tabel 14.3: aantal mensen in extreme armoede (in miljoen)</vt:lpstr>
      <vt:lpstr>4. Armoede</vt:lpstr>
      <vt:lpstr>4.2 Een relatieve definitie van armoede</vt:lpstr>
      <vt:lpstr>Tabel 14.4: vergelijking van Belgische armoedenorm en eu-norm in euro per maand (2015)</vt:lpstr>
      <vt:lpstr>4. Armoede</vt:lpstr>
      <vt:lpstr>4.3 De armoede in rijke landen</vt:lpstr>
      <vt:lpstr>Tabel 14.5: percentage van de bevolking dat arm is op basis van de 60%-norm van het mediaanequivalente inkomen</vt:lpstr>
    </vt:vector>
  </TitlesOfParts>
  <Company>unknown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10: Onvolmaakte Mededinging en Productdifferentiatie</dc:title>
  <dc:creator>Gebruiker</dc:creator>
  <dc:description>Deze file was een attachment bij  _x000d_
de mail met volgende identificatiegegevens Subject: Hoofdstukken 8 - 13_x000d_
Time : 2010-09-17 19:15:48</dc:description>
  <cp:lastModifiedBy>Koen Dedobbeleer</cp:lastModifiedBy>
  <cp:revision>309</cp:revision>
  <cp:lastPrinted>2001-01-23T09:10:19Z</cp:lastPrinted>
  <dcterms:created xsi:type="dcterms:W3CDTF">2010-08-30T13:37:30Z</dcterms:created>
  <dcterms:modified xsi:type="dcterms:W3CDTF">2017-10-09T16:40:10Z</dcterms:modified>
</cp:coreProperties>
</file>