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0" r:id="rId6"/>
    <p:sldId id="257" r:id="rId7"/>
    <p:sldId id="258" r:id="rId8"/>
    <p:sldId id="259" r:id="rId9"/>
    <p:sldId id="260" r:id="rId10"/>
    <p:sldId id="262" r:id="rId11"/>
    <p:sldId id="271" r:id="rId12"/>
    <p:sldId id="272" r:id="rId13"/>
    <p:sldId id="273" r:id="rId14"/>
    <p:sldId id="274" r:id="rId15"/>
    <p:sldId id="269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89F5-9611-4BC0-98F5-291A87687D5C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8377-AEF1-48FE-8123-6430E85A7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1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89F5-9611-4BC0-98F5-291A87687D5C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8377-AEF1-48FE-8123-6430E85A7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31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89F5-9611-4BC0-98F5-291A87687D5C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8377-AEF1-48FE-8123-6430E85A7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89F5-9611-4BC0-98F5-291A87687D5C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8377-AEF1-48FE-8123-6430E85A7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57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89F5-9611-4BC0-98F5-291A87687D5C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8377-AEF1-48FE-8123-6430E85A7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16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89F5-9611-4BC0-98F5-291A87687D5C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8377-AEF1-48FE-8123-6430E85A7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6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89F5-9611-4BC0-98F5-291A87687D5C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8377-AEF1-48FE-8123-6430E85A7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29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89F5-9611-4BC0-98F5-291A87687D5C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8377-AEF1-48FE-8123-6430E85A7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39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89F5-9611-4BC0-98F5-291A87687D5C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8377-AEF1-48FE-8123-6430E85A7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61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89F5-9611-4BC0-98F5-291A87687D5C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8377-AEF1-48FE-8123-6430E85A7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99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89F5-9611-4BC0-98F5-291A87687D5C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8377-AEF1-48FE-8123-6430E85A7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27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689F5-9611-4BC0-98F5-291A87687D5C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A8377-AEF1-48FE-8123-6430E85A7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6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BACnet</a:t>
            </a:r>
            <a:r>
              <a:rPr lang="en-US" dirty="0" smtClean="0"/>
              <a:t> and </a:t>
            </a:r>
            <a:r>
              <a:rPr lang="en-US" dirty="0" err="1" smtClean="0"/>
              <a:t>IoT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[Internet of Things]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Albert Putnam</a:t>
            </a:r>
          </a:p>
          <a:p>
            <a:r>
              <a:rPr lang="en-US" dirty="0" err="1" smtClean="0"/>
              <a:t>Cimetrics</a:t>
            </a:r>
            <a:r>
              <a:rPr lang="en-US" dirty="0" smtClean="0"/>
              <a:t> </a:t>
            </a:r>
            <a:r>
              <a:rPr lang="en-US" dirty="0" err="1" smtClean="0"/>
              <a:t>Analytika</a:t>
            </a:r>
            <a:endParaRPr lang="en-US" dirty="0" smtClean="0"/>
          </a:p>
          <a:p>
            <a:r>
              <a:rPr lang="en-US" dirty="0" err="1" smtClean="0"/>
              <a:t>BACnet</a:t>
            </a:r>
            <a:r>
              <a:rPr lang="en-US" dirty="0" smtClean="0"/>
              <a:t> and </a:t>
            </a:r>
            <a:r>
              <a:rPr lang="en-US" dirty="0" err="1" smtClean="0"/>
              <a:t>IoT</a:t>
            </a:r>
            <a:r>
              <a:rPr lang="en-US" dirty="0" smtClean="0"/>
              <a:t> for Users</a:t>
            </a:r>
          </a:p>
          <a:p>
            <a:r>
              <a:rPr lang="en-US" sz="1400" dirty="0" smtClean="0"/>
              <a:t>Apologies to Toby </a:t>
            </a:r>
            <a:r>
              <a:rPr lang="en-US" sz="1400" dirty="0" err="1" smtClean="0"/>
              <a:t>Considine</a:t>
            </a:r>
            <a:r>
              <a:rPr lang="en-US" sz="1400" dirty="0" smtClean="0"/>
              <a:t> for not getting over </a:t>
            </a:r>
            <a:r>
              <a:rPr lang="en-US" sz="1400" dirty="0" err="1" smtClean="0"/>
              <a:t>IoT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9447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Lingua Franca - </a:t>
            </a:r>
            <a:r>
              <a:rPr lang="en-US" dirty="0" err="1" smtClean="0"/>
              <a:t>BACnet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</a:p>
          <a:p>
            <a:r>
              <a:rPr lang="en-US" dirty="0" smtClean="0"/>
              <a:t>Defaults</a:t>
            </a:r>
          </a:p>
          <a:p>
            <a:r>
              <a:rPr lang="en-US" dirty="0" smtClean="0"/>
              <a:t>Simple</a:t>
            </a:r>
          </a:p>
          <a:p>
            <a:r>
              <a:rPr lang="en-US" dirty="0" smtClean="0"/>
              <a:t>Extensible</a:t>
            </a:r>
          </a:p>
          <a:p>
            <a:endParaRPr lang="en-US" dirty="0"/>
          </a:p>
          <a:p>
            <a:r>
              <a:rPr lang="en-US" dirty="0" smtClean="0"/>
              <a:t>Reliability</a:t>
            </a:r>
          </a:p>
          <a:p>
            <a:r>
              <a:rPr lang="en-US" dirty="0" smtClean="0"/>
              <a:t>Optimization</a:t>
            </a:r>
          </a:p>
          <a:p>
            <a:r>
              <a:rPr lang="en-US" dirty="0" err="1" smtClean="0"/>
              <a:t>BACnet</a:t>
            </a:r>
            <a:r>
              <a:rPr lang="en-US" dirty="0" smtClean="0"/>
              <a:t> is ahead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954" y="1825625"/>
            <a:ext cx="3088185" cy="24176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956" y="2369713"/>
            <a:ext cx="2399250" cy="307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81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</a:t>
            </a:r>
            <a:r>
              <a:rPr lang="en-US" dirty="0" err="1" smtClean="0"/>
              <a:t>BACnet</a:t>
            </a:r>
            <a:r>
              <a:rPr lang="en-US" dirty="0" smtClean="0"/>
              <a:t> borrow from </a:t>
            </a:r>
            <a:r>
              <a:rPr lang="en-US" dirty="0" err="1" smtClean="0"/>
              <a:t>IoT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and </a:t>
            </a:r>
            <a:r>
              <a:rPr lang="en-US" dirty="0" err="1" smtClean="0"/>
              <a:t>behavioural</a:t>
            </a:r>
            <a:r>
              <a:rPr lang="en-US" dirty="0" smtClean="0"/>
              <a:t> strategies</a:t>
            </a:r>
          </a:p>
          <a:p>
            <a:r>
              <a:rPr lang="en-US" dirty="0" smtClean="0"/>
              <a:t>Wireless background – </a:t>
            </a:r>
            <a:r>
              <a:rPr lang="en-US" dirty="0" err="1" smtClean="0"/>
              <a:t>WiFi</a:t>
            </a:r>
            <a:r>
              <a:rPr lang="en-US" dirty="0" smtClean="0"/>
              <a:t>, Bluetooth and others</a:t>
            </a:r>
          </a:p>
          <a:p>
            <a:r>
              <a:rPr lang="en-US" dirty="0" smtClean="0"/>
              <a:t>RFID and location/tracking infrastructure</a:t>
            </a:r>
          </a:p>
          <a:p>
            <a:r>
              <a:rPr lang="en-US" dirty="0" smtClean="0"/>
              <a:t>Energy harvesting and alternative energy sources</a:t>
            </a:r>
          </a:p>
          <a:p>
            <a:r>
              <a:rPr lang="en-US" dirty="0" smtClean="0"/>
              <a:t>Low cost “dumb” sensor applicability – for things not in tight loops</a:t>
            </a:r>
          </a:p>
          <a:p>
            <a:r>
              <a:rPr lang="en-US" dirty="0" smtClean="0"/>
              <a:t>Models of simplicity and “just good enough”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070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– well understood and modeled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data flowing and managed</a:t>
            </a:r>
          </a:p>
          <a:p>
            <a:endParaRPr lang="en-US" dirty="0" smtClean="0"/>
          </a:p>
          <a:p>
            <a:r>
              <a:rPr lang="en-US" dirty="0" smtClean="0"/>
              <a:t>Get the analysis of the model into production and practice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6000" dirty="0" smtClean="0"/>
              <a:t>       </a:t>
            </a:r>
            <a:r>
              <a:rPr lang="en-US" sz="6000" dirty="0" err="1" smtClean="0"/>
              <a:t>Analytika</a:t>
            </a:r>
            <a:r>
              <a:rPr lang="en-US" sz="6000" dirty="0" smtClean="0"/>
              <a:t>         </a:t>
            </a:r>
            <a:r>
              <a:rPr lang="en-US" sz="6000" dirty="0" err="1" smtClean="0"/>
              <a:t>Cimetrics</a:t>
            </a:r>
            <a:endParaRPr lang="en-US" sz="6000" dirty="0" smtClean="0"/>
          </a:p>
        </p:txBody>
      </p:sp>
    </p:spTree>
    <p:extLst>
      <p:ext uri="{BB962C8B-B14F-4D97-AF65-F5344CB8AC3E}">
        <p14:creationId xmlns:p14="http://schemas.microsoft.com/office/powerpoint/2010/main" val="1545661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Cimetrics</a:t>
            </a:r>
            <a:r>
              <a:rPr lang="en-US" dirty="0" smtClean="0"/>
              <a:t> </a:t>
            </a:r>
            <a:r>
              <a:rPr lang="en-US" dirty="0" err="1" smtClean="0"/>
              <a:t>Analytika</a:t>
            </a:r>
            <a:r>
              <a:rPr lang="en-US" dirty="0" smtClean="0"/>
              <a:t> Offering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Analytika</a:t>
            </a:r>
            <a:r>
              <a:rPr lang="en-US" dirty="0" smtClean="0"/>
              <a:t> : Platform of production implementation of </a:t>
            </a:r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r>
              <a:rPr lang="en-US" b="1" dirty="0" smtClean="0"/>
              <a:t> </a:t>
            </a:r>
            <a:r>
              <a:rPr lang="en-US" dirty="0"/>
              <a:t>o</a:t>
            </a:r>
            <a:r>
              <a:rPr lang="en-US" dirty="0" smtClean="0"/>
              <a:t>f well modeled systems (of systems).</a:t>
            </a:r>
          </a:p>
          <a:p>
            <a:endParaRPr lang="en-US" dirty="0"/>
          </a:p>
          <a:p>
            <a:r>
              <a:rPr lang="en-US" dirty="0" err="1" smtClean="0"/>
              <a:t>Cimetrics</a:t>
            </a:r>
            <a:r>
              <a:rPr lang="en-US" dirty="0" smtClean="0"/>
              <a:t> : TCP/IP </a:t>
            </a:r>
            <a:r>
              <a:rPr lang="en-US" b="1" dirty="0" smtClean="0">
                <a:solidFill>
                  <a:srgbClr val="FF0000"/>
                </a:solidFill>
              </a:rPr>
              <a:t>connectivity</a:t>
            </a:r>
            <a:r>
              <a:rPr lang="en-US" dirty="0" smtClean="0"/>
              <a:t> solutions: </a:t>
            </a:r>
            <a:r>
              <a:rPr lang="en-US" dirty="0" err="1" smtClean="0"/>
              <a:t>BACnet</a:t>
            </a:r>
            <a:r>
              <a:rPr lang="en-US" dirty="0" smtClean="0"/>
              <a:t>, Modbus, </a:t>
            </a:r>
            <a:r>
              <a:rPr lang="en-US" dirty="0" err="1" smtClean="0"/>
              <a:t>MTconnect</a:t>
            </a:r>
            <a:r>
              <a:rPr lang="en-US" dirty="0" smtClean="0"/>
              <a:t>, </a:t>
            </a:r>
            <a:r>
              <a:rPr lang="en-US" dirty="0" err="1" smtClean="0"/>
              <a:t>Sunspec</a:t>
            </a:r>
            <a:r>
              <a:rPr lang="en-US" dirty="0" smtClean="0"/>
              <a:t>, OPC.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Excellent </a:t>
            </a:r>
            <a:r>
              <a:rPr lang="en-US" b="1" dirty="0" smtClean="0">
                <a:solidFill>
                  <a:srgbClr val="FF0000"/>
                </a:solidFill>
              </a:rPr>
              <a:t>models</a:t>
            </a:r>
            <a:r>
              <a:rPr lang="en-US" dirty="0" smtClean="0"/>
              <a:t> and defaults to get productive </a:t>
            </a:r>
            <a:r>
              <a:rPr lang="en-US" i="1" dirty="0" smtClean="0"/>
              <a:t>quickly.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629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BACnet</a:t>
            </a:r>
            <a:r>
              <a:rPr lang="en-US" dirty="0" smtClean="0"/>
              <a:t> Users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Manufacturers, Contractors, Owners</a:t>
            </a:r>
          </a:p>
          <a:p>
            <a:endParaRPr lang="en-US" dirty="0"/>
          </a:p>
          <a:p>
            <a:r>
              <a:rPr lang="en-US" dirty="0" smtClean="0"/>
              <a:t>Facilities Managers</a:t>
            </a:r>
          </a:p>
          <a:p>
            <a:endParaRPr lang="en-US" dirty="0"/>
          </a:p>
          <a:p>
            <a:r>
              <a:rPr lang="en-US" dirty="0" smtClean="0"/>
              <a:t>Systems Managers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397" y="2610726"/>
            <a:ext cx="5748557" cy="370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81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Darkness Despair Disaster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489" y="2495969"/>
            <a:ext cx="4014199" cy="30106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977" y="2495969"/>
            <a:ext cx="4457125" cy="301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72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Crave - Stability and 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676" y="1825625"/>
            <a:ext cx="6194023" cy="413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91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Secondarily – Optimization and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the best of what is given</a:t>
            </a:r>
          </a:p>
          <a:p>
            <a:r>
              <a:rPr lang="en-US" dirty="0" smtClean="0"/>
              <a:t>Economically: Maximize ROI</a:t>
            </a:r>
          </a:p>
          <a:p>
            <a:r>
              <a:rPr lang="en-US" dirty="0" smtClean="0"/>
              <a:t>Get the best outputs for inputs</a:t>
            </a:r>
          </a:p>
          <a:p>
            <a:pPr lvl="1"/>
            <a:r>
              <a:rPr lang="en-US" dirty="0" smtClean="0"/>
              <a:t>Adjust inputs</a:t>
            </a:r>
          </a:p>
          <a:p>
            <a:pPr lvl="1"/>
            <a:r>
              <a:rPr lang="en-US" dirty="0" smtClean="0"/>
              <a:t>Manage transformation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706" y="2088435"/>
            <a:ext cx="4793432" cy="347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13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Triad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Quality</a:t>
            </a:r>
          </a:p>
          <a:p>
            <a:r>
              <a:rPr lang="en-US" dirty="0" smtClean="0"/>
              <a:t>Economy</a:t>
            </a:r>
          </a:p>
          <a:p>
            <a:r>
              <a:rPr lang="en-US" dirty="0" smtClean="0"/>
              <a:t>Speed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03" y="1019176"/>
            <a:ext cx="4237587" cy="415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94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Offer strives to the following –</a:t>
            </a:r>
            <a:br>
              <a:rPr lang="en-US" dirty="0" smtClean="0"/>
            </a:br>
            <a:r>
              <a:rPr lang="en-US" dirty="0" smtClean="0"/>
              <a:t>including the Managed Things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</a:t>
            </a:r>
            <a:r>
              <a:rPr lang="en-US" dirty="0" smtClean="0"/>
              <a:t>eliver: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Stability, Reliability</a:t>
            </a:r>
          </a:p>
          <a:p>
            <a:r>
              <a:rPr lang="en-US" dirty="0" smtClean="0"/>
              <a:t>Better output for inputs</a:t>
            </a:r>
          </a:p>
          <a:p>
            <a:r>
              <a:rPr lang="en-US" dirty="0" smtClean="0"/>
              <a:t>ROI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Ecosystem of connected or managed things goals.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421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of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Inventory </a:t>
            </a:r>
            <a:br>
              <a:rPr lang="en-US" dirty="0" smtClean="0"/>
            </a:br>
            <a:r>
              <a:rPr lang="en-US" dirty="0" smtClean="0"/>
              <a:t>Tracking 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Smart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Connected</a:t>
            </a:r>
            <a:br>
              <a:rPr lang="en-US" dirty="0" smtClean="0"/>
            </a:br>
            <a:r>
              <a:rPr lang="en-US" dirty="0" smtClean="0"/>
              <a:t>Devices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896" y="1572738"/>
            <a:ext cx="7759741" cy="473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74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IoT</a:t>
            </a:r>
            <a:r>
              <a:rPr lang="en-US" dirty="0" smtClean="0"/>
              <a:t> Platform Components       </a:t>
            </a:r>
            <a:r>
              <a:rPr lang="en-US" sz="2000" dirty="0" smtClean="0"/>
              <a:t>(Alan Messer, Samsung)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8233" y="1978025"/>
            <a:ext cx="4442138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Much focus on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Privacy</a:t>
            </a:r>
            <a:endParaRPr 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Security</a:t>
            </a:r>
          </a:p>
          <a:p>
            <a:r>
              <a:rPr lang="en-US" dirty="0" smtClean="0"/>
              <a:t>Manageability</a:t>
            </a:r>
          </a:p>
          <a:p>
            <a:endParaRPr lang="en-US" dirty="0"/>
          </a:p>
          <a:p>
            <a:r>
              <a:rPr lang="en-US" dirty="0" smtClean="0"/>
              <a:t>Quest: Interoperability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1978025"/>
            <a:ext cx="44421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Out of Box User Experience</a:t>
            </a:r>
          </a:p>
          <a:p>
            <a:r>
              <a:rPr lang="en-US" smtClean="0"/>
              <a:t>Privacy</a:t>
            </a:r>
          </a:p>
          <a:p>
            <a:r>
              <a:rPr lang="en-US" smtClean="0"/>
              <a:t>Performance</a:t>
            </a:r>
          </a:p>
          <a:p>
            <a:r>
              <a:rPr lang="en-US" smtClean="0"/>
              <a:t>Semantics</a:t>
            </a:r>
          </a:p>
          <a:p>
            <a:r>
              <a:rPr lang="en-US" smtClean="0"/>
              <a:t>Data</a:t>
            </a:r>
          </a:p>
          <a:p>
            <a:r>
              <a:rPr lang="en-US" smtClean="0"/>
              <a:t>Protocol</a:t>
            </a:r>
          </a:p>
          <a:p>
            <a:r>
              <a:rPr lang="en-US" smtClean="0"/>
              <a:t>Communications</a:t>
            </a:r>
          </a:p>
          <a:p>
            <a:r>
              <a:rPr lang="en-US" smtClean="0"/>
              <a:t>Security</a:t>
            </a:r>
          </a:p>
          <a:p>
            <a:r>
              <a:rPr lang="en-US" smtClean="0"/>
              <a:t>Discovery</a:t>
            </a:r>
          </a:p>
          <a:p>
            <a:r>
              <a:rPr lang="en-US" smtClean="0"/>
              <a:t>Setup</a:t>
            </a:r>
          </a:p>
          <a:p>
            <a:r>
              <a:rPr lang="en-US" smtClean="0"/>
              <a:t>Longterm User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356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9BE8E95310AC45B3FB7FECC1641A9D" ma:contentTypeVersion="1" ma:contentTypeDescription="Create a new document." ma:contentTypeScope="" ma:versionID="982325ee1408bf58b5c623ce1fa6c34d">
  <xsd:schema xmlns:xsd="http://www.w3.org/2001/XMLSchema" xmlns:xs="http://www.w3.org/2001/XMLSchema" xmlns:p="http://schemas.microsoft.com/office/2006/metadata/properties" xmlns:ns3="fdec9669-569f-4414-a7d0-c4767a439cf6" targetNamespace="http://schemas.microsoft.com/office/2006/metadata/properties" ma:root="true" ma:fieldsID="68b793c3763b1d4717c10b5ec56de74e" ns3:_="">
    <xsd:import namespace="fdec9669-569f-4414-a7d0-c4767a439cf6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c9669-569f-4414-a7d0-c4767a439cf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dec9669-569f-4414-a7d0-c4767a439cf6">
      <UserInfo>
        <DisplayName>James F. Butler</DisplayName>
        <AccountId>8</AccountId>
        <AccountType/>
      </UserInfo>
      <UserInfo>
        <DisplayName>James Lee</DisplayName>
        <AccountId>9</AccountId>
        <AccountType/>
      </UserInfo>
      <UserInfo>
        <DisplayName>Karim Bibawi</DisplayName>
        <AccountId>10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2B074ED-C6CD-4FC0-92C1-59204958ED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DACFB3-F4D5-4802-9DF3-4791ED3983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ec9669-569f-4414-a7d0-c4767a439c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1EDA75-C224-4E5B-8B1F-B6B309571607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fdec9669-569f-4414-a7d0-c4767a439cf6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255</Words>
  <Application>Microsoft Office PowerPoint</Application>
  <PresentationFormat>Widescreen</PresentationFormat>
  <Paragraphs>92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BACnet and IoT [Internet of Things]</vt:lpstr>
      <vt:lpstr>BACnet Users Group</vt:lpstr>
      <vt:lpstr>Darkness Despair Disaster</vt:lpstr>
      <vt:lpstr>Crave - Stability and Reliability</vt:lpstr>
      <vt:lpstr>Secondarily – Optimization and Efficiency</vt:lpstr>
      <vt:lpstr>Optimization Triad</vt:lpstr>
      <vt:lpstr>Any Offer strives to the following – including the Managed Things Opportunity</vt:lpstr>
      <vt:lpstr>Internet of Things</vt:lpstr>
      <vt:lpstr>IoT Platform Components       (Alan Messer, Samsung)</vt:lpstr>
      <vt:lpstr>Lingua Franca - BACnet</vt:lpstr>
      <vt:lpstr>What can BACnet borrow from IoT?</vt:lpstr>
      <vt:lpstr>Systems – well understood and modeled</vt:lpstr>
      <vt:lpstr>Cimetrics Analytika Offering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Happiness through Analytics</dc:title>
  <dc:creator>Albert Putnam</dc:creator>
  <cp:lastModifiedBy>Svetlana</cp:lastModifiedBy>
  <cp:revision>16</cp:revision>
  <dcterms:created xsi:type="dcterms:W3CDTF">2014-12-29T16:37:42Z</dcterms:created>
  <dcterms:modified xsi:type="dcterms:W3CDTF">2015-03-20T18:43:23Z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0x010100FA9BE8E95310AC45B3FB7FECC1641A9D</vt:lpwstr>
  </property>
</Properties>
</file>