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3" r:id="rId9"/>
    <p:sldId id="268" r:id="rId10"/>
    <p:sldId id="269" r:id="rId11"/>
    <p:sldId id="264" r:id="rId12"/>
    <p:sldId id="265" r:id="rId13"/>
    <p:sldId id="266" r:id="rId14"/>
    <p:sldId id="267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073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282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57780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288676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2932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17919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42380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36147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3962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519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613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3466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492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4609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1/26/2022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0006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599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3000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B61BEF0D-F0BB-DE4B-95CE-6DB70DBA9567}" type="datetimeFigureOut">
              <a:rPr lang="en-US" smtClean="0"/>
              <a:pPr/>
              <a:t>1/26/2022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08448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6348" y="1389523"/>
            <a:ext cx="10399643" cy="2665641"/>
          </a:xfrm>
        </p:spPr>
        <p:txBody>
          <a:bodyPr>
            <a:noAutofit/>
          </a:bodyPr>
          <a:lstStyle/>
          <a:p>
            <a:pPr algn="ctr"/>
            <a:r>
              <a:rPr lang="en-US" sz="20000" u="sng" dirty="0"/>
              <a:t>HRX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4486" y="4529262"/>
            <a:ext cx="9975573" cy="2110077"/>
          </a:xfrm>
        </p:spPr>
        <p:txBody>
          <a:bodyPr>
            <a:noAutofit/>
          </a:bodyPr>
          <a:lstStyle/>
          <a:p>
            <a:r>
              <a:rPr lang="en-US" sz="4000" b="1" dirty="0"/>
              <a:t>SAM2Win Simulation </a:t>
            </a:r>
          </a:p>
        </p:txBody>
      </p:sp>
    </p:spTree>
    <p:extLst>
      <p:ext uri="{BB962C8B-B14F-4D97-AF65-F5344CB8AC3E}">
        <p14:creationId xmlns:p14="http://schemas.microsoft.com/office/powerpoint/2010/main" val="26227059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834" y="365125"/>
            <a:ext cx="11343861" cy="1325563"/>
          </a:xfrm>
        </p:spPr>
        <p:txBody>
          <a:bodyPr>
            <a:normAutofit/>
          </a:bodyPr>
          <a:lstStyle/>
          <a:p>
            <a:r>
              <a:rPr lang="en-US" sz="4400" dirty="0"/>
              <a:t>Outcomes and HRX Conclusion 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5861" y="1690688"/>
            <a:ext cx="10677939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Period  6 	SWOT: </a:t>
            </a:r>
          </a:p>
          <a:p>
            <a:r>
              <a:rPr lang="en-US" dirty="0"/>
              <a:t>S: VP Proven Process and Outsourcing in all DMU’s</a:t>
            </a:r>
          </a:p>
          <a:p>
            <a:r>
              <a:rPr lang="en-US" dirty="0"/>
              <a:t>W: Increasing costs the new outplacement product, inability to 	maintain wallet share and diversification</a:t>
            </a:r>
          </a:p>
          <a:p>
            <a:r>
              <a:rPr lang="en-US" dirty="0"/>
              <a:t>O: Group Project! Outsourcing. Maintain outsourcing </a:t>
            </a:r>
          </a:p>
          <a:p>
            <a:r>
              <a:rPr lang="en-US" dirty="0"/>
              <a:t>T: Missed deadlines with a growing opportunity. Experiments failed. 	Pulled too many resources out of losing accounts. Increased costs 	and had zero sales in American Outplacement.</a:t>
            </a:r>
            <a:br>
              <a:rPr lang="en-US" dirty="0"/>
            </a:b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1680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Screen Shot 2017-03-14 at 3.43.26 P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5975" y="1001229"/>
            <a:ext cx="9128150" cy="485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50029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977" y="50755"/>
            <a:ext cx="10515600" cy="1325563"/>
          </a:xfrm>
        </p:spPr>
        <p:txBody>
          <a:bodyPr/>
          <a:lstStyle/>
          <a:p>
            <a:r>
              <a:rPr lang="en-US" dirty="0"/>
              <a:t>The Good </a:t>
            </a:r>
          </a:p>
        </p:txBody>
      </p:sp>
      <p:pic>
        <p:nvPicPr>
          <p:cNvPr id="4098" name="Picture 2" descr="Screen Shot 2017-03-14 at 3.51.10 P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265" y="1579245"/>
            <a:ext cx="9201150" cy="516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Screen Shot 2017-03-14 at 4.26.23 P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4588" y="298132"/>
            <a:ext cx="1952625" cy="256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Screen Shot 2017-03-14 at 3.50.42 PM.pn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266" y="1323311"/>
            <a:ext cx="9201150" cy="3301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713843" y="3326297"/>
            <a:ext cx="23456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-Pay attention to importance (%)</a:t>
            </a:r>
          </a:p>
          <a:p>
            <a:r>
              <a:rPr lang="en-US" dirty="0"/>
              <a:t>-Break hurdles shown above</a:t>
            </a:r>
          </a:p>
        </p:txBody>
      </p:sp>
    </p:spTree>
    <p:extLst>
      <p:ext uri="{BB962C8B-B14F-4D97-AF65-F5344CB8AC3E}">
        <p14:creationId xmlns:p14="http://schemas.microsoft.com/office/powerpoint/2010/main" val="11341904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095" y="-125205"/>
            <a:ext cx="10515600" cy="1325563"/>
          </a:xfrm>
        </p:spPr>
        <p:txBody>
          <a:bodyPr/>
          <a:lstStyle/>
          <a:p>
            <a:r>
              <a:rPr lang="en-US" dirty="0"/>
              <a:t>The Bad </a:t>
            </a:r>
          </a:p>
        </p:txBody>
      </p:sp>
      <p:pic>
        <p:nvPicPr>
          <p:cNvPr id="1028" name="Picture 4" descr="Screen Shot 2017-03-14 at 4.09.04 PM.pn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74"/>
          <a:stretch/>
        </p:blipFill>
        <p:spPr bwMode="auto">
          <a:xfrm>
            <a:off x="567217" y="1346275"/>
            <a:ext cx="9178860" cy="4702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Screen Shot 2017-03-14 at 4.26.23 P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1198" y="20712"/>
            <a:ext cx="1952625" cy="256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Screen Shot 2017-03-14 at 4.06.36 PM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72" y="1452293"/>
            <a:ext cx="9617765" cy="2722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111198" y="4174300"/>
            <a:ext cx="15374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-Bad, inconsistent allocations </a:t>
            </a:r>
          </a:p>
        </p:txBody>
      </p:sp>
    </p:spTree>
    <p:extLst>
      <p:ext uri="{BB962C8B-B14F-4D97-AF65-F5344CB8AC3E}">
        <p14:creationId xmlns:p14="http://schemas.microsoft.com/office/powerpoint/2010/main" val="16513164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Reflections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-More team meetings, empower other team members</a:t>
            </a:r>
          </a:p>
          <a:p>
            <a:r>
              <a:rPr lang="en-US" dirty="0"/>
              <a:t>-Stick to what works! </a:t>
            </a:r>
          </a:p>
          <a:p>
            <a:r>
              <a:rPr lang="en-US" dirty="0"/>
              <a:t>- Minimize experimentation</a:t>
            </a:r>
          </a:p>
          <a:p>
            <a:r>
              <a:rPr lang="en-US" dirty="0"/>
              <a:t>-Understand the hurdles: </a:t>
            </a:r>
          </a:p>
          <a:p>
            <a:pPr lvl="1"/>
            <a:r>
              <a:rPr lang="en-US"/>
              <a:t>Do not </a:t>
            </a:r>
            <a:r>
              <a:rPr lang="en-US" dirty="0"/>
              <a:t>o</a:t>
            </a:r>
            <a:r>
              <a:rPr lang="en-US"/>
              <a:t>ver </a:t>
            </a:r>
            <a:r>
              <a:rPr lang="en-US" dirty="0"/>
              <a:t>allocate, Do not under allocate</a:t>
            </a:r>
          </a:p>
          <a:p>
            <a:r>
              <a:rPr lang="en-US" dirty="0"/>
              <a:t>-Consistently review the schedule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Overall, our team enjoyed working on this simulation and applying the new learnings.  Out team grew as business leaders because we practiced working as a </a:t>
            </a:r>
            <a:r>
              <a:rPr lang="en-US" dirty="0" err="1"/>
              <a:t>teamon</a:t>
            </a:r>
            <a:r>
              <a:rPr lang="en-US" dirty="0"/>
              <a:t> key accounts and learned how to become apart of groundbreaking opportunity.  </a:t>
            </a:r>
          </a:p>
        </p:txBody>
      </p:sp>
    </p:spTree>
    <p:extLst>
      <p:ext uri="{BB962C8B-B14F-4D97-AF65-F5344CB8AC3E}">
        <p14:creationId xmlns:p14="http://schemas.microsoft.com/office/powerpoint/2010/main" val="20520889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299645"/>
            <a:ext cx="8534400" cy="1507067"/>
          </a:xfrm>
        </p:spPr>
        <p:txBody>
          <a:bodyPr/>
          <a:lstStyle/>
          <a:p>
            <a:r>
              <a:rPr lang="en-US" dirty="0"/>
              <a:t>Introduction  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en-US" dirty="0"/>
              <a:t>Getting acquainted with SAM2Win</a:t>
            </a:r>
            <a:r>
              <a:rPr lang="en-US" sz="2400" dirty="0"/>
              <a:t> </a:t>
            </a:r>
          </a:p>
          <a:p>
            <a:pPr lvl="1" fontAlgn="base"/>
            <a:r>
              <a:rPr lang="en-US" dirty="0"/>
              <a:t>Learning key terms</a:t>
            </a:r>
          </a:p>
          <a:p>
            <a:pPr lvl="1" fontAlgn="base"/>
            <a:r>
              <a:rPr lang="en-US" dirty="0"/>
              <a:t>Reviewing videos</a:t>
            </a:r>
          </a:p>
          <a:p>
            <a:pPr lvl="1" fontAlgn="base"/>
            <a:r>
              <a:rPr lang="en-US" dirty="0"/>
              <a:t>Navigating HRX website </a:t>
            </a:r>
          </a:p>
          <a:p>
            <a:pPr lvl="1" fontAlgn="base"/>
            <a:r>
              <a:rPr lang="en-US" dirty="0"/>
              <a:t>Reviewing competitors' websites</a:t>
            </a:r>
          </a:p>
          <a:p>
            <a:pPr lvl="1" fontAlgn="base"/>
            <a:r>
              <a:rPr lang="en-US" dirty="0"/>
              <a:t>Reading research reports</a:t>
            </a:r>
          </a:p>
          <a:p>
            <a:pPr fontAlgn="base"/>
            <a:r>
              <a:rPr lang="en-US" dirty="0"/>
              <a:t>Assigning roles </a:t>
            </a:r>
          </a:p>
          <a:p>
            <a:pPr fontAlgn="base"/>
            <a:r>
              <a:rPr lang="en-US" dirty="0"/>
              <a:t>Developing a strategic and tactical plan</a:t>
            </a:r>
          </a:p>
          <a:p>
            <a:pPr fontAlgn="base"/>
            <a:r>
              <a:rPr lang="en-US" dirty="0"/>
              <a:t>Creating a selling strategy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62783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Strategic Planning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/>
              <a:t>Understanding the Buyer</a:t>
            </a:r>
            <a:r>
              <a:rPr lang="en-US" dirty="0"/>
              <a:t>: </a:t>
            </a:r>
            <a:r>
              <a:rPr lang="en-US" b="1" dirty="0" err="1"/>
              <a:t>Globalman</a:t>
            </a:r>
            <a:r>
              <a:rPr lang="en-US" dirty="0"/>
              <a:t> </a:t>
            </a:r>
          </a:p>
          <a:p>
            <a:pPr lvl="1" fontAlgn="base"/>
            <a:r>
              <a:rPr lang="en-US" dirty="0"/>
              <a:t>Market </a:t>
            </a:r>
          </a:p>
          <a:p>
            <a:pPr lvl="1" fontAlgn="base"/>
            <a:r>
              <a:rPr lang="en-US" dirty="0"/>
              <a:t>Vision </a:t>
            </a:r>
          </a:p>
          <a:p>
            <a:r>
              <a:rPr lang="en-US" u="sng" dirty="0"/>
              <a:t>Understanding the Seller</a:t>
            </a:r>
            <a:r>
              <a:rPr lang="en-US" dirty="0"/>
              <a:t>: </a:t>
            </a:r>
            <a:r>
              <a:rPr lang="en-US" b="1" dirty="0"/>
              <a:t>HRX</a:t>
            </a:r>
            <a:endParaRPr lang="en-US" dirty="0"/>
          </a:p>
          <a:p>
            <a:pPr lvl="1" fontAlgn="base"/>
            <a:r>
              <a:rPr lang="en-US" dirty="0"/>
              <a:t>History </a:t>
            </a:r>
          </a:p>
          <a:p>
            <a:pPr lvl="1" fontAlgn="base"/>
            <a:r>
              <a:rPr lang="en-US" dirty="0"/>
              <a:t>Services</a:t>
            </a:r>
          </a:p>
          <a:p>
            <a:pPr lvl="1" fontAlgn="base"/>
            <a:r>
              <a:rPr lang="en-US" dirty="0"/>
              <a:t>Value Proposition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68665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Value Proposition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en-US" dirty="0"/>
              <a:t>Primary strategy is based on proven capability</a:t>
            </a:r>
          </a:p>
          <a:p>
            <a:pPr fontAlgn="base"/>
            <a:r>
              <a:rPr lang="en-US" dirty="0"/>
              <a:t>Reasonable market shares in all segments</a:t>
            </a:r>
          </a:p>
          <a:p>
            <a:pPr lvl="1" fontAlgn="base"/>
            <a:r>
              <a:rPr lang="en-US" dirty="0"/>
              <a:t>not dominating any certain segment</a:t>
            </a:r>
          </a:p>
          <a:p>
            <a:pPr fontAlgn="base"/>
            <a:r>
              <a:rPr lang="en-US" dirty="0"/>
              <a:t>Began with strong market shares in EMEA</a:t>
            </a:r>
          </a:p>
          <a:p>
            <a:pPr lvl="1" fontAlgn="base"/>
            <a:r>
              <a:rPr lang="en-US" dirty="0"/>
              <a:t>Outsourcing</a:t>
            </a:r>
          </a:p>
          <a:p>
            <a:pPr lvl="1" fontAlgn="base"/>
            <a:r>
              <a:rPr lang="en-US" dirty="0"/>
              <a:t>Consulting</a:t>
            </a:r>
          </a:p>
          <a:p>
            <a:pPr fontAlgn="base"/>
            <a:r>
              <a:rPr lang="en-US" dirty="0"/>
              <a:t>Started with 11% in Asia market share</a:t>
            </a:r>
          </a:p>
          <a:p>
            <a:pPr fontAlgn="base"/>
            <a:r>
              <a:rPr lang="en-US" dirty="0"/>
              <a:t>Dominating few key segments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31945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Implementing the Selling Strategy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0000" y="1643959"/>
            <a:ext cx="10233800" cy="4351338"/>
          </a:xfrm>
        </p:spPr>
        <p:txBody>
          <a:bodyPr/>
          <a:lstStyle/>
          <a:p>
            <a:r>
              <a:rPr lang="en-US" dirty="0"/>
              <a:t>Dominate one or more DMU’s or dominate a single product for every DMU</a:t>
            </a:r>
          </a:p>
          <a:p>
            <a:r>
              <a:rPr lang="en-US" dirty="0"/>
              <a:t>Outsourcing</a:t>
            </a:r>
          </a:p>
          <a:p>
            <a:r>
              <a:rPr lang="en-US" dirty="0"/>
              <a:t>Current Opportunity Competitiveness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594288"/>
              </p:ext>
            </p:extLst>
          </p:nvPr>
        </p:nvGraphicFramePr>
        <p:xfrm>
          <a:off x="5363569" y="3725838"/>
          <a:ext cx="6630159" cy="2941320"/>
        </p:xfrm>
        <a:graphic>
          <a:graphicData uri="http://schemas.openxmlformats.org/drawingml/2006/table">
            <a:tbl>
              <a:tblPr/>
              <a:tblGrid>
                <a:gridCol w="1338695">
                  <a:extLst>
                    <a:ext uri="{9D8B030D-6E8A-4147-A177-3AD203B41FA5}">
                      <a16:colId xmlns:a16="http://schemas.microsoft.com/office/drawing/2014/main" val="2734418104"/>
                    </a:ext>
                  </a:extLst>
                </a:gridCol>
                <a:gridCol w="1374876">
                  <a:extLst>
                    <a:ext uri="{9D8B030D-6E8A-4147-A177-3AD203B41FA5}">
                      <a16:colId xmlns:a16="http://schemas.microsoft.com/office/drawing/2014/main" val="2899168419"/>
                    </a:ext>
                  </a:extLst>
                </a:gridCol>
                <a:gridCol w="1447238">
                  <a:extLst>
                    <a:ext uri="{9D8B030D-6E8A-4147-A177-3AD203B41FA5}">
                      <a16:colId xmlns:a16="http://schemas.microsoft.com/office/drawing/2014/main" val="2988965060"/>
                    </a:ext>
                  </a:extLst>
                </a:gridCol>
                <a:gridCol w="913569">
                  <a:extLst>
                    <a:ext uri="{9D8B030D-6E8A-4147-A177-3AD203B41FA5}">
                      <a16:colId xmlns:a16="http://schemas.microsoft.com/office/drawing/2014/main" val="2193148881"/>
                    </a:ext>
                  </a:extLst>
                </a:gridCol>
                <a:gridCol w="1555781">
                  <a:extLst>
                    <a:ext uri="{9D8B030D-6E8A-4147-A177-3AD203B41FA5}">
                      <a16:colId xmlns:a16="http://schemas.microsoft.com/office/drawing/2014/main" val="1835004979"/>
                    </a:ext>
                  </a:extLst>
                </a:gridCol>
              </a:tblGrid>
              <a:tr h="440668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i="0" u="none" strike="noStrike">
                          <a:solidFill>
                            <a:srgbClr val="FFF2CC"/>
                          </a:solidFill>
                          <a:effectLst/>
                          <a:latin typeface="Arial" panose="020B0604020202020204" pitchFamily="34" charset="0"/>
                        </a:rPr>
                        <a:t>02/07/2017</a:t>
                      </a:r>
                      <a:endParaRPr lang="en-US">
                        <a:effectLst/>
                      </a:endParaRPr>
                    </a:p>
                  </a:txBody>
                  <a:tcPr marL="28575" marR="28575" marT="95250" marB="95250">
                    <a:lnL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i="0" u="none" strike="noStrike">
                          <a:solidFill>
                            <a:srgbClr val="FFF2CC"/>
                          </a:solidFill>
                          <a:effectLst/>
                          <a:latin typeface="Arial" panose="020B0604020202020204" pitchFamily="34" charset="0"/>
                        </a:rPr>
                        <a:t>Decisions</a:t>
                      </a:r>
                      <a:endParaRPr lang="en-US">
                        <a:effectLst/>
                      </a:endParaRPr>
                    </a:p>
                  </a:txBody>
                  <a:tcPr marL="28575" marR="28575" marT="95250" marB="95250">
                    <a:lnL w="12697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>
                          <a:effectLst/>
                        </a:rPr>
                        <a:t> </a:t>
                      </a:r>
                    </a:p>
                  </a:txBody>
                  <a:tcPr marL="28575" marR="28575" marT="95250" marB="95250">
                    <a:lnL w="12697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>
                          <a:effectLst/>
                        </a:rPr>
                        <a:t> </a:t>
                      </a:r>
                    </a:p>
                  </a:txBody>
                  <a:tcPr marL="28575" marR="28575" marT="95250" marB="95250">
                    <a:lnL w="12697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>
                          <a:effectLst/>
                        </a:rPr>
                        <a:t> </a:t>
                      </a:r>
                    </a:p>
                  </a:txBody>
                  <a:tcPr marL="28575" marR="28575" marT="95250" marB="95250">
                    <a:lnL w="12697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9446366"/>
                  </a:ext>
                </a:extLst>
              </a:tr>
              <a:tr h="440668">
                <a:tc>
                  <a:txBody>
                    <a:bodyPr/>
                    <a:lstStyle/>
                    <a:p>
                      <a:pPr fontAlgn="t"/>
                      <a:r>
                        <a:rPr lang="en-US">
                          <a:effectLst/>
                        </a:rPr>
                        <a:t> </a:t>
                      </a:r>
                    </a:p>
                  </a:txBody>
                  <a:tcPr marL="28575" marR="28575" marT="95250" marB="95250">
                    <a:lnL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solidFill>
                            <a:srgbClr val="FFF2CC"/>
                          </a:solidFill>
                          <a:effectLst/>
                          <a:latin typeface="Arial" panose="020B0604020202020204" pitchFamily="34" charset="0"/>
                        </a:rPr>
                        <a:t>Recruitment</a:t>
                      </a:r>
                      <a:endParaRPr lang="en-US">
                        <a:effectLst/>
                      </a:endParaRPr>
                    </a:p>
                  </a:txBody>
                  <a:tcPr marL="28575" marR="28575" marT="95250" marB="95250">
                    <a:lnL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solidFill>
                            <a:srgbClr val="FFF2CC"/>
                          </a:solidFill>
                          <a:effectLst/>
                          <a:latin typeface="Arial" panose="020B0604020202020204" pitchFamily="34" charset="0"/>
                        </a:rPr>
                        <a:t>Outsourcing </a:t>
                      </a:r>
                      <a:endParaRPr lang="en-US">
                        <a:effectLst/>
                      </a:endParaRPr>
                    </a:p>
                  </a:txBody>
                  <a:tcPr marL="28575" marR="28575" marT="95250" marB="95250">
                    <a:lnL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solidFill>
                            <a:srgbClr val="FFF2CC"/>
                          </a:solidFill>
                          <a:effectLst/>
                          <a:latin typeface="Arial" panose="020B0604020202020204" pitchFamily="34" charset="0"/>
                        </a:rPr>
                        <a:t>Training</a:t>
                      </a:r>
                      <a:endParaRPr lang="en-US">
                        <a:effectLst/>
                      </a:endParaRPr>
                    </a:p>
                  </a:txBody>
                  <a:tcPr marL="28575" marR="28575" marT="95250" marB="95250">
                    <a:lnL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solidFill>
                            <a:srgbClr val="FFF2CC"/>
                          </a:solidFill>
                          <a:effectLst/>
                          <a:latin typeface="Arial" panose="020B0604020202020204" pitchFamily="34" charset="0"/>
                        </a:rPr>
                        <a:t>Consulting</a:t>
                      </a:r>
                      <a:endParaRPr lang="en-US">
                        <a:effectLst/>
                      </a:endParaRPr>
                    </a:p>
                  </a:txBody>
                  <a:tcPr marL="28575" marR="28575" marT="95250" marB="95250">
                    <a:lnL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2019544"/>
                  </a:ext>
                </a:extLst>
              </a:tr>
              <a:tr h="440668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solidFill>
                            <a:srgbClr val="FFF2CC"/>
                          </a:solidFill>
                          <a:effectLst/>
                          <a:latin typeface="Arial" panose="020B0604020202020204" pitchFamily="34" charset="0"/>
                        </a:rPr>
                        <a:t>North</a:t>
                      </a:r>
                      <a:endParaRPr lang="en-US">
                        <a:effectLst/>
                      </a:endParaRPr>
                    </a:p>
                  </a:txBody>
                  <a:tcPr marL="28575" marR="28575" marT="95250" marB="95250">
                    <a:lnL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>
                          <a:effectLst/>
                        </a:rPr>
                        <a:t> </a:t>
                      </a:r>
                    </a:p>
                  </a:txBody>
                  <a:tcPr marL="28575" marR="28575" marT="95250" marB="95250">
                    <a:lnL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>
                          <a:effectLst/>
                        </a:rPr>
                        <a:t> </a:t>
                      </a:r>
                    </a:p>
                  </a:txBody>
                  <a:tcPr marL="28575" marR="28575" marT="95250" marB="95250">
                    <a:lnL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cut</a:t>
                      </a:r>
                      <a:endParaRPr lang="en-US">
                        <a:effectLst/>
                      </a:endParaRPr>
                    </a:p>
                  </a:txBody>
                  <a:tcPr marL="28575" marR="28575" marT="95250" marB="95250">
                    <a:lnL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>
                          <a:effectLst/>
                        </a:rPr>
                        <a:t> </a:t>
                      </a:r>
                    </a:p>
                  </a:txBody>
                  <a:tcPr marL="28575" marR="28575" marT="95250" marB="95250">
                    <a:lnL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567522"/>
                  </a:ext>
                </a:extLst>
              </a:tr>
              <a:tr h="487625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solidFill>
                            <a:srgbClr val="FFF2CC"/>
                          </a:solidFill>
                          <a:effectLst/>
                          <a:latin typeface="Arial" panose="020B0604020202020204" pitchFamily="34" charset="0"/>
                        </a:rPr>
                        <a:t>Latin</a:t>
                      </a:r>
                      <a:endParaRPr lang="en-US">
                        <a:effectLst/>
                      </a:endParaRPr>
                    </a:p>
                  </a:txBody>
                  <a:tcPr marL="28575" marR="28575" marT="95250" marB="95250">
                    <a:lnL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cut Too Much OC</a:t>
                      </a:r>
                      <a:endParaRPr lang="en-US">
                        <a:effectLst/>
                      </a:endParaRPr>
                    </a:p>
                  </a:txBody>
                  <a:tcPr marL="28575" marR="28575" marT="95250" marB="95250">
                    <a:lnL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>
                          <a:effectLst/>
                        </a:rPr>
                        <a:t> </a:t>
                      </a:r>
                    </a:p>
                  </a:txBody>
                  <a:tcPr marL="28575" marR="28575" marT="95250" marB="95250">
                    <a:lnL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cut</a:t>
                      </a:r>
                      <a:endParaRPr lang="en-US">
                        <a:effectLst/>
                      </a:endParaRPr>
                    </a:p>
                  </a:txBody>
                  <a:tcPr marL="28575" marR="28575" marT="95250" marB="95250">
                    <a:lnL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Too much OC</a:t>
                      </a:r>
                      <a:endParaRPr lang="en-US">
                        <a:effectLst/>
                      </a:endParaRPr>
                    </a:p>
                  </a:txBody>
                  <a:tcPr marL="28575" marR="28575" marT="95250" marB="95250">
                    <a:lnL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2111381"/>
                  </a:ext>
                </a:extLst>
              </a:tr>
              <a:tr h="440668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solidFill>
                            <a:srgbClr val="FFF2CC"/>
                          </a:solidFill>
                          <a:effectLst/>
                          <a:latin typeface="Arial" panose="020B0604020202020204" pitchFamily="34" charset="0"/>
                        </a:rPr>
                        <a:t>EMEA</a:t>
                      </a:r>
                      <a:endParaRPr lang="en-US">
                        <a:effectLst/>
                      </a:endParaRPr>
                    </a:p>
                  </a:txBody>
                  <a:tcPr marL="28575" marR="28575" marT="95250" marB="95250">
                    <a:lnL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maintain</a:t>
                      </a:r>
                      <a:endParaRPr lang="en-US">
                        <a:effectLst/>
                      </a:endParaRPr>
                    </a:p>
                  </a:txBody>
                  <a:tcPr marL="28575" marR="28575" marT="95250" marB="95250">
                    <a:lnL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>
                          <a:effectLst/>
                        </a:rPr>
                        <a:t> </a:t>
                      </a:r>
                    </a:p>
                  </a:txBody>
                  <a:tcPr marL="28575" marR="28575" marT="95250" marB="95250">
                    <a:lnL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maintain</a:t>
                      </a:r>
                      <a:endParaRPr lang="en-US">
                        <a:effectLst/>
                      </a:endParaRPr>
                    </a:p>
                  </a:txBody>
                  <a:tcPr marL="28575" marR="28575" marT="95250" marB="95250">
                    <a:lnL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>
                          <a:effectLst/>
                        </a:rPr>
                        <a:t> </a:t>
                      </a:r>
                    </a:p>
                  </a:txBody>
                  <a:tcPr marL="28575" marR="28575" marT="95250" marB="95250">
                    <a:lnL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0112469"/>
                  </a:ext>
                </a:extLst>
              </a:tr>
              <a:tr h="440668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solidFill>
                            <a:srgbClr val="FFF2CC"/>
                          </a:solidFill>
                          <a:effectLst/>
                          <a:latin typeface="Arial" panose="020B0604020202020204" pitchFamily="34" charset="0"/>
                        </a:rPr>
                        <a:t>Asia</a:t>
                      </a:r>
                      <a:endParaRPr lang="en-US">
                        <a:effectLst/>
                      </a:endParaRPr>
                    </a:p>
                  </a:txBody>
                  <a:tcPr marL="28575" marR="28575" marT="95250" marB="95250">
                    <a:lnL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>
                          <a:effectLst/>
                        </a:rPr>
                        <a:t> </a:t>
                      </a:r>
                    </a:p>
                  </a:txBody>
                  <a:tcPr marL="28575" marR="28575" marT="95250" marB="95250">
                    <a:lnL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>
                          <a:effectLst/>
                        </a:rPr>
                        <a:t> </a:t>
                      </a:r>
                    </a:p>
                  </a:txBody>
                  <a:tcPr marL="28575" marR="28575" marT="95250" marB="95250">
                    <a:lnL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>
                          <a:effectLst/>
                        </a:rPr>
                        <a:t> </a:t>
                      </a:r>
                    </a:p>
                  </a:txBody>
                  <a:tcPr marL="28575" marR="28575" marT="95250" marB="95250">
                    <a:lnL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too much OC</a:t>
                      </a:r>
                      <a:endParaRPr lang="en-US" dirty="0">
                        <a:effectLst/>
                      </a:endParaRPr>
                    </a:p>
                  </a:txBody>
                  <a:tcPr marL="28575" marR="28575" marT="95250" marB="95250">
                    <a:lnL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897498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626001" y="3602906"/>
            <a:ext cx="11577902" cy="433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2904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6104" y="365125"/>
            <a:ext cx="10717696" cy="1325563"/>
          </a:xfrm>
        </p:spPr>
        <p:txBody>
          <a:bodyPr/>
          <a:lstStyle/>
          <a:p>
            <a:r>
              <a:rPr lang="en-US" dirty="0"/>
              <a:t>Simulation as a Learning Tool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8870" y="1825625"/>
            <a:ext cx="10624930" cy="4351338"/>
          </a:xfrm>
        </p:spPr>
        <p:txBody>
          <a:bodyPr>
            <a:normAutofit fontScale="92500" lnSpcReduction="20000"/>
          </a:bodyPr>
          <a:lstStyle/>
          <a:p>
            <a:pPr fontAlgn="base"/>
            <a:r>
              <a:rPr lang="en-US" dirty="0"/>
              <a:t>Simulation scheduled the second half of the course and first half of the focus was lectures, cases studies, reading assignments, and speakers</a:t>
            </a:r>
          </a:p>
          <a:p>
            <a:r>
              <a:rPr lang="en-US" dirty="0"/>
              <a:t>“Tell me, I forget. Show me, I remember. Involve me, I understand.” </a:t>
            </a:r>
          </a:p>
          <a:p>
            <a:pPr marL="0" indent="0">
              <a:buNone/>
            </a:pPr>
            <a:r>
              <a:rPr lang="en-US" dirty="0"/>
              <a:t>	- Chinese Proverb </a:t>
            </a:r>
          </a:p>
          <a:p>
            <a:pPr lvl="1"/>
            <a:r>
              <a:rPr lang="en-US" dirty="0"/>
              <a:t>Tell me - Lectures</a:t>
            </a:r>
          </a:p>
          <a:p>
            <a:r>
              <a:rPr lang="en-US" dirty="0"/>
              <a:t>Show me – assigned readings, articles, speakers</a:t>
            </a:r>
          </a:p>
          <a:p>
            <a:pPr lvl="1"/>
            <a:r>
              <a:rPr lang="en-US" dirty="0"/>
              <a:t>Involve me - SAM2Win</a:t>
            </a:r>
          </a:p>
          <a:p>
            <a:endParaRPr lang="en-US" dirty="0"/>
          </a:p>
          <a:p>
            <a:r>
              <a:rPr lang="en-US" dirty="0"/>
              <a:t>Generated the least amount of revenue and profit ; however ultimately came in first regards to new knowledge and skills and application.</a:t>
            </a:r>
          </a:p>
          <a:p>
            <a:r>
              <a:rPr lang="en-US" dirty="0"/>
              <a:t>“I have not failed. I’ve just found 10,000 ways that won’t work.”</a:t>
            </a:r>
          </a:p>
          <a:p>
            <a:pPr marL="0" indent="0">
              <a:buNone/>
            </a:pPr>
            <a:r>
              <a:rPr lang="en-US" dirty="0"/>
              <a:t>	-Thomas A. Edison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1264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Dynamics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en-US" dirty="0"/>
              <a:t>Assigned each member of the group different roles throughout the simulation; adjusted throughout the simulation. </a:t>
            </a:r>
          </a:p>
          <a:p>
            <a:pPr fontAlgn="base"/>
            <a:r>
              <a:rPr lang="en-US" dirty="0"/>
              <a:t>Dealt with a computer virus, hospitalization, a lost mobile phone and a car accident.  </a:t>
            </a:r>
          </a:p>
          <a:p>
            <a:pPr fontAlgn="base"/>
            <a:r>
              <a:rPr lang="en-US" dirty="0"/>
              <a:t>Strengths varied from Marketing, Sales , Accounting and Finance</a:t>
            </a:r>
          </a:p>
          <a:p>
            <a:pPr fontAlgn="base"/>
            <a:r>
              <a:rPr lang="en-US" dirty="0"/>
              <a:t>Group Messaging, Friday Group Meeting, before and or after class</a:t>
            </a:r>
          </a:p>
          <a:p>
            <a:pPr fontAlgn="base"/>
            <a:r>
              <a:rPr lang="en-US" dirty="0"/>
              <a:t>Leo (Assistance DOG) was moral support and  also served as our mascot.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04980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113" y="225287"/>
            <a:ext cx="10515600" cy="1113183"/>
          </a:xfrm>
        </p:spPr>
        <p:txBody>
          <a:bodyPr>
            <a:normAutofit/>
          </a:bodyPr>
          <a:lstStyle/>
          <a:p>
            <a:r>
              <a:rPr lang="en-US" sz="4400" dirty="0"/>
              <a:t>Outcomes and HRX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157" y="1458085"/>
            <a:ext cx="10995992" cy="55324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Period 2 SWOT: </a:t>
            </a:r>
          </a:p>
          <a:p>
            <a:r>
              <a:rPr lang="en-US" dirty="0"/>
              <a:t>S: Outsourcing presence across all DMU, effective diversification.</a:t>
            </a:r>
          </a:p>
          <a:p>
            <a:r>
              <a:rPr lang="en-US" dirty="0"/>
              <a:t>W: Ever increasing costs and slightly lowered wallet share. </a:t>
            </a:r>
          </a:p>
          <a:p>
            <a:r>
              <a:rPr lang="en-US" dirty="0"/>
              <a:t>O: American DMU and Recruitment, </a:t>
            </a:r>
          </a:p>
          <a:p>
            <a:r>
              <a:rPr lang="en-US" dirty="0"/>
              <a:t>T: Failed to use all of the budget at the end of period 2 funds required to break </a:t>
            </a:r>
            <a:r>
              <a:rPr lang="en-US" sz="2800" dirty="0"/>
              <a:t>key hurdles</a:t>
            </a:r>
          </a:p>
        </p:txBody>
      </p:sp>
    </p:spTree>
    <p:extLst>
      <p:ext uri="{BB962C8B-B14F-4D97-AF65-F5344CB8AC3E}">
        <p14:creationId xmlns:p14="http://schemas.microsoft.com/office/powerpoint/2010/main" val="3392894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7564" y="192846"/>
            <a:ext cx="11489635" cy="1325563"/>
          </a:xfrm>
        </p:spPr>
        <p:txBody>
          <a:bodyPr>
            <a:noAutofit/>
          </a:bodyPr>
          <a:lstStyle/>
          <a:p>
            <a:r>
              <a:rPr lang="en-US" sz="4400" dirty="0"/>
              <a:t>Outcomes and HRX Final 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6903" y="1518409"/>
            <a:ext cx="11005739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Period 4</a:t>
            </a:r>
          </a:p>
          <a:p>
            <a:pPr marL="0" indent="0">
              <a:buNone/>
            </a:pPr>
            <a:r>
              <a:rPr lang="en-US" dirty="0"/>
              <a:t>SWOT: Outsourcing recruitment in America</a:t>
            </a:r>
          </a:p>
          <a:p>
            <a:r>
              <a:rPr lang="en-US" dirty="0"/>
              <a:t>S: Strength - Outsourcing with the Value Proposition of   Proven Process based on the Research reports.</a:t>
            </a:r>
          </a:p>
          <a:p>
            <a:r>
              <a:rPr lang="en-US" dirty="0"/>
              <a:t>W: Identifying a consistent implementation strategy all while continuing to 	reduce cost and compete.</a:t>
            </a:r>
          </a:p>
          <a:p>
            <a:r>
              <a:rPr lang="en-US" dirty="0"/>
              <a:t>O: DMU Group project and new outplacement product </a:t>
            </a:r>
          </a:p>
          <a:p>
            <a:r>
              <a:rPr lang="en-US" dirty="0"/>
              <a:t>T: Not implementing plans on time, Asia opportunities began to 	disappear.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Period 6 missed the deadline with only 20% of the decisions made.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337910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226</TotalTime>
  <Words>659</Words>
  <Application>Microsoft Office PowerPoint</Application>
  <PresentationFormat>Widescreen</PresentationFormat>
  <Paragraphs>115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Corbel</vt:lpstr>
      <vt:lpstr>Depth</vt:lpstr>
      <vt:lpstr>HRX</vt:lpstr>
      <vt:lpstr>Introduction  </vt:lpstr>
      <vt:lpstr>Strategic Planning</vt:lpstr>
      <vt:lpstr>Value Proposition</vt:lpstr>
      <vt:lpstr>Implementing the Selling Strategy</vt:lpstr>
      <vt:lpstr>Simulation as a Learning Tool</vt:lpstr>
      <vt:lpstr>Group Dynamics</vt:lpstr>
      <vt:lpstr>Outcomes and HRX</vt:lpstr>
      <vt:lpstr>Outcomes and HRX Final Conclusion</vt:lpstr>
      <vt:lpstr>Outcomes and HRX Conclusion   </vt:lpstr>
      <vt:lpstr>PowerPoint Presentation</vt:lpstr>
      <vt:lpstr>The Good </vt:lpstr>
      <vt:lpstr>The Bad </vt:lpstr>
      <vt:lpstr>Reflections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HRX</dc:title>
  <dc:creator>Anna Di Ruocco</dc:creator>
  <cp:lastModifiedBy>Pamela Peterson</cp:lastModifiedBy>
  <cp:revision>12</cp:revision>
  <dcterms:created xsi:type="dcterms:W3CDTF">2017-04-10T22:44:30Z</dcterms:created>
  <dcterms:modified xsi:type="dcterms:W3CDTF">2022-01-26T20:33:04Z</dcterms:modified>
</cp:coreProperties>
</file>