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859500" cy="13335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25400"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25400"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25400"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firstCol>
    <a:lastRow>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25400"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lastRow>
    <a:firstRow>
      <a:tcTxStyle b="on"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838383"/>
              </a:solidFill>
              <a:prstDash val="solid"/>
              <a:miter lim="400000"/>
            </a:ln>
          </a:left>
          <a:right>
            <a:ln w="3175" cap="flat">
              <a:solidFill>
                <a:srgbClr val="838383"/>
              </a:solidFill>
              <a:prstDash val="solid"/>
              <a:miter lim="400000"/>
            </a:ln>
          </a:right>
          <a:top>
            <a:ln w="3175" cap="flat">
              <a:solidFill>
                <a:srgbClr val="838383"/>
              </a:solidFill>
              <a:prstDash val="solid"/>
              <a:miter lim="400000"/>
            </a:ln>
          </a:top>
          <a:bottom>
            <a:ln w="3175" cap="flat">
              <a:solidFill>
                <a:srgbClr val="838383"/>
              </a:solidFill>
              <a:prstDash val="solid"/>
              <a:miter lim="400000"/>
            </a:ln>
          </a:bottom>
          <a:insideH>
            <a:ln w="3175" cap="flat">
              <a:solidFill>
                <a:srgbClr val="838383"/>
              </a:solidFill>
              <a:prstDash val="solid"/>
              <a:miter lim="400000"/>
            </a:ln>
          </a:insideH>
          <a:insideV>
            <a:ln w="3175"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808080"/>
              </a:solidFill>
              <a:prstDash val="solid"/>
              <a:miter lim="400000"/>
            </a:ln>
          </a:right>
          <a:top>
            <a:ln w="3175" cap="flat">
              <a:solidFill>
                <a:srgbClr val="808080"/>
              </a:solidFill>
              <a:prstDash val="solid"/>
              <a:miter lim="400000"/>
            </a:ln>
          </a:top>
          <a:bottom>
            <a:ln w="3175" cap="flat">
              <a:solidFill>
                <a:srgbClr val="808080"/>
              </a:solidFill>
              <a:prstDash val="solid"/>
              <a:miter lim="400000"/>
            </a:ln>
          </a:bottom>
          <a:insideH>
            <a:ln w="3175" cap="flat">
              <a:solidFill>
                <a:srgbClr val="808080"/>
              </a:solidFill>
              <a:prstDash val="solid"/>
              <a:miter lim="400000"/>
            </a:ln>
          </a:insideH>
          <a:insideV>
            <a:ln w="3175"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25400" cap="flat">
              <a:solidFill>
                <a:schemeClr val="accent3"/>
              </a:solidFill>
              <a:prstDash val="solid"/>
              <a:miter lim="400000"/>
            </a:ln>
          </a:top>
          <a:bottom>
            <a:ln w="3175" cap="flat">
              <a:solidFill>
                <a:srgbClr val="4D4D4D"/>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4D4D4D"/>
              </a:solidFill>
              <a:prstDash val="solid"/>
              <a:miter lim="400000"/>
            </a:ln>
          </a:right>
          <a:top>
            <a:ln w="3175" cap="flat">
              <a:solidFill>
                <a:srgbClr val="4D4D4D"/>
              </a:solidFill>
              <a:prstDash val="solid"/>
              <a:miter lim="400000"/>
            </a:ln>
          </a:top>
          <a:bottom>
            <a:ln w="3175" cap="flat">
              <a:solidFill>
                <a:srgbClr val="4D4D4D"/>
              </a:solidFill>
              <a:prstDash val="solid"/>
              <a:miter lim="400000"/>
            </a:ln>
          </a:bottom>
          <a:insideH>
            <a:ln w="3175" cap="flat">
              <a:solidFill>
                <a:srgbClr val="4D4D4D"/>
              </a:solidFill>
              <a:prstDash val="solid"/>
              <a:miter lim="400000"/>
            </a:ln>
          </a:insideH>
          <a:insideV>
            <a:ln w="3175"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25400" cap="flat">
              <a:solidFill>
                <a:srgbClr val="F8BA00"/>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464646"/>
              </a:solidFill>
              <a:prstDash val="solid"/>
              <a:miter lim="400000"/>
            </a:ln>
          </a:left>
          <a:right>
            <a:ln w="3175" cap="flat">
              <a:solidFill>
                <a:srgbClr val="464646"/>
              </a:solidFill>
              <a:prstDash val="solid"/>
              <a:miter lim="400000"/>
            </a:ln>
          </a:right>
          <a:top>
            <a:ln w="3175" cap="flat">
              <a:solidFill>
                <a:srgbClr val="464646"/>
              </a:solidFill>
              <a:prstDash val="solid"/>
              <a:miter lim="400000"/>
            </a:ln>
          </a:top>
          <a:bottom>
            <a:ln w="3175" cap="flat">
              <a:solidFill>
                <a:srgbClr val="464646"/>
              </a:solidFill>
              <a:prstDash val="solid"/>
              <a:miter lim="400000"/>
            </a:ln>
          </a:bottom>
          <a:insideH>
            <a:ln w="3175" cap="flat">
              <a:solidFill>
                <a:srgbClr val="464646"/>
              </a:solidFill>
              <a:prstDash val="solid"/>
              <a:miter lim="400000"/>
            </a:ln>
          </a:insideH>
          <a:insideV>
            <a:ln w="3175"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3175" cap="flat">
              <a:solidFill>
                <a:srgbClr val="5E5E5E"/>
              </a:solidFill>
              <a:prstDash val="solid"/>
              <a:miter lim="400000"/>
            </a:ln>
          </a:left>
          <a:right>
            <a:ln w="3175" cap="flat">
              <a:solidFill>
                <a:srgbClr val="A6AAA9"/>
              </a:solidFill>
              <a:prstDash val="solid"/>
              <a:miter lim="400000"/>
            </a:ln>
          </a:right>
          <a:top>
            <a:ln w="3175" cap="flat">
              <a:solidFill>
                <a:srgbClr val="C3C3C3"/>
              </a:solidFill>
              <a:prstDash val="solid"/>
              <a:miter lim="400000"/>
            </a:ln>
          </a:top>
          <a:bottom>
            <a:ln w="3175" cap="flat">
              <a:solidFill>
                <a:srgbClr val="C3C3C3"/>
              </a:solidFill>
              <a:prstDash val="solid"/>
              <a:miter lim="400000"/>
            </a:ln>
          </a:bottom>
          <a:insideH>
            <a:ln w="3175" cap="flat">
              <a:solidFill>
                <a:srgbClr val="C3C3C3"/>
              </a:solidFill>
              <a:prstDash val="solid"/>
              <a:miter lim="400000"/>
            </a:ln>
          </a:insideH>
          <a:insideV>
            <a:ln w="3175"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3175" cap="flat">
              <a:solidFill>
                <a:srgbClr val="5E5E5E"/>
              </a:solidFill>
              <a:prstDash val="solid"/>
              <a:miter lim="400000"/>
            </a:ln>
          </a:left>
          <a:right>
            <a:ln w="3175" cap="flat">
              <a:solidFill>
                <a:srgbClr val="5E5E5E"/>
              </a:solidFill>
              <a:prstDash val="solid"/>
              <a:miter lim="400000"/>
            </a:ln>
          </a:right>
          <a:top>
            <a:ln w="25400" cap="flat">
              <a:solidFill>
                <a:srgbClr val="CB297B"/>
              </a:solidFill>
              <a:prstDash val="solid"/>
              <a:miter lim="400000"/>
            </a:ln>
          </a:top>
          <a:bottom>
            <a:ln w="3175" cap="flat">
              <a:solidFill>
                <a:srgbClr val="5E5E5E"/>
              </a:solidFill>
              <a:prstDash val="solid"/>
              <a:miter lim="400000"/>
            </a:ln>
          </a:bottom>
          <a:insideH>
            <a:ln w="3175" cap="flat">
              <a:solidFill>
                <a:srgbClr val="5E5E5E"/>
              </a:solidFill>
              <a:prstDash val="solid"/>
              <a:miter lim="400000"/>
            </a:ln>
          </a:insideH>
          <a:insideV>
            <a:ln w="3175"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5E5E5E"/>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3175" cap="flat">
              <a:solidFill>
                <a:srgbClr val="6C6C6C"/>
              </a:solidFill>
              <a:prstDash val="solid"/>
              <a:miter lim="400000"/>
            </a:ln>
          </a:left>
          <a:right>
            <a:ln w="12700"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6C6C6C"/>
              </a:solidFill>
              <a:prstDash val="solid"/>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6C6C6C"/>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37"/>
  </p:normalViewPr>
  <p:slideViewPr>
    <p:cSldViewPr snapToGrid="0" snapToObjects="1">
      <p:cViewPr varScale="1">
        <p:scale>
          <a:sx n="49" d="100"/>
          <a:sy n="49" d="100"/>
        </p:scale>
        <p:origin x="13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a:latin typeface="Georgia"/>
        <a:ea typeface="Georgia"/>
        <a:cs typeface="Georgia"/>
        <a:sym typeface="Georgia"/>
      </a:defRPr>
    </a:lvl1pPr>
    <a:lvl2pPr indent="228600" defTabSz="457200" latinLnBrk="0">
      <a:lnSpc>
        <a:spcPct val="117999"/>
      </a:lnSpc>
      <a:defRPr>
        <a:latin typeface="Georgia"/>
        <a:ea typeface="Georgia"/>
        <a:cs typeface="Georgia"/>
        <a:sym typeface="Georgia"/>
      </a:defRPr>
    </a:lvl2pPr>
    <a:lvl3pPr indent="457200" defTabSz="457200" latinLnBrk="0">
      <a:lnSpc>
        <a:spcPct val="117999"/>
      </a:lnSpc>
      <a:defRPr>
        <a:latin typeface="Georgia"/>
        <a:ea typeface="Georgia"/>
        <a:cs typeface="Georgia"/>
        <a:sym typeface="Georgia"/>
      </a:defRPr>
    </a:lvl3pPr>
    <a:lvl4pPr indent="685800" defTabSz="457200" latinLnBrk="0">
      <a:lnSpc>
        <a:spcPct val="117999"/>
      </a:lnSpc>
      <a:defRPr>
        <a:latin typeface="Georgia"/>
        <a:ea typeface="Georgia"/>
        <a:cs typeface="Georgia"/>
        <a:sym typeface="Georgia"/>
      </a:defRPr>
    </a:lvl4pPr>
    <a:lvl5pPr indent="914400" defTabSz="457200" latinLnBrk="0">
      <a:lnSpc>
        <a:spcPct val="117999"/>
      </a:lnSpc>
      <a:defRPr>
        <a:latin typeface="Georgia"/>
        <a:ea typeface="Georgia"/>
        <a:cs typeface="Georgia"/>
        <a:sym typeface="Georgia"/>
      </a:defRPr>
    </a:lvl5pPr>
    <a:lvl6pPr indent="1143000" defTabSz="457200" latinLnBrk="0">
      <a:lnSpc>
        <a:spcPct val="117999"/>
      </a:lnSpc>
      <a:defRPr>
        <a:latin typeface="Georgia"/>
        <a:ea typeface="Georgia"/>
        <a:cs typeface="Georgia"/>
        <a:sym typeface="Georgia"/>
      </a:defRPr>
    </a:lvl6pPr>
    <a:lvl7pPr indent="1371600" defTabSz="457200" latinLnBrk="0">
      <a:lnSpc>
        <a:spcPct val="117999"/>
      </a:lnSpc>
      <a:defRPr>
        <a:latin typeface="Georgia"/>
        <a:ea typeface="Georgia"/>
        <a:cs typeface="Georgia"/>
        <a:sym typeface="Georgia"/>
      </a:defRPr>
    </a:lvl7pPr>
    <a:lvl8pPr indent="1600200" defTabSz="457200" latinLnBrk="0">
      <a:lnSpc>
        <a:spcPct val="117999"/>
      </a:lnSpc>
      <a:defRPr>
        <a:latin typeface="Georgia"/>
        <a:ea typeface="Georgia"/>
        <a:cs typeface="Georgia"/>
        <a:sym typeface="Georgia"/>
      </a:defRPr>
    </a:lvl8pPr>
    <a:lvl9pPr indent="1828800" defTabSz="457200" latinLnBrk="0">
      <a:lnSpc>
        <a:spcPct val="117999"/>
      </a:lnSpc>
      <a:defRPr>
        <a:latin typeface="Georgia"/>
        <a:ea typeface="Georgia"/>
        <a:cs typeface="Georgia"/>
        <a:sym typeface="Georgi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21"/>
          <p:cNvSpPr>
            <a:spLocks noGrp="1" noRot="1" noChangeAspect="1"/>
          </p:cNvSpPr>
          <p:nvPr>
            <p:ph type="sldImg"/>
          </p:nvPr>
        </p:nvSpPr>
        <p:spPr>
          <a:prstGeom prst="rect">
            <a:avLst/>
          </a:prstGeom>
        </p:spPr>
        <p:txBody>
          <a:bodyPr/>
          <a:lstStyle/>
          <a:p>
            <a:endParaRPr/>
          </a:p>
        </p:txBody>
      </p:sp>
      <p:sp>
        <p:nvSpPr>
          <p:cNvPr id="22" name="Shape 22"/>
          <p:cNvSpPr>
            <a:spLocks noGrp="1"/>
          </p:cNvSpPr>
          <p:nvPr>
            <p:ph type="body" sz="quarter" idx="1"/>
          </p:nvPr>
        </p:nvSpPr>
        <p:spPr>
          <a:prstGeom prst="rect">
            <a:avLst/>
          </a:prstGeom>
        </p:spPr>
        <p:txBody>
          <a:bodyPr/>
          <a:lstStyle/>
          <a:p>
            <a:pPr algn="ctr">
              <a:defRPr b="1">
                <a:solidFill>
                  <a:srgbClr val="00456B"/>
                </a:solidFill>
              </a:defRPr>
            </a:pPr>
            <a:r>
              <a:t>Lesson 11: The Parables of Jesus</a:t>
            </a:r>
          </a:p>
          <a:p>
            <a:endParaRPr/>
          </a:p>
          <a:p>
            <a:pPr>
              <a:defRPr b="1">
                <a:solidFill>
                  <a:srgbClr val="00456B"/>
                </a:solidFill>
              </a:defRPr>
            </a:pPr>
            <a:r>
              <a:t>Lesson Aim</a:t>
            </a:r>
          </a:p>
          <a:p>
            <a:pPr marL="228600" indent="-228600">
              <a:buClr>
                <a:srgbClr val="EBBC13"/>
              </a:buClr>
              <a:buSzPct val="123000"/>
              <a:buChar char="‣"/>
            </a:pPr>
            <a:r>
              <a:t>To learn more about the Kingdom of God through the parables of Jesus.</a:t>
            </a:r>
          </a:p>
          <a:p>
            <a:endParaRPr/>
          </a:p>
          <a:p>
            <a:pPr>
              <a:defRPr b="1">
                <a:solidFill>
                  <a:srgbClr val="00456B"/>
                </a:solidFill>
              </a:defRPr>
            </a:pPr>
            <a:r>
              <a:t>Learning Outcomes</a:t>
            </a:r>
          </a:p>
          <a:p>
            <a:r>
              <a:t>By the end of this lesson the students should be able to: </a:t>
            </a:r>
          </a:p>
          <a:p>
            <a:pPr marL="228600" indent="-228600">
              <a:buClr>
                <a:srgbClr val="EBBC13"/>
              </a:buClr>
              <a:buSzPct val="123000"/>
              <a:buChar char="‣"/>
            </a:pPr>
            <a:r>
              <a:t>be aware of the power of story to communicate meaning and truths;</a:t>
            </a:r>
          </a:p>
          <a:p>
            <a:pPr marL="228600" indent="-228600">
              <a:buClr>
                <a:srgbClr val="EBBC13"/>
              </a:buClr>
              <a:buSzPct val="123000"/>
              <a:buChar char="‣"/>
            </a:pPr>
            <a:r>
              <a:t>appreciate the power and importance of story to our understanding of the world around us; </a:t>
            </a:r>
          </a:p>
          <a:p>
            <a:pPr marL="228600" indent="-228600">
              <a:buClr>
                <a:srgbClr val="EBBC13"/>
              </a:buClr>
              <a:buSzPct val="123000"/>
              <a:buChar char="‣"/>
            </a:pPr>
            <a:r>
              <a:t>understand the meaning and purpose of parables;</a:t>
            </a:r>
          </a:p>
          <a:p>
            <a:pPr marL="228600" indent="-228600">
              <a:buClr>
                <a:srgbClr val="EBBC13"/>
              </a:buClr>
              <a:buSzPct val="123000"/>
              <a:buChar char="‣"/>
            </a:pPr>
            <a:r>
              <a:t>identify the key characteristics of the Kingdom of God revealed through the parables of Jesus. </a:t>
            </a:r>
          </a:p>
          <a:p>
            <a:r>
              <a:t> </a:t>
            </a:r>
          </a:p>
          <a:p>
            <a:pPr>
              <a:defRPr b="1">
                <a:solidFill>
                  <a:srgbClr val="00456B"/>
                </a:solidFill>
              </a:defRPr>
            </a:pPr>
            <a:r>
              <a:t>Key Concepts </a:t>
            </a:r>
          </a:p>
          <a:p>
            <a:pPr marL="228600" indent="-228600">
              <a:buClr>
                <a:srgbClr val="EBBC13"/>
              </a:buClr>
              <a:buSzPct val="123000"/>
              <a:buChar char="‣"/>
            </a:pPr>
            <a:r>
              <a:t>Parable</a:t>
            </a:r>
          </a:p>
          <a:p>
            <a:pPr marL="228600" indent="-228600">
              <a:buClr>
                <a:srgbClr val="EBBC13"/>
              </a:buClr>
              <a:buSzPct val="123000"/>
              <a:buChar char="‣"/>
            </a:pPr>
            <a:r>
              <a:t>Story </a:t>
            </a:r>
          </a:p>
          <a:p>
            <a:pPr marL="228600" indent="-228600">
              <a:buClr>
                <a:srgbClr val="EBBC13"/>
              </a:buClr>
              <a:buSzPct val="123000"/>
              <a:buChar char="‣"/>
            </a:pPr>
            <a:r>
              <a:t>Kingdom of God  </a:t>
            </a:r>
          </a:p>
          <a:p>
            <a:endParaRPr/>
          </a:p>
          <a:p>
            <a:pPr>
              <a:defRPr b="1">
                <a:solidFill>
                  <a:srgbClr val="00456B"/>
                </a:solidFill>
              </a:defRPr>
            </a:pPr>
            <a:r>
              <a:t>Glossary Terms</a:t>
            </a:r>
          </a:p>
          <a:p>
            <a:pPr marL="228600" indent="-228600">
              <a:buClr>
                <a:srgbClr val="EBBC13"/>
              </a:buClr>
              <a:buSzPct val="123000"/>
              <a:buChar char="‣"/>
            </a:pPr>
            <a:r>
              <a:t>Parable</a:t>
            </a:r>
          </a:p>
          <a:p>
            <a:pPr marL="228600" indent="-228600">
              <a:buClr>
                <a:srgbClr val="EBBC13"/>
              </a:buClr>
              <a:buSzPct val="123000"/>
              <a:buChar char="‣"/>
            </a:pPr>
            <a:r>
              <a:t>Kingdom of God</a:t>
            </a:r>
          </a:p>
          <a:p>
            <a:pPr marL="228600" indent="-228600">
              <a:buClr>
                <a:srgbClr val="EBBC13"/>
              </a:buClr>
              <a:buSzPct val="123000"/>
              <a:buChar char="‣"/>
            </a:pPr>
            <a:r>
              <a:t>Symbols</a:t>
            </a:r>
          </a:p>
          <a:p>
            <a:endParaRPr/>
          </a:p>
          <a:p>
            <a:pPr>
              <a:defRPr b="1">
                <a:solidFill>
                  <a:srgbClr val="00456B"/>
                </a:solidFill>
              </a:defRPr>
            </a:pPr>
            <a:r>
              <a:t>Teaching Strategies</a:t>
            </a:r>
          </a:p>
          <a:p>
            <a:pPr marL="228600" indent="-228600">
              <a:buClr>
                <a:srgbClr val="EBBC13"/>
              </a:buClr>
              <a:buSzPct val="123000"/>
              <a:buChar char="‣"/>
            </a:pPr>
            <a:r>
              <a:t>PowerPoints</a:t>
            </a:r>
          </a:p>
          <a:p>
            <a:pPr marL="228600" indent="-228600">
              <a:buClr>
                <a:srgbClr val="EBBC13"/>
              </a:buClr>
              <a:buSzPct val="123000"/>
              <a:buChar char="‣"/>
            </a:pPr>
            <a:r>
              <a:t>Discussion </a:t>
            </a:r>
          </a:p>
          <a:p>
            <a:pPr marL="228600" indent="-228600">
              <a:buClr>
                <a:srgbClr val="EBBC13"/>
              </a:buClr>
              <a:buSzPct val="123000"/>
              <a:buChar char="‣"/>
            </a:pPr>
            <a:r>
              <a:t>Worksheets</a:t>
            </a:r>
          </a:p>
          <a:p>
            <a:pPr marL="228600" indent="-228600">
              <a:buClr>
                <a:srgbClr val="EBBC13"/>
              </a:buClr>
              <a:buSzPct val="123000"/>
              <a:buChar char="‣"/>
            </a:pPr>
            <a:r>
              <a:t>Video</a:t>
            </a:r>
          </a:p>
          <a:p>
            <a:pPr marL="228600" indent="-228600">
              <a:buClr>
                <a:srgbClr val="EBBC13"/>
              </a:buClr>
              <a:buSzPct val="123000"/>
              <a:buChar char="‣"/>
            </a:pPr>
            <a:r>
              <a:t>Pair work </a:t>
            </a:r>
          </a:p>
          <a:p>
            <a:pPr marL="228600" indent="-228600">
              <a:buClr>
                <a:srgbClr val="EBBC13"/>
              </a:buClr>
              <a:buSzPct val="123000"/>
              <a:buChar char="‣"/>
            </a:pPr>
            <a:r>
              <a:t>Group work/Storyboard</a:t>
            </a:r>
          </a:p>
          <a:p>
            <a:pPr marL="228600" indent="-228600">
              <a:buClr>
                <a:srgbClr val="EBBC13"/>
              </a:buClr>
              <a:buSzPct val="123000"/>
              <a:buChar char="‣"/>
            </a:pPr>
            <a:r>
              <a:t>Guided reflection</a:t>
            </a:r>
          </a:p>
          <a:p>
            <a:endParaRPr/>
          </a:p>
          <a:p>
            <a:pPr>
              <a:defRPr b="1">
                <a:solidFill>
                  <a:srgbClr val="00456B"/>
                </a:solidFill>
              </a:defRPr>
            </a:pPr>
            <a:r>
              <a:t>Assessment </a:t>
            </a:r>
          </a:p>
          <a:p>
            <a:pPr marL="228600" indent="-228600">
              <a:buClr>
                <a:srgbClr val="EBBC13"/>
              </a:buClr>
              <a:buSzPct val="123000"/>
              <a:buChar char="‣"/>
            </a:pPr>
            <a:r>
              <a:t>Completion of worksheets</a:t>
            </a:r>
          </a:p>
          <a:p>
            <a:pPr marL="228600" indent="-228600">
              <a:buClr>
                <a:srgbClr val="EBBC13"/>
              </a:buClr>
              <a:buSzPct val="123000"/>
              <a:buChar char="‣"/>
            </a:pPr>
            <a:r>
              <a:t>Participation in discussion</a:t>
            </a:r>
          </a:p>
          <a:p>
            <a:pPr marL="228600" indent="-228600">
              <a:buClr>
                <a:srgbClr val="EBBC13"/>
              </a:buClr>
              <a:buSzPct val="123000"/>
              <a:buChar char="‣"/>
            </a:pPr>
            <a:r>
              <a:t>Responses to questions </a:t>
            </a:r>
          </a:p>
          <a:p>
            <a:pPr>
              <a:defRPr b="1">
                <a:solidFill>
                  <a:srgbClr val="00456B"/>
                </a:solidFill>
              </a:defRPr>
            </a:pPr>
            <a:endParaRPr/>
          </a:p>
          <a:p>
            <a:pPr>
              <a:defRPr b="1">
                <a:solidFill>
                  <a:srgbClr val="00456B"/>
                </a:solidFill>
              </a:defRPr>
            </a:pPr>
            <a:r>
              <a:t>Resources needed</a:t>
            </a:r>
          </a:p>
          <a:p>
            <a:pPr marL="228600" indent="-228600">
              <a:buClr>
                <a:srgbClr val="EBBC13"/>
              </a:buClr>
              <a:buSzPct val="123000"/>
              <a:buChar char="‣"/>
            </a:pPr>
            <a:r>
              <a:t>A Bible, or access to an online Bible, for each group of four students (for ‘Examining Jesus’ Parables’ activity)</a:t>
            </a:r>
          </a:p>
          <a:p>
            <a:pPr algn="ctr">
              <a:defRPr b="1">
                <a:solidFill>
                  <a:srgbClr val="00456B"/>
                </a:solidFill>
              </a:defRPr>
            </a:pPr>
            <a:endParaRPr/>
          </a:p>
          <a:p>
            <a:pPr algn="ctr">
              <a:defRPr b="1">
                <a:solidFill>
                  <a:srgbClr val="00456B"/>
                </a:solidFill>
              </a:defRPr>
            </a:pPr>
            <a:r>
              <a:t>Overview of Lesson</a:t>
            </a:r>
          </a:p>
          <a:p>
            <a:pPr>
              <a:defRPr b="1">
                <a:solidFill>
                  <a:srgbClr val="00456B"/>
                </a:solidFill>
              </a:defRPr>
            </a:pPr>
            <a:endParaRPr/>
          </a:p>
          <a:p>
            <a:pPr>
              <a:defRPr b="1">
                <a:solidFill>
                  <a:srgbClr val="00456B"/>
                </a:solidFill>
              </a:defRPr>
            </a:pPr>
            <a:r>
              <a:t>Introduction to the theme of story</a:t>
            </a:r>
          </a:p>
          <a:p>
            <a:pPr marL="228600" indent="-228600">
              <a:buClr>
                <a:srgbClr val="EBBC13"/>
              </a:buClr>
              <a:buSzPct val="123000"/>
              <a:buChar char="‣"/>
            </a:pPr>
            <a:r>
              <a:t>Explain to the students that today’s lesson will focus on story as a powerful teaching tool. </a:t>
            </a:r>
          </a:p>
          <a:p>
            <a:pPr marL="228600" indent="-228600">
              <a:buClr>
                <a:srgbClr val="EBBC13"/>
              </a:buClr>
              <a:buSzPct val="123000"/>
              <a:buChar char="‣"/>
            </a:pPr>
            <a:r>
              <a:t>We will begin by giving the students the opportunity to recall the stories they have grown up with and to reflect on what they have learned from these stories. </a:t>
            </a:r>
          </a:p>
          <a:p>
            <a:pPr marL="228600" indent="-228600">
              <a:buClr>
                <a:srgbClr val="EBBC13"/>
              </a:buClr>
              <a:buSzPct val="123000"/>
              <a:buChar char="‣"/>
            </a:pPr>
            <a:r>
              <a:t>We will then explore the parables that Jesus told his followers and, through these explorations, discover more about the Kingdom of God and what it means.</a:t>
            </a:r>
          </a:p>
          <a:p>
            <a:endParaRPr/>
          </a:p>
          <a:p>
            <a:pPr>
              <a:defRPr b="1">
                <a:solidFill>
                  <a:srgbClr val="00456B"/>
                </a:solidFill>
              </a:defRPr>
            </a:pPr>
            <a:r>
              <a:t>Childhood stories</a:t>
            </a:r>
          </a:p>
          <a:p>
            <a:pPr marL="228600" indent="-228600">
              <a:buClr>
                <a:srgbClr val="EBBC13"/>
              </a:buClr>
              <a:buSzPct val="123000"/>
              <a:buChar char="‣"/>
            </a:pPr>
            <a:r>
              <a:t>Use these or similar questions to open up a discussion about the stories the students can recall from their childhood: </a:t>
            </a:r>
          </a:p>
          <a:p>
            <a:pPr marL="457200" indent="-228600">
              <a:buClr>
                <a:srgbClr val="00456B"/>
              </a:buClr>
              <a:buSzPct val="150000"/>
              <a:buChar char="-"/>
            </a:pPr>
            <a:r>
              <a:t>What stories do you remember being told as a child? </a:t>
            </a:r>
          </a:p>
          <a:p>
            <a:pPr marL="457200" indent="-228600">
              <a:buClr>
                <a:srgbClr val="00456B"/>
              </a:buClr>
              <a:buSzPct val="150000"/>
              <a:buChar char="-"/>
            </a:pPr>
            <a:r>
              <a:t>Did you read stories at bedtime, or did someone read stories to you? Which did you prefer? </a:t>
            </a:r>
          </a:p>
          <a:p>
            <a:pPr marL="457200" indent="-228600">
              <a:buClr>
                <a:srgbClr val="00456B"/>
              </a:buClr>
              <a:buSzPct val="150000"/>
              <a:buChar char="-"/>
            </a:pPr>
            <a:r>
              <a:t>What kind of stories did you like best as a child? Stories with happy endings? Mysteries? Scary stories? </a:t>
            </a:r>
          </a:p>
          <a:p>
            <a:pPr marL="457200" indent="-228600">
              <a:buClr>
                <a:srgbClr val="00456B"/>
              </a:buClr>
              <a:buSzPct val="150000"/>
              <a:buChar char="-"/>
            </a:pPr>
            <a:r>
              <a:t>Can you remember how any of these stories from childhood made you feel? </a:t>
            </a:r>
          </a:p>
          <a:p>
            <a:pPr marL="457200" indent="-228600">
              <a:buClr>
                <a:srgbClr val="00456B"/>
              </a:buClr>
              <a:buSzPct val="150000"/>
              <a:buChar char="-"/>
            </a:pPr>
            <a:r>
              <a:t>Can you remember any stories your family liked to tell at family get-togethers? Are there things you learned from these stories about your family, about yourself? </a:t>
            </a:r>
          </a:p>
          <a:p>
            <a:endParaRPr/>
          </a:p>
          <a:p>
            <a:pPr>
              <a:defRPr b="1">
                <a:solidFill>
                  <a:srgbClr val="00456B"/>
                </a:solidFill>
              </a:defRPr>
            </a:pPr>
            <a:r>
              <a:t>Think, Pair, Share</a:t>
            </a:r>
          </a:p>
          <a:p>
            <a:pPr marL="228600" indent="-228600">
              <a:buClr>
                <a:srgbClr val="EBBC13"/>
              </a:buClr>
              <a:buSzPct val="123000"/>
              <a:buChar char="‣"/>
            </a:pPr>
            <a:r>
              <a:t>Invite the students to form pairs. </a:t>
            </a:r>
          </a:p>
          <a:p>
            <a:pPr marL="228600" indent="-228600">
              <a:buClr>
                <a:srgbClr val="EBBC13"/>
              </a:buClr>
              <a:buSzPct val="123000"/>
              <a:buChar char="‣"/>
            </a:pPr>
            <a:r>
              <a:t>Ask them to think of a story that stands out for them for whatever reason and to tell their partner about it. They should try to explain to their partner why they have chosen this story and what it is about the story that makes it so memorable or important for them. </a:t>
            </a:r>
          </a:p>
          <a:p>
            <a:pPr marL="228600" indent="-228600">
              <a:buClr>
                <a:srgbClr val="EBBC13"/>
              </a:buClr>
              <a:buSzPct val="123000"/>
              <a:buChar char="‣"/>
            </a:pPr>
            <a:r>
              <a:t>This activity will be a good lead-in to the following exploration of how stories communicate meaning and truth.</a:t>
            </a:r>
          </a:p>
          <a:p>
            <a:endParaRPr/>
          </a:p>
          <a:p>
            <a:pPr>
              <a:defRPr b="1"/>
            </a:pPr>
            <a:r>
              <a:t>Show Slide 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noRot="1" noChangeAspect="1"/>
          </p:cNvSpPr>
          <p:nvPr>
            <p:ph type="sldImg"/>
          </p:nvPr>
        </p:nvSpPr>
        <p:spPr>
          <a:prstGeom prst="rect">
            <a:avLst/>
          </a:prstGeom>
        </p:spPr>
        <p:txBody>
          <a:bodyPr/>
          <a:lstStyle/>
          <a:p>
            <a:endParaRPr/>
          </a:p>
        </p:txBody>
      </p:sp>
      <p:sp>
        <p:nvSpPr>
          <p:cNvPr id="58" name="Shape 58"/>
          <p:cNvSpPr>
            <a:spLocks noGrp="1"/>
          </p:cNvSpPr>
          <p:nvPr>
            <p:ph type="body" sz="quarter" idx="1"/>
          </p:nvPr>
        </p:nvSpPr>
        <p:spPr>
          <a:prstGeom prst="rect">
            <a:avLst/>
          </a:prstGeom>
        </p:spPr>
        <p:txBody>
          <a:bodyPr/>
          <a:lstStyle/>
          <a:p>
            <a:pPr>
              <a:defRPr b="1">
                <a:solidFill>
                  <a:srgbClr val="00456B"/>
                </a:solidFill>
              </a:defRPr>
            </a:pPr>
            <a:r>
              <a:t>Worksheet Exercise</a:t>
            </a:r>
          </a:p>
          <a:p>
            <a:pPr marL="228600" indent="-228600">
              <a:buClr>
                <a:srgbClr val="EBBC13"/>
              </a:buClr>
              <a:buSzPct val="123000"/>
              <a:buChar char="‣"/>
            </a:pPr>
            <a:r>
              <a:t>Refer the students to </a:t>
            </a:r>
            <a:r>
              <a:rPr b="1"/>
              <a:t>Worksheet 41: ‘Exploring the Parable of the Sower’</a:t>
            </a:r>
            <a:r>
              <a:t>, where they will find the parable itself, along with Jesus’ own explanation of its meaning. </a:t>
            </a:r>
          </a:p>
          <a:p>
            <a:pPr marL="228600" indent="-228600">
              <a:buClr>
                <a:srgbClr val="EBBC13"/>
              </a:buClr>
              <a:buSzPct val="123000"/>
              <a:buChar char="‣"/>
            </a:pPr>
            <a:r>
              <a:t>When the students have completed the worksheet, invite volunteers to share their answers with the class. </a:t>
            </a:r>
          </a:p>
          <a:p>
            <a:endParaRPr/>
          </a:p>
          <a:p>
            <a:pPr>
              <a:defRPr b="1">
                <a:solidFill>
                  <a:srgbClr val="00456B"/>
                </a:solidFill>
              </a:defRPr>
            </a:pPr>
            <a:r>
              <a:t>Group Work: Examining Jesus’ parables</a:t>
            </a:r>
          </a:p>
          <a:p>
            <a:r>
              <a:rPr b="1"/>
              <a:t>Note: </a:t>
            </a:r>
            <a:r>
              <a:rPr i="1"/>
              <a:t>You will need a Bible, or access to an online Bible, for each group of four students.</a:t>
            </a:r>
          </a:p>
          <a:p>
            <a:pPr marL="228600" indent="-228600">
              <a:buClr>
                <a:srgbClr val="EBBC13"/>
              </a:buClr>
              <a:buSzPct val="123000"/>
              <a:buChar char="‣"/>
            </a:pPr>
            <a:r>
              <a:t>The students will now be given the opportunity to examine some of Jesus’ other parables in light of what they have learned about how Jesus’ parables have underlying meanings. </a:t>
            </a:r>
          </a:p>
          <a:p>
            <a:pPr marL="228600" indent="-228600">
              <a:buClr>
                <a:srgbClr val="EBBC13"/>
              </a:buClr>
              <a:buSzPct val="123000"/>
              <a:buChar char="‣"/>
            </a:pPr>
            <a:r>
              <a:t>Divide the students into groups of four.</a:t>
            </a:r>
          </a:p>
          <a:p>
            <a:pPr marL="228600" indent="-228600">
              <a:buClr>
                <a:srgbClr val="EBBC13"/>
              </a:buClr>
              <a:buSzPct val="123000"/>
              <a:buChar char="‣"/>
            </a:pPr>
            <a:r>
              <a:t>Give each group a Bible, or provide access to an online Bible resource, e.g. www.biblegateway.com, which is the web address for the New Revised Standard Version (NRSV) Bible, the version from which quotations in </a:t>
            </a:r>
            <a:r>
              <a:rPr i="1"/>
              <a:t>Look Up!</a:t>
            </a:r>
            <a:r>
              <a:t> have been taken. </a:t>
            </a:r>
            <a:r>
              <a:rPr i="1"/>
              <a:t>(There are further instructions on this activity on the next slide and in the accompanying notes.)</a:t>
            </a:r>
          </a:p>
          <a:p>
            <a:endParaRPr i="1"/>
          </a:p>
          <a:p>
            <a:pPr>
              <a:defRPr b="1"/>
            </a:pPr>
            <a:r>
              <a:t>Show Slide 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endParaRPr/>
          </a:p>
        </p:txBody>
      </p:sp>
      <p:sp>
        <p:nvSpPr>
          <p:cNvPr id="62" name="Shape 62"/>
          <p:cNvSpPr>
            <a:spLocks noGrp="1"/>
          </p:cNvSpPr>
          <p:nvPr>
            <p:ph type="body" sz="quarter" idx="1"/>
          </p:nvPr>
        </p:nvSpPr>
        <p:spPr>
          <a:prstGeom prst="rect">
            <a:avLst/>
          </a:prstGeom>
        </p:spPr>
        <p:txBody>
          <a:bodyPr/>
          <a:lstStyle/>
          <a:p>
            <a:pPr marL="228600" indent="-228600">
              <a:buClr>
                <a:srgbClr val="EBBC13"/>
              </a:buClr>
              <a:buSzPct val="123000"/>
              <a:buChar char="‣"/>
            </a:pPr>
            <a:r>
              <a:t>Allocate each group a parable to read from the list on </a:t>
            </a:r>
            <a:r>
              <a:rPr b="1"/>
              <a:t>Slide 11</a:t>
            </a:r>
            <a:r>
              <a:t>, ensuring that each group has a different parable.</a:t>
            </a:r>
          </a:p>
          <a:p>
            <a:pPr marL="228600" indent="-228600">
              <a:buClr>
                <a:srgbClr val="EBBC13"/>
              </a:buClr>
              <a:buSzPct val="123000"/>
              <a:buChar char="‣"/>
            </a:pPr>
            <a:r>
              <a:t>Once the groups have been assigned their parable and read through it, ask them to work with the other members of their group to complete </a:t>
            </a:r>
            <a:r>
              <a:rPr b="1"/>
              <a:t>Worksheet 42: ‘Parable in Pictures’</a:t>
            </a:r>
            <a:r>
              <a:t>, which requires them to create a visual storyboard. </a:t>
            </a:r>
          </a:p>
          <a:p>
            <a:pPr marL="228600" indent="-228600">
              <a:buClr>
                <a:srgbClr val="EBBC13"/>
              </a:buClr>
              <a:buSzPct val="123000"/>
              <a:buChar char="‣"/>
            </a:pPr>
            <a:r>
              <a:t>When the students have completed the worksheet, invite one member of each group to present their work to the rest of the class.</a:t>
            </a:r>
          </a:p>
          <a:p>
            <a:endParaRPr/>
          </a:p>
          <a:p>
            <a:pPr>
              <a:defRPr b="1"/>
            </a:pPr>
            <a:r>
              <a:t>Show Slide 12.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endParaRPr/>
          </a:p>
        </p:txBody>
      </p:sp>
      <p:sp>
        <p:nvSpPr>
          <p:cNvPr id="66" name="Shape 66"/>
          <p:cNvSpPr>
            <a:spLocks noGrp="1"/>
          </p:cNvSpPr>
          <p:nvPr>
            <p:ph type="body" sz="quarter" idx="1"/>
          </p:nvPr>
        </p:nvSpPr>
        <p:spPr>
          <a:prstGeom prst="rect">
            <a:avLst/>
          </a:prstGeom>
        </p:spPr>
        <p:txBody>
          <a:bodyPr/>
          <a:lstStyle/>
          <a:p>
            <a:pPr>
              <a:defRPr b="1">
                <a:solidFill>
                  <a:srgbClr val="00456B"/>
                </a:solidFill>
              </a:defRPr>
            </a:pPr>
            <a:r>
              <a:t>Characteristics of the Kingdom of God</a:t>
            </a:r>
          </a:p>
          <a:p>
            <a:pPr marL="228600" indent="-228600">
              <a:buClr>
                <a:srgbClr val="EBBC13"/>
              </a:buClr>
              <a:buSzPct val="123000"/>
              <a:buChar char="‣"/>
            </a:pPr>
            <a:r>
              <a:t>Read and discuss </a:t>
            </a:r>
            <a:r>
              <a:rPr b="1"/>
              <a:t>Slides 12 and 13</a:t>
            </a:r>
            <a:r>
              <a:t>, which summarise the characteristics of the Kingdom of God as revealed to us through the parables of Jesus. </a:t>
            </a:r>
          </a:p>
          <a:p>
            <a:endParaRPr/>
          </a:p>
          <a:p>
            <a:pPr>
              <a:defRPr b="1"/>
            </a:pPr>
            <a:r>
              <a:t>Show Slide 13.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prstGeom prst="rect">
            <a:avLst/>
          </a:prstGeom>
        </p:spPr>
        <p:txBody>
          <a:bodyPr/>
          <a:lstStyle/>
          <a:p>
            <a:endParaRPr/>
          </a:p>
        </p:txBody>
      </p:sp>
      <p:sp>
        <p:nvSpPr>
          <p:cNvPr id="70" name="Shape 70"/>
          <p:cNvSpPr>
            <a:spLocks noGrp="1"/>
          </p:cNvSpPr>
          <p:nvPr>
            <p:ph type="body" sz="quarter" idx="1"/>
          </p:nvPr>
        </p:nvSpPr>
        <p:spPr>
          <a:prstGeom prst="rect">
            <a:avLst/>
          </a:prstGeom>
        </p:spPr>
        <p:txBody>
          <a:bodyPr/>
          <a:lstStyle/>
          <a:p>
            <a:pPr>
              <a:defRPr b="1">
                <a:solidFill>
                  <a:srgbClr val="00456B"/>
                </a:solidFill>
              </a:defRPr>
            </a:pPr>
            <a:r>
              <a:t>Reflective Journal Exercise  </a:t>
            </a:r>
          </a:p>
          <a:p>
            <a:pPr marL="228600" indent="-228600">
              <a:buClr>
                <a:srgbClr val="EBBC13"/>
              </a:buClr>
              <a:buSzPct val="123000"/>
              <a:buChar char="‣"/>
            </a:pPr>
            <a:r>
              <a:t>Invite the students to reflect on and complete the following on </a:t>
            </a:r>
            <a:r>
              <a:rPr b="1"/>
              <a:t>Worksheet  43: ‘Looking back over Lesson 11’</a:t>
            </a:r>
            <a:r>
              <a:t>. </a:t>
            </a:r>
          </a:p>
          <a:p>
            <a:r>
              <a:t> </a:t>
            </a:r>
          </a:p>
          <a:p>
            <a:pPr marL="561975" indent="-333375">
              <a:buSzPct val="100000"/>
              <a:buAutoNum type="arabicPeriod"/>
            </a:pPr>
            <a:r>
              <a:t>Describe in your own words, using one or more examples, some of the things you have learned from this lesson about the power of story to communicate meaning and truths.</a:t>
            </a:r>
          </a:p>
          <a:p>
            <a:pPr marL="561975" indent="-333375">
              <a:buSzPct val="100000"/>
              <a:buAutoNum type="arabicPeriod"/>
            </a:pPr>
            <a:r>
              <a:t>Describe some of the things you have learned from any of the parables of Jesus that you have explored in this lesson about how Jesus wants people to live.</a:t>
            </a:r>
          </a:p>
          <a:p>
            <a:pPr marL="561975" indent="-333375">
              <a:buSzPct val="100000"/>
              <a:buAutoNum type="arabicPeriod"/>
            </a:pPr>
            <a:r>
              <a:t>Have you any further questions about the parables of Jesus, or any additional comments you would like to make about the content of this lesson? If so, write those here.</a:t>
            </a:r>
          </a:p>
          <a:p>
            <a:endParaRPr/>
          </a:p>
          <a:p>
            <a:r>
              <a:rPr b="1"/>
              <a:t>Note: </a:t>
            </a:r>
            <a:r>
              <a:rPr i="1"/>
              <a:t>When checking the responses to the third item on this worksheet, you might take note of the ‘questions’ the students still have, or what comes up in their ‘comments’, and perhaps dedicate a little time to discussing these, or even have the students research some of the topics for discussion during the next class period. </a:t>
            </a:r>
          </a:p>
          <a:p>
            <a:pPr>
              <a:defRPr i="1"/>
            </a:pPr>
            <a:r>
              <a:t>	Remind the students of the ‘</a:t>
            </a:r>
            <a:r>
              <a:rPr b="1"/>
              <a:t>Personal Reflections</a:t>
            </a:r>
            <a:r>
              <a:t>’ page that comes after the worksheets for this lesson in the students’ journal, where they may record any additional thoughts or insights or questions they have at this point about any of the content they have covered so far.</a:t>
            </a:r>
          </a:p>
          <a:p>
            <a:pPr>
              <a:defRPr i="1"/>
            </a:pPr>
            <a:endParaRPr/>
          </a:p>
          <a:p>
            <a:pPr>
              <a:defRPr b="1"/>
            </a:pPr>
            <a:r>
              <a:t>Show Slide 14.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004888" y="685800"/>
            <a:ext cx="4848225" cy="3429000"/>
          </a:xfrm>
          <a:prstGeom prst="rect">
            <a:avLst/>
          </a:prstGeom>
        </p:spPr>
        <p:txBody>
          <a:bodyPr/>
          <a:lstStyle/>
          <a:p>
            <a:endParaRPr/>
          </a:p>
        </p:txBody>
      </p:sp>
      <p:sp>
        <p:nvSpPr>
          <p:cNvPr id="74" name="Shape 74"/>
          <p:cNvSpPr>
            <a:spLocks noGrp="1"/>
          </p:cNvSpPr>
          <p:nvPr>
            <p:ph type="body" sz="quarter" idx="1"/>
          </p:nvPr>
        </p:nvSpPr>
        <p:spPr>
          <a:prstGeom prst="rect">
            <a:avLst/>
          </a:prstGeom>
        </p:spPr>
        <p:txBody>
          <a:bodyPr/>
          <a:lstStyle/>
          <a:p>
            <a:pPr>
              <a:defRPr b="1">
                <a:solidFill>
                  <a:srgbClr val="00456B"/>
                </a:solidFill>
              </a:defRPr>
            </a:pPr>
            <a:r>
              <a:t>Closing Reflection</a:t>
            </a:r>
          </a:p>
          <a:p>
            <a:pPr marL="228600" indent="-228600">
              <a:buClr>
                <a:srgbClr val="EBBC13"/>
              </a:buClr>
              <a:buSzPct val="123000"/>
              <a:buChar char="‣"/>
            </a:pPr>
            <a:r>
              <a:t>Prepare students to engage meaningfully with the closing reflection by inviting them to make themselves comfortable in their seats and close their eyes.</a:t>
            </a:r>
          </a:p>
          <a:p>
            <a:pPr marL="228600" indent="-228600">
              <a:buClr>
                <a:srgbClr val="EBBC13"/>
              </a:buClr>
              <a:buSzPct val="123000"/>
              <a:buChar char="‣"/>
            </a:pPr>
            <a:r>
              <a:t>Display Malcolm Guite’s poem ‘Good Ground’ using the link on </a:t>
            </a:r>
            <a:r>
              <a:rPr b="1"/>
              <a:t>Slide 14</a:t>
            </a:r>
            <a:r>
              <a:t>. </a:t>
            </a:r>
          </a:p>
          <a:p>
            <a:pPr marL="228600" indent="-228600">
              <a:buClr>
                <a:srgbClr val="EBBC13"/>
              </a:buClr>
              <a:buSzPct val="123000"/>
              <a:buChar char="‣"/>
            </a:pPr>
            <a:r>
              <a:t>Invite the students to listen carefully as you read the poem aloud for them. </a:t>
            </a:r>
          </a:p>
          <a:p>
            <a:pPr marL="228600" indent="-228600">
              <a:buClr>
                <a:srgbClr val="EBBC13"/>
              </a:buClr>
              <a:buSzPct val="123000"/>
              <a:buChar char="‣"/>
            </a:pPr>
            <a:r>
              <a:t>Allow the students a moment of quiet after reading the poem, before inviting them to open their eyes.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noRot="1" noChangeAspect="1"/>
          </p:cNvSpPr>
          <p:nvPr>
            <p:ph type="sldImg"/>
          </p:nvPr>
        </p:nvSpPr>
        <p:spPr>
          <a:prstGeom prst="rect">
            <a:avLst/>
          </a:prstGeom>
        </p:spPr>
        <p:txBody>
          <a:bodyPr/>
          <a:lstStyle/>
          <a:p>
            <a:endParaRPr/>
          </a:p>
        </p:txBody>
      </p:sp>
      <p:sp>
        <p:nvSpPr>
          <p:cNvPr id="26" name="Shape 26"/>
          <p:cNvSpPr>
            <a:spLocks noGrp="1"/>
          </p:cNvSpPr>
          <p:nvPr>
            <p:ph type="body" sz="quarter" idx="1"/>
          </p:nvPr>
        </p:nvSpPr>
        <p:spPr>
          <a:prstGeom prst="rect">
            <a:avLst/>
          </a:prstGeom>
        </p:spPr>
        <p:txBody>
          <a:bodyPr/>
          <a:lstStyle/>
          <a:p>
            <a:pPr>
              <a:defRPr b="1">
                <a:solidFill>
                  <a:srgbClr val="00456B"/>
                </a:solidFill>
              </a:defRPr>
            </a:pPr>
            <a:r>
              <a:t>Stories as communicators of meaning and truth</a:t>
            </a:r>
          </a:p>
          <a:p>
            <a:pPr marL="228600" indent="-228600">
              <a:buClr>
                <a:srgbClr val="EBBC13"/>
              </a:buClr>
              <a:buSzPct val="123000"/>
              <a:buChar char="‣"/>
            </a:pPr>
            <a:r>
              <a:t>Read and discuss </a:t>
            </a:r>
            <a:r>
              <a:rPr b="1"/>
              <a:t>Slides 2 and 3</a:t>
            </a:r>
            <a:r>
              <a:t>, which explain how stories can reveal truths and teach lessons about life, even if the events they record and the characters involved are fictitious. </a:t>
            </a:r>
          </a:p>
          <a:p>
            <a:endParaRPr/>
          </a:p>
          <a:p>
            <a:pPr>
              <a:defRPr b="1"/>
            </a:pPr>
            <a:r>
              <a:t>Show Slide 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prstGeom prst="rect">
            <a:avLst/>
          </a:prstGeom>
        </p:spPr>
        <p:txBody>
          <a:bodyPr/>
          <a:lstStyle/>
          <a:p>
            <a:endParaRPr/>
          </a:p>
        </p:txBody>
      </p:sp>
      <p:sp>
        <p:nvSpPr>
          <p:cNvPr id="30" name="Shape 30"/>
          <p:cNvSpPr>
            <a:spLocks noGrp="1"/>
          </p:cNvSpPr>
          <p:nvPr>
            <p:ph type="body" sz="quarter" idx="1"/>
          </p:nvPr>
        </p:nvSpPr>
        <p:spPr>
          <a:prstGeom prst="rect">
            <a:avLst/>
          </a:prstGeom>
        </p:spPr>
        <p:txBody>
          <a:bodyPr/>
          <a:lstStyle/>
          <a:p>
            <a:pPr>
              <a:defRPr b="1">
                <a:solidFill>
                  <a:srgbClr val="00456B"/>
                </a:solidFill>
              </a:defRPr>
            </a:pPr>
            <a:r>
              <a:t>Pair/Group Work</a:t>
            </a:r>
          </a:p>
          <a:p>
            <a:pPr marL="228600" indent="-228600">
              <a:buClr>
                <a:srgbClr val="EBBC13"/>
              </a:buClr>
              <a:buSzPct val="123000"/>
              <a:buChar char="‣"/>
            </a:pPr>
            <a:r>
              <a:t>Invite the students to form into pairs or small groups and identify stories they have read or heard or experienced in a movie that contained important messages and perhaps had an impact on them in some way or changed or influenced how they view the world around them. </a:t>
            </a:r>
          </a:p>
          <a:p>
            <a:pPr marL="228600" indent="-228600">
              <a:buClr>
                <a:srgbClr val="EBBC13"/>
              </a:buClr>
              <a:buSzPct val="123000"/>
              <a:buChar char="‣"/>
            </a:pPr>
            <a:r>
              <a:t>Invite some volunteers to share their examples with the class. </a:t>
            </a:r>
          </a:p>
          <a:p>
            <a:endParaRPr/>
          </a:p>
          <a:p>
            <a:pPr>
              <a:defRPr b="1"/>
            </a:pPr>
            <a:r>
              <a:t>Show Slide 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prstGeom prst="rect">
            <a:avLst/>
          </a:prstGeom>
        </p:spPr>
        <p:txBody>
          <a:bodyPr/>
          <a:lstStyle/>
          <a:p>
            <a:endParaRPr/>
          </a:p>
        </p:txBody>
      </p:sp>
      <p:sp>
        <p:nvSpPr>
          <p:cNvPr id="34" name="Shape 34"/>
          <p:cNvSpPr>
            <a:spLocks noGrp="1"/>
          </p:cNvSpPr>
          <p:nvPr>
            <p:ph type="body" sz="quarter" idx="1"/>
          </p:nvPr>
        </p:nvSpPr>
        <p:spPr>
          <a:prstGeom prst="rect">
            <a:avLst/>
          </a:prstGeom>
        </p:spPr>
        <p:txBody>
          <a:bodyPr/>
          <a:lstStyle/>
          <a:p>
            <a:pPr>
              <a:defRPr b="1">
                <a:solidFill>
                  <a:srgbClr val="00456B"/>
                </a:solidFill>
              </a:defRPr>
            </a:pPr>
            <a:r>
              <a:t>Exploring Parables</a:t>
            </a:r>
          </a:p>
          <a:p>
            <a:pPr marL="228600" indent="-228600">
              <a:buClr>
                <a:srgbClr val="EBBC13"/>
              </a:buClr>
              <a:buSzPct val="123000"/>
              <a:buChar char="‣"/>
            </a:pPr>
            <a:r>
              <a:t>Read and discuss </a:t>
            </a:r>
            <a:r>
              <a:rPr b="1"/>
              <a:t>Slides 4, 5 and 6</a:t>
            </a:r>
            <a:r>
              <a:t>, which introduce the topic of Jesus’ use of </a:t>
            </a:r>
            <a:r>
              <a:rPr b="1" i="1"/>
              <a:t>parables</a:t>
            </a:r>
            <a:r>
              <a:t>. </a:t>
            </a:r>
          </a:p>
          <a:p>
            <a:endParaRPr/>
          </a:p>
          <a:p>
            <a:pPr>
              <a:defRPr b="1"/>
            </a:pPr>
            <a:r>
              <a:t>Show Slide 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prstGeom prst="rect">
            <a:avLst/>
          </a:prstGeom>
        </p:spPr>
        <p:txBody>
          <a:bodyPr/>
          <a:lstStyle/>
          <a:p>
            <a:endParaRPr/>
          </a:p>
        </p:txBody>
      </p:sp>
      <p:sp>
        <p:nvSpPr>
          <p:cNvPr id="38" name="Shape 38"/>
          <p:cNvSpPr>
            <a:spLocks noGrp="1"/>
          </p:cNvSpPr>
          <p:nvPr>
            <p:ph type="body" sz="quarter" idx="1"/>
          </p:nvPr>
        </p:nvSpPr>
        <p:spPr>
          <a:prstGeom prst="rect">
            <a:avLst/>
          </a:prstGeom>
        </p:spPr>
        <p:txBody>
          <a:bodyPr/>
          <a:lstStyle>
            <a:lvl1pPr>
              <a:defRPr b="1"/>
            </a:lvl1pPr>
          </a:lstStyle>
          <a:p>
            <a:r>
              <a:t>Show Slide 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prstGeom prst="rect">
            <a:avLst/>
          </a:prstGeom>
        </p:spPr>
        <p:txBody>
          <a:bodyPr/>
          <a:lstStyle/>
          <a:p>
            <a:endParaRPr/>
          </a:p>
        </p:txBody>
      </p:sp>
      <p:sp>
        <p:nvSpPr>
          <p:cNvPr id="42" name="Shape 42"/>
          <p:cNvSpPr>
            <a:spLocks noGrp="1"/>
          </p:cNvSpPr>
          <p:nvPr>
            <p:ph type="body" sz="quarter" idx="1"/>
          </p:nvPr>
        </p:nvSpPr>
        <p:spPr>
          <a:prstGeom prst="rect">
            <a:avLst/>
          </a:prstGeom>
        </p:spPr>
        <p:txBody>
          <a:bodyPr/>
          <a:lstStyle>
            <a:lvl1pPr>
              <a:defRPr b="1"/>
            </a:lvl1pPr>
          </a:lstStyle>
          <a:p>
            <a:r>
              <a:t>Show Slide 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noRot="1" noChangeAspect="1"/>
          </p:cNvSpPr>
          <p:nvPr>
            <p:ph type="sldImg"/>
          </p:nvPr>
        </p:nvSpPr>
        <p:spPr>
          <a:xfrm>
            <a:off x="1004888" y="685800"/>
            <a:ext cx="4848225" cy="3429000"/>
          </a:xfrm>
          <a:prstGeom prst="rect">
            <a:avLst/>
          </a:prstGeom>
        </p:spPr>
        <p:txBody>
          <a:bodyPr/>
          <a:lstStyle/>
          <a:p>
            <a:endParaRPr/>
          </a:p>
        </p:txBody>
      </p:sp>
      <p:sp>
        <p:nvSpPr>
          <p:cNvPr id="46" name="Shape 46"/>
          <p:cNvSpPr>
            <a:spLocks noGrp="1"/>
          </p:cNvSpPr>
          <p:nvPr>
            <p:ph type="body" sz="quarter" idx="1"/>
          </p:nvPr>
        </p:nvSpPr>
        <p:spPr>
          <a:prstGeom prst="rect">
            <a:avLst/>
          </a:prstGeom>
        </p:spPr>
        <p:txBody>
          <a:bodyPr/>
          <a:lstStyle/>
          <a:p>
            <a:pPr>
              <a:defRPr b="1">
                <a:solidFill>
                  <a:srgbClr val="00456B"/>
                </a:solidFill>
              </a:defRPr>
            </a:pPr>
            <a:r>
              <a:t>Exploring the Parable of the Sower </a:t>
            </a:r>
          </a:p>
          <a:p>
            <a:pPr marL="228600" indent="-228600">
              <a:buClr>
                <a:srgbClr val="EBBC13"/>
              </a:buClr>
              <a:buSzPct val="123000"/>
              <a:buChar char="‣"/>
            </a:pPr>
            <a:r>
              <a:t>Play the video in which Jesus is depicted telling the Parable of the Sower and the Seed from the link on </a:t>
            </a:r>
            <a:r>
              <a:rPr b="1"/>
              <a:t>Slide 7</a:t>
            </a:r>
            <a:r>
              <a:t>. </a:t>
            </a:r>
          </a:p>
          <a:p>
            <a:endParaRPr/>
          </a:p>
          <a:p>
            <a:pPr>
              <a:defRPr b="1"/>
            </a:pPr>
            <a:r>
              <a:t>Show Slide 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prstGeom prst="rect">
            <a:avLst/>
          </a:prstGeom>
        </p:spPr>
        <p:txBody>
          <a:bodyPr/>
          <a:lstStyle/>
          <a:p>
            <a:endParaRPr/>
          </a:p>
        </p:txBody>
      </p:sp>
      <p:sp>
        <p:nvSpPr>
          <p:cNvPr id="50" name="Shape 50"/>
          <p:cNvSpPr>
            <a:spLocks noGrp="1"/>
          </p:cNvSpPr>
          <p:nvPr>
            <p:ph type="body" sz="quarter" idx="1"/>
          </p:nvPr>
        </p:nvSpPr>
        <p:spPr>
          <a:prstGeom prst="rect">
            <a:avLst/>
          </a:prstGeom>
        </p:spPr>
        <p:txBody>
          <a:bodyPr/>
          <a:lstStyle/>
          <a:p>
            <a:pPr marL="228600" indent="-228600">
              <a:buClr>
                <a:srgbClr val="EBBC13"/>
              </a:buClr>
              <a:buSzPct val="123000"/>
              <a:buChar char="‣"/>
            </a:pPr>
            <a:r>
              <a:t>Read and discuss </a:t>
            </a:r>
            <a:r>
              <a:rPr b="1"/>
              <a:t>Slides 8, 9 and 10</a:t>
            </a:r>
            <a:r>
              <a:t>, which explain the main points of the Parable of the Sower and the deeper meaning behind its </a:t>
            </a:r>
            <a:r>
              <a:rPr b="1" i="1"/>
              <a:t>symbols</a:t>
            </a:r>
            <a:r>
              <a:t>.</a:t>
            </a:r>
          </a:p>
          <a:p>
            <a:endParaRPr/>
          </a:p>
          <a:p>
            <a:pPr>
              <a:defRPr b="1"/>
            </a:pPr>
            <a:r>
              <a:t>Show Slide 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lvl1pPr>
              <a:defRPr b="1"/>
            </a:lvl1pPr>
          </a:lstStyle>
          <a:p>
            <a:r>
              <a:t>Show Slide 10.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933152" y="2198191"/>
            <a:ext cx="8103692" cy="110996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290" tIns="39290" rIns="39290" bIns="39290">
            <a:normAutofit/>
          </a:bodyPr>
          <a:lstStyle/>
          <a:p>
            <a:r>
              <a:t>Slide Title</a:t>
            </a:r>
          </a:p>
        </p:txBody>
      </p:sp>
      <p:sp>
        <p:nvSpPr>
          <p:cNvPr id="3" name="Body Level One…"/>
          <p:cNvSpPr txBox="1">
            <a:spLocks noGrp="1"/>
          </p:cNvSpPr>
          <p:nvPr>
            <p:ph type="body" idx="1" hasCustomPrompt="1"/>
          </p:nvPr>
        </p:nvSpPr>
        <p:spPr>
          <a:xfrm>
            <a:off x="933152" y="4649218"/>
            <a:ext cx="8103692" cy="638550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290" tIns="39290" rIns="39290" bIns="3929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9266297" y="11468838"/>
            <a:ext cx="317240" cy="301493"/>
          </a:xfrm>
          <a:prstGeom prst="rect">
            <a:avLst/>
          </a:prstGeom>
          <a:ln w="3175">
            <a:miter lim="400000"/>
          </a:ln>
        </p:spPr>
        <p:txBody>
          <a:bodyPr wrap="none" lIns="39290" tIns="39290" rIns="39290" bIns="39290" anchor="b">
            <a:spAutoFit/>
          </a:bodyPr>
          <a:lstStyle>
            <a:lvl1pPr defTabSz="567972">
              <a:defRPr sz="16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2370607" rtl="0" latinLnBrk="0">
        <a:lnSpc>
          <a:spcPct val="80000"/>
        </a:lnSpc>
        <a:spcBef>
          <a:spcPts val="0"/>
        </a:spcBef>
        <a:spcAft>
          <a:spcPts val="0"/>
        </a:spcAft>
        <a:buClrTx/>
        <a:buSzTx/>
        <a:buFontTx/>
        <a:buNone/>
        <a:tabLst/>
        <a:defRPr sz="8200" b="1" i="0" u="none" strike="noStrike" cap="none" spc="-164" baseline="0">
          <a:solidFill>
            <a:srgbClr val="000000"/>
          </a:solidFill>
          <a:uFillTx/>
          <a:latin typeface="+mn-lt"/>
          <a:ea typeface="+mn-ea"/>
          <a:cs typeface="+mn-cs"/>
          <a:sym typeface="Helvetica Neue"/>
        </a:defRPr>
      </a:lvl1pPr>
      <a:lvl2pPr marL="0" marR="0" indent="457200" algn="l" defTabSz="2370607" rtl="0" latinLnBrk="0">
        <a:lnSpc>
          <a:spcPct val="80000"/>
        </a:lnSpc>
        <a:spcBef>
          <a:spcPts val="0"/>
        </a:spcBef>
        <a:spcAft>
          <a:spcPts val="0"/>
        </a:spcAft>
        <a:buClrTx/>
        <a:buSzTx/>
        <a:buFontTx/>
        <a:buNone/>
        <a:tabLst/>
        <a:defRPr sz="8200" b="1" i="0" u="none" strike="noStrike" cap="none" spc="-164" baseline="0">
          <a:solidFill>
            <a:srgbClr val="000000"/>
          </a:solidFill>
          <a:uFillTx/>
          <a:latin typeface="+mn-lt"/>
          <a:ea typeface="+mn-ea"/>
          <a:cs typeface="+mn-cs"/>
          <a:sym typeface="Helvetica Neue"/>
        </a:defRPr>
      </a:lvl2pPr>
      <a:lvl3pPr marL="0" marR="0" indent="914400" algn="l" defTabSz="2370607" rtl="0" latinLnBrk="0">
        <a:lnSpc>
          <a:spcPct val="80000"/>
        </a:lnSpc>
        <a:spcBef>
          <a:spcPts val="0"/>
        </a:spcBef>
        <a:spcAft>
          <a:spcPts val="0"/>
        </a:spcAft>
        <a:buClrTx/>
        <a:buSzTx/>
        <a:buFontTx/>
        <a:buNone/>
        <a:tabLst/>
        <a:defRPr sz="8200" b="1" i="0" u="none" strike="noStrike" cap="none" spc="-164" baseline="0">
          <a:solidFill>
            <a:srgbClr val="000000"/>
          </a:solidFill>
          <a:uFillTx/>
          <a:latin typeface="+mn-lt"/>
          <a:ea typeface="+mn-ea"/>
          <a:cs typeface="+mn-cs"/>
          <a:sym typeface="Helvetica Neue"/>
        </a:defRPr>
      </a:lvl3pPr>
      <a:lvl4pPr marL="0" marR="0" indent="1371600" algn="l" defTabSz="2370607" rtl="0" latinLnBrk="0">
        <a:lnSpc>
          <a:spcPct val="80000"/>
        </a:lnSpc>
        <a:spcBef>
          <a:spcPts val="0"/>
        </a:spcBef>
        <a:spcAft>
          <a:spcPts val="0"/>
        </a:spcAft>
        <a:buClrTx/>
        <a:buSzTx/>
        <a:buFontTx/>
        <a:buNone/>
        <a:tabLst/>
        <a:defRPr sz="8200" b="1" i="0" u="none" strike="noStrike" cap="none" spc="-164" baseline="0">
          <a:solidFill>
            <a:srgbClr val="000000"/>
          </a:solidFill>
          <a:uFillTx/>
          <a:latin typeface="+mn-lt"/>
          <a:ea typeface="+mn-ea"/>
          <a:cs typeface="+mn-cs"/>
          <a:sym typeface="Helvetica Neue"/>
        </a:defRPr>
      </a:lvl4pPr>
      <a:lvl5pPr marL="0" marR="0" indent="1828800" algn="l" defTabSz="2370607" rtl="0" latinLnBrk="0">
        <a:lnSpc>
          <a:spcPct val="80000"/>
        </a:lnSpc>
        <a:spcBef>
          <a:spcPts val="0"/>
        </a:spcBef>
        <a:spcAft>
          <a:spcPts val="0"/>
        </a:spcAft>
        <a:buClrTx/>
        <a:buSzTx/>
        <a:buFontTx/>
        <a:buNone/>
        <a:tabLst/>
        <a:defRPr sz="8200" b="1" i="0" u="none" strike="noStrike" cap="none" spc="-164" baseline="0">
          <a:solidFill>
            <a:srgbClr val="000000"/>
          </a:solidFill>
          <a:uFillTx/>
          <a:latin typeface="+mn-lt"/>
          <a:ea typeface="+mn-ea"/>
          <a:cs typeface="+mn-cs"/>
          <a:sym typeface="Helvetica Neue"/>
        </a:defRPr>
      </a:lvl5pPr>
      <a:lvl6pPr marL="0" marR="0" indent="2286000" algn="l" defTabSz="2370607" rtl="0" latinLnBrk="0">
        <a:lnSpc>
          <a:spcPct val="80000"/>
        </a:lnSpc>
        <a:spcBef>
          <a:spcPts val="0"/>
        </a:spcBef>
        <a:spcAft>
          <a:spcPts val="0"/>
        </a:spcAft>
        <a:buClrTx/>
        <a:buSzTx/>
        <a:buFontTx/>
        <a:buNone/>
        <a:tabLst/>
        <a:defRPr sz="8200" b="1" i="0" u="none" strike="noStrike" cap="none" spc="-164" baseline="0">
          <a:solidFill>
            <a:srgbClr val="000000"/>
          </a:solidFill>
          <a:uFillTx/>
          <a:latin typeface="+mn-lt"/>
          <a:ea typeface="+mn-ea"/>
          <a:cs typeface="+mn-cs"/>
          <a:sym typeface="Helvetica Neue"/>
        </a:defRPr>
      </a:lvl6pPr>
      <a:lvl7pPr marL="0" marR="0" indent="2743200" algn="l" defTabSz="2370607" rtl="0" latinLnBrk="0">
        <a:lnSpc>
          <a:spcPct val="80000"/>
        </a:lnSpc>
        <a:spcBef>
          <a:spcPts val="0"/>
        </a:spcBef>
        <a:spcAft>
          <a:spcPts val="0"/>
        </a:spcAft>
        <a:buClrTx/>
        <a:buSzTx/>
        <a:buFontTx/>
        <a:buNone/>
        <a:tabLst/>
        <a:defRPr sz="8200" b="1" i="0" u="none" strike="noStrike" cap="none" spc="-164" baseline="0">
          <a:solidFill>
            <a:srgbClr val="000000"/>
          </a:solidFill>
          <a:uFillTx/>
          <a:latin typeface="+mn-lt"/>
          <a:ea typeface="+mn-ea"/>
          <a:cs typeface="+mn-cs"/>
          <a:sym typeface="Helvetica Neue"/>
        </a:defRPr>
      </a:lvl7pPr>
      <a:lvl8pPr marL="0" marR="0" indent="3200400" algn="l" defTabSz="2370607" rtl="0" latinLnBrk="0">
        <a:lnSpc>
          <a:spcPct val="80000"/>
        </a:lnSpc>
        <a:spcBef>
          <a:spcPts val="0"/>
        </a:spcBef>
        <a:spcAft>
          <a:spcPts val="0"/>
        </a:spcAft>
        <a:buClrTx/>
        <a:buSzTx/>
        <a:buFontTx/>
        <a:buNone/>
        <a:tabLst/>
        <a:defRPr sz="8200" b="1" i="0" u="none" strike="noStrike" cap="none" spc="-164" baseline="0">
          <a:solidFill>
            <a:srgbClr val="000000"/>
          </a:solidFill>
          <a:uFillTx/>
          <a:latin typeface="+mn-lt"/>
          <a:ea typeface="+mn-ea"/>
          <a:cs typeface="+mn-cs"/>
          <a:sym typeface="Helvetica Neue"/>
        </a:defRPr>
      </a:lvl8pPr>
      <a:lvl9pPr marL="0" marR="0" indent="3657600" algn="l" defTabSz="2370607" rtl="0" latinLnBrk="0">
        <a:lnSpc>
          <a:spcPct val="80000"/>
        </a:lnSpc>
        <a:spcBef>
          <a:spcPts val="0"/>
        </a:spcBef>
        <a:spcAft>
          <a:spcPts val="0"/>
        </a:spcAft>
        <a:buClrTx/>
        <a:buSzTx/>
        <a:buFontTx/>
        <a:buNone/>
        <a:tabLst/>
        <a:defRPr sz="8200" b="1" i="0" u="none" strike="noStrike" cap="none" spc="-164" baseline="0">
          <a:solidFill>
            <a:srgbClr val="000000"/>
          </a:solidFill>
          <a:uFillTx/>
          <a:latin typeface="+mn-lt"/>
          <a:ea typeface="+mn-ea"/>
          <a:cs typeface="+mn-cs"/>
          <a:sym typeface="Helvetica Neue"/>
        </a:defRPr>
      </a:lvl9pPr>
    </p:titleStyle>
    <p:bodyStyle>
      <a:lvl1pPr marL="584200" marR="0" indent="-584200" algn="l" defTabSz="2370607" rtl="0" latinLnBrk="0">
        <a:lnSpc>
          <a:spcPct val="90000"/>
        </a:lnSpc>
        <a:spcBef>
          <a:spcPts val="4300"/>
        </a:spcBef>
        <a:spcAft>
          <a:spcPts val="0"/>
        </a:spcAft>
        <a:buClr>
          <a:srgbClr val="EBBC13"/>
        </a:buClr>
        <a:buSzPct val="123000"/>
        <a:buFontTx/>
        <a:buChar char="‣"/>
        <a:tabLst/>
        <a:defRPr sz="4600" b="0" i="0" u="none" strike="noStrike" cap="none" spc="0" baseline="0">
          <a:solidFill>
            <a:srgbClr val="000000"/>
          </a:solidFill>
          <a:uFillTx/>
          <a:latin typeface="+mn-lt"/>
          <a:ea typeface="+mn-ea"/>
          <a:cs typeface="+mn-cs"/>
          <a:sym typeface="Helvetica Neue"/>
        </a:defRPr>
      </a:lvl1pPr>
      <a:lvl2pPr marL="1193800" marR="0" indent="-584200" algn="l" defTabSz="2370607" rtl="0" latinLnBrk="0">
        <a:lnSpc>
          <a:spcPct val="90000"/>
        </a:lnSpc>
        <a:spcBef>
          <a:spcPts val="4300"/>
        </a:spcBef>
        <a:spcAft>
          <a:spcPts val="0"/>
        </a:spcAft>
        <a:buClr>
          <a:srgbClr val="EBBC13"/>
        </a:buClr>
        <a:buSzPct val="123000"/>
        <a:buFontTx/>
        <a:buChar char="•"/>
        <a:tabLst/>
        <a:defRPr sz="4600" b="0" i="0" u="none" strike="noStrike" cap="none" spc="0" baseline="0">
          <a:solidFill>
            <a:srgbClr val="000000"/>
          </a:solidFill>
          <a:uFillTx/>
          <a:latin typeface="+mn-lt"/>
          <a:ea typeface="+mn-ea"/>
          <a:cs typeface="+mn-cs"/>
          <a:sym typeface="Helvetica Neue"/>
        </a:defRPr>
      </a:lvl2pPr>
      <a:lvl3pPr marL="1803400" marR="0" indent="-584200" algn="l" defTabSz="2370607" rtl="0" latinLnBrk="0">
        <a:lnSpc>
          <a:spcPct val="90000"/>
        </a:lnSpc>
        <a:spcBef>
          <a:spcPts val="4300"/>
        </a:spcBef>
        <a:spcAft>
          <a:spcPts val="0"/>
        </a:spcAft>
        <a:buClr>
          <a:srgbClr val="EBBC13"/>
        </a:buClr>
        <a:buSzPct val="123000"/>
        <a:buFontTx/>
        <a:buChar char="•"/>
        <a:tabLst/>
        <a:defRPr sz="4600" b="0" i="0" u="none" strike="noStrike" cap="none" spc="0" baseline="0">
          <a:solidFill>
            <a:srgbClr val="000000"/>
          </a:solidFill>
          <a:uFillTx/>
          <a:latin typeface="+mn-lt"/>
          <a:ea typeface="+mn-ea"/>
          <a:cs typeface="+mn-cs"/>
          <a:sym typeface="Helvetica Neue"/>
        </a:defRPr>
      </a:lvl3pPr>
      <a:lvl4pPr marL="2413000" marR="0" indent="-584200" algn="l" defTabSz="2370607" rtl="0" latinLnBrk="0">
        <a:lnSpc>
          <a:spcPct val="90000"/>
        </a:lnSpc>
        <a:spcBef>
          <a:spcPts val="4300"/>
        </a:spcBef>
        <a:spcAft>
          <a:spcPts val="0"/>
        </a:spcAft>
        <a:buClr>
          <a:srgbClr val="EBBC13"/>
        </a:buClr>
        <a:buSzPct val="123000"/>
        <a:buFontTx/>
        <a:buChar char="•"/>
        <a:tabLst/>
        <a:defRPr sz="4600" b="0" i="0" u="none" strike="noStrike" cap="none" spc="0" baseline="0">
          <a:solidFill>
            <a:srgbClr val="000000"/>
          </a:solidFill>
          <a:uFillTx/>
          <a:latin typeface="+mn-lt"/>
          <a:ea typeface="+mn-ea"/>
          <a:cs typeface="+mn-cs"/>
          <a:sym typeface="Helvetica Neue"/>
        </a:defRPr>
      </a:lvl4pPr>
      <a:lvl5pPr marL="3022600" marR="0" indent="-584200" algn="l" defTabSz="2370607" rtl="0" latinLnBrk="0">
        <a:lnSpc>
          <a:spcPct val="90000"/>
        </a:lnSpc>
        <a:spcBef>
          <a:spcPts val="4300"/>
        </a:spcBef>
        <a:spcAft>
          <a:spcPts val="0"/>
        </a:spcAft>
        <a:buClr>
          <a:srgbClr val="EBBC13"/>
        </a:buClr>
        <a:buSzPct val="123000"/>
        <a:buFontTx/>
        <a:buChar char="•"/>
        <a:tabLst/>
        <a:defRPr sz="4600" b="0" i="0" u="none" strike="noStrike" cap="none" spc="0" baseline="0">
          <a:solidFill>
            <a:srgbClr val="000000"/>
          </a:solidFill>
          <a:uFillTx/>
          <a:latin typeface="+mn-lt"/>
          <a:ea typeface="+mn-ea"/>
          <a:cs typeface="+mn-cs"/>
          <a:sym typeface="Helvetica Neue"/>
        </a:defRPr>
      </a:lvl5pPr>
      <a:lvl6pPr marL="3632200" marR="0" indent="-584200" algn="l" defTabSz="2370607" rtl="0" latinLnBrk="0">
        <a:lnSpc>
          <a:spcPct val="90000"/>
        </a:lnSpc>
        <a:spcBef>
          <a:spcPts val="4300"/>
        </a:spcBef>
        <a:spcAft>
          <a:spcPts val="0"/>
        </a:spcAft>
        <a:buClr>
          <a:srgbClr val="EBBC13"/>
        </a:buClr>
        <a:buSzPct val="123000"/>
        <a:buFontTx/>
        <a:buChar char="•"/>
        <a:tabLst/>
        <a:defRPr sz="4600" b="0" i="0" u="none" strike="noStrike" cap="none" spc="0" baseline="0">
          <a:solidFill>
            <a:srgbClr val="000000"/>
          </a:solidFill>
          <a:uFillTx/>
          <a:latin typeface="+mn-lt"/>
          <a:ea typeface="+mn-ea"/>
          <a:cs typeface="+mn-cs"/>
          <a:sym typeface="Helvetica Neue"/>
        </a:defRPr>
      </a:lvl6pPr>
      <a:lvl7pPr marL="4241800" marR="0" indent="-584200" algn="l" defTabSz="2370607" rtl="0" latinLnBrk="0">
        <a:lnSpc>
          <a:spcPct val="90000"/>
        </a:lnSpc>
        <a:spcBef>
          <a:spcPts val="4300"/>
        </a:spcBef>
        <a:spcAft>
          <a:spcPts val="0"/>
        </a:spcAft>
        <a:buClr>
          <a:srgbClr val="EBBC13"/>
        </a:buClr>
        <a:buSzPct val="123000"/>
        <a:buFontTx/>
        <a:buChar char="•"/>
        <a:tabLst/>
        <a:defRPr sz="4600" b="0" i="0" u="none" strike="noStrike" cap="none" spc="0" baseline="0">
          <a:solidFill>
            <a:srgbClr val="000000"/>
          </a:solidFill>
          <a:uFillTx/>
          <a:latin typeface="+mn-lt"/>
          <a:ea typeface="+mn-ea"/>
          <a:cs typeface="+mn-cs"/>
          <a:sym typeface="Helvetica Neue"/>
        </a:defRPr>
      </a:lvl7pPr>
      <a:lvl8pPr marL="4851400" marR="0" indent="-584200" algn="l" defTabSz="2370607" rtl="0" latinLnBrk="0">
        <a:lnSpc>
          <a:spcPct val="90000"/>
        </a:lnSpc>
        <a:spcBef>
          <a:spcPts val="4300"/>
        </a:spcBef>
        <a:spcAft>
          <a:spcPts val="0"/>
        </a:spcAft>
        <a:buClr>
          <a:srgbClr val="EBBC13"/>
        </a:buClr>
        <a:buSzPct val="123000"/>
        <a:buFontTx/>
        <a:buChar char="•"/>
        <a:tabLst/>
        <a:defRPr sz="4600" b="0" i="0" u="none" strike="noStrike" cap="none" spc="0" baseline="0">
          <a:solidFill>
            <a:srgbClr val="000000"/>
          </a:solidFill>
          <a:uFillTx/>
          <a:latin typeface="+mn-lt"/>
          <a:ea typeface="+mn-ea"/>
          <a:cs typeface="+mn-cs"/>
          <a:sym typeface="Helvetica Neue"/>
        </a:defRPr>
      </a:lvl8pPr>
      <a:lvl9pPr marL="5461000" marR="0" indent="-584200" algn="l" defTabSz="2370607" rtl="0" latinLnBrk="0">
        <a:lnSpc>
          <a:spcPct val="90000"/>
        </a:lnSpc>
        <a:spcBef>
          <a:spcPts val="4300"/>
        </a:spcBef>
        <a:spcAft>
          <a:spcPts val="0"/>
        </a:spcAft>
        <a:buClr>
          <a:srgbClr val="EBBC13"/>
        </a:buClr>
        <a:buSzPct val="123000"/>
        <a:buFontTx/>
        <a:buChar char="•"/>
        <a:tabLst/>
        <a:defRPr sz="4600" b="0" i="0" u="none" strike="noStrike" cap="none" spc="0" baseline="0">
          <a:solidFill>
            <a:srgbClr val="000000"/>
          </a:solidFill>
          <a:uFillTx/>
          <a:latin typeface="+mn-lt"/>
          <a:ea typeface="+mn-ea"/>
          <a:cs typeface="+mn-cs"/>
          <a:sym typeface="Helvetica Neue"/>
        </a:defRPr>
      </a:lvl9pPr>
    </p:bodyStyle>
    <p:otherStyle>
      <a:lvl1pPr marL="0" marR="0" indent="0" algn="ctr" defTabSz="56797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1pPr>
      <a:lvl2pPr marL="0" marR="0" indent="457200" algn="ctr" defTabSz="56797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2pPr>
      <a:lvl3pPr marL="0" marR="0" indent="914400" algn="ctr" defTabSz="56797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3pPr>
      <a:lvl4pPr marL="0" marR="0" indent="1371600" algn="ctr" defTabSz="56797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4pPr>
      <a:lvl5pPr marL="0" marR="0" indent="1828800" algn="ctr" defTabSz="56797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5pPr>
      <a:lvl6pPr marL="0" marR="0" indent="2286000" algn="ctr" defTabSz="56797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6pPr>
      <a:lvl7pPr marL="0" marR="0" indent="2743200" algn="ctr" defTabSz="56797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7pPr>
      <a:lvl8pPr marL="0" marR="0" indent="3200400" algn="ctr" defTabSz="56797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8pPr>
      <a:lvl9pPr marL="0" marR="0" indent="3657600" algn="ctr" defTabSz="56797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malcolmguite.wordpress.com/2015/10/10/good-ground-a-sonnet-on-the-parable-of-the-sow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bible.com/videos/21-jesus-parable-of-the-sower-and-the-seed-from-jesus-film-projec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y student lesson 11.jpg" descr="ty student lesson 11.jpg"/>
          <p:cNvPicPr>
            <a:picLocks noChangeAspect="1"/>
          </p:cNvPicPr>
          <p:nvPr/>
        </p:nvPicPr>
        <p:blipFill>
          <a:blip r:embed="rId3"/>
          <a:stretch>
            <a:fillRect/>
          </a:stretch>
        </p:blipFill>
        <p:spPr>
          <a:xfrm>
            <a:off x="-1" y="1086"/>
            <a:ext cx="18859501" cy="13332829"/>
          </a:xfrm>
          <a:prstGeom prst="rect">
            <a:avLst/>
          </a:prstGeom>
          <a:ln w="3175">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ty student lesson 1110.jpg" descr="ty student lesson 1110.jpg"/>
          <p:cNvPicPr>
            <a:picLocks noChangeAspect="1"/>
          </p:cNvPicPr>
          <p:nvPr/>
        </p:nvPicPr>
        <p:blipFill>
          <a:blip r:embed="rId3"/>
          <a:stretch>
            <a:fillRect/>
          </a:stretch>
        </p:blipFill>
        <p:spPr>
          <a:xfrm>
            <a:off x="0" y="6350"/>
            <a:ext cx="18859500" cy="13322300"/>
          </a:xfrm>
          <a:prstGeom prst="rect">
            <a:avLst/>
          </a:prstGeom>
          <a:ln w="3175">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ty student lesson 11_5.jpg" descr="ty student lesson 11_5.jpg"/>
          <p:cNvPicPr>
            <a:picLocks noChangeAspect="1"/>
          </p:cNvPicPr>
          <p:nvPr/>
        </p:nvPicPr>
        <p:blipFill>
          <a:blip r:embed="rId3"/>
          <a:stretch>
            <a:fillRect/>
          </a:stretch>
        </p:blipFill>
        <p:spPr>
          <a:xfrm>
            <a:off x="-1" y="1086"/>
            <a:ext cx="18859501" cy="13332829"/>
          </a:xfrm>
          <a:prstGeom prst="rect">
            <a:avLst/>
          </a:prstGeom>
          <a:ln w="3175">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ty student lesson 11_12.jpg" descr="ty student lesson 11_12.jpg"/>
          <p:cNvPicPr>
            <a:picLocks noChangeAspect="1"/>
          </p:cNvPicPr>
          <p:nvPr/>
        </p:nvPicPr>
        <p:blipFill>
          <a:blip r:embed="rId3"/>
          <a:stretch>
            <a:fillRect/>
          </a:stretch>
        </p:blipFill>
        <p:spPr>
          <a:xfrm>
            <a:off x="-1" y="1086"/>
            <a:ext cx="18859501" cy="13332829"/>
          </a:xfrm>
          <a:prstGeom prst="rect">
            <a:avLst/>
          </a:prstGeom>
          <a:ln w="3175">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ty student lesson 11__3.jpg" descr="ty student lesson 11__3.jpg"/>
          <p:cNvPicPr>
            <a:picLocks noChangeAspect="1"/>
          </p:cNvPicPr>
          <p:nvPr/>
        </p:nvPicPr>
        <p:blipFill>
          <a:blip r:embed="rId3"/>
          <a:stretch>
            <a:fillRect/>
          </a:stretch>
        </p:blipFill>
        <p:spPr>
          <a:xfrm>
            <a:off x="0" y="1086"/>
            <a:ext cx="18859501" cy="13332829"/>
          </a:xfrm>
          <a:prstGeom prst="rect">
            <a:avLst/>
          </a:prstGeom>
          <a:ln w="3175">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ty student lesson 11__14.jpg" descr="ty student lesson 11__14.jpg"/>
          <p:cNvPicPr>
            <a:picLocks noChangeAspect="1"/>
          </p:cNvPicPr>
          <p:nvPr/>
        </p:nvPicPr>
        <p:blipFill>
          <a:blip r:embed="rId3"/>
          <a:stretch>
            <a:fillRect/>
          </a:stretch>
        </p:blipFill>
        <p:spPr>
          <a:xfrm>
            <a:off x="0" y="1086"/>
            <a:ext cx="18859501" cy="13332829"/>
          </a:xfrm>
          <a:prstGeom prst="rect">
            <a:avLst/>
          </a:prstGeom>
          <a:ln w="3175">
            <a:miter lim="400000"/>
          </a:ln>
        </p:spPr>
      </p:pic>
      <p:sp>
        <p:nvSpPr>
          <p:cNvPr id="3" name="Rectangle 2">
            <a:hlinkClick r:id="rId4"/>
            <a:extLst>
              <a:ext uri="{FF2B5EF4-FFF2-40B4-BE49-F238E27FC236}">
                <a16:creationId xmlns:a16="http://schemas.microsoft.com/office/drawing/2014/main" id="{0F9B0DB6-4CA6-7A41-A826-B6AEA0937F6F}"/>
              </a:ext>
            </a:extLst>
          </p:cNvPr>
          <p:cNvSpPr/>
          <p:nvPr/>
        </p:nvSpPr>
        <p:spPr>
          <a:xfrm>
            <a:off x="5364480" y="3677920"/>
            <a:ext cx="8275320" cy="59944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290" tIns="39290" rIns="39290" bIns="39290" numCol="1" spcCol="38100" rtlCol="0" anchor="ctr">
            <a:spAutoFit/>
          </a:bodyPr>
          <a:lstStyle/>
          <a:p>
            <a:pPr marL="0" marR="0" indent="0" algn="ctr" defTabSz="802569"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y student lesson 11__.jpg" descr="ty student lesson 11__.jpg"/>
          <p:cNvPicPr>
            <a:picLocks noChangeAspect="1"/>
          </p:cNvPicPr>
          <p:nvPr/>
        </p:nvPicPr>
        <p:blipFill>
          <a:blip r:embed="rId3"/>
          <a:stretch>
            <a:fillRect/>
          </a:stretch>
        </p:blipFill>
        <p:spPr>
          <a:xfrm>
            <a:off x="0" y="1086"/>
            <a:ext cx="18859501" cy="13332829"/>
          </a:xfrm>
          <a:prstGeom prst="rect">
            <a:avLst/>
          </a:prstGeom>
          <a:ln w="3175">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ty student lesson 11__2.jpg" descr="ty student lesson 11__2.jpg"/>
          <p:cNvPicPr>
            <a:picLocks noChangeAspect="1"/>
          </p:cNvPicPr>
          <p:nvPr/>
        </p:nvPicPr>
        <p:blipFill>
          <a:blip r:embed="rId3"/>
          <a:stretch>
            <a:fillRect/>
          </a:stretch>
        </p:blipFill>
        <p:spPr>
          <a:xfrm>
            <a:off x="0" y="1086"/>
            <a:ext cx="18859501" cy="13332829"/>
          </a:xfrm>
          <a:prstGeom prst="rect">
            <a:avLst/>
          </a:prstGeom>
          <a:ln w="3175">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ty student lesson 114.jpg" descr="ty student lesson 114.jpg"/>
          <p:cNvPicPr>
            <a:picLocks noChangeAspect="1"/>
          </p:cNvPicPr>
          <p:nvPr/>
        </p:nvPicPr>
        <p:blipFill>
          <a:blip r:embed="rId3"/>
          <a:stretch>
            <a:fillRect/>
          </a:stretch>
        </p:blipFill>
        <p:spPr>
          <a:xfrm>
            <a:off x="0" y="6350"/>
            <a:ext cx="18859500" cy="13322300"/>
          </a:xfrm>
          <a:prstGeom prst="rect">
            <a:avLst/>
          </a:prstGeom>
          <a:ln w="3175">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ty student lesson 11_3.jpg" descr="ty student lesson 11_3.jpg"/>
          <p:cNvPicPr>
            <a:picLocks noChangeAspect="1"/>
          </p:cNvPicPr>
          <p:nvPr/>
        </p:nvPicPr>
        <p:blipFill>
          <a:blip r:embed="rId3"/>
          <a:stretch>
            <a:fillRect/>
          </a:stretch>
        </p:blipFill>
        <p:spPr>
          <a:xfrm>
            <a:off x="0" y="1086"/>
            <a:ext cx="18859501" cy="13332829"/>
          </a:xfrm>
          <a:prstGeom prst="rect">
            <a:avLst/>
          </a:prstGeom>
          <a:ln w="3175">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ty student lesson 116.jpg" descr="ty student lesson 116.jpg"/>
          <p:cNvPicPr>
            <a:picLocks noChangeAspect="1"/>
          </p:cNvPicPr>
          <p:nvPr/>
        </p:nvPicPr>
        <p:blipFill>
          <a:blip r:embed="rId3"/>
          <a:stretch>
            <a:fillRect/>
          </a:stretch>
        </p:blipFill>
        <p:spPr>
          <a:xfrm>
            <a:off x="0" y="6350"/>
            <a:ext cx="18859500" cy="13322300"/>
          </a:xfrm>
          <a:prstGeom prst="rect">
            <a:avLst/>
          </a:prstGeom>
          <a:ln w="3175">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ty student lesson 117.jpg" descr="ty student lesson 117.jpg"/>
          <p:cNvPicPr>
            <a:picLocks noChangeAspect="1"/>
          </p:cNvPicPr>
          <p:nvPr/>
        </p:nvPicPr>
        <p:blipFill>
          <a:blip r:embed="rId3"/>
          <a:stretch>
            <a:fillRect/>
          </a:stretch>
        </p:blipFill>
        <p:spPr>
          <a:xfrm>
            <a:off x="0" y="6350"/>
            <a:ext cx="18859500" cy="13322300"/>
          </a:xfrm>
          <a:prstGeom prst="rect">
            <a:avLst/>
          </a:prstGeom>
          <a:ln w="3175">
            <a:miter lim="400000"/>
          </a:ln>
        </p:spPr>
      </p:pic>
      <p:sp>
        <p:nvSpPr>
          <p:cNvPr id="3" name="Rectangle 2">
            <a:hlinkClick r:id="rId4"/>
            <a:extLst>
              <a:ext uri="{FF2B5EF4-FFF2-40B4-BE49-F238E27FC236}">
                <a16:creationId xmlns:a16="http://schemas.microsoft.com/office/drawing/2014/main" id="{447DB5D5-3398-0C41-BBD0-A39DEA44F5F8}"/>
              </a:ext>
            </a:extLst>
          </p:cNvPr>
          <p:cNvSpPr/>
          <p:nvPr/>
        </p:nvSpPr>
        <p:spPr>
          <a:xfrm>
            <a:off x="5364480" y="3677920"/>
            <a:ext cx="8270240" cy="59944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290" tIns="39290" rIns="39290" bIns="39290" numCol="1" spcCol="38100" rtlCol="0" anchor="ctr">
            <a:spAutoFit/>
          </a:bodyPr>
          <a:lstStyle/>
          <a:p>
            <a:pPr marL="0" marR="0" indent="0" algn="ctr" defTabSz="802569"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ty student lesson 11_4.jpg" descr="ty student lesson 11_4.jpg"/>
          <p:cNvPicPr>
            <a:picLocks noChangeAspect="1"/>
          </p:cNvPicPr>
          <p:nvPr/>
        </p:nvPicPr>
        <p:blipFill>
          <a:blip r:embed="rId3"/>
          <a:stretch>
            <a:fillRect/>
          </a:stretch>
        </p:blipFill>
        <p:spPr>
          <a:xfrm>
            <a:off x="0" y="1086"/>
            <a:ext cx="18859501" cy="13332829"/>
          </a:xfrm>
          <a:prstGeom prst="rect">
            <a:avLst/>
          </a:prstGeom>
          <a:ln w="3175">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ty student lesson 119.jpg" descr="ty student lesson 119.jpg"/>
          <p:cNvPicPr>
            <a:picLocks noChangeAspect="1"/>
          </p:cNvPicPr>
          <p:nvPr/>
        </p:nvPicPr>
        <p:blipFill>
          <a:blip r:embed="rId3"/>
          <a:stretch>
            <a:fillRect/>
          </a:stretch>
        </p:blipFill>
        <p:spPr>
          <a:xfrm>
            <a:off x="0" y="6350"/>
            <a:ext cx="18859500" cy="13322300"/>
          </a:xfrm>
          <a:prstGeom prst="rect">
            <a:avLst/>
          </a:prstGeom>
          <a:ln w="3175">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005E00"/>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9290" tIns="39290" rIns="39290" bIns="39290" numCol="1" spcCol="38100" rtlCol="0" anchor="ctr">
        <a:spAutoFit/>
      </a:bodyPr>
      <a:lstStyle>
        <a:defPPr marL="0" marR="0" indent="0" algn="ctr" defTabSz="802569"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290" tIns="39290" rIns="39290" bIns="39290" numCol="1" spcCol="38100" rtlCol="0" anchor="ctr">
        <a:spAutoFit/>
      </a:bodyPr>
      <a:lstStyle>
        <a:defPPr marL="0" marR="0" indent="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9290" tIns="39290" rIns="39290" bIns="39290" numCol="1" spcCol="38100" rtlCol="0" anchor="ctr">
        <a:spAutoFit/>
      </a:bodyPr>
      <a:lstStyle>
        <a:defPPr marL="0" marR="0" indent="0" algn="ctr" defTabSz="802569"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290" tIns="39290" rIns="39290" bIns="39290" numCol="1" spcCol="38100" rtlCol="0" anchor="ctr">
        <a:spAutoFit/>
      </a:bodyPr>
      <a:lstStyle>
        <a:defPPr marL="0" marR="0" indent="0" algn="ctr" defTabSz="237060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1319</Words>
  <Application>Microsoft Macintosh PowerPoint</Application>
  <PresentationFormat>Custom</PresentationFormat>
  <Paragraphs>119</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Georgia</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colette dower</cp:lastModifiedBy>
  <cp:revision>1</cp:revision>
  <dcterms:modified xsi:type="dcterms:W3CDTF">2021-06-16T14:05:09Z</dcterms:modified>
</cp:coreProperties>
</file>