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859500" cy="1333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370607"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370607"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370607"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370607"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370607"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370607"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370607"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370607"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370607"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254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254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254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254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254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254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254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45"/>
  </p:normalViewPr>
  <p:slideViewPr>
    <p:cSldViewPr snapToGrid="0" snapToObjects="1">
      <p:cViewPr varScale="1">
        <p:scale>
          <a:sx n="51" d="100"/>
          <a:sy n="51" d="100"/>
        </p:scale>
        <p:origin x="190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a:latin typeface="Georgia"/>
        <a:ea typeface="Georgia"/>
        <a:cs typeface="Georgia"/>
        <a:sym typeface="Georgia"/>
      </a:defRPr>
    </a:lvl1pPr>
    <a:lvl2pPr indent="228600" defTabSz="457200" latinLnBrk="0">
      <a:lnSpc>
        <a:spcPct val="117999"/>
      </a:lnSpc>
      <a:defRPr>
        <a:latin typeface="Georgia"/>
        <a:ea typeface="Georgia"/>
        <a:cs typeface="Georgia"/>
        <a:sym typeface="Georgia"/>
      </a:defRPr>
    </a:lvl2pPr>
    <a:lvl3pPr indent="457200" defTabSz="457200" latinLnBrk="0">
      <a:lnSpc>
        <a:spcPct val="117999"/>
      </a:lnSpc>
      <a:defRPr>
        <a:latin typeface="Georgia"/>
        <a:ea typeface="Georgia"/>
        <a:cs typeface="Georgia"/>
        <a:sym typeface="Georgia"/>
      </a:defRPr>
    </a:lvl3pPr>
    <a:lvl4pPr indent="685800" defTabSz="457200" latinLnBrk="0">
      <a:lnSpc>
        <a:spcPct val="117999"/>
      </a:lnSpc>
      <a:defRPr>
        <a:latin typeface="Georgia"/>
        <a:ea typeface="Georgia"/>
        <a:cs typeface="Georgia"/>
        <a:sym typeface="Georgia"/>
      </a:defRPr>
    </a:lvl4pPr>
    <a:lvl5pPr indent="914400" defTabSz="457200" latinLnBrk="0">
      <a:lnSpc>
        <a:spcPct val="117999"/>
      </a:lnSpc>
      <a:defRPr>
        <a:latin typeface="Georgia"/>
        <a:ea typeface="Georgia"/>
        <a:cs typeface="Georgia"/>
        <a:sym typeface="Georgia"/>
      </a:defRPr>
    </a:lvl5pPr>
    <a:lvl6pPr indent="1143000" defTabSz="457200" latinLnBrk="0">
      <a:lnSpc>
        <a:spcPct val="117999"/>
      </a:lnSpc>
      <a:defRPr>
        <a:latin typeface="Georgia"/>
        <a:ea typeface="Georgia"/>
        <a:cs typeface="Georgia"/>
        <a:sym typeface="Georgia"/>
      </a:defRPr>
    </a:lvl6pPr>
    <a:lvl7pPr indent="1371600" defTabSz="457200" latinLnBrk="0">
      <a:lnSpc>
        <a:spcPct val="117999"/>
      </a:lnSpc>
      <a:defRPr>
        <a:latin typeface="Georgia"/>
        <a:ea typeface="Georgia"/>
        <a:cs typeface="Georgia"/>
        <a:sym typeface="Georgia"/>
      </a:defRPr>
    </a:lvl7pPr>
    <a:lvl8pPr indent="1600200" defTabSz="457200" latinLnBrk="0">
      <a:lnSpc>
        <a:spcPct val="117999"/>
      </a:lnSpc>
      <a:defRPr>
        <a:latin typeface="Georgia"/>
        <a:ea typeface="Georgia"/>
        <a:cs typeface="Georgia"/>
        <a:sym typeface="Georgia"/>
      </a:defRPr>
    </a:lvl8pPr>
    <a:lvl9pPr indent="1828800" defTabSz="457200" latinLnBrk="0">
      <a:lnSpc>
        <a:spcPct val="117999"/>
      </a:lnSpc>
      <a:defRPr>
        <a:latin typeface="Georgia"/>
        <a:ea typeface="Georgia"/>
        <a:cs typeface="Georgia"/>
        <a:sym typeface="Georgi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
          <p:cNvSpPr>
            <a:spLocks noGrp="1" noRot="1" noChangeAspect="1"/>
          </p:cNvSpPr>
          <p:nvPr>
            <p:ph type="sldImg"/>
          </p:nvPr>
        </p:nvSpPr>
        <p:spPr>
          <a:prstGeom prst="rect">
            <a:avLst/>
          </a:prstGeom>
        </p:spPr>
        <p:txBody>
          <a:bodyPr/>
          <a:lstStyle/>
          <a:p>
            <a:endParaRPr/>
          </a:p>
        </p:txBody>
      </p:sp>
      <p:sp>
        <p:nvSpPr>
          <p:cNvPr id="22" name="Shape 22"/>
          <p:cNvSpPr>
            <a:spLocks noGrp="1"/>
          </p:cNvSpPr>
          <p:nvPr>
            <p:ph type="body" sz="quarter" idx="1"/>
          </p:nvPr>
        </p:nvSpPr>
        <p:spPr>
          <a:prstGeom prst="rect">
            <a:avLst/>
          </a:prstGeom>
        </p:spPr>
        <p:txBody>
          <a:bodyPr/>
          <a:lstStyle/>
          <a:p>
            <a:pPr algn="ctr">
              <a:defRPr b="1">
                <a:solidFill>
                  <a:srgbClr val="00456B"/>
                </a:solidFill>
              </a:defRPr>
            </a:pPr>
            <a:r>
              <a:t>Lesson 3: Who Do Christians Say Jesus Is?</a:t>
            </a:r>
          </a:p>
          <a:p>
            <a:endParaRPr/>
          </a:p>
          <a:p>
            <a:pPr>
              <a:defRPr b="1">
                <a:solidFill>
                  <a:srgbClr val="00456B"/>
                </a:solidFill>
              </a:defRPr>
            </a:pPr>
            <a:r>
              <a:t>Lesson Aim</a:t>
            </a:r>
          </a:p>
          <a:p>
            <a:pPr marL="228600" indent="-228600">
              <a:buClr>
                <a:srgbClr val="EBBC13"/>
              </a:buClr>
              <a:buSzPct val="123000"/>
              <a:buChar char="‣"/>
            </a:pPr>
            <a:r>
              <a:t>To enable the students to understand the key Christian beliefs about Jesus.</a:t>
            </a:r>
          </a:p>
          <a:p>
            <a:endParaRPr/>
          </a:p>
          <a:p>
            <a:pPr>
              <a:defRPr b="1">
                <a:solidFill>
                  <a:srgbClr val="00456B"/>
                </a:solidFill>
              </a:defRPr>
            </a:pPr>
            <a:r>
              <a:t>Learning Outcomes	</a:t>
            </a:r>
          </a:p>
          <a:p>
            <a:r>
              <a:t>By the end of this lesson the students should be able to:</a:t>
            </a:r>
          </a:p>
          <a:p>
            <a:pPr marL="228600" indent="-228600">
              <a:buClr>
                <a:srgbClr val="EBBC13"/>
              </a:buClr>
              <a:buSzPct val="123000"/>
              <a:buChar char="‣"/>
            </a:pPr>
            <a:r>
              <a:t>articulate some of the beliefs that Christians hold to be true concerning Jesus;</a:t>
            </a:r>
          </a:p>
          <a:p>
            <a:pPr marL="228600" indent="-228600">
              <a:buClr>
                <a:srgbClr val="EBBC13"/>
              </a:buClr>
              <a:buSzPct val="123000"/>
              <a:buChar char="‣"/>
            </a:pPr>
            <a:r>
              <a:t>understand better the nature of the relationship between Jesus and the other two Persons of the Blessed Trinity;</a:t>
            </a:r>
          </a:p>
          <a:p>
            <a:pPr marL="228600" indent="-228600">
              <a:buClr>
                <a:srgbClr val="EBBC13"/>
              </a:buClr>
              <a:buSzPct val="123000"/>
              <a:buChar char="‣"/>
            </a:pPr>
            <a:r>
              <a:t>explain why and how the Gospel is ‘Good News’. </a:t>
            </a:r>
          </a:p>
          <a:p>
            <a:endParaRPr/>
          </a:p>
          <a:p>
            <a:pPr>
              <a:defRPr b="1">
                <a:solidFill>
                  <a:srgbClr val="00456B"/>
                </a:solidFill>
              </a:defRPr>
            </a:pPr>
            <a:r>
              <a:t>Key Concepts</a:t>
            </a:r>
          </a:p>
          <a:p>
            <a:pPr marL="228600" indent="-228600">
              <a:buClr>
                <a:srgbClr val="EBBC13"/>
              </a:buClr>
              <a:buSzPct val="123000"/>
              <a:buChar char="‣"/>
            </a:pPr>
            <a:r>
              <a:t>Jesus and the Gospel as Good News for the world</a:t>
            </a:r>
          </a:p>
          <a:p>
            <a:pPr marL="228600" indent="-228600">
              <a:buClr>
                <a:srgbClr val="EBBC13"/>
              </a:buClr>
              <a:buSzPct val="123000"/>
              <a:buChar char="‣"/>
            </a:pPr>
            <a:r>
              <a:t>Jesus – fully human and fully divine</a:t>
            </a:r>
          </a:p>
          <a:p>
            <a:pPr marL="228600" indent="-228600">
              <a:buClr>
                <a:srgbClr val="EBBC13"/>
              </a:buClr>
              <a:buSzPct val="123000"/>
              <a:buChar char="‣"/>
            </a:pPr>
            <a:r>
              <a:t>Trinity</a:t>
            </a:r>
          </a:p>
          <a:p>
            <a:endParaRPr/>
          </a:p>
          <a:p>
            <a:pPr>
              <a:defRPr b="1">
                <a:solidFill>
                  <a:srgbClr val="00456B"/>
                </a:solidFill>
              </a:defRPr>
            </a:pPr>
            <a:r>
              <a:t>Glossary Terms </a:t>
            </a:r>
          </a:p>
          <a:p>
            <a:pPr marL="228600" indent="-228600">
              <a:buClr>
                <a:srgbClr val="EBBC13"/>
              </a:buClr>
              <a:buSzPct val="123000"/>
              <a:buChar char="‣"/>
            </a:pPr>
            <a:r>
              <a:t>Christian</a:t>
            </a:r>
          </a:p>
          <a:p>
            <a:pPr marL="228600" indent="-228600">
              <a:buClr>
                <a:srgbClr val="EBBC13"/>
              </a:buClr>
              <a:buSzPct val="123000"/>
              <a:buChar char="‣"/>
            </a:pPr>
            <a:r>
              <a:t>Gospel/Gospels</a:t>
            </a:r>
          </a:p>
          <a:p>
            <a:pPr marL="228600" indent="-228600">
              <a:buClr>
                <a:srgbClr val="EBBC13"/>
              </a:buClr>
              <a:buSzPct val="123000"/>
              <a:buChar char="‣"/>
            </a:pPr>
            <a:r>
              <a:t>Trinity</a:t>
            </a:r>
          </a:p>
          <a:p>
            <a:pPr marL="228600" indent="-228600">
              <a:buClr>
                <a:srgbClr val="EBBC13"/>
              </a:buClr>
              <a:buSzPct val="123000"/>
              <a:buChar char="‣"/>
            </a:pPr>
            <a:r>
              <a:t>Saviour</a:t>
            </a:r>
          </a:p>
          <a:p>
            <a:pPr marL="228600" indent="-228600">
              <a:buClr>
                <a:srgbClr val="EBBC13"/>
              </a:buClr>
              <a:buSzPct val="123000"/>
              <a:buChar char="‣"/>
            </a:pPr>
            <a:r>
              <a:t>Redeemer</a:t>
            </a:r>
          </a:p>
          <a:p>
            <a:pPr marL="228600" indent="-228600">
              <a:buClr>
                <a:srgbClr val="EBBC13"/>
              </a:buClr>
              <a:buSzPct val="123000"/>
              <a:buChar char="‣"/>
            </a:pPr>
            <a:r>
              <a:t>Eternal life</a:t>
            </a:r>
          </a:p>
          <a:p>
            <a:pPr marL="228600" indent="-228600">
              <a:buClr>
                <a:srgbClr val="EBBC13"/>
              </a:buClr>
              <a:buSzPct val="123000"/>
              <a:buChar char="‣"/>
            </a:pPr>
            <a:r>
              <a:t>Incarnation</a:t>
            </a:r>
          </a:p>
          <a:p>
            <a:pPr marL="228600" indent="-228600">
              <a:buClr>
                <a:srgbClr val="EBBC13"/>
              </a:buClr>
              <a:buSzPct val="123000"/>
              <a:buChar char="‣"/>
            </a:pPr>
            <a:r>
              <a:t>Resurrection</a:t>
            </a:r>
          </a:p>
          <a:p>
            <a:endParaRPr/>
          </a:p>
          <a:p>
            <a:pPr>
              <a:defRPr b="1">
                <a:solidFill>
                  <a:srgbClr val="00456B"/>
                </a:solidFill>
              </a:defRPr>
            </a:pPr>
            <a:r>
              <a:t>Teaching Strategies</a:t>
            </a:r>
          </a:p>
          <a:p>
            <a:pPr marL="228600" indent="-228600">
              <a:buClr>
                <a:srgbClr val="EBBC13"/>
              </a:buClr>
              <a:buSzPct val="123000"/>
              <a:buChar char="‣"/>
            </a:pPr>
            <a:r>
              <a:t>PowerPoints</a:t>
            </a:r>
          </a:p>
          <a:p>
            <a:pPr marL="228600" indent="-228600">
              <a:buClr>
                <a:srgbClr val="EBBC13"/>
              </a:buClr>
              <a:buSzPct val="123000"/>
              <a:buChar char="‣"/>
            </a:pPr>
            <a:r>
              <a:t>Storyboard</a:t>
            </a:r>
          </a:p>
          <a:p>
            <a:pPr marL="228600" indent="-228600">
              <a:buClr>
                <a:srgbClr val="EBBC13"/>
              </a:buClr>
              <a:buSzPct val="123000"/>
              <a:buChar char="‣"/>
            </a:pPr>
            <a:r>
              <a:t>Mind mapping</a:t>
            </a:r>
          </a:p>
          <a:p>
            <a:pPr marL="228600" indent="-228600">
              <a:buClr>
                <a:srgbClr val="EBBC13"/>
              </a:buClr>
              <a:buSzPct val="123000"/>
              <a:buChar char="‣"/>
            </a:pPr>
            <a:r>
              <a:t>Worksheets</a:t>
            </a:r>
          </a:p>
          <a:p>
            <a:pPr marL="228600" indent="-228600">
              <a:buClr>
                <a:srgbClr val="EBBC13"/>
              </a:buClr>
              <a:buSzPct val="123000"/>
              <a:buChar char="‣"/>
            </a:pPr>
            <a:r>
              <a:t>Making posters</a:t>
            </a:r>
          </a:p>
          <a:p>
            <a:pPr marL="228600" indent="-228600">
              <a:buClr>
                <a:srgbClr val="EBBC13"/>
              </a:buClr>
              <a:buSzPct val="123000"/>
              <a:buChar char="‣"/>
            </a:pPr>
            <a:r>
              <a:t>Pair work</a:t>
            </a:r>
          </a:p>
          <a:p>
            <a:pPr marL="228600" indent="-228600">
              <a:buClr>
                <a:srgbClr val="EBBC13"/>
              </a:buClr>
              <a:buSzPct val="123000"/>
              <a:buChar char="‣"/>
            </a:pPr>
            <a:r>
              <a:t>Discussion</a:t>
            </a:r>
          </a:p>
          <a:p>
            <a:pPr marL="228600" indent="-228600">
              <a:buClr>
                <a:srgbClr val="EBBC13"/>
              </a:buClr>
              <a:buSzPct val="123000"/>
              <a:buChar char="‣"/>
            </a:pPr>
            <a:r>
              <a:t>Video </a:t>
            </a:r>
          </a:p>
          <a:p>
            <a:pPr marL="228600" indent="-228600">
              <a:buClr>
                <a:srgbClr val="EBBC13"/>
              </a:buClr>
              <a:buSzPct val="123000"/>
              <a:buChar char="‣"/>
            </a:pPr>
            <a:r>
              <a:t>Silent reflection</a:t>
            </a:r>
          </a:p>
          <a:p>
            <a:endParaRPr/>
          </a:p>
          <a:p>
            <a:pPr>
              <a:defRPr b="1">
                <a:solidFill>
                  <a:srgbClr val="00456B"/>
                </a:solidFill>
              </a:defRPr>
            </a:pPr>
            <a:r>
              <a:t>Assessment</a:t>
            </a:r>
          </a:p>
          <a:p>
            <a:pPr marL="228600" indent="-228600">
              <a:buClr>
                <a:srgbClr val="EBBC13"/>
              </a:buClr>
              <a:buSzPct val="123000"/>
              <a:buChar char="‣"/>
            </a:pPr>
            <a:r>
              <a:t>Completion of worksheets</a:t>
            </a:r>
          </a:p>
          <a:p>
            <a:pPr marL="228600" indent="-228600">
              <a:buClr>
                <a:srgbClr val="EBBC13"/>
              </a:buClr>
              <a:buSzPct val="123000"/>
              <a:buChar char="‣"/>
            </a:pPr>
            <a:r>
              <a:t>Participation in discussion</a:t>
            </a:r>
          </a:p>
          <a:p>
            <a:pPr marL="228600" indent="-228600">
              <a:buClr>
                <a:srgbClr val="EBBC13"/>
              </a:buClr>
              <a:buSzPct val="123000"/>
              <a:buChar char="‣"/>
            </a:pPr>
            <a:r>
              <a:t>Responses to questions </a:t>
            </a:r>
          </a:p>
          <a:p>
            <a:pPr>
              <a:defRPr b="1">
                <a:solidFill>
                  <a:srgbClr val="00456B"/>
                </a:solidFill>
              </a:defRPr>
            </a:pPr>
            <a:endParaRPr/>
          </a:p>
          <a:p>
            <a:pPr>
              <a:defRPr b="1">
                <a:solidFill>
                  <a:srgbClr val="00456B"/>
                </a:solidFill>
              </a:defRPr>
            </a:pPr>
            <a:r>
              <a:t>Resources needed</a:t>
            </a:r>
          </a:p>
          <a:p>
            <a:pPr marL="228600" indent="-228600">
              <a:buClr>
                <a:srgbClr val="EBBC13"/>
              </a:buClr>
              <a:buSzPct val="123000"/>
              <a:buChar char="‣"/>
            </a:pPr>
            <a:r>
              <a:t>A3 sheets and colouring materials (for poster activity)</a:t>
            </a:r>
          </a:p>
          <a:p>
            <a:endParaRPr/>
          </a:p>
          <a:p>
            <a:pPr algn="ctr">
              <a:defRPr b="1">
                <a:solidFill>
                  <a:srgbClr val="00456B"/>
                </a:solidFill>
              </a:defRPr>
            </a:pPr>
            <a:r>
              <a:t>Overview of Lesson</a:t>
            </a:r>
          </a:p>
          <a:p>
            <a:endParaRPr/>
          </a:p>
          <a:p>
            <a:pPr>
              <a:defRPr i="1"/>
            </a:pPr>
            <a:r>
              <a:rPr b="1">
                <a:solidFill>
                  <a:srgbClr val="00456B"/>
                </a:solidFill>
              </a:rPr>
              <a:t>Note:</a:t>
            </a:r>
            <a:r>
              <a:t> Tell students that over the next five lessons they will be learning about who Jesus is from Jewish and Muslim perspectives and about depictions of Jesus in secular sources. In this lesson they will explore the Christian understanding of Jesus. </a:t>
            </a:r>
          </a:p>
          <a:p>
            <a:endParaRPr/>
          </a:p>
          <a:p>
            <a:pPr>
              <a:defRPr b="1">
                <a:solidFill>
                  <a:srgbClr val="00456B"/>
                </a:solidFill>
              </a:defRPr>
            </a:pPr>
            <a:r>
              <a:t>Worksheet/Mind Map Exercise </a:t>
            </a:r>
          </a:p>
          <a:p>
            <a:pPr marL="228600" indent="-228600">
              <a:buClr>
                <a:srgbClr val="EBBC13"/>
              </a:buClr>
              <a:buSzPct val="123000"/>
              <a:buChar char="‣"/>
            </a:pPr>
            <a:r>
              <a:t>Refer the students to </a:t>
            </a:r>
            <a:r>
              <a:rPr b="1">
                <a:solidFill>
                  <a:srgbClr val="00456B"/>
                </a:solidFill>
              </a:rPr>
              <a:t>Worksheet 8: ‘Mind Map on Jesus’</a:t>
            </a:r>
            <a:r>
              <a:t>. </a:t>
            </a:r>
          </a:p>
          <a:p>
            <a:pPr marL="228600" indent="-228600">
              <a:buClr>
                <a:srgbClr val="EBBC13"/>
              </a:buClr>
              <a:buSzPct val="123000"/>
              <a:buChar char="‣"/>
            </a:pPr>
            <a:r>
              <a:t>Ask them to write ‘Jesus’ in the centre box of the mind map. </a:t>
            </a:r>
          </a:p>
          <a:p>
            <a:pPr marL="228600" indent="-228600">
              <a:buClr>
                <a:srgbClr val="EBBC13"/>
              </a:buClr>
              <a:buSzPct val="123000"/>
              <a:buChar char="‣"/>
            </a:pPr>
            <a:r>
              <a:t>Then, give the students three to five minutes to write in the other boxes things they have learned about Jesus and the kind of person he was. (You might like to do a brief recap on Lesson 2 before the students begin this task.)</a:t>
            </a:r>
          </a:p>
          <a:p>
            <a:pPr marL="228600" indent="-228600">
              <a:buClr>
                <a:srgbClr val="EBBC13"/>
              </a:buClr>
              <a:buSzPct val="123000"/>
              <a:buChar char="‣"/>
            </a:pPr>
            <a:r>
              <a:t>Pick three or four students to explain their completed mind maps to the rest of the class.</a:t>
            </a:r>
          </a:p>
          <a:p>
            <a:endParaRPr/>
          </a:p>
          <a:p>
            <a:pPr>
              <a:defRPr b="1">
                <a:solidFill>
                  <a:srgbClr val="00456B"/>
                </a:solidFill>
              </a:defRPr>
            </a:pPr>
            <a:r>
              <a:t>News – good news and bad news</a:t>
            </a:r>
          </a:p>
          <a:p>
            <a:pPr marL="228600" indent="-228600">
              <a:buClr>
                <a:srgbClr val="EBBC13"/>
              </a:buClr>
              <a:buSzPct val="123000"/>
              <a:buChar char="‣"/>
            </a:pPr>
            <a:r>
              <a:t>Introduce the concept of ‘news’. We usually think of ‘news’ as the stories we hear about the things that are happening in the world at a particular time. </a:t>
            </a:r>
          </a:p>
          <a:p>
            <a:pPr marL="228600" indent="-228600">
              <a:buClr>
                <a:srgbClr val="EBBC13"/>
              </a:buClr>
              <a:buSzPct val="123000"/>
              <a:buChar char="‣"/>
            </a:pPr>
            <a:r>
              <a:t>What are some of the good news stories of recent times? What are some of the bad news stories?</a:t>
            </a:r>
          </a:p>
          <a:p>
            <a:pPr marL="228600" indent="-228600">
              <a:buClr>
                <a:srgbClr val="EBBC13"/>
              </a:buClr>
              <a:buSzPct val="123000"/>
              <a:buChar char="‣"/>
            </a:pPr>
            <a:r>
              <a:t>Why is ‘good news’ important? How does ‘good news’ make us feel? </a:t>
            </a:r>
          </a:p>
          <a:p>
            <a:endParaRPr/>
          </a:p>
          <a:p>
            <a:pPr>
              <a:defRPr b="1">
                <a:solidFill>
                  <a:srgbClr val="00456B"/>
                </a:solidFill>
              </a:defRPr>
            </a:pPr>
            <a:r>
              <a:t>Worksheet/Storyboard Exercise</a:t>
            </a:r>
          </a:p>
          <a:p>
            <a:pPr marL="228600" indent="-228600">
              <a:buClr>
                <a:srgbClr val="EBBC13"/>
              </a:buClr>
              <a:buSzPct val="123000"/>
              <a:buChar char="‣"/>
            </a:pPr>
            <a:r>
              <a:t>Invite the students to work in groups of four and make a storyboard illustrating a ‘good news’ event using the template provided on </a:t>
            </a:r>
            <a:r>
              <a:rPr b="1">
                <a:solidFill>
                  <a:srgbClr val="00456B"/>
                </a:solidFill>
              </a:rPr>
              <a:t>Worksheet 9: ‘Good News Storyboard’</a:t>
            </a:r>
            <a:r>
              <a:t>. This can be a current or historical event. </a:t>
            </a:r>
          </a:p>
          <a:p>
            <a:pPr marL="228600" indent="-228600">
              <a:buClr>
                <a:srgbClr val="EBBC13"/>
              </a:buClr>
              <a:buSzPct val="123000"/>
              <a:buChar char="‣"/>
            </a:pPr>
            <a:r>
              <a:t>Appoint one person from each group to present their storyboard to the class.</a:t>
            </a:r>
          </a:p>
          <a:p>
            <a:endParaRPr/>
          </a:p>
          <a:p>
            <a:pPr>
              <a:defRPr b="1"/>
            </a:pPr>
            <a:r>
              <a:t>Show Slide 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prstGeom prst="rect">
            <a:avLst/>
          </a:prstGeom>
        </p:spPr>
        <p:txBody>
          <a:bodyPr/>
          <a:lstStyle/>
          <a:p>
            <a:endParaRPr/>
          </a:p>
        </p:txBody>
      </p:sp>
      <p:sp>
        <p:nvSpPr>
          <p:cNvPr id="58" name="Shape 58"/>
          <p:cNvSpPr>
            <a:spLocks noGrp="1"/>
          </p:cNvSpPr>
          <p:nvPr>
            <p:ph type="body" sz="quarter" idx="1"/>
          </p:nvPr>
        </p:nvSpPr>
        <p:spPr>
          <a:prstGeom prst="rect">
            <a:avLst/>
          </a:prstGeom>
        </p:spPr>
        <p:txBody>
          <a:bodyPr/>
          <a:lstStyle>
            <a:lvl1pPr>
              <a:defRPr b="1"/>
            </a:lvl1pPr>
          </a:lstStyle>
          <a:p>
            <a:r>
              <a:t>Show Slide 11.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prstGeom prst="rect">
            <a:avLst/>
          </a:prstGeom>
        </p:spPr>
        <p:txBody>
          <a:bodyPr/>
          <a:lstStyle/>
          <a:p>
            <a:endParaRPr/>
          </a:p>
        </p:txBody>
      </p:sp>
      <p:sp>
        <p:nvSpPr>
          <p:cNvPr id="62" name="Shape 62"/>
          <p:cNvSpPr>
            <a:spLocks noGrp="1"/>
          </p:cNvSpPr>
          <p:nvPr>
            <p:ph type="body" sz="quarter" idx="1"/>
          </p:nvPr>
        </p:nvSpPr>
        <p:spPr>
          <a:prstGeom prst="rect">
            <a:avLst/>
          </a:prstGeom>
        </p:spPr>
        <p:txBody>
          <a:bodyPr/>
          <a:lstStyle/>
          <a:p>
            <a:pPr>
              <a:defRPr b="1">
                <a:solidFill>
                  <a:srgbClr val="00456B"/>
                </a:solidFill>
              </a:defRPr>
            </a:pPr>
            <a:r>
              <a:t>Theological background material for teachers, from the </a:t>
            </a:r>
            <a:r>
              <a:rPr i="1"/>
              <a:t>Catechism of the Catholic Church</a:t>
            </a:r>
            <a:r>
              <a:t>:</a:t>
            </a:r>
          </a:p>
          <a:p>
            <a:r>
              <a:rPr b="1"/>
              <a:t>452: </a:t>
            </a:r>
            <a:r>
              <a:t>The name Jesus means ‘God saves’. The child born of the Virgin Mary is called Jesus, ‘for he will save his people from their sins’ (Matthew 1:21).</a:t>
            </a:r>
          </a:p>
          <a:p>
            <a:r>
              <a:rPr b="1"/>
              <a:t>481:</a:t>
            </a:r>
            <a:r>
              <a:t> Jesus Christ possesses two natures, one divine and the other human, not confused, but united in the one person of God's Son.</a:t>
            </a:r>
          </a:p>
          <a:p>
            <a:r>
              <a:rPr b="1"/>
              <a:t>561:</a:t>
            </a:r>
            <a:r>
              <a:t> ‘The whole of Christ's life was a continual teaching: his silences, his miracles, his gestures, his prayer, his love for people, his special affection for the little and the poor, his acceptance of the total sacrifice on the Cross for the redemption of the world, and his Resurrection are the actualisation of his word and the fulfilment of Revelation’ (John Paul II, </a:t>
            </a:r>
            <a:r>
              <a:rPr i="1"/>
              <a:t>Catechesi Tradendae</a:t>
            </a:r>
            <a:r>
              <a:t>, 9).</a:t>
            </a:r>
          </a:p>
          <a:p>
            <a:r>
              <a:rPr b="1"/>
              <a:t>619:</a:t>
            </a:r>
            <a:r>
              <a:t> ‘Christ died for our sins in accordance with the scriptures’ (1 Cor 15:3).</a:t>
            </a:r>
          </a:p>
          <a:p>
            <a:endParaRPr/>
          </a:p>
          <a:p>
            <a:pPr>
              <a:defRPr b="1">
                <a:solidFill>
                  <a:srgbClr val="00456B"/>
                </a:solidFill>
              </a:defRPr>
            </a:pPr>
            <a:r>
              <a:t>Think, Pair, Share</a:t>
            </a:r>
          </a:p>
          <a:p>
            <a:pPr marL="228600" indent="-228600">
              <a:buClr>
                <a:srgbClr val="EBBC13"/>
              </a:buClr>
              <a:buSzPct val="123000"/>
              <a:buChar char="‣"/>
            </a:pPr>
            <a:r>
              <a:t>Invite the students to form pairs. </a:t>
            </a:r>
          </a:p>
          <a:p>
            <a:pPr marL="228600" indent="-228600">
              <a:buClr>
                <a:srgbClr val="EBBC13"/>
              </a:buClr>
              <a:buSzPct val="123000"/>
              <a:buChar char="‣"/>
            </a:pPr>
            <a:r>
              <a:t>First, ask them to identify the aspects of the story of Jesus that they were already familiar with. </a:t>
            </a:r>
          </a:p>
          <a:p>
            <a:pPr marL="228600" indent="-228600">
              <a:buClr>
                <a:srgbClr val="EBBC13"/>
              </a:buClr>
              <a:buSzPct val="123000"/>
              <a:buChar char="‣"/>
            </a:pPr>
            <a:r>
              <a:t>Then invite them to identify anything new that they have learned.</a:t>
            </a:r>
          </a:p>
          <a:p>
            <a:endParaRPr/>
          </a:p>
          <a:p>
            <a:pPr>
              <a:defRPr b="1"/>
            </a:pPr>
            <a:r>
              <a:t>Show Slide 12.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prstGeom prst="rect">
            <a:avLst/>
          </a:prstGeom>
        </p:spPr>
        <p:txBody>
          <a:bodyPr/>
          <a:lstStyle/>
          <a:p>
            <a:endParaRPr/>
          </a:p>
        </p:txBody>
      </p:sp>
      <p:sp>
        <p:nvSpPr>
          <p:cNvPr id="66" name="Shape 66"/>
          <p:cNvSpPr>
            <a:spLocks noGrp="1"/>
          </p:cNvSpPr>
          <p:nvPr>
            <p:ph type="body" sz="quarter" idx="1"/>
          </p:nvPr>
        </p:nvSpPr>
        <p:spPr>
          <a:prstGeom prst="rect">
            <a:avLst/>
          </a:prstGeom>
        </p:spPr>
        <p:txBody>
          <a:bodyPr/>
          <a:lstStyle/>
          <a:p>
            <a:pPr>
              <a:defRPr b="1">
                <a:solidFill>
                  <a:srgbClr val="00456B"/>
                </a:solidFill>
              </a:defRPr>
            </a:pPr>
            <a:r>
              <a:t>Poster Activity: Describing Jesus</a:t>
            </a:r>
          </a:p>
          <a:p>
            <a:pPr>
              <a:defRPr i="1"/>
            </a:pPr>
            <a:r>
              <a:rPr b="1">
                <a:solidFill>
                  <a:srgbClr val="00456B"/>
                </a:solidFill>
              </a:rPr>
              <a:t>Note:</a:t>
            </a:r>
            <a:r>
              <a:t> You will need A3 sheets and colouring materials for the students. </a:t>
            </a:r>
          </a:p>
          <a:p>
            <a:pPr marL="228600" indent="-228600">
              <a:buClr>
                <a:srgbClr val="EBBC13"/>
              </a:buClr>
              <a:buSzPct val="123000"/>
              <a:buChar char="‣"/>
            </a:pPr>
            <a:r>
              <a:t>Read and discuss </a:t>
            </a:r>
            <a:r>
              <a:rPr b="1">
                <a:solidFill>
                  <a:srgbClr val="00456B"/>
                </a:solidFill>
              </a:rPr>
              <a:t>Slide 12</a:t>
            </a:r>
            <a:r>
              <a:t>, which contains some of the things Pope Francis said about Jesus and the kind of person he was in his apostolic exhortation </a:t>
            </a:r>
            <a:r>
              <a:rPr i="1"/>
              <a:t>Christus Vivit</a:t>
            </a:r>
            <a:r>
              <a:t> (2019). </a:t>
            </a:r>
          </a:p>
          <a:p>
            <a:pPr marL="228600" indent="-228600">
              <a:buClr>
                <a:srgbClr val="EBBC13"/>
              </a:buClr>
              <a:buSzPct val="123000"/>
              <a:buChar char="‣"/>
            </a:pPr>
            <a:r>
              <a:t>Ask the students which of these statements from Pope Francis is most effective in helping them to imagine and relate to what Jesus was like during his time on earth. Invite them to share the reasons for their choice.</a:t>
            </a:r>
          </a:p>
          <a:p>
            <a:pPr marL="228600" indent="-228600">
              <a:buClr>
                <a:srgbClr val="EBBC13"/>
              </a:buClr>
              <a:buSzPct val="123000"/>
              <a:buChar char="‣"/>
            </a:pPr>
            <a:r>
              <a:t>Then invite the students to write their own statements about Jesus and to make a poster using these statements.</a:t>
            </a:r>
          </a:p>
          <a:p>
            <a:pPr marL="228600" indent="-228600">
              <a:buClr>
                <a:srgbClr val="EBBC13"/>
              </a:buClr>
              <a:buSzPct val="123000"/>
              <a:buChar char="‣"/>
            </a:pPr>
            <a:r>
              <a:t>They may work individually or in groups.</a:t>
            </a:r>
          </a:p>
          <a:p>
            <a:endParaRPr/>
          </a:p>
          <a:p>
            <a:pPr>
              <a:defRPr b="1"/>
            </a:pPr>
            <a:r>
              <a:t>Show Slide 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xfrm>
            <a:off x="1004888" y="685800"/>
            <a:ext cx="4848225" cy="3429000"/>
          </a:xfrm>
          <a:prstGeom prst="rect">
            <a:avLst/>
          </a:prstGeom>
        </p:spPr>
        <p:txBody>
          <a:bodyPr/>
          <a:lstStyle/>
          <a:p>
            <a:endParaRPr/>
          </a:p>
        </p:txBody>
      </p:sp>
      <p:sp>
        <p:nvSpPr>
          <p:cNvPr id="70" name="Shape 70"/>
          <p:cNvSpPr>
            <a:spLocks noGrp="1"/>
          </p:cNvSpPr>
          <p:nvPr>
            <p:ph type="body" sz="quarter" idx="1"/>
          </p:nvPr>
        </p:nvSpPr>
        <p:spPr>
          <a:prstGeom prst="rect">
            <a:avLst/>
          </a:prstGeom>
        </p:spPr>
        <p:txBody>
          <a:bodyPr/>
          <a:lstStyle/>
          <a:p>
            <a:pPr>
              <a:defRPr b="1">
                <a:solidFill>
                  <a:srgbClr val="00456B"/>
                </a:solidFill>
              </a:defRPr>
            </a:pPr>
            <a:r>
              <a:t>Supplementary Activity</a:t>
            </a:r>
          </a:p>
          <a:p>
            <a:pPr marL="228600" indent="-228600">
              <a:buClr>
                <a:srgbClr val="EBBC13"/>
              </a:buClr>
              <a:buSzPct val="123000"/>
              <a:buChar char="‣"/>
            </a:pPr>
            <a:r>
              <a:t>You may wish to check out the videos listed on </a:t>
            </a:r>
            <a:r>
              <a:rPr b="1">
                <a:solidFill>
                  <a:srgbClr val="00456B"/>
                </a:solidFill>
              </a:rPr>
              <a:t>Slide 13</a:t>
            </a:r>
            <a:r>
              <a:t> and share them with the students.</a:t>
            </a:r>
          </a:p>
          <a:p>
            <a:endParaRPr/>
          </a:p>
          <a:p>
            <a:pPr>
              <a:defRPr b="1">
                <a:solidFill>
                  <a:srgbClr val="00456B"/>
                </a:solidFill>
              </a:defRPr>
            </a:pPr>
            <a:r>
              <a:t>Worksheet Exercise</a:t>
            </a:r>
          </a:p>
          <a:p>
            <a:pPr marL="228600" indent="-228600">
              <a:buClr>
                <a:srgbClr val="EBBC13"/>
              </a:buClr>
              <a:buSzPct val="123000"/>
              <a:buChar char="‣"/>
            </a:pPr>
            <a:r>
              <a:t>Refer the students to the email template on </a:t>
            </a:r>
            <a:r>
              <a:rPr b="1">
                <a:solidFill>
                  <a:srgbClr val="00456B"/>
                </a:solidFill>
              </a:rPr>
              <a:t>Worksheet 10: ‘Email to a Friend’</a:t>
            </a:r>
            <a:r>
              <a:t>.</a:t>
            </a:r>
          </a:p>
          <a:p>
            <a:pPr marL="228600" indent="-228600">
              <a:buClr>
                <a:srgbClr val="EBBC13"/>
              </a:buClr>
              <a:buSzPct val="123000"/>
              <a:buChar char="‣"/>
            </a:pPr>
            <a:r>
              <a:t>Ask them to imagine that their best friend has moved abroad. This friend has been in touch with them looking for some help with a project on Jesus that they are doing in their new school. Invite them to write to their friend in the email template outlining some of the things they have learned from this lesson about who Jesus is from the Christian perspective. </a:t>
            </a:r>
          </a:p>
          <a:p>
            <a:endParaRPr/>
          </a:p>
          <a:p>
            <a:pPr>
              <a:defRPr b="1">
                <a:solidFill>
                  <a:srgbClr val="00456B"/>
                </a:solidFill>
              </a:defRPr>
            </a:pPr>
            <a:r>
              <a:t>Reflective Journal Exercise   </a:t>
            </a:r>
          </a:p>
          <a:p>
            <a:pPr marL="228600" indent="-228600">
              <a:buClr>
                <a:srgbClr val="EBBC13"/>
              </a:buClr>
              <a:buSzPct val="123000"/>
              <a:buChar char="‣"/>
            </a:pPr>
            <a:r>
              <a:t>Invite the students to reflect on and complete the following on </a:t>
            </a:r>
            <a:r>
              <a:rPr b="1">
                <a:solidFill>
                  <a:srgbClr val="00456B"/>
                </a:solidFill>
              </a:rPr>
              <a:t>Worksheet 11: ‘Looking back over Lesson 3’</a:t>
            </a:r>
            <a:r>
              <a:t>:</a:t>
            </a:r>
          </a:p>
          <a:p>
            <a:pPr marL="561975" indent="-333375">
              <a:buSzPct val="100000"/>
              <a:buAutoNum type="arabicPeriod"/>
            </a:pPr>
            <a:r>
              <a:t>Identify one or more of the Christian beliefs about who Jesus is that fit best with your own beliefs about Jesus, and say why that is the case. </a:t>
            </a:r>
          </a:p>
          <a:p>
            <a:pPr marL="561975" indent="-333375">
              <a:buSzPct val="100000"/>
              <a:buAutoNum type="arabicPeriod"/>
            </a:pPr>
            <a:r>
              <a:t>Describe how you think the Good News of the Gospel is relevant to you personally. For instance, how does, or how could, the message of the Gospel impact on the way you live your life? Give some specific examples in your response.</a:t>
            </a:r>
          </a:p>
          <a:p>
            <a:pPr marL="561975" indent="-333375">
              <a:buSzPct val="100000"/>
              <a:buAutoNum type="arabicPeriod"/>
            </a:pPr>
            <a:r>
              <a:t>Have you any further questions about the Christian understanding of Jesus, or any additional comments you would like to make about the content of this lesson? If so, write those here.</a:t>
            </a:r>
          </a:p>
          <a:p>
            <a:endParaRPr/>
          </a:p>
          <a:p>
            <a:r>
              <a:rPr b="1">
                <a:solidFill>
                  <a:srgbClr val="00456B"/>
                </a:solidFill>
              </a:rPr>
              <a:t>Note:</a:t>
            </a:r>
            <a:r>
              <a:t> </a:t>
            </a:r>
            <a:r>
              <a:rPr i="1"/>
              <a:t>When checking the responses to the third item on this worksheet, you might take note of the ‘questions’ the students still have, or what comes up in their ‘comments’, and perhaps dedicate a little time to discussing these, or even have the students research some of the topics for discussion during the next class period. </a:t>
            </a:r>
          </a:p>
          <a:p>
            <a:pPr>
              <a:defRPr i="1"/>
            </a:pPr>
            <a:r>
              <a:t>	Remind the students of the ‘</a:t>
            </a:r>
            <a:r>
              <a:rPr b="1"/>
              <a:t>Personal Reflections</a:t>
            </a:r>
            <a:r>
              <a:t>’ page that comes after the worksheets for this lesson in the students’ journal, where they may record any additional thoughts or insights or questions they have at this point about any of the content they have covered so far. </a:t>
            </a:r>
          </a:p>
          <a:p>
            <a:endParaRPr/>
          </a:p>
          <a:p>
            <a:pPr>
              <a:defRPr b="1">
                <a:solidFill>
                  <a:srgbClr val="00456B"/>
                </a:solidFill>
              </a:defRPr>
            </a:pPr>
            <a:r>
              <a:t>Closing Reflection</a:t>
            </a:r>
          </a:p>
          <a:p>
            <a:pPr marL="228600" indent="-228600">
              <a:buClr>
                <a:srgbClr val="EBBC13"/>
              </a:buClr>
              <a:buSzPct val="123000"/>
              <a:buChar char="‣"/>
            </a:pPr>
            <a:r>
              <a:t>Invite the students to sit in silence with their eyes closed for a few moments as they think about the following teaching of Jesus and what it means. Tell them that Jesus made this statement after he was asked the question, ‘Who is the greatest in the kingdom of heaven?’</a:t>
            </a:r>
          </a:p>
          <a:p>
            <a:pPr marL="228600" indent="-228600">
              <a:buClr>
                <a:srgbClr val="EBBC13"/>
              </a:buClr>
              <a:buSzPct val="123000"/>
              <a:buChar char="‣"/>
            </a:pPr>
            <a:endParaRPr/>
          </a:p>
          <a:p>
            <a:r>
              <a:t>Jesus said, </a:t>
            </a:r>
            <a:r>
              <a:rPr b="1"/>
              <a:t>‘Truly I tell you, unless you change and become like children, you will never enter the kingdom of heaven.’</a:t>
            </a:r>
            <a:r>
              <a:t> (Matthew 18:2).</a:t>
            </a:r>
          </a:p>
          <a:p>
            <a:pPr marL="228600" indent="-228600">
              <a:buClr>
                <a:srgbClr val="EBBC13"/>
              </a:buClr>
              <a:buSzPct val="123000"/>
              <a:buChar char="‣"/>
            </a:pPr>
            <a:endParaRPr/>
          </a:p>
          <a:p>
            <a:pPr marL="228600" indent="-228600">
              <a:buClr>
                <a:srgbClr val="EBBC13"/>
              </a:buClr>
              <a:buSzPct val="123000"/>
              <a:buChar char="‣"/>
            </a:pPr>
            <a:r>
              <a:t>Prompt the students’ reflection by slowly reading the following notes, pausing as indicated to allow them to reflect between each item: </a:t>
            </a:r>
          </a:p>
          <a:p>
            <a:pPr marL="457200" indent="-228600">
              <a:buClr>
                <a:srgbClr val="00456B"/>
              </a:buClr>
              <a:buSzPct val="150000"/>
              <a:buChar char="-"/>
            </a:pPr>
            <a:r>
              <a:t>What could Jesus have meant by ‘change and become like children’? Let’s explore that for a moment. Think about how children tend to approach new experiences … with open minds, without preconceptions … with a willingness to trust that what they are hearing or seeing is true … with a readiness to experience and express awe and wonder and delight … above all, without worrying, as adults sometimes do, about whether their reactions are the expected or appropriate reactions, or whether others will respond in the same way. (</a:t>
            </a:r>
            <a:r>
              <a:rPr i="1"/>
              <a:t>Pause</a:t>
            </a:r>
            <a:r>
              <a:t>)</a:t>
            </a:r>
          </a:p>
          <a:p>
            <a:pPr marL="457200" indent="-228600">
              <a:buClr>
                <a:srgbClr val="00456B"/>
              </a:buClr>
              <a:buSzPct val="150000"/>
              <a:buChar char="-"/>
            </a:pPr>
            <a:r>
              <a:t>Think also about how children tend to respond to new information with curiosity and an openness to accepting that there are many things they don’t know but are learning more about all the time … and how children are often excited and eager rather than fearful or resistant to new knowledge and new experiences … (</a:t>
            </a:r>
            <a:r>
              <a:rPr i="1"/>
              <a:t>Pause</a:t>
            </a:r>
            <a:r>
              <a:t>)</a:t>
            </a:r>
          </a:p>
          <a:p>
            <a:pPr marL="457200" indent="-228600">
              <a:buClr>
                <a:srgbClr val="00456B"/>
              </a:buClr>
              <a:buSzPct val="150000"/>
              <a:buChar char="-"/>
            </a:pPr>
            <a:r>
              <a:t>Think about how all of this might relate to what Jesus said: </a:t>
            </a:r>
            <a:r>
              <a:rPr b="1"/>
              <a:t>‘Truly I tell you, unless you change and become like children, you will never enter the kingdom of heaven.’</a:t>
            </a:r>
            <a:r>
              <a:t> Might he have been referring to how adults sometimes tend to disbelieve … to be hesitant or reluctant to accept or trust or experience what they cannot fully understand or explain … to be governed by what others think and do? Think about how such attitudes might stop people from listening to the teachings of Jesus and putting them into practice. (</a:t>
            </a:r>
            <a:r>
              <a:rPr i="1"/>
              <a:t>Pause</a:t>
            </a:r>
            <a:r>
              <a:t>)</a:t>
            </a:r>
          </a:p>
          <a:p>
            <a:pPr marL="457200" indent="-228600">
              <a:buClr>
                <a:srgbClr val="00456B"/>
              </a:buClr>
              <a:buSzPct val="150000"/>
              <a:buChar char="-"/>
            </a:pPr>
            <a:r>
              <a:t>To conclude this reflection, let us pray that we will allow ourselves to listen to the message of the Gospel – all the Good News that Jesus shared with us – with the openness and eagerness and curiosity of children, ready to trust that it will lead us, as Jesus promised, to ‘the kingdom of heaven’.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prstGeom prst="rect">
            <a:avLst/>
          </a:prstGeom>
        </p:spPr>
        <p:txBody>
          <a:bodyPr/>
          <a:lstStyle/>
          <a:p>
            <a:endParaRPr/>
          </a:p>
        </p:txBody>
      </p:sp>
      <p:sp>
        <p:nvSpPr>
          <p:cNvPr id="26" name="Shape 26"/>
          <p:cNvSpPr>
            <a:spLocks noGrp="1"/>
          </p:cNvSpPr>
          <p:nvPr>
            <p:ph type="body" sz="quarter" idx="1"/>
          </p:nvPr>
        </p:nvSpPr>
        <p:spPr>
          <a:prstGeom prst="rect">
            <a:avLst/>
          </a:prstGeom>
        </p:spPr>
        <p:txBody>
          <a:bodyPr/>
          <a:lstStyle/>
          <a:p>
            <a:pPr>
              <a:defRPr b="1">
                <a:solidFill>
                  <a:srgbClr val="00456B"/>
                </a:solidFill>
              </a:defRPr>
            </a:pPr>
            <a:r>
              <a:t>The ‘Good News’ of the Gospel</a:t>
            </a:r>
          </a:p>
          <a:p>
            <a:pPr marL="228600" indent="-228600">
              <a:buClr>
                <a:srgbClr val="EBBC13"/>
              </a:buClr>
              <a:buSzPct val="123000"/>
              <a:buChar char="‣"/>
            </a:pPr>
            <a:r>
              <a:t>Read and discuss </a:t>
            </a:r>
            <a:r>
              <a:rPr b="1">
                <a:solidFill>
                  <a:srgbClr val="00456B"/>
                </a:solidFill>
              </a:rPr>
              <a:t>Slides 2 and 3</a:t>
            </a:r>
            <a:r>
              <a:t>, which explain how and why the Gospel is the ultimate ‘Good News’ for the world. </a:t>
            </a:r>
          </a:p>
          <a:p>
            <a:endParaRPr/>
          </a:p>
          <a:p>
            <a:pPr>
              <a:defRPr b="1"/>
            </a:pPr>
            <a:r>
              <a:t>Show Slide 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prstGeom prst="rect">
            <a:avLst/>
          </a:prstGeom>
        </p:spPr>
        <p:txBody>
          <a:bodyPr/>
          <a:lstStyle/>
          <a:p>
            <a:endParaRPr/>
          </a:p>
        </p:txBody>
      </p:sp>
      <p:sp>
        <p:nvSpPr>
          <p:cNvPr id="30" name="Shape 30"/>
          <p:cNvSpPr>
            <a:spLocks noGrp="1"/>
          </p:cNvSpPr>
          <p:nvPr>
            <p:ph type="body" sz="quarter" idx="1"/>
          </p:nvPr>
        </p:nvSpPr>
        <p:spPr>
          <a:prstGeom prst="rect">
            <a:avLst/>
          </a:prstGeom>
        </p:spPr>
        <p:txBody>
          <a:bodyPr/>
          <a:lstStyle>
            <a:lvl1pPr>
              <a:defRPr b="1"/>
            </a:lvl1pPr>
          </a:lstStyle>
          <a:p>
            <a:r>
              <a:t>Show Slide 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prstGeom prst="rect">
            <a:avLst/>
          </a:prstGeom>
        </p:spPr>
        <p:txBody>
          <a:bodyPr/>
          <a:lstStyle/>
          <a:p>
            <a:endParaRPr/>
          </a:p>
        </p:txBody>
      </p:sp>
      <p:sp>
        <p:nvSpPr>
          <p:cNvPr id="34" name="Shape 34"/>
          <p:cNvSpPr>
            <a:spLocks noGrp="1"/>
          </p:cNvSpPr>
          <p:nvPr>
            <p:ph type="body" sz="quarter" idx="1"/>
          </p:nvPr>
        </p:nvSpPr>
        <p:spPr>
          <a:prstGeom prst="rect">
            <a:avLst/>
          </a:prstGeom>
        </p:spPr>
        <p:txBody>
          <a:bodyPr/>
          <a:lstStyle/>
          <a:p>
            <a:pPr marL="228600" indent="-228600">
              <a:buClr>
                <a:srgbClr val="EBBC13"/>
              </a:buClr>
              <a:buSzPct val="123000"/>
              <a:buChar char="‣"/>
            </a:pPr>
            <a:r>
              <a:t>Read and discuss </a:t>
            </a:r>
            <a:r>
              <a:rPr b="1">
                <a:solidFill>
                  <a:srgbClr val="00456B"/>
                </a:solidFill>
              </a:rPr>
              <a:t>Slide 4</a:t>
            </a:r>
            <a:r>
              <a:t>, which lists some of the key sources of evidence for the existence of Jesus.</a:t>
            </a:r>
          </a:p>
          <a:p>
            <a:endParaRPr/>
          </a:p>
          <a:p>
            <a:pPr>
              <a:defRPr b="1"/>
            </a:pPr>
            <a:r>
              <a:t>Show Slide 5.</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prstGeom prst="rect">
            <a:avLst/>
          </a:prstGeom>
        </p:spPr>
        <p:txBody>
          <a:bodyPr/>
          <a:lstStyle/>
          <a:p>
            <a:endParaRPr/>
          </a:p>
        </p:txBody>
      </p:sp>
      <p:sp>
        <p:nvSpPr>
          <p:cNvPr id="38" name="Shape 38"/>
          <p:cNvSpPr>
            <a:spLocks noGrp="1"/>
          </p:cNvSpPr>
          <p:nvPr>
            <p:ph type="body" sz="quarter" idx="1"/>
          </p:nvPr>
        </p:nvSpPr>
        <p:spPr>
          <a:prstGeom prst="rect">
            <a:avLst/>
          </a:prstGeom>
        </p:spPr>
        <p:txBody>
          <a:bodyPr/>
          <a:lstStyle/>
          <a:p>
            <a:pPr marL="228600" indent="-228600">
              <a:buClr>
                <a:srgbClr val="EBBC13"/>
              </a:buClr>
              <a:buSzPct val="123000"/>
              <a:buChar char="‣"/>
            </a:pPr>
            <a:r>
              <a:t>Introduce the students to the ‘good news’ story that is spread over </a:t>
            </a:r>
            <a:r>
              <a:rPr b="1">
                <a:solidFill>
                  <a:srgbClr val="00456B"/>
                </a:solidFill>
              </a:rPr>
              <a:t>Slides 5–10</a:t>
            </a:r>
            <a:r>
              <a:t>. This story is a snapshot of the life of Jesus and the Good News of the Gospel. Most of the information on these slides will be familiar to the students. There will be an opportunity for discussion and feedback afterwards. </a:t>
            </a:r>
          </a:p>
          <a:p>
            <a:endParaRPr/>
          </a:p>
          <a:p>
            <a:pPr>
              <a:defRPr b="1"/>
            </a:pPr>
            <a:r>
              <a:t>Show Slide 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prstGeom prst="rect">
            <a:avLst/>
          </a:prstGeom>
        </p:spPr>
        <p:txBody>
          <a:bodyPr/>
          <a:lstStyle/>
          <a:p>
            <a:endParaRPr/>
          </a:p>
        </p:txBody>
      </p:sp>
      <p:sp>
        <p:nvSpPr>
          <p:cNvPr id="42" name="Shape 42"/>
          <p:cNvSpPr>
            <a:spLocks noGrp="1"/>
          </p:cNvSpPr>
          <p:nvPr>
            <p:ph type="body" sz="quarter" idx="1"/>
          </p:nvPr>
        </p:nvSpPr>
        <p:spPr>
          <a:prstGeom prst="rect">
            <a:avLst/>
          </a:prstGeom>
        </p:spPr>
        <p:txBody>
          <a:bodyPr/>
          <a:lstStyle>
            <a:lvl1pPr>
              <a:defRPr b="1"/>
            </a:lvl1pPr>
          </a:lstStyle>
          <a:p>
            <a:r>
              <a:t>Show Slide 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noRot="1" noChangeAspect="1"/>
          </p:cNvSpPr>
          <p:nvPr>
            <p:ph type="sldImg"/>
          </p:nvPr>
        </p:nvSpPr>
        <p:spPr>
          <a:prstGeom prst="rect">
            <a:avLst/>
          </a:prstGeom>
        </p:spPr>
        <p:txBody>
          <a:bodyPr/>
          <a:lstStyle/>
          <a:p>
            <a:endParaRPr/>
          </a:p>
        </p:txBody>
      </p:sp>
      <p:sp>
        <p:nvSpPr>
          <p:cNvPr id="46" name="Shape 46"/>
          <p:cNvSpPr>
            <a:spLocks noGrp="1"/>
          </p:cNvSpPr>
          <p:nvPr>
            <p:ph type="body" sz="quarter" idx="1"/>
          </p:nvPr>
        </p:nvSpPr>
        <p:spPr>
          <a:prstGeom prst="rect">
            <a:avLst/>
          </a:prstGeom>
        </p:spPr>
        <p:txBody>
          <a:bodyPr/>
          <a:lstStyle>
            <a:lvl1pPr>
              <a:defRPr b="1"/>
            </a:lvl1pPr>
          </a:lstStyle>
          <a:p>
            <a:r>
              <a:t>Show Slide 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noRot="1" noChangeAspect="1"/>
          </p:cNvSpPr>
          <p:nvPr>
            <p:ph type="sldImg"/>
          </p:nvPr>
        </p:nvSpPr>
        <p:spPr>
          <a:prstGeom prst="rect">
            <a:avLst/>
          </a:prstGeom>
        </p:spPr>
        <p:txBody>
          <a:bodyPr/>
          <a:lstStyle/>
          <a:p>
            <a:endParaRPr/>
          </a:p>
        </p:txBody>
      </p:sp>
      <p:sp>
        <p:nvSpPr>
          <p:cNvPr id="50" name="Shape 50"/>
          <p:cNvSpPr>
            <a:spLocks noGrp="1"/>
          </p:cNvSpPr>
          <p:nvPr>
            <p:ph type="body" sz="quarter" idx="1"/>
          </p:nvPr>
        </p:nvSpPr>
        <p:spPr>
          <a:prstGeom prst="rect">
            <a:avLst/>
          </a:prstGeom>
        </p:spPr>
        <p:txBody>
          <a:bodyPr/>
          <a:lstStyle>
            <a:lvl1pPr>
              <a:defRPr b="1"/>
            </a:lvl1pPr>
          </a:lstStyle>
          <a:p>
            <a:r>
              <a:t>Show Slide 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prstGeom prst="rect">
            <a:avLst/>
          </a:prstGeom>
        </p:spPr>
        <p:txBody>
          <a:bodyPr/>
          <a:lstStyle/>
          <a:p>
            <a:endParaRPr/>
          </a:p>
        </p:txBody>
      </p:sp>
      <p:sp>
        <p:nvSpPr>
          <p:cNvPr id="54" name="Shape 54"/>
          <p:cNvSpPr>
            <a:spLocks noGrp="1"/>
          </p:cNvSpPr>
          <p:nvPr>
            <p:ph type="body" sz="quarter" idx="1"/>
          </p:nvPr>
        </p:nvSpPr>
        <p:spPr>
          <a:prstGeom prst="rect">
            <a:avLst/>
          </a:prstGeom>
        </p:spPr>
        <p:txBody>
          <a:bodyPr/>
          <a:lstStyle>
            <a:lvl1pPr>
              <a:defRPr b="1"/>
            </a:lvl1pPr>
          </a:lstStyle>
          <a:p>
            <a:r>
              <a:t>Show Slide 10.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933152" y="2198191"/>
            <a:ext cx="8103692" cy="110996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290" tIns="39290" rIns="39290" bIns="39290">
            <a:normAutofit/>
          </a:bodyPr>
          <a:lstStyle/>
          <a:p>
            <a:r>
              <a:t>Slide Title</a:t>
            </a:r>
          </a:p>
        </p:txBody>
      </p:sp>
      <p:sp>
        <p:nvSpPr>
          <p:cNvPr id="3" name="Body Level One…"/>
          <p:cNvSpPr txBox="1">
            <a:spLocks noGrp="1"/>
          </p:cNvSpPr>
          <p:nvPr>
            <p:ph type="body" idx="1" hasCustomPrompt="1"/>
          </p:nvPr>
        </p:nvSpPr>
        <p:spPr>
          <a:xfrm>
            <a:off x="933152" y="4649218"/>
            <a:ext cx="8103692" cy="638550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290" tIns="39290" rIns="39290" bIns="3929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9266297" y="11468838"/>
            <a:ext cx="317240" cy="301493"/>
          </a:xfrm>
          <a:prstGeom prst="rect">
            <a:avLst/>
          </a:prstGeom>
          <a:ln w="3175">
            <a:miter lim="400000"/>
          </a:ln>
        </p:spPr>
        <p:txBody>
          <a:bodyPr wrap="none" lIns="39290" tIns="39290" rIns="39290" bIns="39290" anchor="b">
            <a:spAutoFit/>
          </a:bodyPr>
          <a:lstStyle>
            <a:lvl1pPr defTabSz="567972">
              <a:defRPr sz="16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2370607"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1pPr>
      <a:lvl2pPr marL="0" marR="0" indent="457200" algn="l" defTabSz="2370607"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2370607"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2370607"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2370607"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2370607"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2370607"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2370607"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2370607"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p:titleStyle>
    <p:bodyStyle>
      <a:lvl1pPr marL="584200" marR="0" indent="-584200" algn="l" defTabSz="2370607" rtl="0" latinLnBrk="0">
        <a:lnSpc>
          <a:spcPct val="90000"/>
        </a:lnSpc>
        <a:spcBef>
          <a:spcPts val="4300"/>
        </a:spcBef>
        <a:spcAft>
          <a:spcPts val="0"/>
        </a:spcAft>
        <a:buClr>
          <a:srgbClr val="EBBC13"/>
        </a:buClr>
        <a:buSzPct val="123000"/>
        <a:buFontTx/>
        <a:buChar char="‣"/>
        <a:tabLst/>
        <a:defRPr sz="4600" b="0" i="0" u="none" strike="noStrike" cap="none" spc="0" baseline="0">
          <a:solidFill>
            <a:srgbClr val="000000"/>
          </a:solidFill>
          <a:uFillTx/>
          <a:latin typeface="+mn-lt"/>
          <a:ea typeface="+mn-ea"/>
          <a:cs typeface="+mn-cs"/>
          <a:sym typeface="Helvetica Neue"/>
        </a:defRPr>
      </a:lvl1pPr>
      <a:lvl2pPr marL="1193800" marR="0" indent="-584200" algn="l" defTabSz="2370607" rtl="0" latinLnBrk="0">
        <a:lnSpc>
          <a:spcPct val="90000"/>
        </a:lnSpc>
        <a:spcBef>
          <a:spcPts val="4300"/>
        </a:spcBef>
        <a:spcAft>
          <a:spcPts val="0"/>
        </a:spcAft>
        <a:buClr>
          <a:srgbClr val="EBBC13"/>
        </a:buClr>
        <a:buSzPct val="123000"/>
        <a:buFontTx/>
        <a:buChar char="•"/>
        <a:tabLst/>
        <a:defRPr sz="4600" b="0" i="0" u="none" strike="noStrike" cap="none" spc="0" baseline="0">
          <a:solidFill>
            <a:srgbClr val="000000"/>
          </a:solidFill>
          <a:uFillTx/>
          <a:latin typeface="+mn-lt"/>
          <a:ea typeface="+mn-ea"/>
          <a:cs typeface="+mn-cs"/>
          <a:sym typeface="Helvetica Neue"/>
        </a:defRPr>
      </a:lvl2pPr>
      <a:lvl3pPr marL="1803400" marR="0" indent="-584200" algn="l" defTabSz="2370607" rtl="0" latinLnBrk="0">
        <a:lnSpc>
          <a:spcPct val="90000"/>
        </a:lnSpc>
        <a:spcBef>
          <a:spcPts val="4300"/>
        </a:spcBef>
        <a:spcAft>
          <a:spcPts val="0"/>
        </a:spcAft>
        <a:buClr>
          <a:srgbClr val="EBBC13"/>
        </a:buClr>
        <a:buSzPct val="123000"/>
        <a:buFontTx/>
        <a:buChar char="•"/>
        <a:tabLst/>
        <a:defRPr sz="4600" b="0" i="0" u="none" strike="noStrike" cap="none" spc="0" baseline="0">
          <a:solidFill>
            <a:srgbClr val="000000"/>
          </a:solidFill>
          <a:uFillTx/>
          <a:latin typeface="+mn-lt"/>
          <a:ea typeface="+mn-ea"/>
          <a:cs typeface="+mn-cs"/>
          <a:sym typeface="Helvetica Neue"/>
        </a:defRPr>
      </a:lvl3pPr>
      <a:lvl4pPr marL="2413000" marR="0" indent="-584200" algn="l" defTabSz="2370607" rtl="0" latinLnBrk="0">
        <a:lnSpc>
          <a:spcPct val="90000"/>
        </a:lnSpc>
        <a:spcBef>
          <a:spcPts val="4300"/>
        </a:spcBef>
        <a:spcAft>
          <a:spcPts val="0"/>
        </a:spcAft>
        <a:buClr>
          <a:srgbClr val="EBBC13"/>
        </a:buClr>
        <a:buSzPct val="123000"/>
        <a:buFontTx/>
        <a:buChar char="•"/>
        <a:tabLst/>
        <a:defRPr sz="4600" b="0" i="0" u="none" strike="noStrike" cap="none" spc="0" baseline="0">
          <a:solidFill>
            <a:srgbClr val="000000"/>
          </a:solidFill>
          <a:uFillTx/>
          <a:latin typeface="+mn-lt"/>
          <a:ea typeface="+mn-ea"/>
          <a:cs typeface="+mn-cs"/>
          <a:sym typeface="Helvetica Neue"/>
        </a:defRPr>
      </a:lvl4pPr>
      <a:lvl5pPr marL="3022600" marR="0" indent="-584200" algn="l" defTabSz="2370607" rtl="0" latinLnBrk="0">
        <a:lnSpc>
          <a:spcPct val="90000"/>
        </a:lnSpc>
        <a:spcBef>
          <a:spcPts val="4300"/>
        </a:spcBef>
        <a:spcAft>
          <a:spcPts val="0"/>
        </a:spcAft>
        <a:buClr>
          <a:srgbClr val="EBBC13"/>
        </a:buClr>
        <a:buSzPct val="123000"/>
        <a:buFontTx/>
        <a:buChar char="•"/>
        <a:tabLst/>
        <a:defRPr sz="4600" b="0" i="0" u="none" strike="noStrike" cap="none" spc="0" baseline="0">
          <a:solidFill>
            <a:srgbClr val="000000"/>
          </a:solidFill>
          <a:uFillTx/>
          <a:latin typeface="+mn-lt"/>
          <a:ea typeface="+mn-ea"/>
          <a:cs typeface="+mn-cs"/>
          <a:sym typeface="Helvetica Neue"/>
        </a:defRPr>
      </a:lvl5pPr>
      <a:lvl6pPr marL="3632200" marR="0" indent="-584200" algn="l" defTabSz="2370607" rtl="0" latinLnBrk="0">
        <a:lnSpc>
          <a:spcPct val="90000"/>
        </a:lnSpc>
        <a:spcBef>
          <a:spcPts val="4300"/>
        </a:spcBef>
        <a:spcAft>
          <a:spcPts val="0"/>
        </a:spcAft>
        <a:buClr>
          <a:srgbClr val="EBBC13"/>
        </a:buClr>
        <a:buSzPct val="123000"/>
        <a:buFontTx/>
        <a:buChar char="•"/>
        <a:tabLst/>
        <a:defRPr sz="4600" b="0" i="0" u="none" strike="noStrike" cap="none" spc="0" baseline="0">
          <a:solidFill>
            <a:srgbClr val="000000"/>
          </a:solidFill>
          <a:uFillTx/>
          <a:latin typeface="+mn-lt"/>
          <a:ea typeface="+mn-ea"/>
          <a:cs typeface="+mn-cs"/>
          <a:sym typeface="Helvetica Neue"/>
        </a:defRPr>
      </a:lvl6pPr>
      <a:lvl7pPr marL="4241800" marR="0" indent="-584200" algn="l" defTabSz="2370607" rtl="0" latinLnBrk="0">
        <a:lnSpc>
          <a:spcPct val="90000"/>
        </a:lnSpc>
        <a:spcBef>
          <a:spcPts val="4300"/>
        </a:spcBef>
        <a:spcAft>
          <a:spcPts val="0"/>
        </a:spcAft>
        <a:buClr>
          <a:srgbClr val="EBBC13"/>
        </a:buClr>
        <a:buSzPct val="123000"/>
        <a:buFontTx/>
        <a:buChar char="•"/>
        <a:tabLst/>
        <a:defRPr sz="4600" b="0" i="0" u="none" strike="noStrike" cap="none" spc="0" baseline="0">
          <a:solidFill>
            <a:srgbClr val="000000"/>
          </a:solidFill>
          <a:uFillTx/>
          <a:latin typeface="+mn-lt"/>
          <a:ea typeface="+mn-ea"/>
          <a:cs typeface="+mn-cs"/>
          <a:sym typeface="Helvetica Neue"/>
        </a:defRPr>
      </a:lvl7pPr>
      <a:lvl8pPr marL="4851400" marR="0" indent="-584200" algn="l" defTabSz="2370607" rtl="0" latinLnBrk="0">
        <a:lnSpc>
          <a:spcPct val="90000"/>
        </a:lnSpc>
        <a:spcBef>
          <a:spcPts val="4300"/>
        </a:spcBef>
        <a:spcAft>
          <a:spcPts val="0"/>
        </a:spcAft>
        <a:buClr>
          <a:srgbClr val="EBBC13"/>
        </a:buClr>
        <a:buSzPct val="123000"/>
        <a:buFontTx/>
        <a:buChar char="•"/>
        <a:tabLst/>
        <a:defRPr sz="4600" b="0" i="0" u="none" strike="noStrike" cap="none" spc="0" baseline="0">
          <a:solidFill>
            <a:srgbClr val="000000"/>
          </a:solidFill>
          <a:uFillTx/>
          <a:latin typeface="+mn-lt"/>
          <a:ea typeface="+mn-ea"/>
          <a:cs typeface="+mn-cs"/>
          <a:sym typeface="Helvetica Neue"/>
        </a:defRPr>
      </a:lvl8pPr>
      <a:lvl9pPr marL="5461000" marR="0" indent="-584200" algn="l" defTabSz="2370607" rtl="0" latinLnBrk="0">
        <a:lnSpc>
          <a:spcPct val="90000"/>
        </a:lnSpc>
        <a:spcBef>
          <a:spcPts val="4300"/>
        </a:spcBef>
        <a:spcAft>
          <a:spcPts val="0"/>
        </a:spcAft>
        <a:buClr>
          <a:srgbClr val="EBBC13"/>
        </a:buClr>
        <a:buSzPct val="123000"/>
        <a:buFontTx/>
        <a:buChar char="•"/>
        <a:tabLst/>
        <a:defRPr sz="4600" b="0" i="0" u="none" strike="noStrike" cap="none" spc="0" baseline="0">
          <a:solidFill>
            <a:srgbClr val="000000"/>
          </a:solidFill>
          <a:uFillTx/>
          <a:latin typeface="+mn-lt"/>
          <a:ea typeface="+mn-ea"/>
          <a:cs typeface="+mn-cs"/>
          <a:sym typeface="Helvetica Neue"/>
        </a:defRPr>
      </a:lvl9pPr>
    </p:bodyStyle>
    <p:otherStyle>
      <a:lvl1pPr marL="0" marR="0" indent="0" algn="ctr" defTabSz="56797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1pPr>
      <a:lvl2pPr marL="0" marR="0" indent="457200" algn="ctr" defTabSz="56797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2pPr>
      <a:lvl3pPr marL="0" marR="0" indent="914400" algn="ctr" defTabSz="56797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3pPr>
      <a:lvl4pPr marL="0" marR="0" indent="1371600" algn="ctr" defTabSz="56797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4pPr>
      <a:lvl5pPr marL="0" marR="0" indent="1828800" algn="ctr" defTabSz="56797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5pPr>
      <a:lvl6pPr marL="0" marR="0" indent="2286000" algn="ctr" defTabSz="56797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6pPr>
      <a:lvl7pPr marL="0" marR="0" indent="2743200" algn="ctr" defTabSz="56797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7pPr>
      <a:lvl8pPr marL="0" marR="0" indent="3200400" algn="ctr" defTabSz="56797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8pPr>
      <a:lvl9pPr marL="0" marR="0" indent="3657600" algn="ctr" defTabSz="567972"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safesha.re/2cer" TargetMode="External"/><Relationship Id="rId5" Type="http://schemas.openxmlformats.org/officeDocument/2006/relationships/hyperlink" Target="https://safesha.re/2ceq" TargetMode="External"/><Relationship Id="rId4" Type="http://schemas.openxmlformats.org/officeDocument/2006/relationships/hyperlink" Target="https://safesha.re/2ce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ty student lesson 03_1.jpg" descr="ty student lesson 03_1.jpg"/>
          <p:cNvPicPr>
            <a:picLocks noChangeAspect="1"/>
          </p:cNvPicPr>
          <p:nvPr/>
        </p:nvPicPr>
        <p:blipFill>
          <a:blip r:embed="rId3"/>
          <a:stretch>
            <a:fillRect/>
          </a:stretch>
        </p:blipFill>
        <p:spPr>
          <a:xfrm>
            <a:off x="0" y="6350"/>
            <a:ext cx="18859500" cy="13322300"/>
          </a:xfrm>
          <a:prstGeom prst="rect">
            <a:avLst/>
          </a:prstGeom>
          <a:ln w="3175">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ty student lesson 0310 new.jpg" descr="ty student lesson 0310 new.jpg"/>
          <p:cNvPicPr>
            <a:picLocks noChangeAspect="1"/>
          </p:cNvPicPr>
          <p:nvPr/>
        </p:nvPicPr>
        <p:blipFill>
          <a:blip r:embed="rId3"/>
          <a:stretch>
            <a:fillRect/>
          </a:stretch>
        </p:blipFill>
        <p:spPr>
          <a:xfrm>
            <a:off x="-1" y="1086"/>
            <a:ext cx="18859501" cy="13332829"/>
          </a:xfrm>
          <a:prstGeom prst="rect">
            <a:avLst/>
          </a:prstGeom>
          <a:ln w="3175">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ty student lesson 0311.jpg" descr="ty student lesson 0311.jpg"/>
          <p:cNvPicPr>
            <a:picLocks noChangeAspect="1"/>
          </p:cNvPicPr>
          <p:nvPr/>
        </p:nvPicPr>
        <p:blipFill>
          <a:blip r:embed="rId3"/>
          <a:stretch>
            <a:fillRect/>
          </a:stretch>
        </p:blipFill>
        <p:spPr>
          <a:xfrm>
            <a:off x="-1" y="1086"/>
            <a:ext cx="18859501" cy="13332829"/>
          </a:xfrm>
          <a:prstGeom prst="rect">
            <a:avLst/>
          </a:prstGeom>
          <a:ln w="3175">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ty student lesson 0312.jpg" descr="ty student lesson 0312.jpg"/>
          <p:cNvPicPr>
            <a:picLocks noChangeAspect="1"/>
          </p:cNvPicPr>
          <p:nvPr/>
        </p:nvPicPr>
        <p:blipFill>
          <a:blip r:embed="rId3"/>
          <a:stretch>
            <a:fillRect/>
          </a:stretch>
        </p:blipFill>
        <p:spPr>
          <a:xfrm>
            <a:off x="0" y="1086"/>
            <a:ext cx="18859501" cy="13332829"/>
          </a:xfrm>
          <a:prstGeom prst="rect">
            <a:avLst/>
          </a:prstGeom>
          <a:ln w="3175">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ty student lesson 0313 new.jpg" descr="ty student lesson 0313 new.jpg"/>
          <p:cNvPicPr>
            <a:picLocks noChangeAspect="1"/>
          </p:cNvPicPr>
          <p:nvPr/>
        </p:nvPicPr>
        <p:blipFill>
          <a:blip r:embed="rId3"/>
          <a:stretch>
            <a:fillRect/>
          </a:stretch>
        </p:blipFill>
        <p:spPr>
          <a:xfrm>
            <a:off x="-1" y="1086"/>
            <a:ext cx="18859501" cy="13332829"/>
          </a:xfrm>
          <a:prstGeom prst="rect">
            <a:avLst/>
          </a:prstGeom>
          <a:ln w="3175">
            <a:miter lim="400000"/>
          </a:ln>
        </p:spPr>
      </p:pic>
      <p:sp>
        <p:nvSpPr>
          <p:cNvPr id="3" name="Rectangle 2">
            <a:hlinkClick r:id="rId4"/>
            <a:extLst>
              <a:ext uri="{FF2B5EF4-FFF2-40B4-BE49-F238E27FC236}">
                <a16:creationId xmlns:a16="http://schemas.microsoft.com/office/drawing/2014/main" id="{02B76263-2552-334A-B6E7-3D887D2E4974}"/>
              </a:ext>
            </a:extLst>
          </p:cNvPr>
          <p:cNvSpPr/>
          <p:nvPr/>
        </p:nvSpPr>
        <p:spPr>
          <a:xfrm>
            <a:off x="2108200" y="3708400"/>
            <a:ext cx="6197600" cy="34798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290" tIns="39290" rIns="39290" bIns="39290" numCol="1" spcCol="38100" rtlCol="0" anchor="ctr">
            <a:spAutoFit/>
          </a:bodyPr>
          <a:lstStyle/>
          <a:p>
            <a:pPr marL="0" marR="0" indent="0" algn="ctr" defTabSz="802569"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Rectangle 3">
            <a:hlinkClick r:id="rId5"/>
            <a:extLst>
              <a:ext uri="{FF2B5EF4-FFF2-40B4-BE49-F238E27FC236}">
                <a16:creationId xmlns:a16="http://schemas.microsoft.com/office/drawing/2014/main" id="{4D2F57A3-A01D-744B-BDDF-30253A990D78}"/>
              </a:ext>
            </a:extLst>
          </p:cNvPr>
          <p:cNvSpPr/>
          <p:nvPr/>
        </p:nvSpPr>
        <p:spPr>
          <a:xfrm>
            <a:off x="10566400" y="3708400"/>
            <a:ext cx="6197600" cy="34798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290" tIns="39290" rIns="39290" bIns="39290" numCol="1" spcCol="38100" rtlCol="0" anchor="ctr">
            <a:spAutoFit/>
          </a:bodyPr>
          <a:lstStyle/>
          <a:p>
            <a:pPr marL="0" marR="0" indent="0" algn="ctr" defTabSz="802569"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ectangle 4">
            <a:hlinkClick r:id="rId6"/>
            <a:extLst>
              <a:ext uri="{FF2B5EF4-FFF2-40B4-BE49-F238E27FC236}">
                <a16:creationId xmlns:a16="http://schemas.microsoft.com/office/drawing/2014/main" id="{ECFB2252-C116-0048-9F9A-02ACBCA456AB}"/>
              </a:ext>
            </a:extLst>
          </p:cNvPr>
          <p:cNvSpPr/>
          <p:nvPr/>
        </p:nvSpPr>
        <p:spPr>
          <a:xfrm>
            <a:off x="6299200" y="8636000"/>
            <a:ext cx="6197600" cy="34798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290" tIns="39290" rIns="39290" bIns="39290" numCol="1" spcCol="38100" rtlCol="0" anchor="ctr">
            <a:spAutoFit/>
          </a:bodyPr>
          <a:lstStyle/>
          <a:p>
            <a:pPr marL="0" marR="0" indent="0" algn="ctr" defTabSz="802569"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ty student lesson 032.jpg" descr="ty student lesson 032.jpg"/>
          <p:cNvPicPr>
            <a:picLocks noChangeAspect="1"/>
          </p:cNvPicPr>
          <p:nvPr/>
        </p:nvPicPr>
        <p:blipFill>
          <a:blip r:embed="rId3"/>
          <a:stretch>
            <a:fillRect/>
          </a:stretch>
        </p:blipFill>
        <p:spPr>
          <a:xfrm>
            <a:off x="-1" y="1086"/>
            <a:ext cx="18859501" cy="13332829"/>
          </a:xfrm>
          <a:prstGeom prst="rect">
            <a:avLst/>
          </a:prstGeom>
          <a:ln w="3175">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ty student lesson 03_3.jpg" descr="ty student lesson 03_3.jpg"/>
          <p:cNvPicPr>
            <a:picLocks noChangeAspect="1"/>
          </p:cNvPicPr>
          <p:nvPr/>
        </p:nvPicPr>
        <p:blipFill>
          <a:blip r:embed="rId3"/>
          <a:stretch>
            <a:fillRect/>
          </a:stretch>
        </p:blipFill>
        <p:spPr>
          <a:xfrm>
            <a:off x="0" y="6350"/>
            <a:ext cx="18859500" cy="13322300"/>
          </a:xfrm>
          <a:prstGeom prst="rect">
            <a:avLst/>
          </a:prstGeom>
          <a:ln w="3175">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ty student lesson 034.jpg" descr="ty student lesson 034.jpg"/>
          <p:cNvPicPr>
            <a:picLocks noChangeAspect="1"/>
          </p:cNvPicPr>
          <p:nvPr/>
        </p:nvPicPr>
        <p:blipFill>
          <a:blip r:embed="rId3"/>
          <a:stretch>
            <a:fillRect/>
          </a:stretch>
        </p:blipFill>
        <p:spPr>
          <a:xfrm>
            <a:off x="-1" y="1086"/>
            <a:ext cx="18859501" cy="13332829"/>
          </a:xfrm>
          <a:prstGeom prst="rect">
            <a:avLst/>
          </a:prstGeom>
          <a:ln w="3175">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ty student lesson 035.jpg" descr="ty student lesson 035.jpg"/>
          <p:cNvPicPr>
            <a:picLocks noChangeAspect="1"/>
          </p:cNvPicPr>
          <p:nvPr/>
        </p:nvPicPr>
        <p:blipFill>
          <a:blip r:embed="rId3"/>
          <a:stretch>
            <a:fillRect/>
          </a:stretch>
        </p:blipFill>
        <p:spPr>
          <a:xfrm>
            <a:off x="0" y="1086"/>
            <a:ext cx="18859501" cy="13332829"/>
          </a:xfrm>
          <a:prstGeom prst="rect">
            <a:avLst/>
          </a:prstGeom>
          <a:ln w="3175">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ty student lesson 036.jpg" descr="ty student lesson 036.jpg"/>
          <p:cNvPicPr>
            <a:picLocks noChangeAspect="1"/>
          </p:cNvPicPr>
          <p:nvPr/>
        </p:nvPicPr>
        <p:blipFill>
          <a:blip r:embed="rId3"/>
          <a:stretch>
            <a:fillRect/>
          </a:stretch>
        </p:blipFill>
        <p:spPr>
          <a:xfrm>
            <a:off x="-1" y="1086"/>
            <a:ext cx="18859501" cy="13332829"/>
          </a:xfrm>
          <a:prstGeom prst="rect">
            <a:avLst/>
          </a:prstGeom>
          <a:ln w="3175">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ty student lesson 03_7.jpg" descr="ty student lesson 03_7.jpg"/>
          <p:cNvPicPr>
            <a:picLocks noChangeAspect="1"/>
          </p:cNvPicPr>
          <p:nvPr/>
        </p:nvPicPr>
        <p:blipFill>
          <a:blip r:embed="rId3"/>
          <a:stretch>
            <a:fillRect/>
          </a:stretch>
        </p:blipFill>
        <p:spPr>
          <a:xfrm>
            <a:off x="0" y="6350"/>
            <a:ext cx="18859500" cy="13322300"/>
          </a:xfrm>
          <a:prstGeom prst="rect">
            <a:avLst/>
          </a:prstGeom>
          <a:ln w="3175">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ty student lesson 03_8.jpg" descr="ty student lesson 03_8.jpg"/>
          <p:cNvPicPr>
            <a:picLocks noChangeAspect="1"/>
          </p:cNvPicPr>
          <p:nvPr/>
        </p:nvPicPr>
        <p:blipFill>
          <a:blip r:embed="rId3"/>
          <a:stretch>
            <a:fillRect/>
          </a:stretch>
        </p:blipFill>
        <p:spPr>
          <a:xfrm>
            <a:off x="0" y="6350"/>
            <a:ext cx="18859500" cy="13322300"/>
          </a:xfrm>
          <a:prstGeom prst="rect">
            <a:avLst/>
          </a:prstGeom>
          <a:ln w="3175">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ty student lesson 03_9.jpg" descr="ty student lesson 03_9.jpg"/>
          <p:cNvPicPr>
            <a:picLocks noChangeAspect="1"/>
          </p:cNvPicPr>
          <p:nvPr/>
        </p:nvPicPr>
        <p:blipFill>
          <a:blip r:embed="rId3"/>
          <a:stretch>
            <a:fillRect/>
          </a:stretch>
        </p:blipFill>
        <p:spPr>
          <a:xfrm>
            <a:off x="0" y="6350"/>
            <a:ext cx="18859500" cy="13322300"/>
          </a:xfrm>
          <a:prstGeom prst="rect">
            <a:avLst/>
          </a:prstGeom>
          <a:ln w="3175">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005E00"/>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9290" tIns="39290" rIns="39290" bIns="39290" numCol="1" spcCol="38100" rtlCol="0" anchor="ctr">
        <a:spAutoFit/>
      </a:bodyPr>
      <a:lstStyle>
        <a:defPPr marL="0" marR="0" indent="0" algn="ctr" defTabSz="802569"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290" tIns="39290" rIns="39290" bIns="39290" numCol="1" spcCol="38100" rtlCol="0" anchor="ctr">
        <a:spAutoFit/>
      </a:bodyPr>
      <a:lstStyle>
        <a:defPPr marL="0" marR="0" indent="0" algn="ctr" defTabSz="2370607"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9290" tIns="39290" rIns="39290" bIns="39290" numCol="1" spcCol="38100" rtlCol="0" anchor="ctr">
        <a:spAutoFit/>
      </a:bodyPr>
      <a:lstStyle>
        <a:defPPr marL="0" marR="0" indent="0" algn="ctr" defTabSz="802569"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290" tIns="39290" rIns="39290" bIns="39290" numCol="1" spcCol="38100" rtlCol="0" anchor="ctr">
        <a:spAutoFit/>
      </a:bodyPr>
      <a:lstStyle>
        <a:defPPr marL="0" marR="0" indent="0" algn="ctr" defTabSz="2370607"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1742</Words>
  <Application>Microsoft Macintosh PowerPoint</Application>
  <PresentationFormat>Custom</PresentationFormat>
  <Paragraphs>127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Georgia</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colette dower</cp:lastModifiedBy>
  <cp:revision>1</cp:revision>
  <dcterms:modified xsi:type="dcterms:W3CDTF">2021-06-15T10:25:44Z</dcterms:modified>
</cp:coreProperties>
</file>