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notesMasterIdLst>
    <p:notesMasterId r:id="rId5"/>
  </p:notesMasterIdLst>
  <p:sldIdLst>
    <p:sldId id="256" r:id="rId2"/>
    <p:sldId id="261" r:id="rId3"/>
    <p:sldId id="262" r:id="rId4"/>
  </p:sldIdLst>
  <p:sldSz cx="18288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52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83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8" indent="0" algn="ctr">
              <a:buNone/>
              <a:defRPr sz="2400"/>
            </a:lvl4pPr>
            <a:lvl5pPr marL="2743132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3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AB852BF1-B8A3-4DEF-864E-665324C71EC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1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AB852BF1-B8A3-4DEF-864E-665324C71EC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70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AB852BF1-B8A3-4DEF-864E-665324C71EC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46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AB852BF1-B8A3-4DEF-864E-665324C71EC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52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783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348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132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697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48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263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AB852BF1-B8A3-4DEF-864E-665324C71EC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4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AB852BF1-B8A3-4DEF-864E-665324C71EC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99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5" y="3362326"/>
            <a:ext cx="7736680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83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8" indent="0">
              <a:buNone/>
              <a:defRPr sz="2400" b="1"/>
            </a:lvl4pPr>
            <a:lvl5pPr marL="2743132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3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5" y="5010150"/>
            <a:ext cx="773668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83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8" indent="0">
              <a:buNone/>
              <a:defRPr sz="2400" b="1"/>
            </a:lvl4pPr>
            <a:lvl5pPr marL="2743132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3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AB852BF1-B8A3-4DEF-864E-665324C71EC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94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AB852BF1-B8A3-4DEF-864E-665324C71EC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9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AB852BF1-B8A3-4DEF-864E-665324C71EC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0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914400"/>
            <a:ext cx="5898356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4114800"/>
            <a:ext cx="589835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783" indent="0">
              <a:buNone/>
              <a:defRPr sz="2100"/>
            </a:lvl2pPr>
            <a:lvl3pPr marL="1371566" indent="0">
              <a:buNone/>
              <a:defRPr sz="1800"/>
            </a:lvl3pPr>
            <a:lvl4pPr marL="2057348" indent="0">
              <a:buNone/>
              <a:defRPr sz="1500"/>
            </a:lvl4pPr>
            <a:lvl5pPr marL="2743132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AB852BF1-B8A3-4DEF-864E-665324C71EC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1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914400"/>
            <a:ext cx="5898356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83" indent="0">
              <a:buNone/>
              <a:defRPr sz="4200"/>
            </a:lvl2pPr>
            <a:lvl3pPr marL="1371566" indent="0">
              <a:buNone/>
              <a:defRPr sz="3600"/>
            </a:lvl3pPr>
            <a:lvl4pPr marL="2057348" indent="0">
              <a:buNone/>
              <a:defRPr sz="3000"/>
            </a:lvl4pPr>
            <a:lvl5pPr marL="2743132" indent="0">
              <a:buNone/>
              <a:defRPr sz="3000"/>
            </a:lvl5pPr>
            <a:lvl6pPr marL="3428915" indent="0">
              <a:buNone/>
              <a:defRPr sz="3000"/>
            </a:lvl6pPr>
            <a:lvl7pPr marL="4114697" indent="0">
              <a:buNone/>
              <a:defRPr sz="3000"/>
            </a:lvl7pPr>
            <a:lvl8pPr marL="4800480" indent="0">
              <a:buNone/>
              <a:defRPr sz="3000"/>
            </a:lvl8pPr>
            <a:lvl9pPr marL="5486263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4114800"/>
            <a:ext cx="589835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783" indent="0">
              <a:buNone/>
              <a:defRPr sz="2100"/>
            </a:lvl2pPr>
            <a:lvl3pPr marL="1371566" indent="0">
              <a:buNone/>
              <a:defRPr sz="1800"/>
            </a:lvl3pPr>
            <a:lvl4pPr marL="2057348" indent="0">
              <a:buNone/>
              <a:defRPr sz="1500"/>
            </a:lvl4pPr>
            <a:lvl5pPr marL="2743132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AB852BF1-B8A3-4DEF-864E-665324C71EC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48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ok cover of a book&#10;&#10;AI-generated content may be incorrect.">
            <a:extLst>
              <a:ext uri="{FF2B5EF4-FFF2-40B4-BE49-F238E27FC236}">
                <a16:creationId xmlns:a16="http://schemas.microsoft.com/office/drawing/2014/main" id="{3838EB73-E26E-7D53-803C-6A1392D929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823" y="528731"/>
            <a:ext cx="1567878" cy="2361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531006-ADC2-DC01-64FC-7CB5A55B7D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72" y="784762"/>
            <a:ext cx="6446520" cy="777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0483F9-F771-B600-CFCB-2A2E165D8D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72" y="1709706"/>
            <a:ext cx="8656320" cy="762000"/>
          </a:xfrm>
          <a:prstGeom prst="rect">
            <a:avLst/>
          </a:prstGeom>
        </p:spPr>
      </p:pic>
      <p:pic>
        <p:nvPicPr>
          <p:cNvPr id="5" name="Picture 4" descr="A book cover of a green landscape&#10;&#10;AI-generated content may be incorrect.">
            <a:extLst>
              <a:ext uri="{FF2B5EF4-FFF2-40B4-BE49-F238E27FC236}">
                <a16:creationId xmlns:a16="http://schemas.microsoft.com/office/drawing/2014/main" id="{CD05DDB8-CC33-E519-C68F-0DB5E82741D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79" y="528731"/>
            <a:ext cx="1567878" cy="23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8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2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2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2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3" indent="-342892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2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8" indent="-342892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2" indent="-342892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2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8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2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3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youtube.com/watch?v=JhJcxr9PqfE" TargetMode="External"/><Relationship Id="rId7" Type="http://schemas.openxmlformats.org/officeDocument/2006/relationships/hyperlink" Target="https://www.youtube.com/watch?v=THUgRS5N6i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a2ZFDKViFAM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www.youtube.com/watch?v=H8dpzJ-5CY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s://www.youtube.com/watch?v=3TrcISsHJq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i0rIjEt2nPM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fYevvLTXcG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3W_A_zI4FK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flein.gov.uk/en/site/406403/images/?pg=2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LKBC67hGgb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liciwch ar y lluniau.…"/>
          <p:cNvSpPr txBox="1"/>
          <p:nvPr/>
        </p:nvSpPr>
        <p:spPr>
          <a:xfrm>
            <a:off x="7040207" y="7583931"/>
            <a:ext cx="3702488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spcBef>
                <a:spcPts val="675"/>
              </a:spcBef>
              <a:defRPr sz="3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 sz="2925">
                <a:solidFill>
                  <a:srgbClr val="FF0000"/>
                </a:solidFill>
              </a:rPr>
              <a:t>Cliciwch ar y lluniau.</a:t>
            </a:r>
          </a:p>
          <a:p>
            <a:pPr algn="ctr">
              <a:spcBef>
                <a:spcPts val="675"/>
              </a:spcBef>
              <a:defRPr sz="3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 sz="2925">
                <a:solidFill>
                  <a:srgbClr val="FF0000"/>
                </a:solidFill>
              </a:rPr>
              <a:t>Click on the pictures.</a:t>
            </a:r>
          </a:p>
        </p:txBody>
      </p:sp>
      <p:sp>
        <p:nvSpPr>
          <p:cNvPr id="141" name="Cysylltidau…"/>
          <p:cNvSpPr txBox="1"/>
          <p:nvPr/>
        </p:nvSpPr>
        <p:spPr>
          <a:xfrm>
            <a:off x="6471025" y="3846415"/>
            <a:ext cx="4660763" cy="154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spcBef>
                <a:spcPts val="600"/>
              </a:spcBef>
              <a:defRPr b="1"/>
            </a:pPr>
            <a:r>
              <a:rPr lang="en-GB" sz="3600"/>
              <a:t>Llwybr Arfordir Cymru</a:t>
            </a:r>
          </a:p>
          <a:p>
            <a:pPr algn="ctr">
              <a:spcBef>
                <a:spcPts val="600"/>
              </a:spcBef>
              <a:defRPr b="1"/>
            </a:pPr>
            <a:r>
              <a:rPr lang="en-GB" sz="3600"/>
              <a:t>Wales Coast Path</a:t>
            </a:r>
          </a:p>
          <a:p>
            <a:pPr algn="ctr">
              <a:spcBef>
                <a:spcPts val="600"/>
              </a:spcBef>
              <a:defRPr b="1"/>
            </a:pPr>
            <a:r>
              <a:rPr sz="1350"/>
              <a:t> </a:t>
            </a:r>
          </a:p>
        </p:txBody>
      </p:sp>
      <p:sp>
        <p:nvSpPr>
          <p:cNvPr id="144" name="Double Arrow"/>
          <p:cNvSpPr/>
          <p:nvPr/>
        </p:nvSpPr>
        <p:spPr>
          <a:xfrm>
            <a:off x="7707804" y="6012211"/>
            <a:ext cx="2187203" cy="952501"/>
          </a:xfrm>
          <a:prstGeom prst="leftRightArrow">
            <a:avLst>
              <a:gd name="adj1" fmla="val 32000"/>
              <a:gd name="adj2" fmla="val 4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A84D2-29F0-899A-EFA5-13B128ED64A7}"/>
              </a:ext>
            </a:extLst>
          </p:cNvPr>
          <p:cNvSpPr txBox="1"/>
          <p:nvPr/>
        </p:nvSpPr>
        <p:spPr>
          <a:xfrm>
            <a:off x="12135341" y="6655599"/>
            <a:ext cx="4800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Llwybr Arfordir Cymru yn edrych i’r de tuag at Ceinewydd.</a:t>
            </a:r>
          </a:p>
          <a:p>
            <a:r>
              <a:rPr lang="en-GB" sz="2400"/>
              <a:t>Wales Coast Path looking south towards New Quay.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E54680-E86C-D0B4-A789-E3FAFE2F9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87" y="12580686"/>
            <a:ext cx="16743425" cy="954107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7A3EAEA4-A1FA-3370-3FB0-0507A4C514F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181828" y="3648121"/>
            <a:ext cx="4680000" cy="2934000"/>
          </a:xfrm>
          <a:prstGeom prst="rect">
            <a:avLst/>
          </a:prstGeom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B1502A5A-E76C-8098-F0C2-BDB415368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402" y="3648122"/>
            <a:ext cx="4680000" cy="29347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1CE29D-5B6D-7ED1-A638-D6FB7D0C0982}"/>
              </a:ext>
            </a:extLst>
          </p:cNvPr>
          <p:cNvSpPr txBox="1"/>
          <p:nvPr/>
        </p:nvSpPr>
        <p:spPr>
          <a:xfrm>
            <a:off x="1022428" y="6655599"/>
            <a:ext cx="4800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Llwybr Arfordir Cymru o Aberaeron i Gilfach yr Halen.</a:t>
            </a:r>
            <a:br>
              <a:rPr lang="en-GB" sz="2400"/>
            </a:br>
            <a:r>
              <a:rPr lang="en-GB" sz="2400"/>
              <a:t>Wales Coast Path from Aberaeron to Gilfach yr Halen.</a:t>
            </a:r>
          </a:p>
        </p:txBody>
      </p:sp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F2DA7F02-6B2A-832A-36D8-7F1C4F524813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115402" y="8333669"/>
            <a:ext cx="4680000" cy="2934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49BDC8-F946-EE32-A767-67952E6EAB97}"/>
              </a:ext>
            </a:extLst>
          </p:cNvPr>
          <p:cNvSpPr txBox="1"/>
          <p:nvPr/>
        </p:nvSpPr>
        <p:spPr>
          <a:xfrm>
            <a:off x="1022428" y="11301188"/>
            <a:ext cx="4800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Llwybr Arfordir Cymru gerllaw Cwmtydu. </a:t>
            </a:r>
            <a:br>
              <a:rPr lang="en-GB" sz="2400"/>
            </a:br>
            <a:r>
              <a:rPr lang="en-GB" sz="2400"/>
              <a:t>Wales Coast Path near Cwmtydu.</a:t>
            </a:r>
          </a:p>
        </p:txBody>
      </p:sp>
      <p:pic>
        <p:nvPicPr>
          <p:cNvPr id="23" name="Picture 22">
            <a:hlinkClick r:id="rId9"/>
            <a:extLst>
              <a:ext uri="{FF2B5EF4-FFF2-40B4-BE49-F238E27FC236}">
                <a16:creationId xmlns:a16="http://schemas.microsoft.com/office/drawing/2014/main" id="{2F85D7CE-FC38-5645-42CB-15F5353920F3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2283183" y="8288018"/>
            <a:ext cx="4680000" cy="2934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75EEA58-82CA-4700-FB34-DE8FF6ADAE1A}"/>
              </a:ext>
            </a:extLst>
          </p:cNvPr>
          <p:cNvSpPr txBox="1"/>
          <p:nvPr/>
        </p:nvSpPr>
        <p:spPr>
          <a:xfrm>
            <a:off x="12283183" y="11180272"/>
            <a:ext cx="5502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Llwybr Arfordir Cymru o Aberporth i Dresaith.  </a:t>
            </a:r>
            <a:br>
              <a:rPr lang="en-GB" sz="2400"/>
            </a:br>
            <a:r>
              <a:rPr lang="en-GB" sz="2400"/>
              <a:t>Wales Coast Path between Aberporth and Tresaith</a:t>
            </a:r>
            <a:r>
              <a:rPr lang="en-GB" sz="2800"/>
              <a:t>.</a:t>
            </a:r>
          </a:p>
        </p:txBody>
      </p:sp>
      <p:sp>
        <p:nvSpPr>
          <p:cNvPr id="25" name="Cysylltidau…">
            <a:extLst>
              <a:ext uri="{FF2B5EF4-FFF2-40B4-BE49-F238E27FC236}">
                <a16:creationId xmlns:a16="http://schemas.microsoft.com/office/drawing/2014/main" id="{806B67CE-ED09-5E33-A004-98720F6721EA}"/>
              </a:ext>
            </a:extLst>
          </p:cNvPr>
          <p:cNvSpPr txBox="1"/>
          <p:nvPr/>
        </p:nvSpPr>
        <p:spPr>
          <a:xfrm>
            <a:off x="4329266" y="2737372"/>
            <a:ext cx="8944278" cy="91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ctr">
              <a:spcBef>
                <a:spcPts val="600"/>
              </a:spcBef>
              <a:defRPr b="1"/>
            </a:pPr>
            <a:r>
              <a:rPr sz="3600"/>
              <a:t>Cy</a:t>
            </a:r>
            <a:r>
              <a:rPr lang="en-GB" sz="3600"/>
              <a:t>nefin Arfordirol - Coastal Cynefin</a:t>
            </a:r>
          </a:p>
          <a:p>
            <a:pPr algn="ctr">
              <a:spcBef>
                <a:spcPts val="600"/>
              </a:spcBef>
              <a:defRPr b="1"/>
            </a:pPr>
            <a:r>
              <a:rPr sz="135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CA61D-B353-5BE8-5CA2-1F897D885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liciwch ar y lluniau.…">
            <a:extLst>
              <a:ext uri="{FF2B5EF4-FFF2-40B4-BE49-F238E27FC236}">
                <a16:creationId xmlns:a16="http://schemas.microsoft.com/office/drawing/2014/main" id="{6E22758F-3438-5564-7E33-A7D607857700}"/>
              </a:ext>
            </a:extLst>
          </p:cNvPr>
          <p:cNvSpPr txBox="1"/>
          <p:nvPr/>
        </p:nvSpPr>
        <p:spPr>
          <a:xfrm>
            <a:off x="7302706" y="6821312"/>
            <a:ext cx="3702488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spcBef>
                <a:spcPts val="675"/>
              </a:spcBef>
              <a:defRPr sz="3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 sz="2925">
                <a:solidFill>
                  <a:srgbClr val="FF0000"/>
                </a:solidFill>
              </a:rPr>
              <a:t>Cliciwch ar y lluniau.</a:t>
            </a:r>
          </a:p>
          <a:p>
            <a:pPr algn="ctr">
              <a:spcBef>
                <a:spcPts val="675"/>
              </a:spcBef>
              <a:defRPr sz="3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 sz="2925">
                <a:solidFill>
                  <a:srgbClr val="FF0000"/>
                </a:solidFill>
              </a:rPr>
              <a:t>Click on the pictures.</a:t>
            </a:r>
          </a:p>
        </p:txBody>
      </p:sp>
      <p:sp>
        <p:nvSpPr>
          <p:cNvPr id="141" name="Cysylltidau…">
            <a:extLst>
              <a:ext uri="{FF2B5EF4-FFF2-40B4-BE49-F238E27FC236}">
                <a16:creationId xmlns:a16="http://schemas.microsoft.com/office/drawing/2014/main" id="{07828AF4-7707-1281-BC14-7138D290FBC6}"/>
              </a:ext>
            </a:extLst>
          </p:cNvPr>
          <p:cNvSpPr txBox="1"/>
          <p:nvPr/>
        </p:nvSpPr>
        <p:spPr>
          <a:xfrm>
            <a:off x="4409772" y="2825719"/>
            <a:ext cx="8944278" cy="91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ctr">
              <a:spcBef>
                <a:spcPts val="600"/>
              </a:spcBef>
              <a:defRPr b="1"/>
            </a:pPr>
            <a:r>
              <a:rPr sz="3600"/>
              <a:t>Cy</a:t>
            </a:r>
            <a:r>
              <a:rPr lang="en-GB" sz="3600"/>
              <a:t>nefin Arfordirol - Coastal Cynefin</a:t>
            </a:r>
          </a:p>
          <a:p>
            <a:pPr algn="ctr">
              <a:spcBef>
                <a:spcPts val="600"/>
              </a:spcBef>
              <a:defRPr b="1"/>
            </a:pPr>
            <a:r>
              <a:rPr sz="1350"/>
              <a:t> </a:t>
            </a:r>
          </a:p>
        </p:txBody>
      </p:sp>
      <p:sp>
        <p:nvSpPr>
          <p:cNvPr id="144" name="Double Arrow">
            <a:extLst>
              <a:ext uri="{FF2B5EF4-FFF2-40B4-BE49-F238E27FC236}">
                <a16:creationId xmlns:a16="http://schemas.microsoft.com/office/drawing/2014/main" id="{B2ABE87B-96D6-9F97-F0F8-E31DBEAEA564}"/>
              </a:ext>
            </a:extLst>
          </p:cNvPr>
          <p:cNvSpPr/>
          <p:nvPr/>
        </p:nvSpPr>
        <p:spPr>
          <a:xfrm>
            <a:off x="7984066" y="5408708"/>
            <a:ext cx="2187203" cy="952501"/>
          </a:xfrm>
          <a:prstGeom prst="leftRightArrow">
            <a:avLst>
              <a:gd name="adj1" fmla="val 32000"/>
              <a:gd name="adj2" fmla="val 4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6684A-513B-4502-B863-D047B49A55CF}"/>
              </a:ext>
            </a:extLst>
          </p:cNvPr>
          <p:cNvSpPr txBox="1"/>
          <p:nvPr/>
        </p:nvSpPr>
        <p:spPr>
          <a:xfrm>
            <a:off x="7589864" y="11520613"/>
            <a:ext cx="3153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Pentref Aberporth</a:t>
            </a:r>
          </a:p>
          <a:p>
            <a:pPr algn="ctr"/>
            <a:r>
              <a:rPr lang="en-GB" sz="2800"/>
              <a:t>Aberporth village </a:t>
            </a:r>
          </a:p>
        </p:txBody>
      </p:sp>
      <p:pic>
        <p:nvPicPr>
          <p:cNvPr id="18" name="Picture 17">
            <a:hlinkClick r:id="rId2"/>
            <a:extLst>
              <a:ext uri="{FF2B5EF4-FFF2-40B4-BE49-F238E27FC236}">
                <a16:creationId xmlns:a16="http://schemas.microsoft.com/office/drawing/2014/main" id="{F4FE7CDE-6F4D-4FD3-D7BA-D8D0150FC0D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192" y="4141344"/>
            <a:ext cx="4680000" cy="288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21FFF1C-F0C9-EE5B-777B-C8D79F351C24}"/>
              </a:ext>
            </a:extLst>
          </p:cNvPr>
          <p:cNvSpPr txBox="1"/>
          <p:nvPr/>
        </p:nvSpPr>
        <p:spPr>
          <a:xfrm>
            <a:off x="13397420" y="7021344"/>
            <a:ext cx="3053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Gwersyll yr Urdd, </a:t>
            </a:r>
            <a:br>
              <a:rPr lang="en-GB" sz="2800"/>
            </a:br>
            <a:r>
              <a:rPr lang="en-GB" sz="2800"/>
              <a:t>Llangrannog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1F05D06F-02D8-F5FA-BE75-47D6EFAF72D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826796" y="8534647"/>
            <a:ext cx="4680000" cy="2880000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91D305C5-A143-51A4-384F-DC0DAFB99EA4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016460" y="4141344"/>
            <a:ext cx="4680000" cy="293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E013C9-1C96-D08A-51E6-3262977D282F}"/>
              </a:ext>
            </a:extLst>
          </p:cNvPr>
          <p:cNvSpPr txBox="1"/>
          <p:nvPr/>
        </p:nvSpPr>
        <p:spPr>
          <a:xfrm>
            <a:off x="1647517" y="7054542"/>
            <a:ext cx="3445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Pentref Llangrannog</a:t>
            </a:r>
            <a:br>
              <a:rPr lang="en-GB" sz="2800"/>
            </a:br>
            <a:r>
              <a:rPr lang="en-GB" sz="2800"/>
              <a:t>Llangrannog village</a:t>
            </a:r>
          </a:p>
        </p:txBody>
      </p:sp>
      <p:sp>
        <p:nvSpPr>
          <p:cNvPr id="12" name="Cysylltidau…">
            <a:extLst>
              <a:ext uri="{FF2B5EF4-FFF2-40B4-BE49-F238E27FC236}">
                <a16:creationId xmlns:a16="http://schemas.microsoft.com/office/drawing/2014/main" id="{DB33CDE3-3F58-120B-1ECD-ACAFC03A2483}"/>
              </a:ext>
            </a:extLst>
          </p:cNvPr>
          <p:cNvSpPr txBox="1"/>
          <p:nvPr/>
        </p:nvSpPr>
        <p:spPr>
          <a:xfrm>
            <a:off x="6826796" y="3884919"/>
            <a:ext cx="4110229" cy="154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spcBef>
                <a:spcPts val="600"/>
              </a:spcBef>
              <a:defRPr b="1"/>
            </a:pPr>
            <a:r>
              <a:rPr lang="en-GB" sz="3600"/>
              <a:t>Pentrefi Ceredigion</a:t>
            </a:r>
          </a:p>
          <a:p>
            <a:pPr algn="ctr">
              <a:spcBef>
                <a:spcPts val="600"/>
              </a:spcBef>
              <a:defRPr b="1"/>
            </a:pPr>
            <a:r>
              <a:rPr lang="en-GB" sz="3600"/>
              <a:t>Ceredigion Villages</a:t>
            </a:r>
          </a:p>
          <a:p>
            <a:pPr algn="ctr">
              <a:spcBef>
                <a:spcPts val="600"/>
              </a:spcBef>
              <a:defRPr b="1"/>
            </a:pPr>
            <a:r>
              <a:rPr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66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25A44-73BE-978D-87C1-8DF95AAF9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liciwch ar y lluniau.…">
            <a:extLst>
              <a:ext uri="{FF2B5EF4-FFF2-40B4-BE49-F238E27FC236}">
                <a16:creationId xmlns:a16="http://schemas.microsoft.com/office/drawing/2014/main" id="{D688149B-789D-A552-33AD-0FFF4CF48966}"/>
              </a:ext>
            </a:extLst>
          </p:cNvPr>
          <p:cNvSpPr txBox="1"/>
          <p:nvPr/>
        </p:nvSpPr>
        <p:spPr>
          <a:xfrm>
            <a:off x="7030664" y="6795310"/>
            <a:ext cx="3702488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spcBef>
                <a:spcPts val="675"/>
              </a:spcBef>
              <a:defRPr sz="3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 sz="2925">
                <a:solidFill>
                  <a:srgbClr val="FF0000"/>
                </a:solidFill>
              </a:rPr>
              <a:t>Cliciwch ar y lluniau.</a:t>
            </a:r>
          </a:p>
          <a:p>
            <a:pPr algn="ctr">
              <a:spcBef>
                <a:spcPts val="675"/>
              </a:spcBef>
              <a:defRPr sz="39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rPr sz="2925">
                <a:solidFill>
                  <a:srgbClr val="FF0000"/>
                </a:solidFill>
              </a:rPr>
              <a:t>Click on the pictures.</a:t>
            </a:r>
          </a:p>
        </p:txBody>
      </p:sp>
      <p:sp>
        <p:nvSpPr>
          <p:cNvPr id="141" name="Cysylltidau…">
            <a:extLst>
              <a:ext uri="{FF2B5EF4-FFF2-40B4-BE49-F238E27FC236}">
                <a16:creationId xmlns:a16="http://schemas.microsoft.com/office/drawing/2014/main" id="{3DB6D93B-B39D-8ADF-3660-373E464F8BC5}"/>
              </a:ext>
            </a:extLst>
          </p:cNvPr>
          <p:cNvSpPr txBox="1"/>
          <p:nvPr/>
        </p:nvSpPr>
        <p:spPr>
          <a:xfrm>
            <a:off x="4409772" y="2773489"/>
            <a:ext cx="8944278" cy="91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ctr">
              <a:spcBef>
                <a:spcPts val="600"/>
              </a:spcBef>
              <a:defRPr b="1"/>
            </a:pPr>
            <a:r>
              <a:rPr sz="3600"/>
              <a:t>Cy</a:t>
            </a:r>
            <a:r>
              <a:rPr lang="en-GB" sz="3600"/>
              <a:t>nefin Arfordirol - Coastal Cynefin</a:t>
            </a:r>
          </a:p>
          <a:p>
            <a:pPr algn="ctr">
              <a:spcBef>
                <a:spcPts val="600"/>
              </a:spcBef>
              <a:defRPr b="1"/>
            </a:pPr>
            <a:r>
              <a:rPr sz="1350"/>
              <a:t> </a:t>
            </a:r>
          </a:p>
        </p:txBody>
      </p:sp>
      <p:sp>
        <p:nvSpPr>
          <p:cNvPr id="144" name="Double Arrow">
            <a:extLst>
              <a:ext uri="{FF2B5EF4-FFF2-40B4-BE49-F238E27FC236}">
                <a16:creationId xmlns:a16="http://schemas.microsoft.com/office/drawing/2014/main" id="{CD120393-D4A1-54A4-B64F-ABF7CBBC93C5}"/>
              </a:ext>
            </a:extLst>
          </p:cNvPr>
          <p:cNvSpPr/>
          <p:nvPr/>
        </p:nvSpPr>
        <p:spPr>
          <a:xfrm>
            <a:off x="7690492" y="5393024"/>
            <a:ext cx="2187203" cy="952501"/>
          </a:xfrm>
          <a:prstGeom prst="leftRightArrow">
            <a:avLst>
              <a:gd name="adj1" fmla="val 32000"/>
              <a:gd name="adj2" fmla="val 44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502084-05A9-CA55-566F-ACDCB3A0F906}"/>
              </a:ext>
            </a:extLst>
          </p:cNvPr>
          <p:cNvSpPr txBox="1"/>
          <p:nvPr/>
        </p:nvSpPr>
        <p:spPr>
          <a:xfrm>
            <a:off x="12012992" y="7125138"/>
            <a:ext cx="47829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Hen lanfa fferi Burton a’r bont newydd ger Neyland.</a:t>
            </a:r>
            <a:br>
              <a:rPr lang="en-GB" sz="2800"/>
            </a:br>
            <a:r>
              <a:rPr lang="en-GB" sz="2800"/>
              <a:t>The old Burton ferry jetty and new bridge near Neyland.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988601-CE25-C4C1-FF5A-5E91780A4727}"/>
              </a:ext>
            </a:extLst>
          </p:cNvPr>
          <p:cNvSpPr txBox="1"/>
          <p:nvPr/>
        </p:nvSpPr>
        <p:spPr>
          <a:xfrm>
            <a:off x="1124135" y="7113488"/>
            <a:ext cx="4328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Marina Aberdaugleddau</a:t>
            </a:r>
          </a:p>
          <a:p>
            <a:r>
              <a:rPr lang="en-GB" sz="2800"/>
              <a:t>Milford Haven Marina</a:t>
            </a:r>
          </a:p>
        </p:txBody>
      </p:sp>
      <p:sp>
        <p:nvSpPr>
          <p:cNvPr id="12" name="Cysylltidau…">
            <a:extLst>
              <a:ext uri="{FF2B5EF4-FFF2-40B4-BE49-F238E27FC236}">
                <a16:creationId xmlns:a16="http://schemas.microsoft.com/office/drawing/2014/main" id="{D932CE11-C767-3560-AE9A-214E7EE918F5}"/>
              </a:ext>
            </a:extLst>
          </p:cNvPr>
          <p:cNvSpPr txBox="1"/>
          <p:nvPr/>
        </p:nvSpPr>
        <p:spPr>
          <a:xfrm>
            <a:off x="7110782" y="3923391"/>
            <a:ext cx="3542252" cy="1469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spcBef>
                <a:spcPts val="600"/>
              </a:spcBef>
              <a:defRPr b="1"/>
            </a:pPr>
            <a:r>
              <a:rPr lang="en-GB" sz="3600"/>
              <a:t>Aberdaugleddau</a:t>
            </a:r>
            <a:br>
              <a:rPr lang="en-GB" sz="3600"/>
            </a:br>
            <a:r>
              <a:rPr lang="en-GB" sz="3600"/>
              <a:t>Milford Haven</a:t>
            </a:r>
          </a:p>
          <a:p>
            <a:pPr algn="ctr">
              <a:spcBef>
                <a:spcPts val="600"/>
              </a:spcBef>
              <a:defRPr b="1"/>
            </a:pPr>
            <a:r>
              <a:rPr sz="1350"/>
              <a:t> 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E203DA4B-8542-AAF2-1F37-20AB3469FAD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2287" y="4141345"/>
            <a:ext cx="4680000" cy="2934000"/>
          </a:xfrm>
          <a:prstGeom prst="rect">
            <a:avLst/>
          </a:prstGeom>
        </p:spPr>
      </p:pic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5802EA96-5821-6DB1-2367-4B6DC14EA19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115901" y="4141345"/>
            <a:ext cx="4680000" cy="2934000"/>
          </a:xfrm>
          <a:prstGeom prst="rect">
            <a:avLst/>
          </a:prstGeom>
        </p:spPr>
      </p:pic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726D12E9-BC4F-6578-641E-F016614EB5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2893" y="9652628"/>
            <a:ext cx="3962400" cy="13430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8943A9-BCD7-629B-24B7-E649745A5694}"/>
              </a:ext>
            </a:extLst>
          </p:cNvPr>
          <p:cNvSpPr txBox="1"/>
          <p:nvPr/>
        </p:nvSpPr>
        <p:spPr>
          <a:xfrm>
            <a:off x="6900708" y="11080283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/>
              <a:t>Lluniau - Images</a:t>
            </a:r>
          </a:p>
        </p:txBody>
      </p:sp>
    </p:spTree>
    <p:extLst>
      <p:ext uri="{BB962C8B-B14F-4D97-AF65-F5344CB8AC3E}">
        <p14:creationId xmlns:p14="http://schemas.microsoft.com/office/powerpoint/2010/main" val="1416097482"/>
      </p:ext>
    </p:extLst>
  </p:cSld>
  <p:clrMapOvr>
    <a:masterClrMapping/>
  </p:clrMapOvr>
</p:sld>
</file>

<file path=ppt/theme/theme1.xml><?xml version="1.0" encoding="utf-8"?>
<a:theme xmlns:a="http://schemas.openxmlformats.org/drawingml/2006/main" name="Temp Cym Saes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17F37BD-AD20-4C88-B9A9-C29A35AC0CC8}" vid="{16301628-7FA6-441F-B2B2-E721580F773B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 Cym Saes</Template>
  <TotalTime>255</TotalTime>
  <Words>184</Words>
  <Application>Microsoft Office PowerPoint</Application>
  <PresentationFormat>Custom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Helvetica Neue</vt:lpstr>
      <vt:lpstr>Temp Cym Saes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Watcyn Williams, Dafydd</cp:lastModifiedBy>
  <cp:revision>66</cp:revision>
  <dcterms:modified xsi:type="dcterms:W3CDTF">2025-07-29T15:05:11Z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30bda6-d095-477b-8893-df3ed8791773_Enabled">
    <vt:lpwstr>true</vt:lpwstr>
  </property>
  <property fmtid="{D5CDD505-2E9C-101B-9397-08002B2CF9AE}" pid="3" name="MSIP_Label_8330bda6-d095-477b-8893-df3ed8791773_SetDate">
    <vt:lpwstr>2025-07-27T11:37:22Z</vt:lpwstr>
  </property>
  <property fmtid="{D5CDD505-2E9C-101B-9397-08002B2CF9AE}" pid="4" name="MSIP_Label_8330bda6-d095-477b-8893-df3ed8791773_Method">
    <vt:lpwstr>Privileged</vt:lpwstr>
  </property>
  <property fmtid="{D5CDD505-2E9C-101B-9397-08002B2CF9AE}" pid="5" name="MSIP_Label_8330bda6-d095-477b-8893-df3ed8791773_Name">
    <vt:lpwstr>8330bda6-d095-477b-8893-df3ed8791773</vt:lpwstr>
  </property>
  <property fmtid="{D5CDD505-2E9C-101B-9397-08002B2CF9AE}" pid="6" name="MSIP_Label_8330bda6-d095-477b-8893-df3ed8791773_SiteId">
    <vt:lpwstr>b6d3492e-0aa1-4a60-840d-b706a96e670d</vt:lpwstr>
  </property>
  <property fmtid="{D5CDD505-2E9C-101B-9397-08002B2CF9AE}" pid="7" name="MSIP_Label_8330bda6-d095-477b-8893-df3ed8791773_ActionId">
    <vt:lpwstr>2725dd65-e3d7-4121-bfcf-21262c0b0dcc</vt:lpwstr>
  </property>
  <property fmtid="{D5CDD505-2E9C-101B-9397-08002B2CF9AE}" pid="8" name="MSIP_Label_8330bda6-d095-477b-8893-df3ed8791773_ContentBits">
    <vt:lpwstr>0</vt:lpwstr>
  </property>
  <property fmtid="{D5CDD505-2E9C-101B-9397-08002B2CF9AE}" pid="9" name="MSIP_Label_8330bda6-d095-477b-8893-df3ed8791773_Tag">
    <vt:lpwstr>10, 0, 1, 1</vt:lpwstr>
  </property>
</Properties>
</file>