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tiff" ContentType="image/tiff"/>
  <Default Extension="sldx" ContentType="application/vnd.openxmlformats-officedocument.presentationml.slide"/>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77" r:id="rId2"/>
    <p:sldId id="281" r:id="rId3"/>
    <p:sldId id="283" r:id="rId4"/>
    <p:sldId id="286" r:id="rId5"/>
    <p:sldId id="289" r:id="rId6"/>
    <p:sldId id="291" r:id="rId7"/>
    <p:sldId id="287" r:id="rId8"/>
    <p:sldId id="293" r:id="rId9"/>
    <p:sldId id="295" r:id="rId10"/>
    <p:sldId id="296" r:id="rId11"/>
    <p:sldId id="297" r:id="rId12"/>
    <p:sldId id="298" r:id="rId13"/>
    <p:sldId id="300" r:id="rId14"/>
    <p:sldId id="299" r:id="rId15"/>
    <p:sldId id="378" r:id="rId16"/>
    <p:sldId id="377" r:id="rId17"/>
    <p:sldId id="301" r:id="rId18"/>
    <p:sldId id="302" r:id="rId19"/>
    <p:sldId id="303" r:id="rId20"/>
    <p:sldId id="305" r:id="rId21"/>
    <p:sldId id="309" r:id="rId22"/>
    <p:sldId id="354" r:id="rId23"/>
    <p:sldId id="312" r:id="rId24"/>
    <p:sldId id="314" r:id="rId25"/>
    <p:sldId id="317" r:id="rId26"/>
    <p:sldId id="316" r:id="rId27"/>
    <p:sldId id="320" r:id="rId28"/>
    <p:sldId id="322" r:id="rId29"/>
    <p:sldId id="324" r:id="rId30"/>
    <p:sldId id="352" r:id="rId31"/>
    <p:sldId id="325" r:id="rId32"/>
    <p:sldId id="353" r:id="rId33"/>
    <p:sldId id="327" r:id="rId34"/>
    <p:sldId id="328" r:id="rId35"/>
    <p:sldId id="329" r:id="rId36"/>
    <p:sldId id="330" r:id="rId37"/>
    <p:sldId id="331" r:id="rId38"/>
    <p:sldId id="356" r:id="rId39"/>
    <p:sldId id="333" r:id="rId40"/>
    <p:sldId id="357" r:id="rId41"/>
    <p:sldId id="334" r:id="rId42"/>
    <p:sldId id="337" r:id="rId43"/>
    <p:sldId id="339" r:id="rId44"/>
    <p:sldId id="358" r:id="rId45"/>
    <p:sldId id="340" r:id="rId46"/>
    <p:sldId id="341" r:id="rId47"/>
    <p:sldId id="359" r:id="rId48"/>
    <p:sldId id="342" r:id="rId49"/>
    <p:sldId id="360" r:id="rId50"/>
    <p:sldId id="344" r:id="rId51"/>
    <p:sldId id="345" r:id="rId52"/>
    <p:sldId id="346" r:id="rId53"/>
    <p:sldId id="347" r:id="rId54"/>
    <p:sldId id="348" r:id="rId55"/>
    <p:sldId id="349" r:id="rId56"/>
    <p:sldId id="350" r:id="rId57"/>
    <p:sldId id="362" r:id="rId58"/>
    <p:sldId id="363" r:id="rId59"/>
    <p:sldId id="364" r:id="rId60"/>
    <p:sldId id="365" r:id="rId61"/>
    <p:sldId id="374" r:id="rId62"/>
    <p:sldId id="368" r:id="rId63"/>
    <p:sldId id="369" r:id="rId64"/>
    <p:sldId id="370" r:id="rId65"/>
    <p:sldId id="371" r:id="rId66"/>
    <p:sldId id="372" r:id="rId67"/>
    <p:sldId id="279" r:id="rId68"/>
    <p:sldId id="260" r:id="rId69"/>
    <p:sldId id="259" r:id="rId70"/>
    <p:sldId id="261" r:id="rId71"/>
    <p:sldId id="262" r:id="rId72"/>
    <p:sldId id="263" r:id="rId73"/>
    <p:sldId id="267" r:id="rId74"/>
    <p:sldId id="264" r:id="rId75"/>
    <p:sldId id="269" r:id="rId76"/>
    <p:sldId id="270" r:id="rId77"/>
    <p:sldId id="271" r:id="rId78"/>
    <p:sldId id="272" r:id="rId79"/>
    <p:sldId id="273" r:id="rId80"/>
    <p:sldId id="274" r:id="rId81"/>
    <p:sldId id="275" r:id="rId82"/>
    <p:sldId id="276" r:id="rId83"/>
    <p:sldId id="376" r:id="rId84"/>
    <p:sldId id="366" r:id="rId85"/>
  </p:sldIdLst>
  <p:sldSz cx="6858000" cy="9144000" type="screen4x3"/>
  <p:notesSz cx="6954838" cy="9240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9696"/>
    <a:srgbClr val="ECCBCA"/>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82" autoAdjust="0"/>
    <p:restoredTop sz="94660"/>
  </p:normalViewPr>
  <p:slideViewPr>
    <p:cSldViewPr>
      <p:cViewPr varScale="1">
        <p:scale>
          <a:sx n="68" d="100"/>
          <a:sy n="68" d="100"/>
        </p:scale>
        <p:origin x="2788" y="52"/>
      </p:cViewPr>
      <p:guideLst>
        <p:guide orient="horz" pos="2880"/>
        <p:guide pos="2160"/>
      </p:guideLst>
    </p:cSldViewPr>
  </p:slideViewPr>
  <p:notesTextViewPr>
    <p:cViewPr>
      <p:scale>
        <a:sx n="100" d="100"/>
        <a:sy n="100" d="100"/>
      </p:scale>
      <p:origin x="0" y="0"/>
    </p:cViewPr>
  </p:notesTextViewPr>
  <p:sorterViewPr>
    <p:cViewPr>
      <p:scale>
        <a:sx n="66" d="100"/>
        <a:sy n="66" d="100"/>
      </p:scale>
      <p:origin x="0" y="718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2042"/>
          </a:xfrm>
          <a:prstGeom prst="rect">
            <a:avLst/>
          </a:prstGeom>
        </p:spPr>
        <p:txBody>
          <a:bodyPr vert="horz" lIns="92546" tIns="46273" rIns="92546" bIns="46273" rtlCol="0"/>
          <a:lstStyle>
            <a:lvl1pPr algn="l">
              <a:defRPr sz="1200"/>
            </a:lvl1pPr>
          </a:lstStyle>
          <a:p>
            <a:endParaRPr lang="en-CA"/>
          </a:p>
        </p:txBody>
      </p:sp>
      <p:sp>
        <p:nvSpPr>
          <p:cNvPr id="3" name="Date Placeholder 2"/>
          <p:cNvSpPr>
            <a:spLocks noGrp="1"/>
          </p:cNvSpPr>
          <p:nvPr>
            <p:ph type="dt" idx="1"/>
          </p:nvPr>
        </p:nvSpPr>
        <p:spPr>
          <a:xfrm>
            <a:off x="3939466" y="0"/>
            <a:ext cx="3013763" cy="462042"/>
          </a:xfrm>
          <a:prstGeom prst="rect">
            <a:avLst/>
          </a:prstGeom>
        </p:spPr>
        <p:txBody>
          <a:bodyPr vert="horz" lIns="92546" tIns="46273" rIns="92546" bIns="46273" rtlCol="0"/>
          <a:lstStyle>
            <a:lvl1pPr algn="r">
              <a:defRPr sz="1200"/>
            </a:lvl1pPr>
          </a:lstStyle>
          <a:p>
            <a:fld id="{313B24D5-9E88-4684-8DF3-BEC1F882F039}" type="datetimeFigureOut">
              <a:rPr lang="en-CA" smtClean="0"/>
              <a:pPr/>
              <a:t>2018-11-17</a:t>
            </a:fld>
            <a:endParaRPr lang="en-CA"/>
          </a:p>
        </p:txBody>
      </p:sp>
      <p:sp>
        <p:nvSpPr>
          <p:cNvPr id="4" name="Slide Image Placeholder 3"/>
          <p:cNvSpPr>
            <a:spLocks noGrp="1" noRot="1" noChangeAspect="1"/>
          </p:cNvSpPr>
          <p:nvPr>
            <p:ph type="sldImg" idx="2"/>
          </p:nvPr>
        </p:nvSpPr>
        <p:spPr>
          <a:xfrm>
            <a:off x="2178050" y="693738"/>
            <a:ext cx="2598738" cy="3463925"/>
          </a:xfrm>
          <a:prstGeom prst="rect">
            <a:avLst/>
          </a:prstGeom>
          <a:noFill/>
          <a:ln w="12700">
            <a:solidFill>
              <a:prstClr val="black"/>
            </a:solidFill>
          </a:ln>
        </p:spPr>
        <p:txBody>
          <a:bodyPr vert="horz" lIns="92546" tIns="46273" rIns="92546" bIns="46273" rtlCol="0" anchor="ctr"/>
          <a:lstStyle/>
          <a:p>
            <a:endParaRPr lang="en-CA"/>
          </a:p>
        </p:txBody>
      </p:sp>
      <p:sp>
        <p:nvSpPr>
          <p:cNvPr id="5" name="Notes Placeholder 4"/>
          <p:cNvSpPr>
            <a:spLocks noGrp="1"/>
          </p:cNvSpPr>
          <p:nvPr>
            <p:ph type="body" sz="quarter" idx="3"/>
          </p:nvPr>
        </p:nvSpPr>
        <p:spPr>
          <a:xfrm>
            <a:off x="695484" y="4389398"/>
            <a:ext cx="5563870" cy="4158377"/>
          </a:xfrm>
          <a:prstGeom prst="rect">
            <a:avLst/>
          </a:prstGeom>
        </p:spPr>
        <p:txBody>
          <a:bodyPr vert="horz" lIns="92546" tIns="46273" rIns="92546" bIns="4627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777192"/>
            <a:ext cx="3013763" cy="462042"/>
          </a:xfrm>
          <a:prstGeom prst="rect">
            <a:avLst/>
          </a:prstGeom>
        </p:spPr>
        <p:txBody>
          <a:bodyPr vert="horz" lIns="92546" tIns="46273" rIns="92546" bIns="46273" rtlCol="0" anchor="b"/>
          <a:lstStyle>
            <a:lvl1pPr algn="l">
              <a:defRPr sz="1200"/>
            </a:lvl1pPr>
          </a:lstStyle>
          <a:p>
            <a:endParaRPr lang="en-CA"/>
          </a:p>
        </p:txBody>
      </p:sp>
      <p:sp>
        <p:nvSpPr>
          <p:cNvPr id="7" name="Slide Number Placeholder 6"/>
          <p:cNvSpPr>
            <a:spLocks noGrp="1"/>
          </p:cNvSpPr>
          <p:nvPr>
            <p:ph type="sldNum" sz="quarter" idx="5"/>
          </p:nvPr>
        </p:nvSpPr>
        <p:spPr>
          <a:xfrm>
            <a:off x="3939466" y="8777192"/>
            <a:ext cx="3013763" cy="462042"/>
          </a:xfrm>
          <a:prstGeom prst="rect">
            <a:avLst/>
          </a:prstGeom>
        </p:spPr>
        <p:txBody>
          <a:bodyPr vert="horz" lIns="92546" tIns="46273" rIns="92546" bIns="46273" rtlCol="0" anchor="b"/>
          <a:lstStyle>
            <a:lvl1pPr algn="r">
              <a:defRPr sz="1200"/>
            </a:lvl1pPr>
          </a:lstStyle>
          <a:p>
            <a:fld id="{DF50B0E6-5AC9-4F76-9EBB-7EB6C1F8333A}" type="slidenum">
              <a:rPr lang="en-CA" smtClean="0"/>
              <a:pPr/>
              <a:t>‹#›</a:t>
            </a:fld>
            <a:endParaRPr lang="en-CA"/>
          </a:p>
        </p:txBody>
      </p:sp>
    </p:spTree>
    <p:extLst>
      <p:ext uri="{BB962C8B-B14F-4D97-AF65-F5344CB8AC3E}">
        <p14:creationId xmlns:p14="http://schemas.microsoft.com/office/powerpoint/2010/main" val="1219416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dirty="0" smtClean="0"/>
          </a:p>
        </p:txBody>
      </p:sp>
      <p:sp>
        <p:nvSpPr>
          <p:cNvPr id="96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01CEDE7-57DD-4CAF-84AB-C88135AF8EC8}" type="slidenum">
              <a:rPr lang="en-CA" smtClean="0">
                <a:latin typeface="Arial" pitchFamily="34" charset="0"/>
              </a:rPr>
              <a:pPr/>
              <a:t>6</a:t>
            </a:fld>
            <a:endParaRPr lang="en-CA" smtClean="0">
              <a:latin typeface="Arial" pitchFamily="34" charset="0"/>
            </a:endParaRPr>
          </a:p>
        </p:txBody>
      </p:sp>
    </p:spTree>
    <p:extLst>
      <p:ext uri="{BB962C8B-B14F-4D97-AF65-F5344CB8AC3E}">
        <p14:creationId xmlns:p14="http://schemas.microsoft.com/office/powerpoint/2010/main" val="3653908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50000"/>
              </a:spcBef>
            </a:pPr>
            <a:r>
              <a:rPr lang="en-US" dirty="0" smtClean="0">
                <a:latin typeface="Arial Narrow" pitchFamily="34" charset="0"/>
              </a:rPr>
              <a:t>TEACHER’S NOTES:</a:t>
            </a:r>
            <a:br>
              <a:rPr lang="en-US" dirty="0" smtClean="0">
                <a:latin typeface="Arial Narrow" pitchFamily="34" charset="0"/>
              </a:rPr>
            </a:br>
            <a:r>
              <a:rPr lang="en-US" dirty="0" smtClean="0">
                <a:latin typeface="Arial Narrow" pitchFamily="34" charset="0"/>
              </a:rPr>
              <a:t>Q: What is the ideal environment for bacteria to thrive in?</a:t>
            </a:r>
            <a:br>
              <a:rPr lang="en-US" dirty="0" smtClean="0">
                <a:latin typeface="Arial Narrow" pitchFamily="34" charset="0"/>
              </a:rPr>
            </a:br>
            <a:r>
              <a:rPr lang="en-US" dirty="0" smtClean="0">
                <a:latin typeface="Arial Narrow" pitchFamily="34" charset="0"/>
              </a:rPr>
              <a:t>A:  Damp, Dark, Dirty and Warm</a:t>
            </a:r>
            <a:br>
              <a:rPr lang="en-US" dirty="0" smtClean="0">
                <a:latin typeface="Arial Narrow" pitchFamily="34" charset="0"/>
              </a:rPr>
            </a:br>
            <a:endParaRPr lang="en-US" dirty="0" smtClean="0">
              <a:latin typeface="Arial Narrow" pitchFamily="34" charset="0"/>
            </a:endParaRPr>
          </a:p>
          <a:p>
            <a:pPr>
              <a:spcBef>
                <a:spcPct val="50000"/>
              </a:spcBef>
            </a:pPr>
            <a:r>
              <a:rPr lang="en-US" dirty="0" smtClean="0">
                <a:latin typeface="Arial Narrow" pitchFamily="34" charset="0"/>
              </a:rPr>
              <a:t> The information above is based on room temperature environment.</a:t>
            </a:r>
          </a:p>
          <a:p>
            <a:endParaRPr lang="en-CA" dirty="0" smtClean="0"/>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E385ADD-664C-47FA-9C10-2CF88DCAD2FE}" type="slidenum">
              <a:rPr lang="en-CA" smtClean="0">
                <a:latin typeface="Arial" pitchFamily="34" charset="0"/>
              </a:rPr>
              <a:pPr/>
              <a:t>28</a:t>
            </a:fld>
            <a:endParaRPr lang="en-CA" smtClean="0">
              <a:latin typeface="Arial" pitchFamily="34" charset="0"/>
            </a:endParaRPr>
          </a:p>
        </p:txBody>
      </p:sp>
    </p:spTree>
    <p:extLst>
      <p:ext uri="{BB962C8B-B14F-4D97-AF65-F5344CB8AC3E}">
        <p14:creationId xmlns:p14="http://schemas.microsoft.com/office/powerpoint/2010/main" val="2961690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50000"/>
              </a:spcBef>
            </a:pPr>
            <a:endParaRPr lang="en-US" smtClean="0"/>
          </a:p>
          <a:p>
            <a:endParaRPr lang="en-CA" smtClean="0"/>
          </a:p>
        </p:txBody>
      </p:sp>
      <p:sp>
        <p:nvSpPr>
          <p:cNvPr id="98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8E48168-C0EB-43BE-96E6-CCA7EEEDA280}" type="slidenum">
              <a:rPr lang="en-CA" smtClean="0">
                <a:latin typeface="Arial" pitchFamily="34" charset="0"/>
              </a:rPr>
              <a:pPr/>
              <a:t>46</a:t>
            </a:fld>
            <a:endParaRPr lang="en-CA" smtClean="0">
              <a:latin typeface="Arial" pitchFamily="34" charset="0"/>
            </a:endParaRPr>
          </a:p>
        </p:txBody>
      </p:sp>
    </p:spTree>
    <p:extLst>
      <p:ext uri="{BB962C8B-B14F-4D97-AF65-F5344CB8AC3E}">
        <p14:creationId xmlns:p14="http://schemas.microsoft.com/office/powerpoint/2010/main" val="1989397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i="1" dirty="0" err="1" smtClean="0">
                <a:latin typeface="Arial Narrow" pitchFamily="34" charset="0"/>
              </a:rPr>
              <a:t>Barbicide</a:t>
            </a:r>
            <a:r>
              <a:rPr lang="en-US" i="1" dirty="0" smtClean="0">
                <a:latin typeface="Arial Narrow" pitchFamily="34" charset="0"/>
              </a:rPr>
              <a:t> is classified as a LOW-level disinfectant and for the most part, it is NOT being used correctly. </a:t>
            </a:r>
          </a:p>
          <a:p>
            <a:pPr>
              <a:defRPr/>
            </a:pPr>
            <a:endParaRPr lang="en-US" i="1" dirty="0" smtClean="0">
              <a:latin typeface="Arial Narrow" pitchFamily="34" charset="0"/>
            </a:endParaRPr>
          </a:p>
          <a:p>
            <a:pPr>
              <a:defRPr/>
            </a:pPr>
            <a:r>
              <a:rPr lang="en-US" i="1" dirty="0" smtClean="0">
                <a:latin typeface="Arial Narrow" pitchFamily="34" charset="0"/>
              </a:rPr>
              <a:t>Ask the class the following questions:</a:t>
            </a:r>
          </a:p>
          <a:p>
            <a:pPr marL="343093" indent="-343093">
              <a:buFontTx/>
              <a:buAutoNum type="arabicPeriod"/>
              <a:defRPr/>
            </a:pPr>
            <a:r>
              <a:rPr lang="en-US" i="1" dirty="0" smtClean="0">
                <a:latin typeface="Arial Narrow" pitchFamily="34" charset="0"/>
              </a:rPr>
              <a:t>What are the correct steps to using </a:t>
            </a:r>
            <a:r>
              <a:rPr lang="en-US" i="1" dirty="0" err="1" smtClean="0">
                <a:latin typeface="Arial Narrow" pitchFamily="34" charset="0"/>
              </a:rPr>
              <a:t>barbicide</a:t>
            </a:r>
            <a:r>
              <a:rPr lang="en-US" i="1" dirty="0" smtClean="0">
                <a:latin typeface="Arial Narrow" pitchFamily="34" charset="0"/>
              </a:rPr>
              <a:t> to disinfect combs?</a:t>
            </a:r>
          </a:p>
          <a:p>
            <a:pPr marL="343093" indent="-343093">
              <a:buFontTx/>
              <a:buAutoNum type="arabicPeriod"/>
              <a:defRPr/>
            </a:pPr>
            <a:r>
              <a:rPr lang="en-US" i="1" dirty="0" smtClean="0">
                <a:latin typeface="Arial Narrow" pitchFamily="34" charset="0"/>
              </a:rPr>
              <a:t>How often should you change the </a:t>
            </a:r>
            <a:r>
              <a:rPr lang="en-US" i="1" dirty="0" err="1" smtClean="0">
                <a:latin typeface="Arial Narrow" pitchFamily="34" charset="0"/>
              </a:rPr>
              <a:t>barbicide</a:t>
            </a:r>
            <a:r>
              <a:rPr lang="en-US" i="1" dirty="0" smtClean="0">
                <a:latin typeface="Arial Narrow" pitchFamily="34" charset="0"/>
              </a:rPr>
              <a:t> solution?</a:t>
            </a:r>
          </a:p>
          <a:p>
            <a:pPr>
              <a:defRPr/>
            </a:pPr>
            <a:endParaRPr lang="en-CA" dirty="0"/>
          </a:p>
        </p:txBody>
      </p:sp>
      <p:sp>
        <p:nvSpPr>
          <p:cNvPr id="993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59479F7-F052-4277-B1F0-705224980D85}" type="slidenum">
              <a:rPr lang="en-CA" smtClean="0">
                <a:latin typeface="Arial" pitchFamily="34" charset="0"/>
              </a:rPr>
              <a:pPr/>
              <a:t>59</a:t>
            </a:fld>
            <a:endParaRPr lang="en-CA" smtClean="0">
              <a:latin typeface="Arial" pitchFamily="34" charset="0"/>
            </a:endParaRPr>
          </a:p>
        </p:txBody>
      </p:sp>
    </p:spTree>
    <p:extLst>
      <p:ext uri="{BB962C8B-B14F-4D97-AF65-F5344CB8AC3E}">
        <p14:creationId xmlns:p14="http://schemas.microsoft.com/office/powerpoint/2010/main" val="1273880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100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1112DB3-E924-466B-A8C7-50254D61EE0C}" type="slidenum">
              <a:rPr lang="en-CA" smtClean="0">
                <a:latin typeface="Arial" pitchFamily="34" charset="0"/>
              </a:rPr>
              <a:pPr/>
              <a:t>62</a:t>
            </a:fld>
            <a:endParaRPr lang="en-CA" smtClean="0">
              <a:latin typeface="Arial" pitchFamily="34" charset="0"/>
            </a:endParaRPr>
          </a:p>
        </p:txBody>
      </p:sp>
    </p:spTree>
    <p:extLst>
      <p:ext uri="{BB962C8B-B14F-4D97-AF65-F5344CB8AC3E}">
        <p14:creationId xmlns:p14="http://schemas.microsoft.com/office/powerpoint/2010/main" val="2675289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smtClean="0"/>
              <a:t>Click to edit Master title style</a:t>
            </a:r>
            <a:endParaRPr lang="en-CA"/>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332D2F4B-FA11-48EA-B634-9C3CCE2131C1}" type="datetime1">
              <a:rPr lang="en-CA" smtClean="0"/>
              <a:pPr/>
              <a:t>2018-11-17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47D905B-F939-4811-8E94-D4FFD0636B7A}" type="slidenum">
              <a:rPr lang="en-CA" smtClean="0"/>
              <a:pPr/>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20935162-B5B5-4903-8965-B07B5018B6D0}" type="datetime1">
              <a:rPr lang="en-CA" smtClean="0"/>
              <a:pPr/>
              <a:t>2018-11-17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47D905B-F939-4811-8E94-D4FFD0636B7A}" type="slidenum">
              <a:rPr lang="en-CA" smtClean="0"/>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5"/>
            <a:ext cx="1543050" cy="7802033"/>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342900" y="366185"/>
            <a:ext cx="4514850"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1D9BAB07-EFC8-4BAE-AE94-57B7FEB78D12}" type="datetime1">
              <a:rPr lang="en-CA" smtClean="0"/>
              <a:pPr/>
              <a:t>2018-11-17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47D905B-F939-4811-8E94-D4FFD0636B7A}" type="slidenum">
              <a:rPr lang="en-CA" smtClean="0"/>
              <a:pPr/>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086F7717-08C5-43C1-AD35-78A7E1A8AA0C}" type="datetime1">
              <a:rPr lang="en-CA" smtClean="0"/>
              <a:pPr/>
              <a:t>2018-11-17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47D905B-F939-4811-8E94-D4FFD0636B7A}" type="slidenum">
              <a:rPr lang="en-CA" smtClean="0"/>
              <a:pPr/>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3FC441-35FB-4139-820F-42DAF1A35BB1}" type="datetime1">
              <a:rPr lang="en-CA" smtClean="0"/>
              <a:pPr/>
              <a:t>2018-11-17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47D905B-F939-4811-8E94-D4FFD0636B7A}" type="slidenum">
              <a:rPr lang="en-CA" smtClean="0"/>
              <a:pPr/>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1CBDDC5E-4A79-4898-B9EE-99910390AAF0}" type="datetime1">
              <a:rPr lang="en-CA" smtClean="0"/>
              <a:pPr/>
              <a:t>2018-11-17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47D905B-F939-4811-8E94-D4FFD0636B7A}" type="slidenum">
              <a:rPr lang="en-CA" smtClean="0"/>
              <a:pPr/>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D42CD4D5-BC27-4036-8E09-CEF46A73609E}" type="datetime1">
              <a:rPr lang="en-CA" smtClean="0"/>
              <a:pPr/>
              <a:t>2018-11-17</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747D905B-F939-4811-8E94-D4FFD0636B7A}" type="slidenum">
              <a:rPr lang="en-CA" smtClean="0"/>
              <a:pPr/>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48781504-E887-4797-B215-A93F1D80F92B}" type="datetime1">
              <a:rPr lang="en-CA" smtClean="0"/>
              <a:pPr/>
              <a:t>2018-11-17</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747D905B-F939-4811-8E94-D4FFD0636B7A}" type="slidenum">
              <a:rPr lang="en-CA" smtClean="0"/>
              <a:pPr/>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F6C08D-9B73-4E89-BA3C-8D6A05051D69}" type="datetime1">
              <a:rPr lang="en-CA" smtClean="0"/>
              <a:pPr/>
              <a:t>2018-11-17</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747D905B-F939-4811-8E94-D4FFD0636B7A}" type="slidenum">
              <a:rPr lang="en-CA" smtClean="0"/>
              <a:pPr/>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9F0CB8-A44C-4CF3-B0D3-336D2BCBFC87}" type="datetime1">
              <a:rPr lang="en-CA" smtClean="0"/>
              <a:pPr/>
              <a:t>2018-11-17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47D905B-F939-4811-8E94-D4FFD0636B7A}" type="slidenum">
              <a:rPr lang="en-CA" smtClean="0"/>
              <a:pPr/>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59E29C-364A-456A-9FF5-4F7A37895BF1}" type="datetime1">
              <a:rPr lang="en-CA" smtClean="0"/>
              <a:pPr/>
              <a:t>2018-11-17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47D905B-F939-4811-8E94-D4FFD0636B7A}" type="slidenum">
              <a:rPr lang="en-CA" smtClean="0"/>
              <a:pPr/>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B4EBB64A-2CDF-4838-BB87-467C16F3EACD}" type="datetime1">
              <a:rPr lang="en-CA" smtClean="0"/>
              <a:pPr/>
              <a:t>2018-11-17</a:t>
            </a:fld>
            <a:endParaRPr lang="en-CA"/>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747D905B-F939-4811-8E94-D4FFD0636B7A}" type="slidenum">
              <a:rPr lang="en-CA" smtClean="0"/>
              <a:pPr/>
              <a:t>‹#›</a:t>
            </a:fld>
            <a:endParaRPr lang="en-C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www.york.ca/bespasafe" TargetMode="External"/><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www.canada.ca/en/index.html" TargetMode="Externa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wmf"/><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package" Target="../embeddings/Microsoft_PowerPoint_Slide1.sldx"/><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64.emf"/></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5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5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6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87.jpeg"/><Relationship Id="rId4" Type="http://schemas.openxmlformats.org/officeDocument/2006/relationships/image" Target="../media/image88.emf"/></Relationships>
</file>

<file path=ppt/slides/_rels/slide6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4" Type="http://schemas.openxmlformats.org/officeDocument/2006/relationships/image" Target="../media/image92.tiff"/></Relationships>
</file>

<file path=ppt/slides/_rels/slide7.xml.rels><?xml version="1.0" encoding="UTF-8" standalone="yes"?>
<Relationships xmlns="http://schemas.openxmlformats.org/package/2006/relationships"><Relationship Id="rId3" Type="http://schemas.openxmlformats.org/officeDocument/2006/relationships/hyperlink" Target="http://www.thestar.com/authors.cribb_robert.html" TargetMode="External"/><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www.thestar.com/news/world/2014/09/12/manicure_spa_and_tattoo_health_violations_disclosed.html"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7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2.tiff"/><Relationship Id="rId2" Type="http://schemas.openxmlformats.org/officeDocument/2006/relationships/image" Target="../media/image89.jpeg"/><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4.jpeg"/></Relationships>
</file>

<file path=ppt/slides/_rels/slide73.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103.jpeg"/></Relationships>
</file>

<file path=ppt/slides/_rels/slide7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7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8.jpeg"/><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103.jpeg"/></Relationships>
</file>

<file path=ppt/slides/_rels/slide7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79.xml.rels><?xml version="1.0" encoding="UTF-8" standalone="yes"?>
<Relationships xmlns="http://schemas.openxmlformats.org/package/2006/relationships"><Relationship Id="rId3" Type="http://schemas.openxmlformats.org/officeDocument/2006/relationships/image" Target="../media/image92.tiff"/><Relationship Id="rId2" Type="http://schemas.openxmlformats.org/officeDocument/2006/relationships/image" Target="../media/image112.jpeg"/><Relationship Id="rId1" Type="http://schemas.openxmlformats.org/officeDocument/2006/relationships/slideLayout" Target="../slideLayouts/slideLayout2.xml"/><Relationship Id="rId5" Type="http://schemas.openxmlformats.org/officeDocument/2006/relationships/image" Target="../media/image114.jpeg"/><Relationship Id="rId4" Type="http://schemas.openxmlformats.org/officeDocument/2006/relationships/image" Target="../media/image113.jpeg"/></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 Id="rId4" Type="http://schemas.openxmlformats.org/officeDocument/2006/relationships/image" Target="../media/image117.tiff"/></Relationships>
</file>

<file path=ppt/slides/_rels/slide8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 Id="rId4" Type="http://schemas.openxmlformats.org/officeDocument/2006/relationships/image" Target="../media/image117.tiff"/></Relationships>
</file>

<file path=ppt/slides/_rels/slide82.xml.rels><?xml version="1.0" encoding="UTF-8" standalone="yes"?>
<Relationships xmlns="http://schemas.openxmlformats.org/package/2006/relationships"><Relationship Id="rId3" Type="http://schemas.openxmlformats.org/officeDocument/2006/relationships/image" Target="../media/image115.jpeg"/><Relationship Id="rId7" Type="http://schemas.openxmlformats.org/officeDocument/2006/relationships/image" Target="../media/image114.jpeg"/><Relationship Id="rId2" Type="http://schemas.openxmlformats.org/officeDocument/2006/relationships/image" Target="../media/image118.jpeg"/><Relationship Id="rId1" Type="http://schemas.openxmlformats.org/officeDocument/2006/relationships/slideLayout" Target="../slideLayouts/slideLayout2.xml"/><Relationship Id="rId6" Type="http://schemas.openxmlformats.org/officeDocument/2006/relationships/image" Target="../media/image113.jpeg"/><Relationship Id="rId5" Type="http://schemas.openxmlformats.org/officeDocument/2006/relationships/image" Target="../media/image120.jpeg"/><Relationship Id="rId4" Type="http://schemas.openxmlformats.org/officeDocument/2006/relationships/image" Target="../media/image119.jpeg"/></Relationships>
</file>

<file path=ppt/slides/_rels/slide8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 Id="rId5" Type="http://schemas.openxmlformats.org/officeDocument/2006/relationships/image" Target="../media/image124.jpeg"/><Relationship Id="rId4" Type="http://schemas.openxmlformats.org/officeDocument/2006/relationships/image" Target="../media/image123.jpeg"/></Relationships>
</file>

<file path=ppt/slides/_rels/slide8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9.png"/><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cparaschos\Desktop\Cbon_Catalogue_2015_AccelSpa.jpg"/>
          <p:cNvPicPr>
            <a:picLocks noChangeAspect="1" noChangeArrowheads="1"/>
          </p:cNvPicPr>
          <p:nvPr/>
        </p:nvPicPr>
        <p:blipFill>
          <a:blip r:embed="rId2" cstate="print"/>
          <a:srcRect t="7572"/>
          <a:stretch>
            <a:fillRect/>
          </a:stretch>
        </p:blipFill>
        <p:spPr bwMode="auto">
          <a:xfrm>
            <a:off x="0" y="0"/>
            <a:ext cx="6858000" cy="1691680"/>
          </a:xfrm>
          <a:prstGeom prst="rect">
            <a:avLst/>
          </a:prstGeom>
          <a:noFill/>
        </p:spPr>
      </p:pic>
      <p:pic>
        <p:nvPicPr>
          <p:cNvPr id="28675" name="Picture 3" descr="C:\Users\cparaschos\Desktop\PREempt\LOGOS\AHP_R_CMYK.png"/>
          <p:cNvPicPr>
            <a:picLocks noChangeAspect="1" noChangeArrowheads="1"/>
          </p:cNvPicPr>
          <p:nvPr/>
        </p:nvPicPr>
        <p:blipFill>
          <a:blip r:embed="rId3" cstate="print"/>
          <a:srcRect/>
          <a:stretch>
            <a:fillRect/>
          </a:stretch>
        </p:blipFill>
        <p:spPr bwMode="auto">
          <a:xfrm>
            <a:off x="3661464" y="5508104"/>
            <a:ext cx="2987482" cy="936104"/>
          </a:xfrm>
          <a:prstGeom prst="rect">
            <a:avLst/>
          </a:prstGeom>
          <a:noFill/>
        </p:spPr>
      </p:pic>
      <p:pic>
        <p:nvPicPr>
          <p:cNvPr id="28676" name="Picture 4" descr="C:\Users\cparaschos\Desktop\PREempt\LOGOS\PREempt Logo (R).jpg"/>
          <p:cNvPicPr>
            <a:picLocks noChangeAspect="1" noChangeArrowheads="1"/>
          </p:cNvPicPr>
          <p:nvPr/>
        </p:nvPicPr>
        <p:blipFill>
          <a:blip r:embed="rId4" cstate="print"/>
          <a:srcRect/>
          <a:stretch>
            <a:fillRect/>
          </a:stretch>
        </p:blipFill>
        <p:spPr bwMode="auto">
          <a:xfrm>
            <a:off x="0" y="3309149"/>
            <a:ext cx="6858000" cy="1982931"/>
          </a:xfrm>
          <a:prstGeom prst="rect">
            <a:avLst/>
          </a:prstGeom>
          <a:noFill/>
        </p:spPr>
      </p:pic>
      <p:sp>
        <p:nvSpPr>
          <p:cNvPr id="7" name="TextBox 6"/>
          <p:cNvSpPr txBox="1"/>
          <p:nvPr/>
        </p:nvSpPr>
        <p:spPr>
          <a:xfrm>
            <a:off x="2492896" y="5220072"/>
            <a:ext cx="1368152" cy="338554"/>
          </a:xfrm>
          <a:prstGeom prst="rect">
            <a:avLst/>
          </a:prstGeom>
          <a:noFill/>
        </p:spPr>
        <p:txBody>
          <a:bodyPr wrap="square" rtlCol="0">
            <a:spAutoFit/>
          </a:bodyPr>
          <a:lstStyle/>
          <a:p>
            <a:r>
              <a:rPr lang="en-CA" sz="1600" b="1" i="1" dirty="0" smtClean="0"/>
              <a:t>POWERED BY:</a:t>
            </a:r>
            <a:endParaRPr lang="en-CA" sz="1600" b="1" i="1" dirty="0"/>
          </a:p>
        </p:txBody>
      </p:sp>
      <p:sp>
        <p:nvSpPr>
          <p:cNvPr id="11" name="Rectangle 10"/>
          <p:cNvSpPr/>
          <p:nvPr/>
        </p:nvSpPr>
        <p:spPr>
          <a:xfrm>
            <a:off x="1368152" y="8710572"/>
            <a:ext cx="5805264" cy="253916"/>
          </a:xfrm>
          <a:prstGeom prst="rect">
            <a:avLst/>
          </a:prstGeom>
        </p:spPr>
        <p:txBody>
          <a:bodyPr wrap="square">
            <a:spAutoFit/>
          </a:bodyPr>
          <a:lstStyle/>
          <a:p>
            <a:r>
              <a:rPr lang="en-US" sz="1050" b="1" i="1" dirty="0" smtClean="0"/>
              <a:t>© 2016 CBON Copyright Material, any unauthorized use of it in full or part is strictly prohibited</a:t>
            </a:r>
            <a:endParaRPr lang="en-CA" sz="1050" b="1" i="1" dirty="0"/>
          </a:p>
        </p:txBody>
      </p:sp>
      <p:sp>
        <p:nvSpPr>
          <p:cNvPr id="10" name="Slide Number Placeholder 9"/>
          <p:cNvSpPr>
            <a:spLocks noGrp="1"/>
          </p:cNvSpPr>
          <p:nvPr>
            <p:ph type="sldNum" sz="quarter" idx="12"/>
          </p:nvPr>
        </p:nvSpPr>
        <p:spPr/>
        <p:txBody>
          <a:bodyPr/>
          <a:lstStyle/>
          <a:p>
            <a:fld id="{747D905B-F939-4811-8E94-D4FFD0636B7A}" type="slidenum">
              <a:rPr lang="en-CA" smtClean="0"/>
              <a:pPr/>
              <a:t>1</a:t>
            </a:fld>
            <a:endParaRPr lang="en-CA"/>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1"/>
          <p:cNvSpPr>
            <a:spLocks noGrp="1"/>
          </p:cNvSpPr>
          <p:nvPr>
            <p:ph type="sldNum" sz="quarter" idx="12"/>
          </p:nvPr>
        </p:nvSpPr>
        <p:spPr>
          <a:noFill/>
        </p:spPr>
        <p:txBody>
          <a:bodyPr/>
          <a:lstStyle/>
          <a:p>
            <a:fld id="{A9464FBB-F33F-4B38-BF3E-275DA3D39A5D}" type="slidenum">
              <a:rPr lang="en-US" smtClean="0">
                <a:latin typeface="Arial" pitchFamily="34" charset="0"/>
              </a:rPr>
              <a:pPr/>
              <a:t>10</a:t>
            </a:fld>
            <a:endParaRPr lang="en-US" smtClean="0">
              <a:latin typeface="Arial" pitchFamily="34" charset="0"/>
            </a:endParaRPr>
          </a:p>
        </p:txBody>
      </p:sp>
      <p:pic>
        <p:nvPicPr>
          <p:cNvPr id="16387" name="Picture 4" descr="C:\Users\cparaschos\Desktop\BeSpaSafeGuide_General copy.jpg"/>
          <p:cNvPicPr>
            <a:picLocks noChangeAspect="1" noChangeArrowheads="1"/>
          </p:cNvPicPr>
          <p:nvPr/>
        </p:nvPicPr>
        <p:blipFill>
          <a:blip r:embed="rId2" cstate="print"/>
          <a:srcRect/>
          <a:stretch>
            <a:fillRect/>
          </a:stretch>
        </p:blipFill>
        <p:spPr bwMode="auto">
          <a:xfrm>
            <a:off x="0" y="-66388"/>
            <a:ext cx="6858000" cy="91748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1"/>
          <p:cNvSpPr>
            <a:spLocks noGrp="1"/>
          </p:cNvSpPr>
          <p:nvPr>
            <p:ph type="sldNum" sz="quarter" idx="12"/>
          </p:nvPr>
        </p:nvSpPr>
        <p:spPr>
          <a:noFill/>
        </p:spPr>
        <p:txBody>
          <a:bodyPr/>
          <a:lstStyle/>
          <a:p>
            <a:fld id="{131A48FF-2094-4D5F-8CA5-4034121C2E5D}" type="slidenum">
              <a:rPr lang="en-US" smtClean="0">
                <a:latin typeface="Arial" pitchFamily="34" charset="0"/>
              </a:rPr>
              <a:pPr/>
              <a:t>11</a:t>
            </a:fld>
            <a:endParaRPr lang="en-US" smtClean="0">
              <a:latin typeface="Arial" pitchFamily="34" charset="0"/>
            </a:endParaRPr>
          </a:p>
        </p:txBody>
      </p:sp>
      <p:pic>
        <p:nvPicPr>
          <p:cNvPr id="17411" name="Picture 2" descr="C:\Users\cparaschos\Desktop\BeSpaSafeGuide_Nails-1.jpg"/>
          <p:cNvPicPr>
            <a:picLocks noChangeAspect="1" noChangeArrowheads="1"/>
          </p:cNvPicPr>
          <p:nvPr/>
        </p:nvPicPr>
        <p:blipFill>
          <a:blip r:embed="rId2" cstate="print"/>
          <a:srcRect/>
          <a:stretch>
            <a:fillRect/>
          </a:stretch>
        </p:blipFill>
        <p:spPr bwMode="auto">
          <a:xfrm>
            <a:off x="116632" y="35496"/>
            <a:ext cx="6669360" cy="90449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1"/>
          <p:cNvSpPr>
            <a:spLocks noGrp="1"/>
          </p:cNvSpPr>
          <p:nvPr>
            <p:ph type="sldNum" sz="quarter" idx="12"/>
          </p:nvPr>
        </p:nvSpPr>
        <p:spPr>
          <a:noFill/>
        </p:spPr>
        <p:txBody>
          <a:bodyPr/>
          <a:lstStyle/>
          <a:p>
            <a:fld id="{9AE57300-610B-4AF8-B169-957759EFFA90}" type="slidenum">
              <a:rPr lang="en-US" smtClean="0">
                <a:latin typeface="Arial" pitchFamily="34" charset="0"/>
              </a:rPr>
              <a:pPr/>
              <a:t>12</a:t>
            </a:fld>
            <a:endParaRPr lang="en-US" smtClean="0">
              <a:latin typeface="Arial" pitchFamily="34" charset="0"/>
            </a:endParaRPr>
          </a:p>
        </p:txBody>
      </p:sp>
      <p:pic>
        <p:nvPicPr>
          <p:cNvPr id="18435" name="Picture 2" descr="C:\Users\cparaschos\Desktop\BeSpaSafeGuide_Nails-2.jpg"/>
          <p:cNvPicPr>
            <a:picLocks noChangeAspect="1" noChangeArrowheads="1"/>
          </p:cNvPicPr>
          <p:nvPr/>
        </p:nvPicPr>
        <p:blipFill>
          <a:blip r:embed="rId2" cstate="print"/>
          <a:srcRect/>
          <a:stretch>
            <a:fillRect/>
          </a:stretch>
        </p:blipFill>
        <p:spPr bwMode="auto">
          <a:xfrm>
            <a:off x="0" y="24874"/>
            <a:ext cx="6858000" cy="90304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2"/>
          </p:nvPr>
        </p:nvSpPr>
        <p:spPr>
          <a:noFill/>
        </p:spPr>
        <p:txBody>
          <a:bodyPr/>
          <a:lstStyle/>
          <a:p>
            <a:fld id="{648D26EA-0DF0-49F0-AF59-06F8E001979A}" type="slidenum">
              <a:rPr lang="en-US" smtClean="0">
                <a:latin typeface="Arial" pitchFamily="34" charset="0"/>
              </a:rPr>
              <a:pPr/>
              <a:t>13</a:t>
            </a:fld>
            <a:endParaRPr lang="en-US" dirty="0" smtClean="0">
              <a:latin typeface="Arial" pitchFamily="34" charset="0"/>
            </a:endParaRPr>
          </a:p>
        </p:txBody>
      </p:sp>
      <p:pic>
        <p:nvPicPr>
          <p:cNvPr id="20485" name="Picture 6" descr="C:\Users\cparaschos\Desktop\BeSpaSafeGuide_Facial-2.jpg"/>
          <p:cNvPicPr>
            <a:picLocks noChangeAspect="1" noChangeArrowheads="1"/>
          </p:cNvPicPr>
          <p:nvPr/>
        </p:nvPicPr>
        <p:blipFill>
          <a:blip r:embed="rId2" cstate="print"/>
          <a:srcRect/>
          <a:stretch>
            <a:fillRect/>
          </a:stretch>
        </p:blipFill>
        <p:spPr bwMode="auto">
          <a:xfrm>
            <a:off x="332656" y="44965"/>
            <a:ext cx="6172200" cy="8127435"/>
          </a:xfrm>
          <a:prstGeom prst="rect">
            <a:avLst/>
          </a:prstGeom>
          <a:noFill/>
          <a:ln w="9525">
            <a:noFill/>
            <a:miter lim="800000"/>
            <a:headEnd/>
            <a:tailEnd/>
          </a:ln>
        </p:spPr>
      </p:pic>
      <p:sp>
        <p:nvSpPr>
          <p:cNvPr id="7" name="TextBox 6"/>
          <p:cNvSpPr txBox="1"/>
          <p:nvPr/>
        </p:nvSpPr>
        <p:spPr>
          <a:xfrm>
            <a:off x="609600" y="8223647"/>
            <a:ext cx="5562600" cy="615553"/>
          </a:xfrm>
          <a:prstGeom prst="rect">
            <a:avLst/>
          </a:prstGeom>
          <a:noFill/>
        </p:spPr>
        <p:txBody>
          <a:bodyPr>
            <a:spAutoFit/>
          </a:bodyPr>
          <a:lstStyle/>
          <a:p>
            <a:pPr algn="ctr">
              <a:defRPr/>
            </a:pPr>
            <a:r>
              <a:rPr lang="en-CA" sz="1400" dirty="0">
                <a:latin typeface="Arial" charset="0"/>
              </a:rPr>
              <a:t>To access the complete </a:t>
            </a:r>
            <a:r>
              <a:rPr lang="en-CA" sz="16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rPr>
              <a:t>Be Spa Safe Guide </a:t>
            </a:r>
            <a:r>
              <a:rPr lang="en-CA" sz="1400" dirty="0">
                <a:latin typeface="Arial" charset="0"/>
              </a:rPr>
              <a:t>go to: </a:t>
            </a:r>
            <a:r>
              <a:rPr lang="en-CA" dirty="0">
                <a:latin typeface="Arial" charset="0"/>
                <a:hlinkClick r:id="rId3"/>
              </a:rPr>
              <a:t>www.york.ca/bespasafe</a:t>
            </a:r>
            <a:r>
              <a:rPr lang="en-CA" dirty="0">
                <a:latin typeface="Arial" charset="0"/>
              </a:rPr>
              <a:t>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1"/>
          <p:cNvSpPr>
            <a:spLocks noGrp="1"/>
          </p:cNvSpPr>
          <p:nvPr>
            <p:ph type="sldNum" sz="quarter" idx="12"/>
          </p:nvPr>
        </p:nvSpPr>
        <p:spPr>
          <a:noFill/>
        </p:spPr>
        <p:txBody>
          <a:bodyPr/>
          <a:lstStyle/>
          <a:p>
            <a:fld id="{E6A5643B-20F5-4278-AFC4-F00ABC5C54A5}" type="slidenum">
              <a:rPr lang="en-US" smtClean="0">
                <a:latin typeface="Arial" pitchFamily="34" charset="0"/>
              </a:rPr>
              <a:pPr/>
              <a:t>14</a:t>
            </a:fld>
            <a:endParaRPr lang="en-US" smtClean="0">
              <a:latin typeface="Arial" pitchFamily="34" charset="0"/>
            </a:endParaRPr>
          </a:p>
        </p:txBody>
      </p:sp>
      <p:pic>
        <p:nvPicPr>
          <p:cNvPr id="19461" name="Picture 2" descr="C:\Users\cparaschos\Desktop\BeSpaSafeGuide_Facial-1.jpg"/>
          <p:cNvPicPr>
            <a:picLocks noChangeAspect="1" noChangeArrowheads="1"/>
          </p:cNvPicPr>
          <p:nvPr/>
        </p:nvPicPr>
        <p:blipFill>
          <a:blip r:embed="rId2" cstate="print"/>
          <a:srcRect/>
          <a:stretch>
            <a:fillRect/>
          </a:stretch>
        </p:blipFill>
        <p:spPr bwMode="auto">
          <a:xfrm>
            <a:off x="71546" y="0"/>
            <a:ext cx="6721178" cy="91152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descr="C:\Users\cparaschos\Desktop\BeSpaSafeGuide_Hair-1.jpg"/>
          <p:cNvPicPr>
            <a:picLocks noChangeAspect="1" noChangeArrowheads="1"/>
          </p:cNvPicPr>
          <p:nvPr/>
        </p:nvPicPr>
        <p:blipFill>
          <a:blip r:embed="rId2" cstate="print"/>
          <a:srcRect/>
          <a:stretch>
            <a:fillRect/>
          </a:stretch>
        </p:blipFill>
        <p:spPr bwMode="auto">
          <a:xfrm>
            <a:off x="332656" y="81939"/>
            <a:ext cx="6048672" cy="8954557"/>
          </a:xfrm>
          <a:prstGeom prst="rect">
            <a:avLst/>
          </a:prstGeom>
          <a:noFill/>
        </p:spPr>
      </p:pic>
      <p:sp>
        <p:nvSpPr>
          <p:cNvPr id="3" name="Slide Number Placeholder 2"/>
          <p:cNvSpPr>
            <a:spLocks noGrp="1"/>
          </p:cNvSpPr>
          <p:nvPr>
            <p:ph type="sldNum" sz="quarter" idx="12"/>
          </p:nvPr>
        </p:nvSpPr>
        <p:spPr/>
        <p:txBody>
          <a:bodyPr/>
          <a:lstStyle/>
          <a:p>
            <a:fld id="{747D905B-F939-4811-8E94-D4FFD0636B7A}" type="slidenum">
              <a:rPr lang="en-CA" smtClean="0"/>
              <a:pPr/>
              <a:t>15</a:t>
            </a:fld>
            <a:endParaRPr lang="en-CA"/>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1" descr="C:\Users\cparaschos\Desktop\BeSpaSafeGuide_Hair-2.jpg"/>
          <p:cNvPicPr>
            <a:picLocks noChangeAspect="1" noChangeArrowheads="1"/>
          </p:cNvPicPr>
          <p:nvPr/>
        </p:nvPicPr>
        <p:blipFill>
          <a:blip r:embed="rId2" cstate="print"/>
          <a:srcRect/>
          <a:stretch>
            <a:fillRect/>
          </a:stretch>
        </p:blipFill>
        <p:spPr bwMode="auto">
          <a:xfrm>
            <a:off x="332656" y="164609"/>
            <a:ext cx="6091490" cy="8871887"/>
          </a:xfrm>
          <a:prstGeom prst="rect">
            <a:avLst/>
          </a:prstGeom>
          <a:noFill/>
        </p:spPr>
      </p:pic>
      <p:sp>
        <p:nvSpPr>
          <p:cNvPr id="3" name="Slide Number Placeholder 2"/>
          <p:cNvSpPr>
            <a:spLocks noGrp="1"/>
          </p:cNvSpPr>
          <p:nvPr>
            <p:ph type="sldNum" sz="quarter" idx="12"/>
          </p:nvPr>
        </p:nvSpPr>
        <p:spPr/>
        <p:txBody>
          <a:bodyPr/>
          <a:lstStyle/>
          <a:p>
            <a:fld id="{747D905B-F939-4811-8E94-D4FFD0636B7A}" type="slidenum">
              <a:rPr lang="en-CA" smtClean="0"/>
              <a:pPr/>
              <a:t>16</a:t>
            </a:fld>
            <a:endParaRPr lang="en-CA"/>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descr="http://www.toronto.ca/health/bodysafe/images/bodysafe_banner.png"/>
          <p:cNvPicPr>
            <a:picLocks noChangeAspect="1" noChangeArrowheads="1"/>
          </p:cNvPicPr>
          <p:nvPr/>
        </p:nvPicPr>
        <p:blipFill>
          <a:blip r:embed="rId2" cstate="print"/>
          <a:srcRect/>
          <a:stretch>
            <a:fillRect/>
          </a:stretch>
        </p:blipFill>
        <p:spPr bwMode="auto">
          <a:xfrm>
            <a:off x="825" y="0"/>
            <a:ext cx="6857175" cy="1371600"/>
          </a:xfrm>
          <a:prstGeom prst="rect">
            <a:avLst/>
          </a:prstGeom>
          <a:noFill/>
          <a:ln w="9525">
            <a:noFill/>
            <a:miter lim="800000"/>
            <a:headEnd/>
            <a:tailEnd/>
          </a:ln>
        </p:spPr>
      </p:pic>
      <p:sp>
        <p:nvSpPr>
          <p:cNvPr id="21508" name="Rectangle 4"/>
          <p:cNvSpPr>
            <a:spLocks noChangeArrowheads="1"/>
          </p:cNvSpPr>
          <p:nvPr/>
        </p:nvSpPr>
        <p:spPr bwMode="auto">
          <a:xfrm>
            <a:off x="1811979" y="2197235"/>
            <a:ext cx="3622979" cy="430887"/>
          </a:xfrm>
          <a:prstGeom prst="rect">
            <a:avLst/>
          </a:prstGeom>
          <a:noFill/>
          <a:ln w="9525">
            <a:noFill/>
            <a:miter lim="800000"/>
            <a:headEnd/>
            <a:tailEnd/>
          </a:ln>
        </p:spPr>
        <p:txBody>
          <a:bodyPr wrap="none" anchor="ctr">
            <a:spAutoFit/>
          </a:bodyPr>
          <a:lstStyle/>
          <a:p>
            <a:pPr algn="ctr" eaLnBrk="0" hangingPunct="0"/>
            <a:r>
              <a:rPr lang="en-US" sz="2200" b="1" i="1" dirty="0" err="1">
                <a:solidFill>
                  <a:srgbClr val="000000"/>
                </a:solidFill>
                <a:cs typeface="Times New Roman" pitchFamily="18" charset="0"/>
              </a:rPr>
              <a:t>BodySafe</a:t>
            </a:r>
            <a:r>
              <a:rPr lang="en-US" sz="2200" b="1" i="1" dirty="0">
                <a:solidFill>
                  <a:srgbClr val="000000"/>
                </a:solidFill>
                <a:cs typeface="Times New Roman" pitchFamily="18" charset="0"/>
              </a:rPr>
              <a:t> Inspection Program</a:t>
            </a:r>
            <a:endParaRPr lang="en-US" b="1" i="1" dirty="0"/>
          </a:p>
        </p:txBody>
      </p:sp>
      <p:sp>
        <p:nvSpPr>
          <p:cNvPr id="21509" name="TextBox 8"/>
          <p:cNvSpPr txBox="1">
            <a:spLocks noChangeArrowheads="1"/>
          </p:cNvSpPr>
          <p:nvPr/>
        </p:nvSpPr>
        <p:spPr bwMode="auto">
          <a:xfrm>
            <a:off x="260648" y="2687394"/>
            <a:ext cx="6597352" cy="523220"/>
          </a:xfrm>
          <a:prstGeom prst="rect">
            <a:avLst/>
          </a:prstGeom>
          <a:noFill/>
          <a:ln w="9525">
            <a:noFill/>
            <a:miter lim="800000"/>
            <a:headEnd/>
            <a:tailEnd/>
          </a:ln>
        </p:spPr>
        <p:txBody>
          <a:bodyPr wrap="square">
            <a:spAutoFit/>
          </a:bodyPr>
          <a:lstStyle/>
          <a:p>
            <a:r>
              <a:rPr lang="en-US" sz="1400" dirty="0"/>
              <a:t>The purpose of the </a:t>
            </a:r>
            <a:r>
              <a:rPr lang="en-US" sz="1400" dirty="0" err="1"/>
              <a:t>BodySafe</a:t>
            </a:r>
            <a:r>
              <a:rPr lang="en-US" sz="1400" dirty="0"/>
              <a:t> program is to ensure that personal services settings (PSS) are clean and use practices that prevent the spread of infections.</a:t>
            </a:r>
          </a:p>
        </p:txBody>
      </p:sp>
      <p:sp>
        <p:nvSpPr>
          <p:cNvPr id="21510" name="TextBox 9"/>
          <p:cNvSpPr txBox="1">
            <a:spLocks noChangeArrowheads="1"/>
          </p:cNvSpPr>
          <p:nvPr/>
        </p:nvSpPr>
        <p:spPr bwMode="auto">
          <a:xfrm>
            <a:off x="332656" y="3385026"/>
            <a:ext cx="6264696" cy="2339102"/>
          </a:xfrm>
          <a:prstGeom prst="rect">
            <a:avLst/>
          </a:prstGeom>
          <a:noFill/>
          <a:ln w="9525">
            <a:noFill/>
            <a:miter lim="800000"/>
            <a:headEnd/>
            <a:tailEnd/>
          </a:ln>
        </p:spPr>
        <p:txBody>
          <a:bodyPr wrap="square">
            <a:spAutoFit/>
          </a:bodyPr>
          <a:lstStyle/>
          <a:p>
            <a:pPr>
              <a:buFont typeface="Arial" pitchFamily="34" charset="0"/>
              <a:buChar char="•"/>
            </a:pPr>
            <a:r>
              <a:rPr lang="en-US" sz="1400" dirty="0"/>
              <a:t>Starting July 1, 2013, … all establishments offering hairstyling or barbering services will be required to get a PSS </a:t>
            </a:r>
            <a:r>
              <a:rPr lang="en-US" sz="1400" dirty="0" err="1"/>
              <a:t>licence</a:t>
            </a:r>
            <a:r>
              <a:rPr lang="en-US" sz="1400" dirty="0"/>
              <a:t> and post their inspection notices at or near the entrance of the business, so that it is clearly visible to the public. </a:t>
            </a:r>
          </a:p>
          <a:p>
            <a:endParaRPr lang="en-US" sz="1400" dirty="0"/>
          </a:p>
          <a:p>
            <a:pPr>
              <a:buFont typeface="Arial" pitchFamily="34" charset="0"/>
              <a:buChar char="•"/>
            </a:pPr>
            <a:r>
              <a:rPr lang="en-US" sz="1400" dirty="0"/>
              <a:t>All these establishments will also be included on the </a:t>
            </a:r>
            <a:r>
              <a:rPr lang="en-US" sz="1400" dirty="0" err="1"/>
              <a:t>BodySafe</a:t>
            </a:r>
            <a:r>
              <a:rPr lang="en-US" sz="1400" dirty="0"/>
              <a:t> website. </a:t>
            </a:r>
          </a:p>
          <a:p>
            <a:endParaRPr lang="en-US" sz="1400" dirty="0"/>
          </a:p>
          <a:p>
            <a:pPr>
              <a:buFont typeface="Arial" pitchFamily="34" charset="0"/>
              <a:buChar char="•"/>
            </a:pPr>
            <a:r>
              <a:rPr lang="en-US" sz="1400" dirty="0"/>
              <a:t>Establishments offering other services such as tattooing, </a:t>
            </a:r>
            <a:r>
              <a:rPr lang="en-US" sz="1400" dirty="0" err="1"/>
              <a:t>micropigmentation</a:t>
            </a:r>
            <a:r>
              <a:rPr lang="en-US" sz="1400" dirty="0"/>
              <a:t>, ear and body piercing, electrolysis, manicures, pedicures and aesthetics will be phased in over the next few years. </a:t>
            </a:r>
            <a:r>
              <a:rPr lang="en-US" sz="2000" dirty="0"/>
              <a:t/>
            </a:r>
            <a:br>
              <a:rPr lang="en-US" sz="2000" dirty="0"/>
            </a:br>
            <a:endParaRPr lang="en-US" sz="2000" dirty="0"/>
          </a:p>
        </p:txBody>
      </p:sp>
      <p:pic>
        <p:nvPicPr>
          <p:cNvPr id="21511" name="Picture 5" descr="http://www.toronto.ca/health/bodysafe/images/notice_pass.png"/>
          <p:cNvPicPr>
            <a:picLocks noChangeAspect="1" noChangeArrowheads="1"/>
          </p:cNvPicPr>
          <p:nvPr/>
        </p:nvPicPr>
        <p:blipFill>
          <a:blip r:embed="rId3" cstate="print"/>
          <a:srcRect/>
          <a:stretch>
            <a:fillRect/>
          </a:stretch>
        </p:blipFill>
        <p:spPr bwMode="auto">
          <a:xfrm>
            <a:off x="564703" y="5943600"/>
            <a:ext cx="1682899" cy="2176523"/>
          </a:xfrm>
          <a:prstGeom prst="rect">
            <a:avLst/>
          </a:prstGeom>
          <a:noFill/>
          <a:ln w="9525">
            <a:noFill/>
            <a:miter lim="800000"/>
            <a:headEnd/>
            <a:tailEnd/>
          </a:ln>
        </p:spPr>
      </p:pic>
      <p:pic>
        <p:nvPicPr>
          <p:cNvPr id="21512" name="Picture 7" descr="http://www.toronto.ca/health/bodysafe/images/notice_conditional.png"/>
          <p:cNvPicPr>
            <a:picLocks noChangeAspect="1" noChangeArrowheads="1"/>
          </p:cNvPicPr>
          <p:nvPr/>
        </p:nvPicPr>
        <p:blipFill>
          <a:blip r:embed="rId4" cstate="print"/>
          <a:srcRect/>
          <a:stretch>
            <a:fillRect/>
          </a:stretch>
        </p:blipFill>
        <p:spPr bwMode="auto">
          <a:xfrm>
            <a:off x="2545903" y="5943600"/>
            <a:ext cx="1682899" cy="2176523"/>
          </a:xfrm>
          <a:prstGeom prst="rect">
            <a:avLst/>
          </a:prstGeom>
          <a:noFill/>
          <a:ln w="9525">
            <a:noFill/>
            <a:miter lim="800000"/>
            <a:headEnd/>
            <a:tailEnd/>
          </a:ln>
        </p:spPr>
      </p:pic>
      <p:pic>
        <p:nvPicPr>
          <p:cNvPr id="21513" name="Picture 9" descr="http://www.toronto.ca/health/bodysafe/images/notice_close.png"/>
          <p:cNvPicPr>
            <a:picLocks noChangeAspect="1" noChangeArrowheads="1"/>
          </p:cNvPicPr>
          <p:nvPr/>
        </p:nvPicPr>
        <p:blipFill>
          <a:blip r:embed="rId5" cstate="print"/>
          <a:srcRect/>
          <a:stretch>
            <a:fillRect/>
          </a:stretch>
        </p:blipFill>
        <p:spPr bwMode="auto">
          <a:xfrm>
            <a:off x="4649341" y="5959475"/>
            <a:ext cx="1682898" cy="2176523"/>
          </a:xfrm>
          <a:prstGeom prst="rect">
            <a:avLst/>
          </a:prstGeom>
          <a:noFill/>
          <a:ln w="9525">
            <a:noFill/>
            <a:miter lim="800000"/>
            <a:headEnd/>
            <a:tailEnd/>
          </a:ln>
        </p:spPr>
      </p:pic>
      <p:sp>
        <p:nvSpPr>
          <p:cNvPr id="21514" name="Rectangle 9"/>
          <p:cNvSpPr>
            <a:spLocks noChangeArrowheads="1"/>
          </p:cNvSpPr>
          <p:nvPr/>
        </p:nvSpPr>
        <p:spPr bwMode="auto">
          <a:xfrm>
            <a:off x="0" y="0"/>
            <a:ext cx="6858000" cy="0"/>
          </a:xfrm>
          <a:prstGeom prst="rect">
            <a:avLst/>
          </a:prstGeom>
          <a:noFill/>
          <a:ln w="9525">
            <a:noFill/>
            <a:miter lim="800000"/>
            <a:headEnd/>
            <a:tailEnd/>
          </a:ln>
        </p:spPr>
        <p:txBody>
          <a:bodyPr wrap="none" anchor="ctr">
            <a:spAutoFit/>
          </a:bodyPr>
          <a:lstStyle/>
          <a:p>
            <a:endParaRPr lang="en-US"/>
          </a:p>
        </p:txBody>
      </p:sp>
      <p:pic>
        <p:nvPicPr>
          <p:cNvPr id="21515" name="Picture 4" descr="http://www.toronto.ca/health/bodysafe/images/green-circle.gif"/>
          <p:cNvPicPr>
            <a:picLocks noChangeAspect="1" noChangeArrowheads="1"/>
          </p:cNvPicPr>
          <p:nvPr/>
        </p:nvPicPr>
        <p:blipFill>
          <a:blip r:embed="rId6" cstate="print"/>
          <a:srcRect/>
          <a:stretch>
            <a:fillRect/>
          </a:stretch>
        </p:blipFill>
        <p:spPr bwMode="auto">
          <a:xfrm>
            <a:off x="574204" y="5677644"/>
            <a:ext cx="190500" cy="190500"/>
          </a:xfrm>
          <a:prstGeom prst="rect">
            <a:avLst/>
          </a:prstGeom>
          <a:noFill/>
          <a:ln w="9525">
            <a:noFill/>
            <a:miter lim="800000"/>
            <a:headEnd/>
            <a:tailEnd/>
          </a:ln>
        </p:spPr>
      </p:pic>
      <p:sp>
        <p:nvSpPr>
          <p:cNvPr id="21516" name="Rectangle 10"/>
          <p:cNvSpPr>
            <a:spLocks noChangeArrowheads="1"/>
          </p:cNvSpPr>
          <p:nvPr/>
        </p:nvSpPr>
        <p:spPr bwMode="auto">
          <a:xfrm>
            <a:off x="692696" y="5508104"/>
            <a:ext cx="640378" cy="384721"/>
          </a:xfrm>
          <a:prstGeom prst="rect">
            <a:avLst/>
          </a:prstGeom>
          <a:noFill/>
          <a:ln w="9525">
            <a:noFill/>
            <a:miter lim="800000"/>
            <a:headEnd/>
            <a:tailEnd/>
          </a:ln>
        </p:spPr>
        <p:txBody>
          <a:bodyPr wrap="square" anchor="ctr">
            <a:spAutoFit/>
          </a:bodyPr>
          <a:lstStyle/>
          <a:p>
            <a:pPr eaLnBrk="0" hangingPunct="0"/>
            <a:r>
              <a:rPr lang="en-US" sz="800" dirty="0">
                <a:solidFill>
                  <a:srgbClr val="000000"/>
                </a:solidFill>
                <a:cs typeface="Times New Roman" pitchFamily="18" charset="0"/>
              </a:rPr>
              <a:t/>
            </a:r>
            <a:br>
              <a:rPr lang="en-US" sz="800" dirty="0">
                <a:solidFill>
                  <a:srgbClr val="000000"/>
                </a:solidFill>
                <a:cs typeface="Times New Roman" pitchFamily="18" charset="0"/>
              </a:rPr>
            </a:br>
            <a:r>
              <a:rPr lang="en-US" sz="1100" b="1" i="1" dirty="0">
                <a:solidFill>
                  <a:srgbClr val="000000"/>
                </a:solidFill>
                <a:cs typeface="Times New Roman" pitchFamily="18" charset="0"/>
              </a:rPr>
              <a:t>PASS </a:t>
            </a:r>
            <a:r>
              <a:rPr lang="en-US" sz="1000" b="1" i="1" dirty="0"/>
              <a:t> </a:t>
            </a:r>
            <a:endParaRPr lang="en-US" sz="3200" b="1" i="1" dirty="0"/>
          </a:p>
        </p:txBody>
      </p:sp>
      <p:pic>
        <p:nvPicPr>
          <p:cNvPr id="21517" name="Picture 6" descr="http://www.toronto.ca/health/bodysafe/images/yellow-circle.gif"/>
          <p:cNvPicPr>
            <a:picLocks noChangeAspect="1" noChangeArrowheads="1"/>
          </p:cNvPicPr>
          <p:nvPr/>
        </p:nvPicPr>
        <p:blipFill>
          <a:blip r:embed="rId7" cstate="print"/>
          <a:srcRect/>
          <a:stretch>
            <a:fillRect/>
          </a:stretch>
        </p:blipFill>
        <p:spPr bwMode="auto">
          <a:xfrm>
            <a:off x="2564904" y="5677644"/>
            <a:ext cx="190500" cy="190500"/>
          </a:xfrm>
          <a:prstGeom prst="rect">
            <a:avLst/>
          </a:prstGeom>
          <a:noFill/>
          <a:ln w="9525">
            <a:noFill/>
            <a:miter lim="800000"/>
            <a:headEnd/>
            <a:tailEnd/>
          </a:ln>
        </p:spPr>
      </p:pic>
      <p:sp>
        <p:nvSpPr>
          <p:cNvPr id="19" name="Rectangle 18"/>
          <p:cNvSpPr/>
          <p:nvPr/>
        </p:nvSpPr>
        <p:spPr>
          <a:xfrm>
            <a:off x="2708920" y="5652120"/>
            <a:ext cx="1414168" cy="246221"/>
          </a:xfrm>
          <a:prstGeom prst="rect">
            <a:avLst/>
          </a:prstGeom>
        </p:spPr>
        <p:txBody>
          <a:bodyPr wrap="square">
            <a:spAutoFit/>
          </a:bodyPr>
          <a:lstStyle/>
          <a:p>
            <a:pPr>
              <a:defRPr/>
            </a:pPr>
            <a:r>
              <a:rPr lang="en-US" sz="1000" b="1" i="1" dirty="0">
                <a:latin typeface="+mj-lt"/>
              </a:rPr>
              <a:t>CONDITIONAL</a:t>
            </a:r>
          </a:p>
        </p:txBody>
      </p:sp>
      <p:pic>
        <p:nvPicPr>
          <p:cNvPr id="21519" name="Picture 8" descr="http://www.toronto.ca/health/bodysafe/images/red-circle.gif"/>
          <p:cNvPicPr>
            <a:picLocks noChangeAspect="1" noChangeArrowheads="1"/>
          </p:cNvPicPr>
          <p:nvPr/>
        </p:nvPicPr>
        <p:blipFill>
          <a:blip r:embed="rId8" cstate="print"/>
          <a:srcRect/>
          <a:stretch>
            <a:fillRect/>
          </a:stretch>
        </p:blipFill>
        <p:spPr bwMode="auto">
          <a:xfrm>
            <a:off x="4606652" y="5677644"/>
            <a:ext cx="190500" cy="190500"/>
          </a:xfrm>
          <a:prstGeom prst="rect">
            <a:avLst/>
          </a:prstGeom>
          <a:noFill/>
          <a:ln w="9525">
            <a:noFill/>
            <a:miter lim="800000"/>
            <a:headEnd/>
            <a:tailEnd/>
          </a:ln>
        </p:spPr>
      </p:pic>
      <p:sp>
        <p:nvSpPr>
          <p:cNvPr id="21520" name="Rectangle 20"/>
          <p:cNvSpPr>
            <a:spLocks noChangeArrowheads="1"/>
          </p:cNvSpPr>
          <p:nvPr/>
        </p:nvSpPr>
        <p:spPr bwMode="auto">
          <a:xfrm>
            <a:off x="4725144" y="5652120"/>
            <a:ext cx="2147935" cy="246221"/>
          </a:xfrm>
          <a:prstGeom prst="rect">
            <a:avLst/>
          </a:prstGeom>
          <a:noFill/>
          <a:ln w="9525">
            <a:noFill/>
            <a:miter lim="800000"/>
            <a:headEnd/>
            <a:tailEnd/>
          </a:ln>
        </p:spPr>
        <p:txBody>
          <a:bodyPr wrap="square">
            <a:spAutoFit/>
          </a:bodyPr>
          <a:lstStyle/>
          <a:p>
            <a:r>
              <a:rPr lang="en-US" sz="1000" b="1" i="1" dirty="0"/>
              <a:t>SERVICE(S)  / ESTABLISHMENT </a:t>
            </a:r>
          </a:p>
        </p:txBody>
      </p:sp>
      <p:sp>
        <p:nvSpPr>
          <p:cNvPr id="21521" name="TextBox 21"/>
          <p:cNvSpPr txBox="1">
            <a:spLocks noChangeArrowheads="1"/>
          </p:cNvSpPr>
          <p:nvPr/>
        </p:nvSpPr>
        <p:spPr bwMode="auto">
          <a:xfrm>
            <a:off x="457200" y="8502525"/>
            <a:ext cx="6019800" cy="461963"/>
          </a:xfrm>
          <a:prstGeom prst="rect">
            <a:avLst/>
          </a:prstGeom>
          <a:noFill/>
          <a:ln w="9525">
            <a:noFill/>
            <a:miter lim="800000"/>
            <a:headEnd/>
            <a:tailEnd/>
          </a:ln>
        </p:spPr>
        <p:txBody>
          <a:bodyPr>
            <a:spAutoFit/>
          </a:bodyPr>
          <a:lstStyle/>
          <a:p>
            <a:pPr algn="ctr"/>
            <a:r>
              <a:rPr lang="en-US" sz="2400" b="1" i="1" dirty="0"/>
              <a:t>What </a:t>
            </a:r>
            <a:r>
              <a:rPr lang="en-US" sz="2400" b="1" i="1" dirty="0" err="1"/>
              <a:t>colour</a:t>
            </a:r>
            <a:r>
              <a:rPr lang="en-US" sz="2400" b="1" i="1" dirty="0"/>
              <a:t> do you think you are ?</a:t>
            </a:r>
          </a:p>
        </p:txBody>
      </p:sp>
      <p:pic>
        <p:nvPicPr>
          <p:cNvPr id="21522" name="Picture 14" descr="City of Toronto"/>
          <p:cNvPicPr>
            <a:picLocks noChangeAspect="1" noChangeArrowheads="1"/>
          </p:cNvPicPr>
          <p:nvPr/>
        </p:nvPicPr>
        <p:blipFill>
          <a:blip r:embed="rId9" cstate="print"/>
          <a:srcRect/>
          <a:stretch>
            <a:fillRect/>
          </a:stretch>
        </p:blipFill>
        <p:spPr bwMode="auto">
          <a:xfrm>
            <a:off x="2447428" y="1443608"/>
            <a:ext cx="1773660" cy="608112"/>
          </a:xfrm>
          <a:prstGeom prst="rect">
            <a:avLst/>
          </a:prstGeom>
          <a:noFill/>
          <a:ln w="9525">
            <a:noFill/>
            <a:miter lim="800000"/>
            <a:headEnd/>
            <a:tailEnd/>
          </a:ln>
        </p:spPr>
      </p:pic>
      <p:sp>
        <p:nvSpPr>
          <p:cNvPr id="18" name="Slide Number Placeholder 17"/>
          <p:cNvSpPr>
            <a:spLocks noGrp="1"/>
          </p:cNvSpPr>
          <p:nvPr>
            <p:ph type="sldNum" sz="quarter" idx="12"/>
          </p:nvPr>
        </p:nvSpPr>
        <p:spPr/>
        <p:txBody>
          <a:bodyPr/>
          <a:lstStyle/>
          <a:p>
            <a:fld id="{747D905B-F939-4811-8E94-D4FFD0636B7A}" type="slidenum">
              <a:rPr lang="en-CA" smtClean="0"/>
              <a:pPr/>
              <a:t>17</a:t>
            </a:fld>
            <a:endParaRPr lang="en-CA"/>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descr="C:\Users\Owner\AppData\Local\Microsoft\Windows\INetCache\Content.Outlook\NYOHQ34P\www toronto ca health 8 steps to pass bodysafe  2013 english-1.jpg"/>
          <p:cNvPicPr>
            <a:picLocks noChangeAspect="1" noChangeArrowheads="1"/>
          </p:cNvPicPr>
          <p:nvPr/>
        </p:nvPicPr>
        <p:blipFill>
          <a:blip r:embed="rId2" cstate="print"/>
          <a:srcRect r="6081" b="1639"/>
          <a:stretch>
            <a:fillRect/>
          </a:stretch>
        </p:blipFill>
        <p:spPr bwMode="auto">
          <a:xfrm>
            <a:off x="457200" y="0"/>
            <a:ext cx="6019800" cy="91440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747D905B-F939-4811-8E94-D4FFD0636B7A}" type="slidenum">
              <a:rPr lang="en-CA" smtClean="0"/>
              <a:pPr/>
              <a:t>18</a:t>
            </a:fld>
            <a:endParaRPr lang="en-CA"/>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Owner\AppData\Local\Microsoft\Windows\INetCache\Content.Outlook\NYOHQ34P\www toronto ca health 8 steps to pass bodysafe  2013 english-2.jpg"/>
          <p:cNvPicPr>
            <a:picLocks noChangeAspect="1" noChangeArrowheads="1"/>
          </p:cNvPicPr>
          <p:nvPr/>
        </p:nvPicPr>
        <p:blipFill>
          <a:blip r:embed="rId2" cstate="print"/>
          <a:srcRect r="7777" b="1611"/>
          <a:stretch>
            <a:fillRect/>
          </a:stretch>
        </p:blipFill>
        <p:spPr bwMode="auto">
          <a:xfrm>
            <a:off x="228600" y="228600"/>
            <a:ext cx="6324600" cy="89154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747D905B-F939-4811-8E94-D4FFD0636B7A}" type="slidenum">
              <a:rPr lang="en-CA" smtClean="0"/>
              <a:pPr/>
              <a:t>19</a:t>
            </a:fld>
            <a:endParaRPr lang="en-CA"/>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Line 5"/>
          <p:cNvSpPr>
            <a:spLocks noChangeShapeType="1"/>
          </p:cNvSpPr>
          <p:nvPr/>
        </p:nvSpPr>
        <p:spPr bwMode="auto">
          <a:xfrm>
            <a:off x="304800" y="1066800"/>
            <a:ext cx="6172200" cy="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en-CA" dirty="0"/>
          </a:p>
        </p:txBody>
      </p:sp>
      <p:sp>
        <p:nvSpPr>
          <p:cNvPr id="7171" name="Text Box 6"/>
          <p:cNvSpPr txBox="1">
            <a:spLocks noChangeArrowheads="1"/>
          </p:cNvSpPr>
          <p:nvPr/>
        </p:nvSpPr>
        <p:spPr bwMode="auto">
          <a:xfrm>
            <a:off x="304800" y="1709020"/>
            <a:ext cx="7162800" cy="5959324"/>
          </a:xfrm>
          <a:prstGeom prst="rect">
            <a:avLst/>
          </a:prstGeom>
          <a:noFill/>
          <a:ln w="9525">
            <a:noFill/>
            <a:miter lim="800000"/>
            <a:headEnd/>
            <a:tailEnd/>
          </a:ln>
        </p:spPr>
        <p:txBody>
          <a:bodyPr>
            <a:spAutoFit/>
          </a:bodyPr>
          <a:lstStyle/>
          <a:p>
            <a:pPr marL="342900" indent="-342900">
              <a:spcBef>
                <a:spcPct val="50000"/>
              </a:spcBef>
              <a:buFontTx/>
              <a:buAutoNum type="arabicPeriod"/>
            </a:pPr>
            <a:r>
              <a:rPr lang="en-US" sz="1250" b="0" dirty="0"/>
              <a:t>CBON Mission Statement				               </a:t>
            </a:r>
            <a:r>
              <a:rPr lang="en-US" sz="1250" dirty="0" smtClean="0"/>
              <a:t>3</a:t>
            </a:r>
            <a:endParaRPr lang="en-US" sz="1250" b="0" dirty="0" smtClean="0"/>
          </a:p>
          <a:p>
            <a:pPr marL="342900" indent="-342900">
              <a:spcBef>
                <a:spcPct val="50000"/>
              </a:spcBef>
              <a:buFontTx/>
              <a:buAutoNum type="arabicPeriod"/>
            </a:pPr>
            <a:r>
              <a:rPr lang="en-US" sz="1250" b="0" dirty="0" smtClean="0"/>
              <a:t>What the Media is Saying				               4</a:t>
            </a:r>
          </a:p>
          <a:p>
            <a:pPr marL="342900" indent="-342900">
              <a:spcBef>
                <a:spcPct val="50000"/>
              </a:spcBef>
              <a:buFontTx/>
              <a:buAutoNum type="arabicPeriod"/>
            </a:pPr>
            <a:r>
              <a:rPr lang="en-US" sz="1250" b="0" dirty="0" smtClean="0"/>
              <a:t>What </a:t>
            </a:r>
            <a:r>
              <a:rPr lang="en-US" sz="1250" b="0" dirty="0"/>
              <a:t>are Health Authorities Saying: York Public &amp; Toronto Region	    </a:t>
            </a:r>
            <a:r>
              <a:rPr lang="en-US" sz="1250" b="0" dirty="0" smtClean="0"/>
              <a:t> 	               </a:t>
            </a:r>
            <a:r>
              <a:rPr lang="en-US" sz="1250" dirty="0" smtClean="0"/>
              <a:t>8</a:t>
            </a:r>
            <a:endParaRPr lang="en-US" sz="1250" b="0" dirty="0"/>
          </a:p>
          <a:p>
            <a:pPr marL="342900" indent="-342900">
              <a:spcBef>
                <a:spcPct val="50000"/>
              </a:spcBef>
              <a:buFontTx/>
              <a:buAutoNum type="arabicPeriod"/>
            </a:pPr>
            <a:r>
              <a:rPr lang="en-US" sz="1250" b="0" dirty="0"/>
              <a:t>Current News: </a:t>
            </a:r>
            <a:r>
              <a:rPr lang="en-US" sz="1250" b="0" dirty="0" smtClean="0"/>
              <a:t>Flu		</a:t>
            </a:r>
            <a:r>
              <a:rPr lang="en-US" sz="1250" b="0" dirty="0"/>
              <a:t>			             </a:t>
            </a:r>
            <a:r>
              <a:rPr lang="en-US" sz="1250" b="0" dirty="0" smtClean="0"/>
              <a:t>20</a:t>
            </a:r>
            <a:endParaRPr lang="en-US" sz="1250" b="0" dirty="0"/>
          </a:p>
          <a:p>
            <a:pPr marL="342900" indent="-342900">
              <a:spcBef>
                <a:spcPct val="50000"/>
              </a:spcBef>
              <a:buFontTx/>
              <a:buAutoNum type="arabicPeriod"/>
            </a:pPr>
            <a:r>
              <a:rPr lang="en-US" sz="1250" b="0" dirty="0"/>
              <a:t>Reasons for Infection Control in Salons &amp; Spas			             </a:t>
            </a:r>
            <a:r>
              <a:rPr lang="en-US" sz="1250" b="0" dirty="0" smtClean="0"/>
              <a:t>24</a:t>
            </a:r>
            <a:endParaRPr lang="en-US" sz="1250" b="0" dirty="0"/>
          </a:p>
          <a:p>
            <a:pPr marL="342900" indent="-342900">
              <a:spcBef>
                <a:spcPct val="50000"/>
              </a:spcBef>
              <a:buFontTx/>
              <a:buAutoNum type="arabicPeriod"/>
            </a:pPr>
            <a:r>
              <a:rPr lang="en-US" sz="1250" b="0" dirty="0"/>
              <a:t>What exactly is Infection Control?				             </a:t>
            </a:r>
            <a:r>
              <a:rPr lang="en-US" sz="1250" b="0" dirty="0" smtClean="0"/>
              <a:t>25</a:t>
            </a:r>
            <a:endParaRPr lang="en-US" sz="1250" b="0" dirty="0"/>
          </a:p>
          <a:p>
            <a:pPr marL="342900" indent="-342900">
              <a:spcBef>
                <a:spcPct val="50000"/>
              </a:spcBef>
              <a:buFontTx/>
              <a:buAutoNum type="arabicPeriod"/>
            </a:pPr>
            <a:r>
              <a:rPr lang="en-US" sz="1250" b="0" dirty="0"/>
              <a:t>The Spread of Microorganisms				             </a:t>
            </a:r>
            <a:r>
              <a:rPr lang="en-US" sz="1250" b="0" dirty="0" smtClean="0"/>
              <a:t>28</a:t>
            </a:r>
            <a:endParaRPr lang="en-US" sz="1250" b="0" dirty="0"/>
          </a:p>
          <a:p>
            <a:pPr marL="342900" indent="-342900">
              <a:spcBef>
                <a:spcPct val="50000"/>
              </a:spcBef>
              <a:buFontTx/>
              <a:buAutoNum type="arabicPeriod"/>
            </a:pPr>
            <a:r>
              <a:rPr lang="en-US" sz="1250" b="0" dirty="0"/>
              <a:t>Hand Hygiene					             31</a:t>
            </a:r>
          </a:p>
          <a:p>
            <a:pPr marL="342900" indent="-342900">
              <a:spcBef>
                <a:spcPct val="50000"/>
              </a:spcBef>
              <a:buFontTx/>
              <a:buAutoNum type="arabicPeriod"/>
            </a:pPr>
            <a:r>
              <a:rPr lang="en-US" sz="1250" b="0" dirty="0"/>
              <a:t>General Requirements for Cleanliness			             35</a:t>
            </a:r>
          </a:p>
          <a:p>
            <a:pPr marL="342900" indent="-342900">
              <a:spcBef>
                <a:spcPct val="50000"/>
              </a:spcBef>
              <a:buFontTx/>
              <a:buAutoNum type="arabicPeriod"/>
            </a:pPr>
            <a:r>
              <a:rPr lang="en-US" sz="1250" b="0" dirty="0"/>
              <a:t>Infection Prevention and Control Requirements			             36</a:t>
            </a:r>
          </a:p>
          <a:p>
            <a:pPr marL="342900" indent="-342900">
              <a:spcBef>
                <a:spcPct val="50000"/>
              </a:spcBef>
              <a:buFontTx/>
              <a:buAutoNum type="arabicPeriod"/>
            </a:pPr>
            <a:r>
              <a:rPr lang="en-US" sz="1250" b="0" dirty="0"/>
              <a:t>Basic Microbiology					             </a:t>
            </a:r>
            <a:r>
              <a:rPr lang="en-US" sz="1250" b="0" dirty="0" smtClean="0"/>
              <a:t>43</a:t>
            </a:r>
            <a:endParaRPr lang="en-US" sz="1250" b="0" dirty="0"/>
          </a:p>
          <a:p>
            <a:pPr marL="342900" indent="-342900">
              <a:spcBef>
                <a:spcPct val="50000"/>
              </a:spcBef>
              <a:buFontTx/>
              <a:buAutoNum type="arabicPeriod"/>
            </a:pPr>
            <a:r>
              <a:rPr lang="en-US" sz="1250" b="0" dirty="0"/>
              <a:t>What is </a:t>
            </a:r>
            <a:r>
              <a:rPr lang="en-US" sz="1250" b="0" dirty="0" err="1"/>
              <a:t>Biofilm</a:t>
            </a:r>
            <a:r>
              <a:rPr lang="en-US" sz="1250" b="0" dirty="0"/>
              <a:t>?					             </a:t>
            </a:r>
            <a:r>
              <a:rPr lang="en-US" sz="1250" b="0" dirty="0" smtClean="0"/>
              <a:t>46</a:t>
            </a:r>
            <a:endParaRPr lang="en-US" sz="1250" b="0" dirty="0"/>
          </a:p>
          <a:p>
            <a:pPr marL="342900" indent="-342900">
              <a:spcBef>
                <a:spcPct val="50000"/>
              </a:spcBef>
              <a:buFontTx/>
              <a:buAutoNum type="arabicPeriod"/>
            </a:pPr>
            <a:r>
              <a:rPr lang="en-US" sz="1250" b="0" dirty="0"/>
              <a:t>Understanding Disinfection				             50</a:t>
            </a:r>
          </a:p>
          <a:p>
            <a:pPr marL="342900" indent="-342900">
              <a:spcBef>
                <a:spcPct val="50000"/>
              </a:spcBef>
              <a:buFontTx/>
              <a:buAutoNum type="arabicPeriod"/>
            </a:pPr>
            <a:r>
              <a:rPr lang="en-US" sz="1250" b="0" dirty="0"/>
              <a:t>Understanding  some differences of chemical disinfectant technologies	             54</a:t>
            </a:r>
          </a:p>
          <a:p>
            <a:pPr marL="342900" indent="-342900">
              <a:spcBef>
                <a:spcPct val="50000"/>
              </a:spcBef>
              <a:buFontTx/>
              <a:buAutoNum type="arabicPeriod"/>
            </a:pPr>
            <a:r>
              <a:rPr lang="en-US" sz="1250" b="0" dirty="0" smtClean="0"/>
              <a:t>Active Ingredients </a:t>
            </a:r>
            <a:r>
              <a:rPr lang="en-US" sz="1250" b="0" dirty="0"/>
              <a:t>for </a:t>
            </a:r>
            <a:r>
              <a:rPr lang="en-CA" sz="1250" b="0" dirty="0"/>
              <a:t>Disinfectants</a:t>
            </a:r>
            <a:r>
              <a:rPr lang="en-US" sz="1250" b="0" dirty="0"/>
              <a:t> in the Salon &amp; Spa Industry		             56</a:t>
            </a:r>
          </a:p>
          <a:p>
            <a:pPr marL="342900" indent="-342900">
              <a:spcBef>
                <a:spcPct val="50000"/>
              </a:spcBef>
              <a:buFontTx/>
              <a:buAutoNum type="arabicPeriod"/>
            </a:pPr>
            <a:r>
              <a:rPr lang="en-US" sz="1250" dirty="0" err="1" smtClean="0"/>
              <a:t>PREempt</a:t>
            </a:r>
            <a:r>
              <a:rPr lang="en-US" sz="1250" b="0" dirty="0"/>
              <a:t>			</a:t>
            </a:r>
            <a:r>
              <a:rPr lang="en-US" sz="1250" dirty="0" smtClean="0"/>
              <a:t>		             </a:t>
            </a:r>
            <a:r>
              <a:rPr lang="en-US" sz="1250" b="0" dirty="0" smtClean="0"/>
              <a:t>62</a:t>
            </a:r>
            <a:r>
              <a:rPr lang="en-US" sz="1250" b="0" dirty="0"/>
              <a:t/>
            </a:r>
            <a:br>
              <a:rPr lang="en-US" sz="1250" b="0" dirty="0"/>
            </a:br>
            <a:r>
              <a:rPr lang="en-US" sz="1250" b="0" dirty="0"/>
              <a:t>	-What is AHP?</a:t>
            </a:r>
            <a:br>
              <a:rPr lang="en-US" sz="1250" b="0" dirty="0"/>
            </a:br>
            <a:r>
              <a:rPr lang="en-US" sz="1250" b="0" dirty="0"/>
              <a:t>	-Pillars of Strength</a:t>
            </a:r>
          </a:p>
          <a:p>
            <a:pPr marL="342900" indent="-342900">
              <a:buFontTx/>
              <a:buAutoNum type="arabicPeriod"/>
            </a:pPr>
            <a:r>
              <a:rPr lang="en-US" sz="1250" dirty="0" err="1" smtClean="0"/>
              <a:t>PREempt</a:t>
            </a:r>
            <a:r>
              <a:rPr lang="en-US" sz="1250" b="0" dirty="0" smtClean="0"/>
              <a:t> </a:t>
            </a:r>
            <a:r>
              <a:rPr lang="en-US" sz="1250" b="0" dirty="0"/>
              <a:t>protocol  </a:t>
            </a:r>
            <a:r>
              <a:rPr lang="en-US" sz="1250" b="0" dirty="0" smtClean="0"/>
              <a:t>- Areas </a:t>
            </a:r>
            <a:r>
              <a:rPr lang="en-US" sz="1250" b="0" dirty="0"/>
              <a:t>of public health concern		            </a:t>
            </a:r>
            <a:r>
              <a:rPr lang="en-US" sz="1250" dirty="0" smtClean="0"/>
              <a:t>	           </a:t>
            </a:r>
            <a:r>
              <a:rPr lang="en-US" sz="1250" b="0" dirty="0" smtClean="0"/>
              <a:t> </a:t>
            </a:r>
            <a:r>
              <a:rPr lang="en-US" sz="1250" b="0" dirty="0"/>
              <a:t>68	                    </a:t>
            </a:r>
            <a:br>
              <a:rPr lang="en-US" sz="1250" b="0" dirty="0"/>
            </a:br>
            <a:r>
              <a:rPr lang="en-US" sz="1250" b="0" dirty="0"/>
              <a:t>	</a:t>
            </a:r>
            <a:r>
              <a:rPr lang="en-US" sz="1250" b="0" dirty="0" smtClean="0"/>
              <a:t>-</a:t>
            </a:r>
            <a:r>
              <a:rPr lang="en-US" sz="1250" dirty="0" err="1" smtClean="0"/>
              <a:t>PREempt</a:t>
            </a:r>
            <a:r>
              <a:rPr lang="en-US" sz="1250" b="0" dirty="0" smtClean="0"/>
              <a:t> </a:t>
            </a:r>
            <a:r>
              <a:rPr lang="en-US" sz="1250" b="0" dirty="0"/>
              <a:t>for </a:t>
            </a:r>
            <a:r>
              <a:rPr lang="en-US" sz="1250" b="0" dirty="0" smtClean="0"/>
              <a:t>SURFACES &amp; NON-CIRCULATING FOOTBATHS </a:t>
            </a:r>
            <a:r>
              <a:rPr lang="en-US" sz="1250" b="0" dirty="0"/>
              <a:t/>
            </a:r>
            <a:br>
              <a:rPr lang="en-US" sz="1250" b="0" dirty="0"/>
            </a:br>
            <a:r>
              <a:rPr lang="en-US" sz="1250" b="0" dirty="0"/>
              <a:t>	</a:t>
            </a:r>
            <a:r>
              <a:rPr lang="en-US" sz="1250" b="0" dirty="0" smtClean="0"/>
              <a:t>-</a:t>
            </a:r>
            <a:r>
              <a:rPr lang="en-US" sz="1250" dirty="0" err="1" smtClean="0"/>
              <a:t>PREempt</a:t>
            </a:r>
            <a:r>
              <a:rPr lang="en-US" sz="1250" dirty="0" smtClean="0"/>
              <a:t> </a:t>
            </a:r>
            <a:r>
              <a:rPr lang="en-US" sz="1250" b="0" dirty="0" smtClean="0"/>
              <a:t>for </a:t>
            </a:r>
            <a:r>
              <a:rPr lang="en-US" sz="1250" dirty="0" smtClean="0"/>
              <a:t>PROFESSIONAL TOOLS</a:t>
            </a:r>
            <a:r>
              <a:rPr lang="en-US" sz="1250" b="0" dirty="0"/>
              <a:t/>
            </a:r>
            <a:br>
              <a:rPr lang="en-US" sz="1250" b="0" dirty="0"/>
            </a:br>
            <a:r>
              <a:rPr lang="en-US" sz="1250" b="0" dirty="0"/>
              <a:t>	</a:t>
            </a:r>
            <a:r>
              <a:rPr lang="en-US" sz="1250" b="0" dirty="0" smtClean="0"/>
              <a:t>-</a:t>
            </a:r>
            <a:r>
              <a:rPr lang="en-US" sz="1250" dirty="0" err="1" smtClean="0"/>
              <a:t>PREempt</a:t>
            </a:r>
            <a:r>
              <a:rPr lang="en-US" sz="1250" dirty="0" smtClean="0"/>
              <a:t> </a:t>
            </a:r>
            <a:r>
              <a:rPr lang="en-US" sz="1250" b="0" dirty="0" smtClean="0"/>
              <a:t>for </a:t>
            </a:r>
            <a:r>
              <a:rPr lang="en-US" sz="1250" b="0" dirty="0"/>
              <a:t>CIRCULATING FOOT </a:t>
            </a:r>
            <a:r>
              <a:rPr lang="en-US" sz="1250" b="0" dirty="0" smtClean="0"/>
              <a:t>BATHS &amp; HAIRDRESSER TOOLS 	</a:t>
            </a:r>
            <a:endParaRPr lang="en-US" sz="1250" b="0" dirty="0"/>
          </a:p>
          <a:p>
            <a:pPr marL="1257300" lvl="2" indent="-342900"/>
            <a:endParaRPr lang="en-US" sz="1250" b="0" dirty="0"/>
          </a:p>
        </p:txBody>
      </p:sp>
      <p:sp>
        <p:nvSpPr>
          <p:cNvPr id="7172" name="Slide Number Placeholder 4"/>
          <p:cNvSpPr>
            <a:spLocks noGrp="1"/>
          </p:cNvSpPr>
          <p:nvPr>
            <p:ph type="sldNum" sz="quarter" idx="12"/>
          </p:nvPr>
        </p:nvSpPr>
        <p:spPr>
          <a:noFill/>
        </p:spPr>
        <p:txBody>
          <a:bodyPr/>
          <a:lstStyle/>
          <a:p>
            <a:fld id="{67B58D89-559A-49AB-BD5E-212ACE33DCF1}" type="slidenum">
              <a:rPr lang="en-US" smtClean="0">
                <a:latin typeface="Arial" pitchFamily="34" charset="0"/>
              </a:rPr>
              <a:pPr/>
              <a:t>2</a:t>
            </a:fld>
            <a:endParaRPr lang="en-US" dirty="0" smtClean="0">
              <a:latin typeface="Arial" pitchFamily="34" charset="0"/>
            </a:endParaRPr>
          </a:p>
        </p:txBody>
      </p:sp>
      <p:sp>
        <p:nvSpPr>
          <p:cNvPr id="7" name="Rectangle 3"/>
          <p:cNvSpPr>
            <a:spLocks noChangeArrowheads="1"/>
          </p:cNvSpPr>
          <p:nvPr/>
        </p:nvSpPr>
        <p:spPr bwMode="auto">
          <a:xfrm>
            <a:off x="246208" y="528935"/>
            <a:ext cx="3326808" cy="523220"/>
          </a:xfrm>
          <a:prstGeom prst="rect">
            <a:avLst/>
          </a:prstGeom>
          <a:noFill/>
          <a:ln w="9525">
            <a:noFill/>
            <a:miter lim="800000"/>
            <a:headEnd/>
            <a:tailEnd/>
          </a:ln>
        </p:spPr>
        <p:txBody>
          <a:bodyPr wrap="none">
            <a:spAutoFit/>
          </a:bodyPr>
          <a:lstStyle/>
          <a:p>
            <a:pPr>
              <a:defRPr/>
            </a:pPr>
            <a:r>
              <a:rPr lang="en-US" sz="2800" b="1" i="1" dirty="0">
                <a:ln w="1905"/>
                <a:solidFill>
                  <a:schemeClr val="accent3">
                    <a:lumMod val="50000"/>
                  </a:schemeClr>
                </a:solidFill>
                <a:effectLst>
                  <a:innerShdw blurRad="69850" dist="43180" dir="5400000">
                    <a:srgbClr val="000000">
                      <a:alpha val="65000"/>
                    </a:srgbClr>
                  </a:innerShdw>
                </a:effectLst>
                <a:latin typeface="+mj-lt"/>
              </a:rPr>
              <a:t>TABLE OF CONTENTS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agonal Stripe 6"/>
          <p:cNvSpPr/>
          <p:nvPr/>
        </p:nvSpPr>
        <p:spPr>
          <a:xfrm>
            <a:off x="0" y="0"/>
            <a:ext cx="6858000" cy="2267744"/>
          </a:xfrm>
          <a:prstGeom prst="diagStripe">
            <a:avLst/>
          </a:prstGeom>
          <a:solidFill>
            <a:schemeClr val="bg1">
              <a:lumMod val="9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CA">
              <a:solidFill>
                <a:schemeClr val="tx1"/>
              </a:solidFill>
            </a:endParaRPr>
          </a:p>
        </p:txBody>
      </p:sp>
      <p:sp>
        <p:nvSpPr>
          <p:cNvPr id="24578" name="Slide Number Placeholder 1"/>
          <p:cNvSpPr>
            <a:spLocks noGrp="1"/>
          </p:cNvSpPr>
          <p:nvPr>
            <p:ph type="sldNum" sz="quarter" idx="12"/>
          </p:nvPr>
        </p:nvSpPr>
        <p:spPr>
          <a:noFill/>
        </p:spPr>
        <p:txBody>
          <a:bodyPr/>
          <a:lstStyle/>
          <a:p>
            <a:fld id="{BFE0AB46-5A97-4496-89E5-4AEA6E3E2D44}" type="slidenum">
              <a:rPr lang="en-US" smtClean="0">
                <a:latin typeface="Arial" pitchFamily="34" charset="0"/>
              </a:rPr>
              <a:pPr/>
              <a:t>20</a:t>
            </a:fld>
            <a:endParaRPr lang="en-US" smtClean="0">
              <a:latin typeface="Arial" pitchFamily="34" charset="0"/>
            </a:endParaRPr>
          </a:p>
        </p:txBody>
      </p:sp>
      <p:sp>
        <p:nvSpPr>
          <p:cNvPr id="3" name="TextBox 2"/>
          <p:cNvSpPr txBox="1"/>
          <p:nvPr/>
        </p:nvSpPr>
        <p:spPr>
          <a:xfrm>
            <a:off x="304800" y="2743200"/>
            <a:ext cx="5638800" cy="2800767"/>
          </a:xfrm>
          <a:prstGeom prst="rect">
            <a:avLst/>
          </a:prstGeom>
          <a:noFill/>
        </p:spPr>
        <p:txBody>
          <a:bodyPr>
            <a:spAutoFit/>
            <a:scene3d>
              <a:camera prst="perspectiveHeroicExtremeRightFacing"/>
              <a:lightRig rig="threePt" dir="t"/>
            </a:scene3d>
          </a:bodyPr>
          <a:lstStyle/>
          <a:p>
            <a:pPr algn="ctr">
              <a:defRPr/>
            </a:pPr>
            <a:r>
              <a:rPr lang="en-CA" sz="8800" dirty="0" smtClean="0">
                <a:ln w="1905">
                  <a:solidFill>
                    <a:schemeClr val="tx1"/>
                  </a:solidFill>
                </a:ln>
                <a:solidFill>
                  <a:srgbClr val="0000FF"/>
                </a:solidFill>
                <a:effectLst>
                  <a:innerShdw blurRad="69850" dist="43180" dir="5400000">
                    <a:srgbClr val="000000">
                      <a:alpha val="65000"/>
                    </a:srgbClr>
                  </a:innerShdw>
                </a:effectLst>
                <a:latin typeface="+mj-lt"/>
              </a:rPr>
              <a:t>CURRENT </a:t>
            </a:r>
          </a:p>
          <a:p>
            <a:pPr algn="ctr">
              <a:defRPr/>
            </a:pPr>
            <a:r>
              <a:rPr lang="en-CA" sz="8800" dirty="0" smtClean="0">
                <a:ln w="1905">
                  <a:solidFill>
                    <a:schemeClr val="tx1"/>
                  </a:solidFill>
                </a:ln>
                <a:solidFill>
                  <a:srgbClr val="0000FF"/>
                </a:solidFill>
                <a:effectLst>
                  <a:innerShdw blurRad="69850" dist="43180" dir="5400000">
                    <a:srgbClr val="000000">
                      <a:alpha val="65000"/>
                    </a:srgbClr>
                  </a:innerShdw>
                </a:effectLst>
                <a:latin typeface="+mj-lt"/>
              </a:rPr>
              <a:t>NEWS </a:t>
            </a:r>
            <a:endParaRPr lang="en-CA" sz="8800" dirty="0">
              <a:ln w="1905">
                <a:solidFill>
                  <a:schemeClr val="tx1"/>
                </a:solidFill>
              </a:ln>
              <a:solidFill>
                <a:srgbClr val="0000FF"/>
              </a:solidFill>
              <a:effectLst>
                <a:innerShdw blurRad="69850" dist="43180" dir="5400000">
                  <a:srgbClr val="000000">
                    <a:alpha val="65000"/>
                  </a:srgbClr>
                </a:innerShdw>
              </a:effectLst>
              <a:latin typeface="+mj-lt"/>
            </a:endParaRPr>
          </a:p>
        </p:txBody>
      </p:sp>
      <p:pic>
        <p:nvPicPr>
          <p:cNvPr id="24582" name="Picture 2" descr="https://encrypted-tbn3.gstatic.com/images?q=tbn:ANd9GcTxQrwv-HIrZfi0Vnz7yt3SHaGbHmCl2MYSSooKOjS4pa6_AURUJA"/>
          <p:cNvPicPr>
            <a:picLocks noChangeAspect="1" noChangeArrowheads="1"/>
          </p:cNvPicPr>
          <p:nvPr/>
        </p:nvPicPr>
        <p:blipFill>
          <a:blip r:embed="rId2" cstate="print"/>
          <a:srcRect/>
          <a:stretch>
            <a:fillRect/>
          </a:stretch>
        </p:blipFill>
        <p:spPr bwMode="auto">
          <a:xfrm>
            <a:off x="4477544" y="4860032"/>
            <a:ext cx="2380456" cy="23804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188640" y="1706488"/>
            <a:ext cx="6480720" cy="7229166"/>
          </a:xfrm>
          <a:prstGeom prst="rect">
            <a:avLst/>
          </a:prstGeom>
          <a:solidFill>
            <a:srgbClr val="F5F5F5"/>
          </a:solidFill>
          <a:ln w="9525">
            <a:noFill/>
            <a:miter lim="800000"/>
            <a:headEnd/>
            <a:tailEnd/>
          </a:ln>
        </p:spPr>
        <p:txBody>
          <a:bodyPr wrap="square" lIns="0" tIns="0" rIns="0" bIns="179331" anchor="ctr">
            <a:spAutoFit/>
          </a:bodyPr>
          <a:lstStyle/>
          <a:p>
            <a:pPr algn="ctr" eaLnBrk="0" hangingPunct="0"/>
            <a:r>
              <a:rPr lang="en-US" dirty="0">
                <a:solidFill>
                  <a:srgbClr val="7834BC"/>
                </a:solidFill>
                <a:hlinkClick r:id="rId2"/>
              </a:rPr>
              <a:t/>
            </a:r>
            <a:br>
              <a:rPr lang="en-US" dirty="0">
                <a:solidFill>
                  <a:srgbClr val="7834BC"/>
                </a:solidFill>
                <a:hlinkClick r:id="rId2"/>
              </a:rPr>
            </a:br>
            <a:r>
              <a:rPr lang="en-US" dirty="0">
                <a:solidFill>
                  <a:srgbClr val="7834BC"/>
                </a:solidFill>
                <a:hlinkClick r:id="rId2"/>
              </a:rPr>
              <a:t>Government of Canada</a:t>
            </a:r>
            <a:endParaRPr lang="en-US" sz="1900" dirty="0">
              <a:latin typeface="Helvetica"/>
            </a:endParaRPr>
          </a:p>
          <a:p>
            <a:pPr algn="ctr" eaLnBrk="0" hangingPunct="0"/>
            <a:r>
              <a:rPr lang="en-US" sz="2500" dirty="0">
                <a:solidFill>
                  <a:srgbClr val="333333"/>
                </a:solidFill>
                <a:latin typeface="Helvetica"/>
              </a:rPr>
              <a:t>Prevention</a:t>
            </a:r>
          </a:p>
          <a:p>
            <a:pPr algn="ctr" eaLnBrk="0" hangingPunct="0"/>
            <a:r>
              <a:rPr lang="en-US" sz="1200" dirty="0">
                <a:solidFill>
                  <a:srgbClr val="333333"/>
                </a:solidFill>
              </a:rPr>
              <a:t>                                </a:t>
            </a:r>
            <a:endParaRPr lang="en-US" sz="1900" dirty="0">
              <a:solidFill>
                <a:srgbClr val="333333"/>
              </a:solidFill>
              <a:latin typeface="Helvetica"/>
            </a:endParaRPr>
          </a:p>
          <a:p>
            <a:pPr algn="ctr" eaLnBrk="0" hangingPunct="0"/>
            <a:r>
              <a:rPr lang="en-US" sz="1900" b="1" i="1" dirty="0">
                <a:solidFill>
                  <a:srgbClr val="333333"/>
                </a:solidFill>
                <a:latin typeface="+mj-lt"/>
              </a:rPr>
              <a:t>How can influenza be prevented</a:t>
            </a:r>
            <a:r>
              <a:rPr lang="en-US" sz="1900" b="1" i="1" dirty="0" smtClean="0">
                <a:solidFill>
                  <a:srgbClr val="333333"/>
                </a:solidFill>
                <a:latin typeface="+mj-lt"/>
              </a:rPr>
              <a:t>?</a:t>
            </a:r>
            <a:endParaRPr lang="en-US" sz="1600" dirty="0" smtClean="0">
              <a:solidFill>
                <a:srgbClr val="333333"/>
              </a:solidFill>
              <a:latin typeface="+mj-lt"/>
            </a:endParaRPr>
          </a:p>
          <a:p>
            <a:pPr eaLnBrk="0" hangingPunct="0"/>
            <a:r>
              <a:rPr lang="en-US" sz="1600" b="1" i="1" dirty="0" smtClean="0">
                <a:solidFill>
                  <a:srgbClr val="333333"/>
                </a:solidFill>
                <a:latin typeface="+mj-lt"/>
              </a:rPr>
              <a:t>The </a:t>
            </a:r>
            <a:r>
              <a:rPr lang="en-US" sz="1600" b="1" i="1" dirty="0">
                <a:solidFill>
                  <a:srgbClr val="333333"/>
                </a:solidFill>
                <a:latin typeface="+mj-lt"/>
              </a:rPr>
              <a:t>flu </a:t>
            </a:r>
            <a:r>
              <a:rPr lang="en-US" sz="1600" b="1" i="1" dirty="0" smtClean="0">
                <a:solidFill>
                  <a:srgbClr val="333333"/>
                </a:solidFill>
                <a:latin typeface="+mj-lt"/>
              </a:rPr>
              <a:t>shot:</a:t>
            </a:r>
            <a:endParaRPr lang="en-US" sz="1600" b="1" i="1" dirty="0">
              <a:solidFill>
                <a:srgbClr val="333333"/>
              </a:solidFill>
              <a:latin typeface="+mj-lt"/>
            </a:endParaRPr>
          </a:p>
          <a:p>
            <a:pPr eaLnBrk="0" hangingPunct="0"/>
            <a:r>
              <a:rPr lang="en-US" sz="1400" dirty="0">
                <a:solidFill>
                  <a:srgbClr val="333333"/>
                </a:solidFill>
                <a:latin typeface="+mj-lt"/>
              </a:rPr>
              <a:t>It is recommended that everyone older than 6 months should get a flu vaccine. This is especially important for people who are at higher risk of complications.</a:t>
            </a:r>
          </a:p>
          <a:p>
            <a:pPr eaLnBrk="0" hangingPunct="0"/>
            <a:r>
              <a:rPr lang="en-US" sz="1400" dirty="0">
                <a:solidFill>
                  <a:srgbClr val="333333"/>
                </a:solidFill>
                <a:latin typeface="+mj-lt"/>
              </a:rPr>
              <a:t>Getting a flu vaccine:</a:t>
            </a:r>
          </a:p>
          <a:p>
            <a:pPr lvl="2" eaLnBrk="0" hangingPunct="0">
              <a:buFontTx/>
              <a:buChar char="•"/>
            </a:pPr>
            <a:r>
              <a:rPr lang="en-US" sz="1400" dirty="0">
                <a:solidFill>
                  <a:srgbClr val="333333"/>
                </a:solidFill>
                <a:latin typeface="+mj-lt"/>
              </a:rPr>
              <a:t>protects you if you are exposed to the virus</a:t>
            </a:r>
          </a:p>
          <a:p>
            <a:pPr lvl="2" eaLnBrk="0" hangingPunct="0">
              <a:buFontTx/>
              <a:buChar char="•"/>
            </a:pPr>
            <a:r>
              <a:rPr lang="en-US" sz="1400" dirty="0">
                <a:solidFill>
                  <a:srgbClr val="333333"/>
                </a:solidFill>
                <a:latin typeface="+mj-lt"/>
              </a:rPr>
              <a:t>stops you from getting very sick</a:t>
            </a:r>
          </a:p>
          <a:p>
            <a:pPr lvl="2" eaLnBrk="0" hangingPunct="0">
              <a:buFontTx/>
              <a:buChar char="•"/>
            </a:pPr>
            <a:r>
              <a:rPr lang="en-US" sz="1400" dirty="0">
                <a:solidFill>
                  <a:srgbClr val="333333"/>
                </a:solidFill>
                <a:latin typeface="+mj-lt"/>
              </a:rPr>
              <a:t>prevents you from passing on the virus to others.</a:t>
            </a:r>
          </a:p>
          <a:p>
            <a:pPr eaLnBrk="0" hangingPunct="0"/>
            <a:r>
              <a:rPr lang="en-US" sz="1400" dirty="0">
                <a:solidFill>
                  <a:srgbClr val="333333"/>
                </a:solidFill>
                <a:latin typeface="+mj-lt"/>
              </a:rPr>
              <a:t>However, it is important that you get a new flu vaccine every year. There are two reasons for </a:t>
            </a:r>
            <a:r>
              <a:rPr lang="en-US" sz="1400" dirty="0" smtClean="0">
                <a:solidFill>
                  <a:srgbClr val="333333"/>
                </a:solidFill>
                <a:latin typeface="+mj-lt"/>
              </a:rPr>
              <a:t>this.  The </a:t>
            </a:r>
            <a:r>
              <a:rPr lang="en-US" sz="1400" dirty="0">
                <a:solidFill>
                  <a:srgbClr val="333333"/>
                </a:solidFill>
                <a:latin typeface="+mj-lt"/>
              </a:rPr>
              <a:t>effects of the flu vaccine can wear off, so you need a booster every flu season.</a:t>
            </a:r>
          </a:p>
          <a:p>
            <a:pPr lvl="2" eaLnBrk="0" hangingPunct="0">
              <a:buFontTx/>
              <a:buChar char="•"/>
            </a:pPr>
            <a:r>
              <a:rPr lang="en-US" sz="1400" dirty="0">
                <a:solidFill>
                  <a:srgbClr val="333333"/>
                </a:solidFill>
                <a:latin typeface="+mj-lt"/>
              </a:rPr>
              <a:t>The flu virus usually changes from year to year, so the vaccine must be updated to protect people fully.</a:t>
            </a:r>
          </a:p>
          <a:p>
            <a:pPr eaLnBrk="0" hangingPunct="0"/>
            <a:r>
              <a:rPr lang="en-US" sz="1400" dirty="0">
                <a:solidFill>
                  <a:srgbClr val="333333"/>
                </a:solidFill>
                <a:latin typeface="+mj-lt"/>
              </a:rPr>
              <a:t>Speak to your health care provider, pharmacist or local health unit about getting the vaccine. Find a clinic near you where you can get a flu shot.</a:t>
            </a:r>
            <a:endParaRPr lang="en-US" dirty="0">
              <a:solidFill>
                <a:srgbClr val="333333"/>
              </a:solidFill>
              <a:latin typeface="+mj-lt"/>
            </a:endParaRPr>
          </a:p>
          <a:p>
            <a:pPr algn="ctr" eaLnBrk="0" hangingPunct="0"/>
            <a:r>
              <a:rPr lang="en-US" sz="1600" b="1" i="1" dirty="0" smtClean="0">
                <a:solidFill>
                  <a:srgbClr val="333333"/>
                </a:solidFill>
                <a:latin typeface="+mj-lt"/>
              </a:rPr>
              <a:t>TAKE CARE OF YOURSELF</a:t>
            </a:r>
          </a:p>
          <a:p>
            <a:pPr eaLnBrk="0" hangingPunct="0"/>
            <a:r>
              <a:rPr lang="en-US" sz="1400" dirty="0" smtClean="0">
                <a:solidFill>
                  <a:srgbClr val="333333"/>
                </a:solidFill>
                <a:latin typeface="+mj-lt"/>
              </a:rPr>
              <a:t>Here </a:t>
            </a:r>
            <a:r>
              <a:rPr lang="en-US" sz="1400" dirty="0">
                <a:solidFill>
                  <a:srgbClr val="333333"/>
                </a:solidFill>
                <a:latin typeface="+mj-lt"/>
              </a:rPr>
              <a:t>are some other ways to stay healthy and prevent the spread of the flu.</a:t>
            </a:r>
          </a:p>
          <a:p>
            <a:pPr lvl="2" eaLnBrk="0" hangingPunct="0">
              <a:buFontTx/>
              <a:buChar char="•"/>
            </a:pPr>
            <a:r>
              <a:rPr lang="en-US" sz="1400" dirty="0">
                <a:solidFill>
                  <a:srgbClr val="333333"/>
                </a:solidFill>
                <a:latin typeface="+mj-lt"/>
              </a:rPr>
              <a:t>Clean your hands frequently and thoroughly.</a:t>
            </a:r>
          </a:p>
          <a:p>
            <a:pPr lvl="2" eaLnBrk="0" hangingPunct="0">
              <a:buFontTx/>
              <a:buChar char="•"/>
            </a:pPr>
            <a:r>
              <a:rPr lang="en-US" sz="1400" dirty="0">
                <a:solidFill>
                  <a:srgbClr val="333333"/>
                </a:solidFill>
                <a:latin typeface="+mj-lt"/>
              </a:rPr>
              <a:t>Cough and sneeze into the bend of your arm, not into your hand.</a:t>
            </a:r>
          </a:p>
          <a:p>
            <a:pPr lvl="2" eaLnBrk="0" hangingPunct="0">
              <a:buFontTx/>
              <a:buChar char="•"/>
            </a:pPr>
            <a:r>
              <a:rPr lang="en-US" sz="1400" dirty="0">
                <a:solidFill>
                  <a:srgbClr val="333333"/>
                </a:solidFill>
                <a:latin typeface="+mj-lt"/>
              </a:rPr>
              <a:t>Avoid touching your eyes, nose and mouth with your hands.</a:t>
            </a:r>
          </a:p>
          <a:p>
            <a:pPr lvl="2" eaLnBrk="0" hangingPunct="0">
              <a:buFontTx/>
              <a:buChar char="•"/>
            </a:pPr>
            <a:r>
              <a:rPr lang="en-US" sz="1400" dirty="0">
                <a:solidFill>
                  <a:srgbClr val="333333"/>
                </a:solidFill>
                <a:latin typeface="+mj-lt"/>
              </a:rPr>
              <a:t>Clean and disinfect things and surfaces that a lot of people touch, like doorknobs and TV remotes.</a:t>
            </a:r>
          </a:p>
          <a:p>
            <a:pPr lvl="2" eaLnBrk="0" hangingPunct="0">
              <a:buFontTx/>
              <a:buChar char="•"/>
            </a:pPr>
            <a:r>
              <a:rPr lang="en-US" sz="1400" dirty="0">
                <a:solidFill>
                  <a:srgbClr val="333333"/>
                </a:solidFill>
                <a:latin typeface="+mj-lt"/>
              </a:rPr>
              <a:t>Keep your immune system strong: eat healthy foods and be physically active.</a:t>
            </a:r>
          </a:p>
          <a:p>
            <a:pPr eaLnBrk="0" hangingPunct="0"/>
            <a:r>
              <a:rPr lang="en-US" sz="1400" dirty="0">
                <a:solidFill>
                  <a:srgbClr val="333333"/>
                </a:solidFill>
                <a:latin typeface="+mj-lt"/>
              </a:rPr>
              <a:t>Finally, if you do get sick, stay home until your symptoms are gone! You will get well faster, and you will not give the flu to anyone else.</a:t>
            </a:r>
          </a:p>
          <a:p>
            <a:pPr eaLnBrk="0" hangingPunct="0"/>
            <a:r>
              <a:rPr lang="en-US" sz="1200" b="1" i="1" dirty="0">
                <a:solidFill>
                  <a:srgbClr val="333333"/>
                </a:solidFill>
                <a:latin typeface="+mj-lt"/>
              </a:rPr>
              <a:t>Date modified: </a:t>
            </a:r>
            <a:r>
              <a:rPr lang="en-US" sz="1200" b="1" i="1" dirty="0" smtClean="0">
                <a:solidFill>
                  <a:srgbClr val="333333"/>
                </a:solidFill>
                <a:latin typeface="+mj-lt"/>
              </a:rPr>
              <a:t>2014-09-19</a:t>
            </a:r>
            <a:endParaRPr lang="en-US" sz="1200" b="1" i="1" dirty="0">
              <a:solidFill>
                <a:srgbClr val="333333"/>
              </a:solidFill>
              <a:latin typeface="+mj-lt"/>
            </a:endParaRPr>
          </a:p>
        </p:txBody>
      </p:sp>
      <p:sp>
        <p:nvSpPr>
          <p:cNvPr id="27651" name="AutoShape 4" descr="data:image/jpeg;base64,/9j/4AAQSkZJRgABAQAAAQABAAD/2wCEAAkGBxQTEhUSEBAWFBUUDxYQFQ8UFBcUDw8WFRQWFhQRFhUYHCghGBomHBUUIjEhJSo3OjEuGR8zODMsNyguLisBCgoKDg0OGxAQGywkICQvMC8sMiwwLCwsLCwsLDAsLDQsLCwsLCwtLy0sLCwvLCwsLCwsLCwsLCwsLDQsLCwsLP/AABEIAHgAuAMBEQACEQEDEQH/xAAcAAEAAQUBAQAAAAAAAAAAAAAAAQIDBAUGBwj/xAA/EAACAQIEAwUFBAgFBQAAAAABAgMAEQQSITEFBhMiQVFSYQcUMpPRF3GBkRUjJEJyobGyY3N0gpIzNDVTYv/EABsBAQACAwEBAAAAAAAAAAAAAAABAgMEBQYH/8QANxEAAgECBAMGBAMIAwAAAAAAAAECAxEEEyExEkFRBWFxgaHwBjKxwVLR4SIjJDM0cpHxFKKy/9oADAMBAAIRAxEAPwD3GgFAKAi9AL0AvQC9AL0BNAL0BF6Am9AKAUAoBQC9AKAUAoBQCgFAKAUAoDgvbGP2OP8A1S/2PWnjvkR6X4W/q5f2v6o5n2RSBZ52I0XCltN7BlJrWwWkn4HY+KIuVCnFc5fYzeYvaEWkhODkCxh7sHUggi63cA6pZr29KvUxd2uHY1sD8PKNOosRG7tpZ+enfpY3XHuYIsZw3FNDmIjAQlhlBN9x6W1/Gs1WsqlFtHOwXZ9XB9oUY1La6nG+ygft4/yZP6CtTBfzT0PxN/QvxR7dXXPnZo+Y8JM8mFMDhCmIZmkMfUVR0JBquZe8gXv30BzXDxjo2WPtAHEyNmCEJKWxbly6hHyr08pF2X4tCdgBbjnxmIuskcyghZEDLaSJyMQrLmyBRYdLa413NAZvK0GJQxuWmIknRZEkUC6+6Lmla4zA9Rbb/WgO4oBQHB4/BsuOaaOBpJDKGAaBuoFWO148YGyrH/hMNSTQFPC8TjprIzTxqZI36mQZwrYeYshZolGkiIDppe2x1AwZ/fTGwkWUiVklkBUkRt7rCUVEEb9nqiS623UXIvqB6PhS2Rc9s2UFgNg1hmt6XvQF2gFAKAUAoBQCgOC9sX/Zx/6pf7HrTxqvBHpfhZ/xcv7X9Uc37HQDiZgdQcNYg9/bXStfA/O79DrfFT/h4Nfi+xt+PeziNpg0TtGssuXIkeZIewzFj2trgeG9ZauEje65mhgviOrGi4zSbir3b1eqVtjZ8wcGjwnCpoowNIxmcCxka4ux1NZKtJU6LSNPA42pi+04VJvm7LouhxPsoP7eP8mT+grTwf8ANPSfEv8AQvxR7bXXPnZz/NWJCmASymGBpWEswbp2OQ9NGk/cVm77jUAX1oDRS819FoEhn6kTSIM84/WSxy4jpZkkLLmVRchgGvoTYakAnNk4jVpXiXqxxOjCIgQ55JEZWzyBWJyAi5GtxrpQFlOcJJUgkaWOK/RdsOoLTzAqWkdSG+AZWGUA7EXvagN7yXzA2K6wdkYxmNg0YAGWWPOAQsjjQ5hv3aigOloDjpMYnvMgmxcsc64tEiwyN8UZyZcsO0ikZiXI07WotQGHwrm6bESGKOSHMzQFXKX6aze8ZlMYlJJXoL8Vj29QKApXnmTNF2UZmTK2HAKu0nReQZWL5rFkAFkI7W5NAYknOUiCVlxcExJTJIiDoXGHaVolDSgZjdb9q9thfYD0PAYjqRRyaduNZNDcdpQdD370BkUAoBQCgFAKAi1ALUAtQC1ALUBNAKAg0BYw2KSTN02DZWKNbuYbrUJp7FpQlC3EtzIqSooBQCgFAKAUAoBQCgFAKAUAoBQCgFAKAUBF6AXoDlOaOdoMOjiN1kmU5BFr2WvY5vACtatiYwTs9TrYHsitiJJzVoPn3dxzXsv5mGaTDzsFzyGZHJsC7Htpr4nUfjWDCVt4y8Tqdu4BuMa1NbaPwWx6jeugeVF6AXoBQCgFAKAUAoBQCgFAKAUAoBQCgFAKA4LnLmJsFjoZAC6NhyskYOts+jD13rSr18qom9rHoezOz44zCTi9JKSs/I6/h/FIpkEkThlK5txdf4h3VtQqRkrpnEr4erRm4Ti7/U8H5mnD4zESKey07WI2IGl/5VxqzvN2PoWCg4YanF72NUdjWNm1Dex9EPxWOKBJcRIqAonaY6EkDT1ruucYxu2fNY4epVqunTi27vRHE8+88QtF0MNIXzN+tdDYBBugbxba/wB9aeIxUbWieg7J7FrKpmVo2stE+vLToj0XDgBRYWGUWHgLaCt5bHmJfMy5UkCgFAKAUAoBQCgFAKAUAoBQCgFAKA8k9qXC3ScTliyTCwvtEyj4B6Eaj8a5OOptTUj2fYGIhUoOklaUfVP8jiEk3G1xY2Nsw8DbcVpWsd166Mtsvpp4VKJZQtWZCLs0zMqqzsVX4VLEqv3A7UvfcmKjFtpJX3Njypwk4rExxHYnMx8EXU/T8ayUafHNRNPH4r/jUJVOey8T6BjtbTb02ruHzp76lVAKAUAoBQCgFAKA8R+0rH+eP5Q+ta2bI086ZSfaXj/PH8ofWmbIZ0wPaXj/ADx/KH1pmyGdMq+0rH+eP5Q+tM2QzpkfaXj/ADx/KH1pmyGdMfaVj/PH8ofWmbIZ0yD7S8f54/lD60zZDOmT9pWP88fyh9aZshnTOcl4rJJpLIzAfCpZiq+gUmtGtRnLZnrOy/iCiv2K8FF/iS38ehGjbaWrT1i7M9bCcakVKDuuq1CGjLlAXepuEDrvt/Wg3KHmt8J9NKzU6LlqcPtLt+lhHwQSlL0Xib/hPPGLw8QhhMaouw6Yv6k610YScVZHhsRjq1eo6lR6vuMr7S8f54/lD61bNkYM6ZP2lY/zx/KH1pmyGdMj7S8f54/lD60zZDOmVfaVj/PH8ofWmbIZ0yD7S8f54/lD60zZDOmQPaXj/PH8ofWmbIZ0yr7Scf54/lD60zZDOmPtKx/nj+WPrTNkM6Zx9YjEKAUBF6AEUBANASaAhaAHehNr6F7D73vWliJ8WiR7z4f7MqYVOrVmlxL5U/VmVIwPftWqk9j0lna7KEYE6Gpa0KqUW7J6lbC4tUJ2dyXG6tJaMwHSxrpUqjmtT5x2r2XTwk3l1FJclzXj+YY1lOMAKAgmgKgKAgmgIAoCqgBNAUk0BbjzHUm1WZZ2L1VKkUBBFAAaAk0AFARQE0BFCU2gRpSxbjm9LsmsdNfsnU7YnKGK4Iu3DGK07kSGNt6vwRRoSxdeSs5t+bKVqxrgVAJJoABQBjQALQEmgKSaAAUBUBQC9ARQCgM/g3CXxMnSiKZzsrtlz+i+O1XjBy2JSu7GdHypM05wweEzAax9UXvuV23trakYOV7F3TakkzW8U4e0EhikKl10YI2YKRupPjVLlZQcdGYlCpewWGMsixqQGdgq5jZbnQC/3/1q0YuTsgZWP4LNFP7s6Xl07CHNe4uLH7qi2/cXlBxaT5k4fgkrYZ8WuUxI2Vjm7anSwy/iPzqZRcYqREYOSujWiqkczYcL4NLiAxiUZYxd5XYJFHpftOdAfT7qtGOl+RdynVm5Sd29/wBSrEcFkWNpQUeNSA0sbhlUsbBT33/Cji0rsrwuxrTVSpO1AAKAgmgNpiuAyx4dMU2QxSNkVla5zWJII7vhNXnFx35l1FuPFyNYWqhQigKgKAmgILUBFAKAUB0Xs9/8jh/4z/Y1Z8P8z8CV80fE6fhTxfpxwI5M/Wk7ZmUx3ya/q+kCP+VMN8zt3/Uz1bZy98jGwnBo58ZxOWUBvdyzqjBjGWYvZnC6sAEOlYqS/dSl3v8A9MtKKlXd+n2Rg4TCYSbEx9CF5g2GOdIkKQJMtgZT1SP1Vjci9Xsrya6XV9l4mNcEnG2vWxk8X4XFG/CpolRWmlUyGK/RcrJF2lB/iNZUlGukuhE4p0VLmdTg7fpfG3VSRg1YMRdl0AsD3A3/AJVjXyVX72NnevHwRzPLWLX9EYqR4UZfe0JhF0iPZi0sNbel6vo4QXWS9Wa1OVoTl0Rp/aJwuPD4xkgTIhjV8g2UkG9vyrXlpJotWilaxueJKBwCDpbGcGW3eczXv/uy1kxO0Etv09+ZNP8Akyt71OIwk7DMgzZJCgkVRdmCvcW9bk2++qR1aT2ujBeydjvcdwHDnC4xvdxE0EcUkaEj3qEMDcTFWIJNtr1eokocXf8AZaeJsRgm2rcl48/aMnhPCsI0fDTJg42fE51c6heyhOYgHU6D8zWVwjmKNuTf0/MrFLgTtu7ej/I0WD4XEsmMXoZujiMiTS2OEhQPYq92BZyNrAnSsVBKSV/xWf8Am1l3/oRUilKfctOi059xu35Uww4nMgjHSiwnvIgucjN5fHL6VFklN9DK6adWK6mv4xMJOD4NumFDY2xjiFr/APUuEB2J7h41et80L6+0Yov9xJrT/Zk43gGH92xh93ETQRxSRqbe9RBgbiYqxBJttUVIpQb77aeReMYttW5J9/P8jzu9YTWILUBGtAQR40A6g8amxNiQfChBNQDO4PxaTDSdWFULjZnTNk9V8DqavGbjsSnZ3M6LmyYTnEhIRM28nSF76gm19yDakZuN2uZdzbd9CIOacQmIbExlEkcWfKlkkub3Ze83pGXDsRxu/FzGF5rxMczToUVmj6ZURqIQt75Qg0Guv50UmrpcycyXFxCXmnEsIVdkYYd88YMa6EbXsBoNLAW2pmO6l0Ic242KhzdifeDigyCRo+m/YGR1/wDpe+ik033kupJyUiiHmeZYnhtGySv1HDRgl203t4WAA9KKbsl0189/qRxuz7zG45xqXFyCWfKXyZbquW4Hj+dVbu7iU3LcjhfGpoA6RsDHIO3C6h4pNLXKnv8AX6VbidrERk46oh+MSdnJliCusuSJAiF1N1Yj94j1pxNNNchJ3XQ2eI52xb9XM6WmQI46SAEC4uNN7Hc32FQ5Nprky+bK9ymDnDEKIVAiAw9+leLWO4yk7+FWzZX4vdvaKqbSSLa824kCZVZQJ5Oo46a6Ppdlvex0H5d1RxNK3mTmyu78yqTm7FNiFxJdeoqdPRFCsp3DD96nG7t9Q6juu4tT80YgxpEGRI436iRxxqqqwIIOoOxH8zTMej6EObtZGTiOd8Y/Vu6WmQI46a2Nri4Ft9dzfajk2mupbOle5zgWqGIm1ASKApm2qSTCqxcyoiLaVVlGV3qCBegJoCMtSSdjgOAwNEJmVrGITWzHVYltOPxZ017rGskopK/n5NaeplpwUt/dnr6EvwLDLEZyrFVUT5M7axyIemt7+dGF++9WlGMZK+3Pzat/1IUbxv3fbX1LXGuX4YIXkFyVzrcsbEu6GBt//WzH1tWOceFa76LzV+ItwRs34vyfy/qW8DhIpIMMjxDM8WLfrBiGQxksmg0ba3av6Wq0lu+kb+rK00nwp83b0MLi/DkV1hjTJlyXxTyN0pS8SvY3FlOptY6ju76iaXE0tLFbaLvReg4TE0JC5TMELtIXkUZA9jLCcuSVANCN799WjBNpeF/MJfsvm9fDQwOY4UjlaOOFoxHLJFnZmYTmNrZu0NDa1wDbUbVhvpe3v3p4k1IqLsv89dDf4LgEEjtAY2BRcMfeg7HMZ2UN2T2Re5A+4792fgV33O3jo39iVFWS7vqc1jQrOmWE4dWsMrMzL8WUuCwvbx31BrFTXE4rrb1KVVw3suvobiXhsfvLRrhskcJlV5JJnWJxEwXqkhSRa4JVTrcWt3ytbyei9/6LuNpKKMLmfAJFKgiBCvh45bdu13BvbOM1vv8AGokrSsRJJJNc19zUAVBjID0BOaoBF6AoVu6gEtSSY1XLigLqSna16hohouBSd/yFQVLmWqkC1SC4MQ4GUO1rFcoY2sTdltfYml2SnYNiXIyl2tYLlzHLZTdVtfYEnSj1392F2ScW/fI+4axdt1FlO+4Gg8KXYuyBi30PUe4zWOdrrn+O2ul76+PfS4uyJsS7KqtIxVBZELEpGDuFBNl2G1G7u4uQMZIEMQlcRk3MWdukT4lL2J/CnK3ILQqbHSsQWmkJCdMEuxKp5Bc6L6bUvzF2bDEceYwdAKFXKqmzyMLIb9lGYqlyATlAvYVZzbJUrRsazFcQkZszyuxZcrFnZi69ykk6j0qqJTb3L44lNmVxPJmRcqP1Hzxr5Va91HoKm+tyt2Y+KxbsQZHZzb4mYsRre1yfEmm+pO+5jSS+FLEpF+JdBUMqV2qCBQFiTepJKSb70B//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sp>
        <p:nvSpPr>
          <p:cNvPr id="27652" name="AutoShape 6" descr="data:image/jpeg;base64,/9j/4AAQSkZJRgABAQAAAQABAAD/2wCEAAkGBxQTEhUSEBAWFBUUDxYQFQ8UFBcUDw8WFRQWFhQRFhUYHCghGBomHBUUIjEhJSo3OjEuGR8zODMsNyguLisBCgoKDg0OGxAQGywkICQvMC8sMiwwLCwsLCwsLDAsLDQsLCwsLCwtLy0sLCwvLCwsLCwsLCwsLCwsLDQsLCwsLP/AABEIAHgAuAMBEQACEQEDEQH/xAAcAAEAAQUBAQAAAAAAAAAAAAAAAQIDBAUGBwj/xAA/EAACAQIEAwUFBAgFBQAAAAABAgMAEQQSITEFBhMiQVFSYQcUMpPRF3GBkRUjJEJyobGyY3N0gpIzNDVTYv/EABsBAQACAwEBAAAAAAAAAAAAAAABAgMEBQYH/8QANxEAAgECBAMGBAMIAwAAAAAAAAECAxEEEyExEkFRBWFxgaHwBjKxwVLR4SIjJDM0cpHxFKKy/9oADAMBAAIRAxEAPwD3GgFAKAi9AL0AvQC9AL0BNAL0BF6Am9AKAUAoBQC9AKAUAoBQCgFAKAUAoDgvbGP2OP8A1S/2PWnjvkR6X4W/q5f2v6o5n2RSBZ52I0XCltN7BlJrWwWkn4HY+KIuVCnFc5fYzeYvaEWkhODkCxh7sHUggi63cA6pZr29KvUxd2uHY1sD8PKNOosRG7tpZ+enfpY3XHuYIsZw3FNDmIjAQlhlBN9x6W1/Gs1WsqlFtHOwXZ9XB9oUY1La6nG+ygft4/yZP6CtTBfzT0PxN/QvxR7dXXPnZo+Y8JM8mFMDhCmIZmkMfUVR0JBquZe8gXv30BzXDxjo2WPtAHEyNmCEJKWxbly6hHyr08pF2X4tCdgBbjnxmIuskcyghZEDLaSJyMQrLmyBRYdLa413NAZvK0GJQxuWmIknRZEkUC6+6Lmla4zA9Rbb/WgO4oBQHB4/BsuOaaOBpJDKGAaBuoFWO148YGyrH/hMNSTQFPC8TjprIzTxqZI36mQZwrYeYshZolGkiIDppe2x1AwZ/fTGwkWUiVklkBUkRt7rCUVEEb9nqiS623UXIvqB6PhS2Rc9s2UFgNg1hmt6XvQF2gFAKAUAoBQCgOC9sX/Zx/6pf7HrTxqvBHpfhZ/xcv7X9Uc37HQDiZgdQcNYg9/bXStfA/O79DrfFT/h4Nfi+xt+PeziNpg0TtGssuXIkeZIewzFj2trgeG9ZauEje65mhgviOrGi4zSbir3b1eqVtjZ8wcGjwnCpoowNIxmcCxka4ux1NZKtJU6LSNPA42pi+04VJvm7LouhxPsoP7eP8mT+grTwf8ANPSfEv8AQvxR7bXXPnZz/NWJCmASymGBpWEswbp2OQ9NGk/cVm77jUAX1oDRS819FoEhn6kTSIM84/WSxy4jpZkkLLmVRchgGvoTYakAnNk4jVpXiXqxxOjCIgQ55JEZWzyBWJyAi5GtxrpQFlOcJJUgkaWOK/RdsOoLTzAqWkdSG+AZWGUA7EXvagN7yXzA2K6wdkYxmNg0YAGWWPOAQsjjQ5hv3aigOloDjpMYnvMgmxcsc64tEiwyN8UZyZcsO0ikZiXI07WotQGHwrm6bESGKOSHMzQFXKX6aze8ZlMYlJJXoL8Vj29QKApXnmTNF2UZmTK2HAKu0nReQZWL5rFkAFkI7W5NAYknOUiCVlxcExJTJIiDoXGHaVolDSgZjdb9q9thfYD0PAYjqRRyaduNZNDcdpQdD370BkUAoBQCgFAKAi1ALUAtQC1ALUBNAKAg0BYw2KSTN02DZWKNbuYbrUJp7FpQlC3EtzIqSooBQCgFAKAUAoBQCgFAKAUAoBQCgFAKAUBF6AXoDlOaOdoMOjiN1kmU5BFr2WvY5vACtatiYwTs9TrYHsitiJJzVoPn3dxzXsv5mGaTDzsFzyGZHJsC7Htpr4nUfjWDCVt4y8Tqdu4BuMa1NbaPwWx6jeugeVF6AXoBQCgFAKAUAoBQCgFAKAUAoBQCgFAKA4LnLmJsFjoZAC6NhyskYOts+jD13rSr18qom9rHoezOz44zCTi9JKSs/I6/h/FIpkEkThlK5txdf4h3VtQqRkrpnEr4erRm4Ti7/U8H5mnD4zESKey07WI2IGl/5VxqzvN2PoWCg4YanF72NUdjWNm1Dex9EPxWOKBJcRIqAonaY6EkDT1ruucYxu2fNY4epVqunTi27vRHE8+88QtF0MNIXzN+tdDYBBugbxba/wB9aeIxUbWieg7J7FrKpmVo2stE+vLToj0XDgBRYWGUWHgLaCt5bHmJfMy5UkCgFAKAUAoBQCgFAKAUAoBQCgFAKA8k9qXC3ScTliyTCwvtEyj4B6Eaj8a5OOptTUj2fYGIhUoOklaUfVP8jiEk3G1xY2Nsw8DbcVpWsd166Mtsvpp4VKJZQtWZCLs0zMqqzsVX4VLEqv3A7UvfcmKjFtpJX3Njypwk4rExxHYnMx8EXU/T8ayUafHNRNPH4r/jUJVOey8T6BjtbTb02ruHzp76lVAKAUAoBQCgFAKA8R+0rH+eP5Q+ta2bI086ZSfaXj/PH8ofWmbIZ0wPaXj/ADx/KH1pmyGdMq+0rH+eP5Q+tM2QzpkfaXj/ADx/KH1pmyGdMfaVj/PH8ofWmbIZ0yD7S8f54/lD60zZDOmT9pWP88fyh9aZshnTOcl4rJJpLIzAfCpZiq+gUmtGtRnLZnrOy/iCiv2K8FF/iS38ehGjbaWrT1i7M9bCcakVKDuuq1CGjLlAXepuEDrvt/Wg3KHmt8J9NKzU6LlqcPtLt+lhHwQSlL0Xib/hPPGLw8QhhMaouw6Yv6k610YScVZHhsRjq1eo6lR6vuMr7S8f54/lD61bNkYM6ZP2lY/zx/KH1pmyGdMj7S8f54/lD60zZDOmVfaVj/PH8ofWmbIZ0yD7S8f54/lD60zZDOmQPaXj/PH8ofWmbIZ0yr7Scf54/lD60zZDOmPtKx/nj+WPrTNkM6Zx9YjEKAUBF6AEUBANASaAhaAHehNr6F7D73vWliJ8WiR7z4f7MqYVOrVmlxL5U/VmVIwPftWqk9j0lna7KEYE6Gpa0KqUW7J6lbC4tUJ2dyXG6tJaMwHSxrpUqjmtT5x2r2XTwk3l1FJclzXj+YY1lOMAKAgmgKgKAgmgIAoCqgBNAUk0BbjzHUm1WZZ2L1VKkUBBFAAaAk0AFARQE0BFCU2gRpSxbjm9LsmsdNfsnU7YnKGK4Iu3DGK07kSGNt6vwRRoSxdeSs5t+bKVqxrgVAJJoABQBjQALQEmgKSaAAUBUBQC9ARQCgM/g3CXxMnSiKZzsrtlz+i+O1XjBy2JSu7GdHypM05wweEzAax9UXvuV23trakYOV7F3TakkzW8U4e0EhikKl10YI2YKRupPjVLlZQcdGYlCpewWGMsixqQGdgq5jZbnQC/3/1q0YuTsgZWP4LNFP7s6Xl07CHNe4uLH7qi2/cXlBxaT5k4fgkrYZ8WuUxI2Vjm7anSwy/iPzqZRcYqREYOSujWiqkczYcL4NLiAxiUZYxd5XYJFHpftOdAfT7qtGOl+RdynVm5Sd29/wBSrEcFkWNpQUeNSA0sbhlUsbBT33/Cji0rsrwuxrTVSpO1AAKAgmgNpiuAyx4dMU2QxSNkVla5zWJII7vhNXnFx35l1FuPFyNYWqhQigKgKAmgILUBFAKAUB0Xs9/8jh/4z/Y1Z8P8z8CV80fE6fhTxfpxwI5M/Wk7ZmUx3ya/q+kCP+VMN8zt3/Uz1bZy98jGwnBo58ZxOWUBvdyzqjBjGWYvZnC6sAEOlYqS/dSl3v8A9MtKKlXd+n2Rg4TCYSbEx9CF5g2GOdIkKQJMtgZT1SP1Vjci9Xsrya6XV9l4mNcEnG2vWxk8X4XFG/CpolRWmlUyGK/RcrJF2lB/iNZUlGukuhE4p0VLmdTg7fpfG3VSRg1YMRdl0AsD3A3/AJVjXyVX72NnevHwRzPLWLX9EYqR4UZfe0JhF0iPZi0sNbel6vo4QXWS9Wa1OVoTl0Rp/aJwuPD4xkgTIhjV8g2UkG9vyrXlpJotWilaxueJKBwCDpbGcGW3eczXv/uy1kxO0Etv09+ZNP8Akyt71OIwk7DMgzZJCgkVRdmCvcW9bk2++qR1aT2ujBeydjvcdwHDnC4xvdxE0EcUkaEj3qEMDcTFWIJNtr1eokocXf8AZaeJsRgm2rcl48/aMnhPCsI0fDTJg42fE51c6heyhOYgHU6D8zWVwjmKNuTf0/MrFLgTtu7ej/I0WD4XEsmMXoZujiMiTS2OEhQPYq92BZyNrAnSsVBKSV/xWf8Am1l3/oRUilKfctOi059xu35Uww4nMgjHSiwnvIgucjN5fHL6VFklN9DK6adWK6mv4xMJOD4NumFDY2xjiFr/APUuEB2J7h41et80L6+0Yov9xJrT/Zk43gGH92xh93ETQRxSRqbe9RBgbiYqxBJttUVIpQb77aeReMYttW5J9/P8jzu9YTWILUBGtAQR40A6g8amxNiQfChBNQDO4PxaTDSdWFULjZnTNk9V8DqavGbjsSnZ3M6LmyYTnEhIRM28nSF76gm19yDakZuN2uZdzbd9CIOacQmIbExlEkcWfKlkkub3Ze83pGXDsRxu/FzGF5rxMczToUVmj6ZURqIQt75Qg0Guv50UmrpcycyXFxCXmnEsIVdkYYd88YMa6EbXsBoNLAW2pmO6l0Ic242KhzdifeDigyCRo+m/YGR1/wDpe+ik033kupJyUiiHmeZYnhtGySv1HDRgl203t4WAA9KKbsl0189/qRxuz7zG45xqXFyCWfKXyZbquW4Hj+dVbu7iU3LcjhfGpoA6RsDHIO3C6h4pNLXKnv8AX6VbidrERk46oh+MSdnJliCusuSJAiF1N1Yj94j1pxNNNchJ3XQ2eI52xb9XM6WmQI46SAEC4uNN7Hc32FQ5Nprky+bK9ymDnDEKIVAiAw9+leLWO4yk7+FWzZX4vdvaKqbSSLa824kCZVZQJ5Oo46a6Ppdlvex0H5d1RxNK3mTmyu78yqTm7FNiFxJdeoqdPRFCsp3DD96nG7t9Q6juu4tT80YgxpEGRI436iRxxqqqwIIOoOxH8zTMej6EObtZGTiOd8Y/Vu6WmQI46a2Nri4Ft9dzfajk2mupbOle5zgWqGIm1ASKApm2qSTCqxcyoiLaVVlGV3qCBegJoCMtSSdjgOAwNEJmVrGITWzHVYltOPxZ017rGskopK/n5NaeplpwUt/dnr6EvwLDLEZyrFVUT5M7axyIemt7+dGF++9WlGMZK+3Pzat/1IUbxv3fbX1LXGuX4YIXkFyVzrcsbEu6GBt//WzH1tWOceFa76LzV+ItwRs34vyfy/qW8DhIpIMMjxDM8WLfrBiGQxksmg0ba3av6Wq0lu+kb+rK00nwp83b0MLi/DkV1hjTJlyXxTyN0pS8SvY3FlOptY6ju76iaXE0tLFbaLvReg4TE0JC5TMELtIXkUZA9jLCcuSVANCN799WjBNpeF/MJfsvm9fDQwOY4UjlaOOFoxHLJFnZmYTmNrZu0NDa1wDbUbVhvpe3v3p4k1IqLsv89dDf4LgEEjtAY2BRcMfeg7HMZ2UN2T2Re5A+4792fgV33O3jo39iVFWS7vqc1jQrOmWE4dWsMrMzL8WUuCwvbx31BrFTXE4rrb1KVVw3suvobiXhsfvLRrhskcJlV5JJnWJxEwXqkhSRa4JVTrcWt3ytbyei9/6LuNpKKMLmfAJFKgiBCvh45bdu13BvbOM1vv8AGokrSsRJJJNc19zUAVBjID0BOaoBF6AoVu6gEtSSY1XLigLqSna16hohouBSd/yFQVLmWqkC1SC4MQ4GUO1rFcoY2sTdltfYml2SnYNiXIyl2tYLlzHLZTdVtfYEnSj1392F2ScW/fI+4axdt1FlO+4Gg8KXYuyBi30PUe4zWOdrrn+O2ul76+PfS4uyJsS7KqtIxVBZELEpGDuFBNl2G1G7u4uQMZIEMQlcRk3MWdukT4lL2J/CnK3ILQqbHSsQWmkJCdMEuxKp5Bc6L6bUvzF2bDEceYwdAKFXKqmzyMLIb9lGYqlyATlAvYVZzbJUrRsazFcQkZszyuxZcrFnZi69ykk6j0qqJTb3L44lNmVxPJmRcqP1Hzxr5Va91HoKm+tyt2Y+KxbsQZHZzb4mYsRre1yfEmm+pO+5jSS+FLEpF+JdBUMqV2qCBQFiTepJKSb70B//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sp>
        <p:nvSpPr>
          <p:cNvPr id="27653" name="AutoShape 8" descr="data:image/jpeg;base64,/9j/4AAQSkZJRgABAQAAAQABAAD/2wCEAAkGBxQTEhUSEBAWFBUUDxYQFQ8UFBcUDw8WFRQWFhQRFhUYHCghGBomHBUUIjEhJSo3OjEuGR8zODMsNyguLisBCgoKDg0OGxAQGywkICQvMC8sMiwwLCwsLCwsLDAsLDQsLCwsLCwtLy0sLCwvLCwsLCwsLCwsLCwsLDQsLCwsLP/AABEIAHgAuAMBEQACEQEDEQH/xAAcAAEAAQUBAQAAAAAAAAAAAAAAAQIDBAUGBwj/xAA/EAACAQIEAwUFBAgFBQAAAAABAgMAEQQSITEFBhMiQVFSYQcUMpPRF3GBkRUjJEJyobGyY3N0gpIzNDVTYv/EABsBAQACAwEBAAAAAAAAAAAAAAABAgMEBQYH/8QANxEAAgECBAMGBAMIAwAAAAAAAAECAxEEEyExEkFRBWFxgaHwBjKxwVLR4SIjJDM0cpHxFKKy/9oADAMBAAIRAxEAPwD3GgFAKAi9AL0AvQC9AL0BNAL0BF6Am9AKAUAoBQC9AKAUAoBQCgFAKAUAoDgvbGP2OP8A1S/2PWnjvkR6X4W/q5f2v6o5n2RSBZ52I0XCltN7BlJrWwWkn4HY+KIuVCnFc5fYzeYvaEWkhODkCxh7sHUggi63cA6pZr29KvUxd2uHY1sD8PKNOosRG7tpZ+enfpY3XHuYIsZw3FNDmIjAQlhlBN9x6W1/Gs1WsqlFtHOwXZ9XB9oUY1La6nG+ygft4/yZP6CtTBfzT0PxN/QvxR7dXXPnZo+Y8JM8mFMDhCmIZmkMfUVR0JBquZe8gXv30BzXDxjo2WPtAHEyNmCEJKWxbly6hHyr08pF2X4tCdgBbjnxmIuskcyghZEDLaSJyMQrLmyBRYdLa413NAZvK0GJQxuWmIknRZEkUC6+6Lmla4zA9Rbb/WgO4oBQHB4/BsuOaaOBpJDKGAaBuoFWO148YGyrH/hMNSTQFPC8TjprIzTxqZI36mQZwrYeYshZolGkiIDppe2x1AwZ/fTGwkWUiVklkBUkRt7rCUVEEb9nqiS623UXIvqB6PhS2Rc9s2UFgNg1hmt6XvQF2gFAKAUAoBQCgOC9sX/Zx/6pf7HrTxqvBHpfhZ/xcv7X9Uc37HQDiZgdQcNYg9/bXStfA/O79DrfFT/h4Nfi+xt+PeziNpg0TtGssuXIkeZIewzFj2trgeG9ZauEje65mhgviOrGi4zSbir3b1eqVtjZ8wcGjwnCpoowNIxmcCxka4ux1NZKtJU6LSNPA42pi+04VJvm7LouhxPsoP7eP8mT+grTwf8ANPSfEv8AQvxR7bXXPnZz/NWJCmASymGBpWEswbp2OQ9NGk/cVm77jUAX1oDRS819FoEhn6kTSIM84/WSxy4jpZkkLLmVRchgGvoTYakAnNk4jVpXiXqxxOjCIgQ55JEZWzyBWJyAi5GtxrpQFlOcJJUgkaWOK/RdsOoLTzAqWkdSG+AZWGUA7EXvagN7yXzA2K6wdkYxmNg0YAGWWPOAQsjjQ5hv3aigOloDjpMYnvMgmxcsc64tEiwyN8UZyZcsO0ikZiXI07WotQGHwrm6bESGKOSHMzQFXKX6aze8ZlMYlJJXoL8Vj29QKApXnmTNF2UZmTK2HAKu0nReQZWL5rFkAFkI7W5NAYknOUiCVlxcExJTJIiDoXGHaVolDSgZjdb9q9thfYD0PAYjqRRyaduNZNDcdpQdD370BkUAoBQCgFAKAi1ALUAtQC1ALUBNAKAg0BYw2KSTN02DZWKNbuYbrUJp7FpQlC3EtzIqSooBQCgFAKAUAoBQCgFAKAUAoBQCgFAKAUBF6AXoDlOaOdoMOjiN1kmU5BFr2WvY5vACtatiYwTs9TrYHsitiJJzVoPn3dxzXsv5mGaTDzsFzyGZHJsC7Htpr4nUfjWDCVt4y8Tqdu4BuMa1NbaPwWx6jeugeVF6AXoBQCgFAKAUAoBQCgFAKAUAoBQCgFAKA4LnLmJsFjoZAC6NhyskYOts+jD13rSr18qom9rHoezOz44zCTi9JKSs/I6/h/FIpkEkThlK5txdf4h3VtQqRkrpnEr4erRm4Ti7/U8H5mnD4zESKey07WI2IGl/5VxqzvN2PoWCg4YanF72NUdjWNm1Dex9EPxWOKBJcRIqAonaY6EkDT1ruucYxu2fNY4epVqunTi27vRHE8+88QtF0MNIXzN+tdDYBBugbxba/wB9aeIxUbWieg7J7FrKpmVo2stE+vLToj0XDgBRYWGUWHgLaCt5bHmJfMy5UkCgFAKAUAoBQCgFAKAUAoBQCgFAKA8k9qXC3ScTliyTCwvtEyj4B6Eaj8a5OOptTUj2fYGIhUoOklaUfVP8jiEk3G1xY2Nsw8DbcVpWsd166Mtsvpp4VKJZQtWZCLs0zMqqzsVX4VLEqv3A7UvfcmKjFtpJX3Njypwk4rExxHYnMx8EXU/T8ayUafHNRNPH4r/jUJVOey8T6BjtbTb02ruHzp76lVAKAUAoBQCgFAKA8R+0rH+eP5Q+ta2bI086ZSfaXj/PH8ofWmbIZ0wPaXj/ADx/KH1pmyGdMq+0rH+eP5Q+tM2QzpkfaXj/ADx/KH1pmyGdMfaVj/PH8ofWmbIZ0yD7S8f54/lD60zZDOmT9pWP88fyh9aZshnTOcl4rJJpLIzAfCpZiq+gUmtGtRnLZnrOy/iCiv2K8FF/iS38ehGjbaWrT1i7M9bCcakVKDuuq1CGjLlAXepuEDrvt/Wg3KHmt8J9NKzU6LlqcPtLt+lhHwQSlL0Xib/hPPGLw8QhhMaouw6Yv6k610YScVZHhsRjq1eo6lR6vuMr7S8f54/lD61bNkYM6ZP2lY/zx/KH1pmyGdMj7S8f54/lD60zZDOmVfaVj/PH8ofWmbIZ0yD7S8f54/lD60zZDOmQPaXj/PH8ofWmbIZ0yr7Scf54/lD60zZDOmPtKx/nj+WPrTNkM6Zx9YjEKAUBF6AEUBANASaAhaAHehNr6F7D73vWliJ8WiR7z4f7MqYVOrVmlxL5U/VmVIwPftWqk9j0lna7KEYE6Gpa0KqUW7J6lbC4tUJ2dyXG6tJaMwHSxrpUqjmtT5x2r2XTwk3l1FJclzXj+YY1lOMAKAgmgKgKAgmgIAoCqgBNAUk0BbjzHUm1WZZ2L1VKkUBBFAAaAk0AFARQE0BFCU2gRpSxbjm9LsmsdNfsnU7YnKGK4Iu3DGK07kSGNt6vwRRoSxdeSs5t+bKVqxrgVAJJoABQBjQALQEmgKSaAAUBUBQC9ARQCgM/g3CXxMnSiKZzsrtlz+i+O1XjBy2JSu7GdHypM05wweEzAax9UXvuV23trakYOV7F3TakkzW8U4e0EhikKl10YI2YKRupPjVLlZQcdGYlCpewWGMsixqQGdgq5jZbnQC/3/1q0YuTsgZWP4LNFP7s6Xl07CHNe4uLH7qi2/cXlBxaT5k4fgkrYZ8WuUxI2Vjm7anSwy/iPzqZRcYqREYOSujWiqkczYcL4NLiAxiUZYxd5XYJFHpftOdAfT7qtGOl+RdynVm5Sd29/wBSrEcFkWNpQUeNSA0sbhlUsbBT33/Cji0rsrwuxrTVSpO1AAKAgmgNpiuAyx4dMU2QxSNkVla5zWJII7vhNXnFx35l1FuPFyNYWqhQigKgKAmgILUBFAKAUB0Xs9/8jh/4z/Y1Z8P8z8CV80fE6fhTxfpxwI5M/Wk7ZmUx3ya/q+kCP+VMN8zt3/Uz1bZy98jGwnBo58ZxOWUBvdyzqjBjGWYvZnC6sAEOlYqS/dSl3v8A9MtKKlXd+n2Rg4TCYSbEx9CF5g2GOdIkKQJMtgZT1SP1Vjci9Xsrya6XV9l4mNcEnG2vWxk8X4XFG/CpolRWmlUyGK/RcrJF2lB/iNZUlGukuhE4p0VLmdTg7fpfG3VSRg1YMRdl0AsD3A3/AJVjXyVX72NnevHwRzPLWLX9EYqR4UZfe0JhF0iPZi0sNbel6vo4QXWS9Wa1OVoTl0Rp/aJwuPD4xkgTIhjV8g2UkG9vyrXlpJotWilaxueJKBwCDpbGcGW3eczXv/uy1kxO0Etv09+ZNP8Akyt71OIwk7DMgzZJCgkVRdmCvcW9bk2++qR1aT2ujBeydjvcdwHDnC4xvdxE0EcUkaEj3qEMDcTFWIJNtr1eokocXf8AZaeJsRgm2rcl48/aMnhPCsI0fDTJg42fE51c6heyhOYgHU6D8zWVwjmKNuTf0/MrFLgTtu7ej/I0WD4XEsmMXoZujiMiTS2OEhQPYq92BZyNrAnSsVBKSV/xWf8Am1l3/oRUilKfctOi059xu35Uww4nMgjHSiwnvIgucjN5fHL6VFklN9DK6adWK6mv4xMJOD4NumFDY2xjiFr/APUuEB2J7h41et80L6+0Yov9xJrT/Zk43gGH92xh93ETQRxSRqbe9RBgbiYqxBJttUVIpQb77aeReMYttW5J9/P8jzu9YTWILUBGtAQR40A6g8amxNiQfChBNQDO4PxaTDSdWFULjZnTNk9V8DqavGbjsSnZ3M6LmyYTnEhIRM28nSF76gm19yDakZuN2uZdzbd9CIOacQmIbExlEkcWfKlkkub3Ze83pGXDsRxu/FzGF5rxMczToUVmj6ZURqIQt75Qg0Guv50UmrpcycyXFxCXmnEsIVdkYYd88YMa6EbXsBoNLAW2pmO6l0Ic242KhzdifeDigyCRo+m/YGR1/wDpe+ik033kupJyUiiHmeZYnhtGySv1HDRgl203t4WAA9KKbsl0189/qRxuz7zG45xqXFyCWfKXyZbquW4Hj+dVbu7iU3LcjhfGpoA6RsDHIO3C6h4pNLXKnv8AX6VbidrERk46oh+MSdnJliCusuSJAiF1N1Yj94j1pxNNNchJ3XQ2eI52xb9XM6WmQI46SAEC4uNN7Hc32FQ5Nprky+bK9ymDnDEKIVAiAw9+leLWO4yk7+FWzZX4vdvaKqbSSLa824kCZVZQJ5Oo46a6Ppdlvex0H5d1RxNK3mTmyu78yqTm7FNiFxJdeoqdPRFCsp3DD96nG7t9Q6juu4tT80YgxpEGRI436iRxxqqqwIIOoOxH8zTMej6EObtZGTiOd8Y/Vu6WmQI46a2Nri4Ft9dzfajk2mupbOle5zgWqGIm1ASKApm2qSTCqxcyoiLaVVlGV3qCBegJoCMtSSdjgOAwNEJmVrGITWzHVYltOPxZ017rGskopK/n5NaeplpwUt/dnr6EvwLDLEZyrFVUT5M7axyIemt7+dGF++9WlGMZK+3Pzat/1IUbxv3fbX1LXGuX4YIXkFyVzrcsbEu6GBt//WzH1tWOceFa76LzV+ItwRs34vyfy/qW8DhIpIMMjxDM8WLfrBiGQxksmg0ba3av6Wq0lu+kb+rK00nwp83b0MLi/DkV1hjTJlyXxTyN0pS8SvY3FlOptY6ju76iaXE0tLFbaLvReg4TE0JC5TMELtIXkUZA9jLCcuSVANCN799WjBNpeF/MJfsvm9fDQwOY4UjlaOOFoxHLJFnZmYTmNrZu0NDa1wDbUbVhvpe3v3p4k1IqLsv89dDf4LgEEjtAY2BRcMfeg7HMZ2UN2T2Re5A+4792fgV33O3jo39iVFWS7vqc1jQrOmWE4dWsMrMzL8WUuCwvbx31BrFTXE4rrb1KVVw3suvobiXhsfvLRrhskcJlV5JJnWJxEwXqkhSRa4JVTrcWt3ytbyei9/6LuNpKKMLmfAJFKgiBCvh45bdu13BvbOM1vv8AGokrSsRJJJNc19zUAVBjID0BOaoBF6AoVu6gEtSSY1XLigLqSna16hohouBSd/yFQVLmWqkC1SC4MQ4GUO1rFcoY2sTdltfYml2SnYNiXIyl2tYLlzHLZTdVtfYEnSj1392F2ScW/fI+4axdt1FlO+4Gg8KXYuyBi30PUe4zWOdrrn+O2ul76+PfS4uyJsS7KqtIxVBZELEpGDuFBNl2G1G7u4uQMZIEMQlcRk3MWdukT4lL2J/CnK3ILQqbHSsQWmkJCdMEuxKp5Bc6L6bUvzF2bDEceYwdAKFXKqmzyMLIb9lGYqlyATlAvYVZzbJUrRsazFcQkZszyuxZcrFnZi69ykk6j0qqJTb3L44lNmVxPJmRcqP1Hzxr5Va91HoKm+tyt2Y+KxbsQZHZzb4mYsRre1yfEmm+pO+5jSS+FLEpF+JdBUMqV2qCBQFiTepJKSb70B//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sp>
        <p:nvSpPr>
          <p:cNvPr id="27654" name="AutoShape 10" descr="data:image/jpeg;base64,/9j/4AAQSkZJRgABAQAAAQABAAD/2wCEAAkGBxQSBhQUBxQUFRUVEBgVFRQXFRgVFBcUFBQXIhYfGR8cKCgiHyEmIBoXITEkJTEvLjo6HCAzODQtOCk5LysBCgoKDg0OGxAQGTQkHSU3NzQvNys0LjIsMissLC4sLiwsLC80LDQ0LCwsLCwsLCwsLCwsLCwsLCwsLywrLCwsLP/AABEIAL4A8AMBEQACEQEDEQH/xAAcAAEAAQUBAQAAAAAAAAAAAAAABgIDBAUHCAH/xABAEAACAgIBAgMBCwgKAwAAAAABAgADBBESBSEGEzFBBxQiIzI2UWFykbM0QlJxc3SBshUWFyQlVJKTobEzRGL/xAAbAQEAAgMBAQAAAAAAAAAAAAAABAUCAwcBBv/EADIRAQACAQIBCgUDBQEAAAAAAAABAgMEEQUSITEyMzRBUYGxE2FxcpEVIvAUI1JTwQb/2gAMAwEAAhEDEQA/AO4w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NJd4uwkuZLsmlWVirKXGwwOiD9cwnJSPFKrotRaImuOZifko/rngf5un/WJ58Wnmy/T9V/rn8Nr0/PrvxhZgOtiHemU7U6OjM4mJjeEa+O2O3JvG0smesCB83A+wEBA0TeMcEMQ2VTsHRHMeomv4tPNLrodTaN4xz+Hz+ueB/m6f9Yj4tPN7+n6r/XP4bTp3UKr8bn091sTZHJTsbHrM4tExvCNkx3x25N42n5sqesCAgICAgICAgICAgICAgICAgebPE3zkyv3u38VpSZuvLqGg7rj+2PaGtE1pbu/uVfMqr7Vn4hlvpuzhzrjffb+nsl0kKlidTz1owXtyeXBBtuI2QPadTyZiI3lljpOS0Vr0y554t90OsZ2L/Qrl0S3zLtbG19OHf17Fj/ASHl1NYmOTL6HQ8Cy3pk+LXadubfzTHpHivGys81dMYuRXzLBSFA2B3J9veSaZa3naJU+fQ58FYtlrtv0N7NiI+GB5iz/y6z9q/wDMZR360up6Sf7FPpCyJgkbuye5j1KunwpjrknRvy7Kqxonb6ZtdvTsresttL2cOe8e79b09k0v6nWnVK6LD8Zajui6OitXHn39BrmskqZmQEDXY/XKH1wsHwsh8dQdgtdVy5qPp1xY/wAIF7pvUa78cvhnkosesnRHw6nKuO/0EEQMuAgIHxm0u27AepgRerx3jsqOUyFodwiZLUstDFjpTyPopPYMe3cd4Ep3AbgYxzk/pEU8vjDUbePf5AYDf3nUCjD6gLMu1K1ceUwUuy6RmI2QhPytbGyO3fXsOgzICAgIHmzxN85Mr97u/FaUubry6hoO64/tj2hrZqS3d/cq+ZVX2rPxDLfS9nDnXG++39PZtet+JKMTJrXqjFBYDxfiSnwdbBI9PUffNt8ladZC0+jzaiJnFG+3SjeF4ypy+u34drKarV4UWDsGJTTDv6/SDNUZ63tNE/LwrNg09dTtzxPPHl5S4zbWVsK29mUlSPrU6MqrRtMw6BivGSlbecJ/7n/UK8Hw9k5mX3Z3WmpPa5RS2h+st3+zJmmmMeOby+X4ziyazV002PwjeflvPil3SfdCxz0mg59gN7hVautGZvMJ16ezZkqmekxHPzypNRwnUY8l4is8mvjPkms3qp5iz/y6z9q/8xlFfrS6npOwp9I9oWRPISE/6NU7+GelLiWeU56xZxs4h+J8i/8ANPYy20vZQ57x7v1vT2b7q1OVj+Mcd8m/3zYOnZzVDyVr0yrSQNL8rZ190kKZrvCuRke+sK7zE/vDKLHbqLX++AayXApKBVYHvpNa1owMejqROZiZWC92sjPRRbdmgtbVZboquMu0C8f1MAAT37QL/vFLM3DNzWLrxFmr8GxkH/sN30fXagb+gkehMD5iYhq6J77xrb1tHXXrCi1hV5dnUyjr5fySCCTsjez6wOtQEBAsZraw3PEvpGPAer6B+CN+0+kDlX9KV43hpbPDGat1Y4qvS8gV3Wb2PiU18Yrj0APL09sC14+z0bKzzWUFlKcQ9+a9VtbrUGX3tTWNkHfyt9yD7FgbkdPXM63mf0k9jBOmYjoFtdFFliXkuApA5fBGjA072NzpyqWZsxvDhsqPNuT3Lx7qu9MdEnWvrgZnhG3/ABzEPT7sb4at5gry7smy6sVnZsVuysG4nk2tdx7YHVICAgIHmzxN85Mr97u/FaUubry6hoO64/tj2hrZqS3dvcr+ZVX2rPxDLjS9nDnPHO+3/ngjHuxZ1xCVW0aqD81yPlbbRHEexfX0PrNGsmdttuZZ/wDm8eP4k35f7ujb+dLmSOVcGskEEEEdiCPQiV8Tt0PsLUrevJtG8Sry8g2ZTPdrk7Fm0NDkx2e3657aeVO8vMOKuKkUr0Q+2ZTNjIjn4NfLiPoLnbffofcIm0zER5MaaelMlskdNtt/RmeHctquuVWY1XnOr7WrRJY6Pprvv2zPDMxeJiN0biOOmTTWpe/Jjzei8KxmxlbIXgxUFk2G4k+zY9Zcx83NLRETMRzw805/5dZ+1f8AmMo79aXUtJ2FPpHtCyJ5CQ7T7l1dZ8GVvlhPi77HVm1pDsjYJ9OxPf65baXsoc949363p7JVgZmLlWi3p1lF5rBUWVulhTnrkNqTreh90kKYxOg41We12JRSlrfKsWtQ5/iIFFXh3FXJayrHpDuwZnFahmZTsEnXqD3gXsno9FlHDJprZfM8ziVBHmb3y+1vvuBVfjUJiH3wta1hvNbloIG5cix32B5d9wMwHt2gICAgR23rHTa+tcbbcNcnlxO2rFnNvQE+oY/Qe8DdPg1Nkc7K0L61zKgtr6N+uoFaY6jfBVGwFOgBtR6A/UO/aBScKsshKJuv5B4jadvzfo/hApx8Cqu0tjVojN8plUKT+siBXRlI9jih1Y1twcAglW4g6b6Dog6+sQL0BAQPNnib5yZX73d+K0pc3Xl1DQd1x/bHtDWzUlu7+5V8yqvtWfiGW+l7OHOuN99v/PBJ8zES3HZMtVdGGmVhsETfMRMbSqq2tSeVWdpcS90PwjXg3q+HYCljELUx+MXXc6/SUem/Z29dys1OCKc8PuOC8WyanemWOePHw9fmiy4NpUFarDyOl0jfCOidL27nQJ7fRI/w7eS5nWYImf3xzdPOrwsE2dRSqwrWXYLuzaAbPt3Pa45m208zHNrKUwzkr+6Ijwd18JeEKMGj4kc7SPh2sO/6l/REtsWGuOOZz7XcRzau+9+jwjwSTU2oDzFn/l1n7V/5jKK/Wl1PSdhT6R7QsieQkOheF6xb03pdGaN49mZktYp+S9lSg0ow9oO3bX/wJbaXsoc949363p7Og5WBh0+IKbt10XmqxEVSKxbWoBfmB8oJ2O/Zv65IUyK9F8V5LdaxBZc16ZNxrc+8noxRuqx1NFrd3+R7SdjvAyOn9azveOPlZV9bJZnDHagUgDy7Lyity3vmOx+j6vbAxus+LcmvqDvh3tYqZa1+XXhu2KK/NVGD5B/PGzsg6B7aMCnxnlZeT4S6lbTciU1+fQMc1AlkpJV2Z97DEglddta7GBleLPEV9WTaOm3uPJoDCqjDbJ04QsffD64oD20AQdd4E56RlG3pVNtgANlKOQPQF0BOvvgZcDC607r0a44X/kFFhr168wh4/wDOoEZ6B07Cb3N6hlLWcd8MPc513LJu1mb15b5HfruBr+udTd8pauh5GXwTDrdExaFdxzB4NfZcCAGAGgdE6YkwKek9Ty898JffLUC7pXvi1qkTkbPMQArzDBfXv2+6BQevX2dHxEuyLha5vFgxccWZFoos4hxyDJWu/lEj1YAGBT0frWXk0YuLbc9L2X5i2X8K/fHDDZAq+2sWNzGyAfknQ+gLOFlW4+N1BHyn81+rrULa6BZfZ/dKDqtBtfM4judaGmOoG+8A9SvfOy6eoNewpao1nIWtb+NqsTz8vS6+D27A+u4EygIHmzxN85Mr97u/FaUmbry6hoO64vtj2hrZrS3d/cq+ZVX2rPxDLfS9nDnXG++39PZLpIVLHuwa3uDXVozAaDFQSB+szyYiWUXtEbRKPeKx/jfTdf51vwHmu/WqmaTss30/7CQZODVZ+U1o/wBpQf8AubNonpQ65LV6JZGp6xIHmLP/AC6z9q/8xlFfrS6npOwp9I9oWRPISHYvc86RVleAVr6gvJfPdgQxV1YN2ZGXRUj6RLbS9lDnnHu/W9PZJOn+E6KslrLTbfY1Zr532G1hW3ylXfZQfbobPtkhTrGD4Jx6rqWVr3NDBqBZe7ioBSOKg9taJHfZ+uBnJ4coHTq6VDcK71uQcjvzEs5gk+0cvZA113gTFfmLDdwew2+ULnFSWl+RZFHoeXf2iBX1bwRjZFtpyfOC3d7akudKnbWgzKPzv++29wLmd4Ox7cux7TcBcALqktdKrSF4guo9Tx0N+3Q3vUDdYOKtWGldO+NaKi7OzxUaGz7ewgX4CBGrvAuE+QWeo8WYs1QtsGOzE7JaoN5Z2e/pAy+o+FcW/OFuVWeXAI3Gx0V0XfFbFUhXA2dBgfUwL/Tug0UPWcJOJqo8hO7HjUWDce5+kCBh5fg7EspRWR18suUau22px5rbsHJGDaJ7kb16QPtng/EPT/JWrigtNq8HdGSxh3ZGUhlJ770fafpgUDwVhjp7VV1FVa7ztrZYtgu4heYcHkGIGiQe+zv1gZvRvD+Pi2O3TU4tYFFjFmdn8vfEsWJJPwj39T7fSBtICBEsv3OsKzLey9bOTuzt8YwHJjs/8mR7abHad5hbYuN6vHSKVtzR8ln+zHA/Qs/3Wnn9Jj8mz9f1v+UfiEk6J0ivE6eKcDYRSSASWPwiSe5+szfSkUjaFXqM98+Scl+mWfMmkgUNWCQWAOvTt6H6oFcBAQIdZ7mmC1hLpZskk/GN6k7Mjzpcczvst6cc1lKxWLc0fKFP9mOB+hZ/utPP6TF5Mv1/W/5R+ISPofRqsTA8rp4ITkW0SWO29e5m6lIpG0K3U6nJqMk5Mk88thM2g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f/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pic>
        <p:nvPicPr>
          <p:cNvPr id="27655" name="Picture 12" descr="https://encrypted-tbn3.gstatic.com/images?q=tbn:ANd9GcS3bxDsVsbXZN4loFxe3PupK12_Y5HRhK9Ij2LWYBQnc5C9kJ8w"/>
          <p:cNvPicPr>
            <a:picLocks noChangeAspect="1" noChangeArrowheads="1"/>
          </p:cNvPicPr>
          <p:nvPr/>
        </p:nvPicPr>
        <p:blipFill>
          <a:blip r:embed="rId3" cstate="print"/>
          <a:srcRect l="25800" t="18474" r="26228" b="18715"/>
          <a:stretch>
            <a:fillRect/>
          </a:stretch>
        </p:blipFill>
        <p:spPr bwMode="auto">
          <a:xfrm>
            <a:off x="188640" y="-1"/>
            <a:ext cx="2376264" cy="1698565"/>
          </a:xfrm>
          <a:prstGeom prst="rect">
            <a:avLst/>
          </a:prstGeom>
          <a:noFill/>
          <a:ln w="9525">
            <a:noFill/>
            <a:miter lim="800000"/>
            <a:headEnd/>
            <a:tailEnd/>
          </a:ln>
        </p:spPr>
      </p:pic>
      <p:pic>
        <p:nvPicPr>
          <p:cNvPr id="27656" name="Picture 14" descr="https://encrypted-tbn1.gstatic.com/images?q=tbn:ANd9GcSJvzYjnbgbcjsghGz5oaPkyPIsSpe9DemebTr4whJelLx-FC8eXw"/>
          <p:cNvPicPr>
            <a:picLocks noChangeAspect="1" noChangeArrowheads="1"/>
          </p:cNvPicPr>
          <p:nvPr/>
        </p:nvPicPr>
        <p:blipFill>
          <a:blip r:embed="rId4" cstate="print"/>
          <a:srcRect/>
          <a:stretch>
            <a:fillRect/>
          </a:stretch>
        </p:blipFill>
        <p:spPr bwMode="auto">
          <a:xfrm>
            <a:off x="3861048" y="107504"/>
            <a:ext cx="2880320" cy="1524006"/>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fld id="{747D905B-F939-4811-8E94-D4FFD0636B7A}" type="slidenum">
              <a:rPr lang="en-CA" smtClean="0"/>
              <a:pPr/>
              <a:t>21</a:t>
            </a:fld>
            <a:endParaRPr lang="en-CA"/>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ngh.on.ca/images/hospital/infectioncontrol/flu%20fighter%20poster-ngh.jpg"/>
          <p:cNvPicPr>
            <a:picLocks noChangeAspect="1" noChangeArrowheads="1"/>
          </p:cNvPicPr>
          <p:nvPr/>
        </p:nvPicPr>
        <p:blipFill>
          <a:blip r:embed="rId2" cstate="print"/>
          <a:srcRect/>
          <a:stretch>
            <a:fillRect/>
          </a:stretch>
        </p:blipFill>
        <p:spPr bwMode="auto">
          <a:xfrm>
            <a:off x="188640" y="395536"/>
            <a:ext cx="6402398" cy="8397813"/>
          </a:xfrm>
          <a:prstGeom prst="rect">
            <a:avLst/>
          </a:prstGeom>
          <a:noFill/>
        </p:spPr>
      </p:pic>
      <p:sp>
        <p:nvSpPr>
          <p:cNvPr id="3" name="Slide Number Placeholder 2"/>
          <p:cNvSpPr>
            <a:spLocks noGrp="1"/>
          </p:cNvSpPr>
          <p:nvPr>
            <p:ph type="sldNum" sz="quarter" idx="12"/>
          </p:nvPr>
        </p:nvSpPr>
        <p:spPr/>
        <p:txBody>
          <a:bodyPr/>
          <a:lstStyle/>
          <a:p>
            <a:fld id="{747D905B-F939-4811-8E94-D4FFD0636B7A}" type="slidenum">
              <a:rPr lang="en-CA" smtClean="0"/>
              <a:pPr/>
              <a:t>22</a:t>
            </a:fld>
            <a:endParaRPr lang="en-CA"/>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agonal Stripe 6"/>
          <p:cNvSpPr/>
          <p:nvPr/>
        </p:nvSpPr>
        <p:spPr>
          <a:xfrm>
            <a:off x="0" y="0"/>
            <a:ext cx="6858000" cy="2267744"/>
          </a:xfrm>
          <a:prstGeom prst="diagStripe">
            <a:avLst/>
          </a:prstGeom>
          <a:solidFill>
            <a:schemeClr val="bg1">
              <a:lumMod val="9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CA">
              <a:solidFill>
                <a:schemeClr val="tx1"/>
              </a:solidFill>
            </a:endParaRPr>
          </a:p>
        </p:txBody>
      </p:sp>
      <p:sp>
        <p:nvSpPr>
          <p:cNvPr id="24578" name="Slide Number Placeholder 1"/>
          <p:cNvSpPr>
            <a:spLocks noGrp="1"/>
          </p:cNvSpPr>
          <p:nvPr>
            <p:ph type="sldNum" sz="quarter" idx="12"/>
          </p:nvPr>
        </p:nvSpPr>
        <p:spPr>
          <a:noFill/>
        </p:spPr>
        <p:txBody>
          <a:bodyPr/>
          <a:lstStyle/>
          <a:p>
            <a:fld id="{BFE0AB46-5A97-4496-89E5-4AEA6E3E2D44}" type="slidenum">
              <a:rPr lang="en-US" smtClean="0">
                <a:latin typeface="Arial" pitchFamily="34" charset="0"/>
              </a:rPr>
              <a:pPr/>
              <a:t>23</a:t>
            </a:fld>
            <a:endParaRPr lang="en-US" smtClean="0">
              <a:latin typeface="Arial" pitchFamily="34" charset="0"/>
            </a:endParaRPr>
          </a:p>
        </p:txBody>
      </p:sp>
      <p:sp>
        <p:nvSpPr>
          <p:cNvPr id="3" name="TextBox 2"/>
          <p:cNvSpPr txBox="1"/>
          <p:nvPr/>
        </p:nvSpPr>
        <p:spPr>
          <a:xfrm>
            <a:off x="958552" y="2163792"/>
            <a:ext cx="5638800" cy="3416320"/>
          </a:xfrm>
          <a:prstGeom prst="rect">
            <a:avLst/>
          </a:prstGeom>
          <a:noFill/>
        </p:spPr>
        <p:txBody>
          <a:bodyPr>
            <a:spAutoFit/>
            <a:scene3d>
              <a:camera prst="perspectiveHeroicExtremeRightFacing"/>
              <a:lightRig rig="threePt" dir="t"/>
            </a:scene3d>
          </a:bodyPr>
          <a:lstStyle/>
          <a:p>
            <a:pPr algn="ctr">
              <a:defRPr/>
            </a:pPr>
            <a:r>
              <a:rPr lang="en-CA" sz="7200" dirty="0" smtClean="0">
                <a:ln w="1905">
                  <a:solidFill>
                    <a:schemeClr val="tx1"/>
                  </a:solidFill>
                </a:ln>
                <a:solidFill>
                  <a:srgbClr val="0000FF"/>
                </a:solidFill>
                <a:effectLst>
                  <a:innerShdw blurRad="69850" dist="43180" dir="5400000">
                    <a:srgbClr val="000000">
                      <a:alpha val="65000"/>
                    </a:srgbClr>
                  </a:innerShdw>
                </a:effectLst>
                <a:latin typeface="+mj-lt"/>
              </a:rPr>
              <a:t>THE POWER OF SOCIAL MEDIA</a:t>
            </a:r>
            <a:endParaRPr lang="en-CA" sz="7200" dirty="0">
              <a:ln w="1905">
                <a:solidFill>
                  <a:schemeClr val="tx1"/>
                </a:solidFill>
              </a:ln>
              <a:solidFill>
                <a:srgbClr val="0000FF"/>
              </a:solidFill>
              <a:effectLst>
                <a:innerShdw blurRad="69850" dist="43180" dir="5400000">
                  <a:srgbClr val="000000">
                    <a:alpha val="65000"/>
                  </a:srgbClr>
                </a:innerShdw>
              </a:effectLst>
              <a:latin typeface="+mj-lt"/>
            </a:endParaRPr>
          </a:p>
        </p:txBody>
      </p:sp>
      <p:pic>
        <p:nvPicPr>
          <p:cNvPr id="6" name="Picture 8" descr="https://encrypted-tbn3.gstatic.com/images?q=tbn:ANd9GcQ8gNjWIl-v4eq4GMq06ATcnHm7ZVNHSHs4A8ZZ5OEQG2F6YW40ag"/>
          <p:cNvPicPr>
            <a:picLocks noChangeAspect="1" noChangeArrowheads="1"/>
          </p:cNvPicPr>
          <p:nvPr/>
        </p:nvPicPr>
        <p:blipFill>
          <a:blip r:embed="rId2" cstate="print"/>
          <a:srcRect l="11089" t="1912" r="11088" b="6530"/>
          <a:stretch>
            <a:fillRect/>
          </a:stretch>
        </p:blipFill>
        <p:spPr bwMode="auto">
          <a:xfrm>
            <a:off x="764704" y="6588224"/>
            <a:ext cx="3456384" cy="2033213"/>
          </a:xfrm>
          <a:prstGeom prst="rect">
            <a:avLst/>
          </a:prstGeom>
          <a:noFill/>
          <a:ln w="9525">
            <a:noFill/>
            <a:miter lim="800000"/>
            <a:headEnd/>
            <a:tailEnd/>
          </a:ln>
        </p:spPr>
      </p:pic>
      <p:pic>
        <p:nvPicPr>
          <p:cNvPr id="8" name="Picture 2" descr="https://encrypted-tbn0.gstatic.com/images?q=tbn:ANd9GcTxxB8qs0bBaELmBbC1V7EWHYnwRodBdzIyN_B8K68Ke6ZznJFc"/>
          <p:cNvPicPr>
            <a:picLocks noChangeAspect="1" noChangeArrowheads="1"/>
          </p:cNvPicPr>
          <p:nvPr/>
        </p:nvPicPr>
        <p:blipFill>
          <a:blip r:embed="rId3" cstate="print"/>
          <a:srcRect/>
          <a:stretch>
            <a:fillRect/>
          </a:stretch>
        </p:blipFill>
        <p:spPr bwMode="auto">
          <a:xfrm>
            <a:off x="4509120" y="6804248"/>
            <a:ext cx="1728192" cy="17281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ChangeArrowheads="1"/>
          </p:cNvSpPr>
          <p:nvPr/>
        </p:nvSpPr>
        <p:spPr bwMode="auto">
          <a:xfrm>
            <a:off x="548680" y="2339752"/>
            <a:ext cx="1951175" cy="400110"/>
          </a:xfrm>
          <a:prstGeom prst="rect">
            <a:avLst/>
          </a:prstGeom>
          <a:noFill/>
          <a:ln w="9525">
            <a:noFill/>
            <a:miter lim="800000"/>
            <a:headEnd/>
            <a:tailEnd/>
          </a:ln>
        </p:spPr>
        <p:txBody>
          <a:bodyPr wrap="none">
            <a:spAutoFit/>
          </a:bodyPr>
          <a:lstStyle/>
          <a:p>
            <a:pPr>
              <a:defRPr/>
            </a:pPr>
            <a:r>
              <a:rPr lang="en-US" sz="2000" i="1" dirty="0">
                <a:ln w="1905"/>
                <a:solidFill>
                  <a:srgbClr val="FF0000"/>
                </a:solidFill>
                <a:effectLst>
                  <a:innerShdw blurRad="69850" dist="43180" dir="5400000">
                    <a:srgbClr val="000000">
                      <a:alpha val="65000"/>
                    </a:srgbClr>
                  </a:innerShdw>
                </a:effectLst>
                <a:latin typeface="+mj-lt"/>
              </a:rPr>
              <a:t>There are more…</a:t>
            </a:r>
          </a:p>
        </p:txBody>
      </p:sp>
      <p:sp>
        <p:nvSpPr>
          <p:cNvPr id="29699" name="Rectangle 4"/>
          <p:cNvSpPr>
            <a:spLocks noChangeArrowheads="1"/>
          </p:cNvSpPr>
          <p:nvPr/>
        </p:nvSpPr>
        <p:spPr bwMode="auto">
          <a:xfrm>
            <a:off x="548680" y="3419872"/>
            <a:ext cx="6004520" cy="1754326"/>
          </a:xfrm>
          <a:prstGeom prst="rect">
            <a:avLst/>
          </a:prstGeom>
          <a:noFill/>
          <a:ln w="9525">
            <a:noFill/>
            <a:miter lim="800000"/>
            <a:headEnd/>
            <a:tailEnd/>
          </a:ln>
        </p:spPr>
        <p:txBody>
          <a:bodyPr wrap="square">
            <a:spAutoFit/>
          </a:bodyPr>
          <a:lstStyle/>
          <a:p>
            <a:pPr>
              <a:buFontTx/>
              <a:buChar char="•"/>
            </a:pPr>
            <a:r>
              <a:rPr lang="en-US" b="0" dirty="0"/>
              <a:t>Elderly clients</a:t>
            </a:r>
          </a:p>
          <a:p>
            <a:pPr>
              <a:buFontTx/>
              <a:buChar char="•"/>
            </a:pPr>
            <a:r>
              <a:rPr lang="en-US" b="0" dirty="0"/>
              <a:t>Long-term cancer therapy recipients</a:t>
            </a:r>
          </a:p>
          <a:p>
            <a:pPr>
              <a:buFontTx/>
              <a:buChar char="•"/>
            </a:pPr>
            <a:r>
              <a:rPr lang="en-US" b="0" dirty="0"/>
              <a:t>Transplant recipients</a:t>
            </a:r>
          </a:p>
          <a:p>
            <a:pPr>
              <a:buFontTx/>
              <a:buChar char="•"/>
            </a:pPr>
            <a:r>
              <a:rPr lang="en-US" b="0" dirty="0"/>
              <a:t>People with diabetes, respiratory disease, alcoholism, or HIV</a:t>
            </a:r>
          </a:p>
          <a:p>
            <a:pPr>
              <a:buFontTx/>
              <a:buChar char="•"/>
            </a:pPr>
            <a:r>
              <a:rPr lang="en-US" b="0" dirty="0"/>
              <a:t>Overworked staff</a:t>
            </a:r>
          </a:p>
          <a:p>
            <a:pPr>
              <a:buFontTx/>
              <a:buChar char="•"/>
            </a:pPr>
            <a:r>
              <a:rPr lang="en-US" b="0" dirty="0"/>
              <a:t>Population is more mobile</a:t>
            </a:r>
          </a:p>
        </p:txBody>
      </p:sp>
      <p:sp>
        <p:nvSpPr>
          <p:cNvPr id="17412" name="Rectangle 5"/>
          <p:cNvSpPr>
            <a:spLocks noChangeArrowheads="1"/>
          </p:cNvSpPr>
          <p:nvPr/>
        </p:nvSpPr>
        <p:spPr bwMode="auto">
          <a:xfrm>
            <a:off x="3688923" y="5508104"/>
            <a:ext cx="2620397" cy="400110"/>
          </a:xfrm>
          <a:prstGeom prst="rect">
            <a:avLst/>
          </a:prstGeom>
          <a:noFill/>
          <a:ln w="9525">
            <a:noFill/>
            <a:miter lim="800000"/>
            <a:headEnd/>
            <a:tailEnd/>
          </a:ln>
        </p:spPr>
        <p:txBody>
          <a:bodyPr wrap="none">
            <a:spAutoFit/>
          </a:bodyPr>
          <a:lstStyle/>
          <a:p>
            <a:pPr>
              <a:defRPr/>
            </a:pPr>
            <a:r>
              <a:rPr lang="en-US" sz="2000" i="1" dirty="0">
                <a:ln w="1905"/>
                <a:solidFill>
                  <a:srgbClr val="FF0000"/>
                </a:solidFill>
                <a:effectLst>
                  <a:innerShdw blurRad="69850" dist="43180" dir="5400000">
                    <a:srgbClr val="000000">
                      <a:alpha val="65000"/>
                    </a:srgbClr>
                  </a:innerShdw>
                </a:effectLst>
                <a:latin typeface="+mj-lt"/>
              </a:rPr>
              <a:t>…seeking your services!</a:t>
            </a:r>
          </a:p>
        </p:txBody>
      </p:sp>
      <p:sp>
        <p:nvSpPr>
          <p:cNvPr id="29701" name="Text Box 6"/>
          <p:cNvSpPr txBox="1">
            <a:spLocks noChangeArrowheads="1"/>
          </p:cNvSpPr>
          <p:nvPr/>
        </p:nvSpPr>
        <p:spPr bwMode="auto">
          <a:xfrm>
            <a:off x="457200" y="827584"/>
            <a:ext cx="5791200" cy="646331"/>
          </a:xfrm>
          <a:prstGeom prst="rect">
            <a:avLst/>
          </a:prstGeom>
          <a:noFill/>
          <a:ln w="9525">
            <a:noFill/>
            <a:miter lim="800000"/>
            <a:headEnd/>
            <a:tailEnd/>
          </a:ln>
        </p:spPr>
        <p:txBody>
          <a:bodyPr>
            <a:spAutoFit/>
          </a:bodyPr>
          <a:lstStyle/>
          <a:p>
            <a:pPr>
              <a:spcBef>
                <a:spcPct val="50000"/>
              </a:spcBef>
            </a:pPr>
            <a:r>
              <a:rPr lang="en-US" dirty="0"/>
              <a:t>Reasons why infection control procedures need to be incorporated into the salon and spa work place…</a:t>
            </a:r>
          </a:p>
        </p:txBody>
      </p:sp>
      <p:sp>
        <p:nvSpPr>
          <p:cNvPr id="29702" name="Rectangle 27"/>
          <p:cNvSpPr>
            <a:spLocks noChangeArrowheads="1"/>
          </p:cNvSpPr>
          <p:nvPr/>
        </p:nvSpPr>
        <p:spPr bwMode="auto">
          <a:xfrm>
            <a:off x="228600" y="5029200"/>
            <a:ext cx="6172200" cy="3733800"/>
          </a:xfrm>
          <a:prstGeom prst="rect">
            <a:avLst/>
          </a:prstGeom>
          <a:noFill/>
          <a:ln w="9525">
            <a:noFill/>
            <a:miter lim="800000"/>
            <a:headEnd/>
            <a:tailEnd/>
          </a:ln>
        </p:spPr>
        <p:txBody>
          <a:bodyPr wrap="none" anchor="ctr"/>
          <a:lstStyle/>
          <a:p>
            <a:endParaRPr lang="en-US"/>
          </a:p>
        </p:txBody>
      </p:sp>
      <p:sp>
        <p:nvSpPr>
          <p:cNvPr id="29703" name="Slide Number Placeholder 7"/>
          <p:cNvSpPr>
            <a:spLocks noGrp="1"/>
          </p:cNvSpPr>
          <p:nvPr>
            <p:ph type="sldNum" sz="quarter" idx="12"/>
          </p:nvPr>
        </p:nvSpPr>
        <p:spPr>
          <a:noFill/>
        </p:spPr>
        <p:txBody>
          <a:bodyPr/>
          <a:lstStyle/>
          <a:p>
            <a:fld id="{C12D677D-B9A9-440D-BC65-0DAF18050100}" type="slidenum">
              <a:rPr lang="en-US" smtClean="0">
                <a:latin typeface="Arial" pitchFamily="34" charset="0"/>
              </a:rPr>
              <a:pPr/>
              <a:t>24</a:t>
            </a:fld>
            <a:endParaRPr lang="en-US" smtClean="0">
              <a:latin typeface="Arial" pitchFamily="34" charset="0"/>
            </a:endParaRPr>
          </a:p>
        </p:txBody>
      </p:sp>
      <p:pic>
        <p:nvPicPr>
          <p:cNvPr id="10" name="Picture 2"/>
          <p:cNvPicPr>
            <a:picLocks noChangeAspect="1" noChangeArrowheads="1"/>
          </p:cNvPicPr>
          <p:nvPr/>
        </p:nvPicPr>
        <p:blipFill>
          <a:blip r:embed="rId2" cstate="print"/>
          <a:srcRect/>
          <a:stretch>
            <a:fillRect/>
          </a:stretch>
        </p:blipFill>
        <p:spPr bwMode="auto">
          <a:xfrm>
            <a:off x="2731380" y="7236296"/>
            <a:ext cx="3505932" cy="1800200"/>
          </a:xfrm>
          <a:prstGeom prst="rect">
            <a:avLst/>
          </a:prstGeom>
          <a:noFill/>
          <a:ln w="9525">
            <a:noFill/>
            <a:miter lim="800000"/>
            <a:headEnd/>
            <a:tailEnd/>
          </a:ln>
          <a:effectLst/>
        </p:spPr>
      </p:pic>
      <p:pic>
        <p:nvPicPr>
          <p:cNvPr id="11" name="Picture 3"/>
          <p:cNvPicPr>
            <a:picLocks noChangeAspect="1" noChangeArrowheads="1"/>
          </p:cNvPicPr>
          <p:nvPr/>
        </p:nvPicPr>
        <p:blipFill>
          <a:blip r:embed="rId3" cstate="print"/>
          <a:srcRect/>
          <a:stretch>
            <a:fillRect/>
          </a:stretch>
        </p:blipFill>
        <p:spPr bwMode="auto">
          <a:xfrm>
            <a:off x="744024" y="6300192"/>
            <a:ext cx="1979077" cy="2736305"/>
          </a:xfrm>
          <a:prstGeom prst="rect">
            <a:avLst/>
          </a:prstGeom>
          <a:noFill/>
          <a:ln w="9525">
            <a:noFill/>
            <a:miter lim="800000"/>
            <a:headEnd/>
            <a:tailEnd/>
          </a:ln>
          <a:effectLst/>
        </p:spPr>
      </p:pic>
      <p:sp>
        <p:nvSpPr>
          <p:cNvPr id="12" name="TextBox 11"/>
          <p:cNvSpPr txBox="1"/>
          <p:nvPr/>
        </p:nvSpPr>
        <p:spPr>
          <a:xfrm>
            <a:off x="6165304" y="8774886"/>
            <a:ext cx="720080" cy="261610"/>
          </a:xfrm>
          <a:prstGeom prst="rect">
            <a:avLst/>
          </a:prstGeom>
          <a:noFill/>
        </p:spPr>
        <p:txBody>
          <a:bodyPr wrap="square" rtlCol="0">
            <a:spAutoFit/>
          </a:bodyPr>
          <a:lstStyle/>
          <a:p>
            <a:r>
              <a:rPr lang="en-CA" sz="1050" b="1" i="1" dirty="0" smtClean="0"/>
              <a:t>WB #4</a:t>
            </a:r>
            <a:endParaRPr lang="en-CA" sz="1050" b="1" i="1"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agonal Stripe 6"/>
          <p:cNvSpPr/>
          <p:nvPr/>
        </p:nvSpPr>
        <p:spPr>
          <a:xfrm>
            <a:off x="0" y="0"/>
            <a:ext cx="6858000" cy="2267744"/>
          </a:xfrm>
          <a:prstGeom prst="diagStripe">
            <a:avLst/>
          </a:prstGeom>
          <a:solidFill>
            <a:schemeClr val="bg1">
              <a:lumMod val="9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CA">
              <a:solidFill>
                <a:schemeClr val="tx1"/>
              </a:solidFill>
            </a:endParaRPr>
          </a:p>
        </p:txBody>
      </p:sp>
      <p:sp>
        <p:nvSpPr>
          <p:cNvPr id="24578" name="Slide Number Placeholder 1"/>
          <p:cNvSpPr>
            <a:spLocks noGrp="1"/>
          </p:cNvSpPr>
          <p:nvPr>
            <p:ph type="sldNum" sz="quarter" idx="12"/>
          </p:nvPr>
        </p:nvSpPr>
        <p:spPr>
          <a:noFill/>
        </p:spPr>
        <p:txBody>
          <a:bodyPr/>
          <a:lstStyle/>
          <a:p>
            <a:fld id="{BFE0AB46-5A97-4496-89E5-4AEA6E3E2D44}" type="slidenum">
              <a:rPr lang="en-US" smtClean="0">
                <a:latin typeface="Arial" pitchFamily="34" charset="0"/>
              </a:rPr>
              <a:pPr/>
              <a:t>25</a:t>
            </a:fld>
            <a:endParaRPr lang="en-US" smtClean="0">
              <a:latin typeface="Arial" pitchFamily="34" charset="0"/>
            </a:endParaRPr>
          </a:p>
        </p:txBody>
      </p:sp>
      <p:sp>
        <p:nvSpPr>
          <p:cNvPr id="3" name="TextBox 2"/>
          <p:cNvSpPr txBox="1"/>
          <p:nvPr/>
        </p:nvSpPr>
        <p:spPr>
          <a:xfrm>
            <a:off x="332656" y="2298516"/>
            <a:ext cx="5638800" cy="3785652"/>
          </a:xfrm>
          <a:prstGeom prst="rect">
            <a:avLst/>
          </a:prstGeom>
          <a:noFill/>
        </p:spPr>
        <p:txBody>
          <a:bodyPr>
            <a:spAutoFit/>
            <a:scene3d>
              <a:camera prst="perspectiveHeroicExtremeRightFacing"/>
              <a:lightRig rig="threePt" dir="t"/>
            </a:scene3d>
          </a:bodyPr>
          <a:lstStyle/>
          <a:p>
            <a:pPr algn="ctr">
              <a:defRPr/>
            </a:pPr>
            <a:r>
              <a:rPr lang="en-CA" sz="8000" dirty="0" smtClean="0">
                <a:ln w="1905">
                  <a:solidFill>
                    <a:schemeClr val="tx1"/>
                  </a:solidFill>
                </a:ln>
                <a:solidFill>
                  <a:srgbClr val="0000FF"/>
                </a:solidFill>
                <a:effectLst>
                  <a:innerShdw blurRad="69850" dist="43180" dir="5400000">
                    <a:srgbClr val="000000">
                      <a:alpha val="65000"/>
                    </a:srgbClr>
                  </a:innerShdw>
                </a:effectLst>
                <a:latin typeface="+mj-lt"/>
              </a:rPr>
              <a:t>INFECTION </a:t>
            </a:r>
          </a:p>
          <a:p>
            <a:pPr algn="ctr">
              <a:defRPr/>
            </a:pPr>
            <a:r>
              <a:rPr lang="en-CA" sz="8000" dirty="0" smtClean="0">
                <a:ln w="1905">
                  <a:solidFill>
                    <a:schemeClr val="tx1"/>
                  </a:solidFill>
                </a:ln>
                <a:solidFill>
                  <a:srgbClr val="0000FF"/>
                </a:solidFill>
                <a:effectLst>
                  <a:innerShdw blurRad="69850" dist="43180" dir="5400000">
                    <a:srgbClr val="000000">
                      <a:alpha val="65000"/>
                    </a:srgbClr>
                  </a:innerShdw>
                </a:effectLst>
                <a:latin typeface="+mj-lt"/>
              </a:rPr>
              <a:t>CONTROL </a:t>
            </a:r>
          </a:p>
          <a:p>
            <a:pPr algn="ctr">
              <a:defRPr/>
            </a:pPr>
            <a:endParaRPr lang="en-CA" sz="8000" dirty="0">
              <a:ln w="1905">
                <a:solidFill>
                  <a:schemeClr val="tx1"/>
                </a:solidFill>
              </a:ln>
              <a:solidFill>
                <a:srgbClr val="0000FF"/>
              </a:solidFill>
              <a:effectLst>
                <a:innerShdw blurRad="69850" dist="43180" dir="5400000">
                  <a:srgbClr val="000000">
                    <a:alpha val="65000"/>
                  </a:srgbClr>
                </a:innerShdw>
              </a:effectLst>
              <a:latin typeface="+mj-lt"/>
            </a:endParaRPr>
          </a:p>
        </p:txBody>
      </p:sp>
      <p:pic>
        <p:nvPicPr>
          <p:cNvPr id="64514" name="Picture 2" descr="http://www.combined.nhs.uk/Image%20Library/Original/infection%20control%20image.jpg"/>
          <p:cNvPicPr>
            <a:picLocks noChangeAspect="1" noChangeArrowheads="1"/>
          </p:cNvPicPr>
          <p:nvPr/>
        </p:nvPicPr>
        <p:blipFill>
          <a:blip r:embed="rId2" cstate="print"/>
          <a:srcRect/>
          <a:stretch>
            <a:fillRect/>
          </a:stretch>
        </p:blipFill>
        <p:spPr bwMode="auto">
          <a:xfrm>
            <a:off x="3212976" y="4788024"/>
            <a:ext cx="2981128" cy="2592287"/>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9"/>
          <p:cNvSpPr>
            <a:spLocks noChangeArrowheads="1"/>
          </p:cNvSpPr>
          <p:nvPr/>
        </p:nvSpPr>
        <p:spPr bwMode="auto">
          <a:xfrm>
            <a:off x="304800" y="398685"/>
            <a:ext cx="6172200" cy="928688"/>
          </a:xfrm>
          <a:prstGeom prst="rect">
            <a:avLst/>
          </a:prstGeom>
          <a:noFill/>
          <a:ln w="9525">
            <a:noFill/>
            <a:miter lim="800000"/>
            <a:headEnd/>
            <a:tailEnd/>
          </a:ln>
        </p:spPr>
        <p:txBody>
          <a:bodyPr anchor="ctr"/>
          <a:lstStyle/>
          <a:p>
            <a:r>
              <a:rPr lang="en-US" sz="2400" b="1" i="1" dirty="0">
                <a:solidFill>
                  <a:schemeClr val="tx2"/>
                </a:solidFill>
              </a:rPr>
              <a:t>What exactly is infection control?</a:t>
            </a:r>
          </a:p>
        </p:txBody>
      </p:sp>
      <p:sp>
        <p:nvSpPr>
          <p:cNvPr id="30723" name="Rectangle 10"/>
          <p:cNvSpPr>
            <a:spLocks noChangeArrowheads="1"/>
          </p:cNvSpPr>
          <p:nvPr/>
        </p:nvSpPr>
        <p:spPr bwMode="auto">
          <a:xfrm>
            <a:off x="188640" y="3419872"/>
            <a:ext cx="6480720" cy="3785652"/>
          </a:xfrm>
          <a:prstGeom prst="rect">
            <a:avLst/>
          </a:prstGeom>
          <a:noFill/>
          <a:ln w="9525">
            <a:noFill/>
            <a:miter lim="800000"/>
            <a:headEnd/>
            <a:tailEnd/>
          </a:ln>
        </p:spPr>
        <p:txBody>
          <a:bodyPr wrap="square" anchor="ctr">
            <a:spAutoFit/>
          </a:bodyPr>
          <a:lstStyle/>
          <a:p>
            <a:pPr marL="342900" indent="-342900">
              <a:buFontTx/>
              <a:buAutoNum type="arabicPeriod"/>
            </a:pPr>
            <a:r>
              <a:rPr lang="en-US" sz="1400" b="1" i="1" dirty="0"/>
              <a:t>CLEANING (a.k.a. SANITIZE):</a:t>
            </a:r>
            <a:r>
              <a:rPr lang="en-US" sz="1400" dirty="0"/>
              <a:t/>
            </a:r>
            <a:br>
              <a:rPr lang="en-US" sz="1400" dirty="0"/>
            </a:br>
            <a:r>
              <a:rPr lang="en-US" sz="1400" b="0" dirty="0"/>
              <a:t>The physical removal of organic matter or debris from objects, usually done using water, detergent, and friction.  This process removes microorganisms primarily by mechanical action but does not destroy those remaining on the object.</a:t>
            </a:r>
          </a:p>
          <a:p>
            <a:pPr marL="342900" indent="-342900">
              <a:buFontTx/>
              <a:buAutoNum type="arabicPeriod"/>
            </a:pPr>
            <a:endParaRPr lang="en-US" sz="1400" b="0" dirty="0"/>
          </a:p>
          <a:p>
            <a:pPr marL="342900" indent="-342900">
              <a:buFontTx/>
              <a:buAutoNum type="arabicPeriod"/>
            </a:pPr>
            <a:r>
              <a:rPr lang="en-US" sz="1400" b="1" i="1" dirty="0"/>
              <a:t>DISINFECTION:</a:t>
            </a:r>
            <a:r>
              <a:rPr lang="en-US" sz="1400" dirty="0"/>
              <a:t/>
            </a:r>
            <a:br>
              <a:rPr lang="en-US" sz="1400" dirty="0"/>
            </a:br>
            <a:r>
              <a:rPr lang="en-US" sz="1400" b="0" dirty="0"/>
              <a:t>A process that kills or destroys most disease-producing micro-organisms, with the exception of high numbers of bacterial spores.  There are different levels of disinfection and they can be achieved by physical or chemical methods. </a:t>
            </a:r>
          </a:p>
          <a:p>
            <a:pPr marL="342900" indent="-342900">
              <a:buFontTx/>
              <a:buAutoNum type="arabicPeriod"/>
            </a:pPr>
            <a:endParaRPr lang="en-US" sz="1400" b="0" dirty="0"/>
          </a:p>
          <a:p>
            <a:pPr marL="342900" indent="-342900"/>
            <a:r>
              <a:rPr lang="en-US" sz="1400" b="1" i="1" dirty="0"/>
              <a:t>-- OR –                       </a:t>
            </a:r>
            <a:r>
              <a:rPr lang="en-US" sz="1600" b="1" i="1" dirty="0">
                <a:solidFill>
                  <a:srgbClr val="C00000"/>
                </a:solidFill>
              </a:rPr>
              <a:t>NOTE:  Disinfection and Sterilization are not the same!</a:t>
            </a:r>
            <a:endParaRPr lang="en-US" sz="1500" b="1" i="1" dirty="0">
              <a:solidFill>
                <a:srgbClr val="C00000"/>
              </a:solidFill>
            </a:endParaRPr>
          </a:p>
          <a:p>
            <a:pPr marL="342900" indent="-342900"/>
            <a:r>
              <a:rPr lang="en-US" sz="1500" b="0" dirty="0"/>
              <a:t/>
            </a:r>
            <a:br>
              <a:rPr lang="en-US" sz="1500" b="0" dirty="0"/>
            </a:br>
            <a:r>
              <a:rPr lang="en-US" sz="1400" b="1" i="1" dirty="0"/>
              <a:t>STERILZATION:</a:t>
            </a:r>
            <a:r>
              <a:rPr lang="en-US" sz="1400" dirty="0"/>
              <a:t/>
            </a:r>
            <a:br>
              <a:rPr lang="en-US" sz="1400" dirty="0"/>
            </a:br>
            <a:r>
              <a:rPr lang="en-US" sz="1400" b="0" dirty="0"/>
              <a:t>The process where all the living microorganisms, including bacterial spores are killed.  Sterilization can be achieved by physical, chemical and physiochemical means. Chemicals used as sterilizing agents are called </a:t>
            </a:r>
            <a:r>
              <a:rPr lang="en-US" sz="1400" b="0" dirty="0" err="1"/>
              <a:t>chemosterilants</a:t>
            </a:r>
            <a:r>
              <a:rPr lang="en-US" sz="1400" b="0" dirty="0"/>
              <a:t>.</a:t>
            </a:r>
          </a:p>
          <a:p>
            <a:pPr marL="342900" indent="-342900"/>
            <a:endParaRPr lang="en-US" sz="1400" b="0" dirty="0"/>
          </a:p>
        </p:txBody>
      </p:sp>
      <p:sp>
        <p:nvSpPr>
          <p:cNvPr id="30724" name="Text Box 11"/>
          <p:cNvSpPr txBox="1">
            <a:spLocks noChangeArrowheads="1"/>
          </p:cNvSpPr>
          <p:nvPr/>
        </p:nvSpPr>
        <p:spPr bwMode="auto">
          <a:xfrm>
            <a:off x="620688" y="1763688"/>
            <a:ext cx="5638800" cy="954088"/>
          </a:xfrm>
          <a:prstGeom prst="rect">
            <a:avLst/>
          </a:prstGeom>
          <a:noFill/>
          <a:ln w="9525">
            <a:noFill/>
            <a:miter lim="800000"/>
            <a:headEnd/>
            <a:tailEnd/>
          </a:ln>
        </p:spPr>
        <p:txBody>
          <a:bodyPr>
            <a:spAutoFit/>
          </a:bodyPr>
          <a:lstStyle/>
          <a:p>
            <a:pPr marL="342900" indent="-342900" algn="ctr">
              <a:spcBef>
                <a:spcPct val="50000"/>
              </a:spcBef>
            </a:pPr>
            <a:r>
              <a:rPr lang="en-US" b="0" dirty="0"/>
              <a:t>Proper infection control consists of a 2 step process.</a:t>
            </a:r>
            <a:r>
              <a:rPr lang="en-US" b="0" dirty="0">
                <a:latin typeface="Arial Narrow" pitchFamily="34" charset="0"/>
                <a:cs typeface="Times New Roman" pitchFamily="18" charset="0"/>
              </a:rPr>
              <a:t> </a:t>
            </a:r>
            <a:r>
              <a:rPr lang="en-US" b="0" dirty="0" smtClean="0">
                <a:latin typeface="Arial Narrow" pitchFamily="34" charset="0"/>
                <a:cs typeface="Times New Roman" pitchFamily="18" charset="0"/>
              </a:rPr>
              <a:t>          </a:t>
            </a:r>
            <a:r>
              <a:rPr lang="en-US" sz="1100" b="0" dirty="0" smtClean="0">
                <a:latin typeface="Arial Narrow" pitchFamily="34" charset="0"/>
                <a:cs typeface="Times New Roman" pitchFamily="18" charset="0"/>
              </a:rPr>
              <a:t>All </a:t>
            </a:r>
            <a:r>
              <a:rPr lang="en-US" sz="1100" b="0" dirty="0">
                <a:latin typeface="Arial Narrow" pitchFamily="34" charset="0"/>
                <a:cs typeface="Times New Roman" pitchFamily="18" charset="0"/>
              </a:rPr>
              <a:t>guidelines state that there are 2 steps to infection control</a:t>
            </a:r>
            <a:endParaRPr lang="en-US" b="0" dirty="0">
              <a:latin typeface="Arial Narrow" pitchFamily="34" charset="0"/>
              <a:cs typeface="Times New Roman" pitchFamily="18" charset="0"/>
            </a:endParaRPr>
          </a:p>
          <a:p>
            <a:pPr marL="342900" indent="-342900" algn="ctr">
              <a:spcBef>
                <a:spcPct val="50000"/>
              </a:spcBef>
            </a:pPr>
            <a:endParaRPr lang="en-US" b="0" dirty="0"/>
          </a:p>
        </p:txBody>
      </p:sp>
      <p:sp>
        <p:nvSpPr>
          <p:cNvPr id="30725" name="Line 12"/>
          <p:cNvSpPr>
            <a:spLocks noChangeShapeType="1"/>
          </p:cNvSpPr>
          <p:nvPr/>
        </p:nvSpPr>
        <p:spPr bwMode="auto">
          <a:xfrm>
            <a:off x="381000" y="1039341"/>
            <a:ext cx="5867400" cy="0"/>
          </a:xfrm>
          <a:prstGeom prst="line">
            <a:avLst/>
          </a:prstGeom>
          <a:noFill/>
          <a:ln w="9525">
            <a:solidFill>
              <a:schemeClr val="tx1"/>
            </a:solidFill>
            <a:round/>
            <a:headEnd/>
            <a:tailEnd/>
          </a:ln>
        </p:spPr>
        <p:txBody>
          <a:bodyPr/>
          <a:lstStyle/>
          <a:p>
            <a:endParaRPr lang="en-CA"/>
          </a:p>
        </p:txBody>
      </p:sp>
      <p:sp>
        <p:nvSpPr>
          <p:cNvPr id="30726" name="Text Box 13"/>
          <p:cNvSpPr txBox="1">
            <a:spLocks noChangeArrowheads="1"/>
          </p:cNvSpPr>
          <p:nvPr/>
        </p:nvSpPr>
        <p:spPr bwMode="auto">
          <a:xfrm>
            <a:off x="-4038600" y="3657600"/>
            <a:ext cx="4419600" cy="366713"/>
          </a:xfrm>
          <a:prstGeom prst="rect">
            <a:avLst/>
          </a:prstGeom>
          <a:noFill/>
          <a:ln w="9525">
            <a:noFill/>
            <a:miter lim="800000"/>
            <a:headEnd/>
            <a:tailEnd/>
          </a:ln>
        </p:spPr>
        <p:txBody>
          <a:bodyPr>
            <a:spAutoFit/>
          </a:bodyPr>
          <a:lstStyle/>
          <a:p>
            <a:pPr>
              <a:spcBef>
                <a:spcPct val="50000"/>
              </a:spcBef>
            </a:pPr>
            <a:endParaRPr lang="en-US"/>
          </a:p>
        </p:txBody>
      </p:sp>
      <p:sp>
        <p:nvSpPr>
          <p:cNvPr id="30727" name="Rectangle 8"/>
          <p:cNvSpPr>
            <a:spLocks noChangeArrowheads="1"/>
          </p:cNvSpPr>
          <p:nvPr/>
        </p:nvSpPr>
        <p:spPr bwMode="auto">
          <a:xfrm>
            <a:off x="381000" y="1255365"/>
            <a:ext cx="6477000" cy="369332"/>
          </a:xfrm>
          <a:prstGeom prst="rect">
            <a:avLst/>
          </a:prstGeom>
          <a:noFill/>
          <a:ln w="9525">
            <a:noFill/>
            <a:miter lim="800000"/>
            <a:headEnd/>
            <a:tailEnd/>
          </a:ln>
        </p:spPr>
        <p:txBody>
          <a:bodyPr wrap="square">
            <a:spAutoFit/>
          </a:bodyPr>
          <a:lstStyle/>
          <a:p>
            <a:r>
              <a:rPr lang="en-CA" sz="1600" b="1" i="1" dirty="0" smtClean="0"/>
              <a:t>Definition</a:t>
            </a:r>
            <a:r>
              <a:rPr lang="en-CA" sz="1600" b="1" i="1" dirty="0"/>
              <a:t>:</a:t>
            </a:r>
            <a:r>
              <a:rPr lang="en-CA" b="1" i="1" dirty="0"/>
              <a:t> </a:t>
            </a:r>
            <a:r>
              <a:rPr lang="en-CA" sz="1600" b="0" dirty="0"/>
              <a:t>The process of minimizing the risks of spreading infection.</a:t>
            </a:r>
          </a:p>
        </p:txBody>
      </p:sp>
      <p:sp>
        <p:nvSpPr>
          <p:cNvPr id="30728" name="Slide Number Placeholder 8"/>
          <p:cNvSpPr>
            <a:spLocks noGrp="1"/>
          </p:cNvSpPr>
          <p:nvPr>
            <p:ph type="sldNum" sz="quarter" idx="12"/>
          </p:nvPr>
        </p:nvSpPr>
        <p:spPr>
          <a:noFill/>
        </p:spPr>
        <p:txBody>
          <a:bodyPr/>
          <a:lstStyle/>
          <a:p>
            <a:fld id="{CEE61F52-B74A-4209-A10D-B17BDE62228B}" type="slidenum">
              <a:rPr lang="en-US" smtClean="0">
                <a:latin typeface="Arial" pitchFamily="34" charset="0"/>
              </a:rPr>
              <a:pPr/>
              <a:t>26</a:t>
            </a:fld>
            <a:endParaRPr lang="en-US" smtClean="0">
              <a:latin typeface="Arial" pitchFamily="34" charset="0"/>
            </a:endParaRPr>
          </a:p>
        </p:txBody>
      </p:sp>
      <p:sp>
        <p:nvSpPr>
          <p:cNvPr id="30731" name="Rectangle 39"/>
          <p:cNvSpPr>
            <a:spLocks noChangeArrowheads="1"/>
          </p:cNvSpPr>
          <p:nvPr/>
        </p:nvSpPr>
        <p:spPr bwMode="auto">
          <a:xfrm>
            <a:off x="838200" y="2336973"/>
            <a:ext cx="2133600" cy="838200"/>
          </a:xfrm>
          <a:prstGeom prst="rect">
            <a:avLst/>
          </a:prstGeom>
          <a:noFill/>
          <a:ln w="38100">
            <a:solidFill>
              <a:srgbClr val="CC0000"/>
            </a:solidFill>
            <a:miter lim="800000"/>
            <a:headEnd/>
            <a:tailEnd/>
          </a:ln>
        </p:spPr>
        <p:txBody>
          <a:bodyPr wrap="none" anchor="ctr"/>
          <a:lstStyle/>
          <a:p>
            <a:endParaRPr lang="en-US"/>
          </a:p>
        </p:txBody>
      </p:sp>
      <p:sp>
        <p:nvSpPr>
          <p:cNvPr id="30732" name="Rectangle 40"/>
          <p:cNvSpPr>
            <a:spLocks noChangeArrowheads="1"/>
          </p:cNvSpPr>
          <p:nvPr/>
        </p:nvSpPr>
        <p:spPr bwMode="auto">
          <a:xfrm>
            <a:off x="3810000" y="2336973"/>
            <a:ext cx="2133600" cy="838200"/>
          </a:xfrm>
          <a:prstGeom prst="rect">
            <a:avLst/>
          </a:prstGeom>
          <a:noFill/>
          <a:ln w="38100">
            <a:solidFill>
              <a:srgbClr val="CC0000"/>
            </a:solidFill>
            <a:miter lim="800000"/>
            <a:headEnd/>
            <a:tailEnd/>
          </a:ln>
        </p:spPr>
        <p:txBody>
          <a:bodyPr wrap="none" anchor="ctr"/>
          <a:lstStyle/>
          <a:p>
            <a:endParaRPr lang="en-US"/>
          </a:p>
        </p:txBody>
      </p:sp>
      <p:sp>
        <p:nvSpPr>
          <p:cNvPr id="30733" name="Line 41"/>
          <p:cNvSpPr>
            <a:spLocks noChangeShapeType="1"/>
          </p:cNvSpPr>
          <p:nvPr/>
        </p:nvSpPr>
        <p:spPr bwMode="auto">
          <a:xfrm>
            <a:off x="3048000" y="2794173"/>
            <a:ext cx="685800" cy="0"/>
          </a:xfrm>
          <a:prstGeom prst="line">
            <a:avLst/>
          </a:prstGeom>
          <a:noFill/>
          <a:ln w="38100">
            <a:solidFill>
              <a:srgbClr val="CC0000"/>
            </a:solidFill>
            <a:round/>
            <a:headEnd/>
            <a:tailEnd type="triangle" w="lg" len="lg"/>
          </a:ln>
        </p:spPr>
        <p:txBody>
          <a:bodyPr/>
          <a:lstStyle/>
          <a:p>
            <a:endParaRPr lang="en-CA"/>
          </a:p>
        </p:txBody>
      </p:sp>
      <p:sp>
        <p:nvSpPr>
          <p:cNvPr id="30734" name="Text Box 42"/>
          <p:cNvSpPr txBox="1">
            <a:spLocks noChangeArrowheads="1"/>
          </p:cNvSpPr>
          <p:nvPr/>
        </p:nvSpPr>
        <p:spPr bwMode="auto">
          <a:xfrm>
            <a:off x="990600" y="2413173"/>
            <a:ext cx="1600200" cy="641350"/>
          </a:xfrm>
          <a:prstGeom prst="rect">
            <a:avLst/>
          </a:prstGeom>
          <a:noFill/>
          <a:ln w="9525">
            <a:noFill/>
            <a:miter lim="800000"/>
            <a:headEnd/>
            <a:tailEnd/>
          </a:ln>
        </p:spPr>
        <p:txBody>
          <a:bodyPr>
            <a:spAutoFit/>
          </a:bodyPr>
          <a:lstStyle/>
          <a:p>
            <a:pPr algn="ctr">
              <a:spcBef>
                <a:spcPct val="50000"/>
              </a:spcBef>
            </a:pPr>
            <a:r>
              <a:rPr lang="en-US" b="1" i="1" dirty="0"/>
              <a:t>1. CLEAN</a:t>
            </a:r>
            <a:br>
              <a:rPr lang="en-US" b="1" i="1" dirty="0"/>
            </a:br>
            <a:r>
              <a:rPr lang="en-US" b="1" i="1" dirty="0"/>
              <a:t>first</a:t>
            </a:r>
          </a:p>
        </p:txBody>
      </p:sp>
      <p:sp>
        <p:nvSpPr>
          <p:cNvPr id="30735" name="Text Box 43"/>
          <p:cNvSpPr txBox="1">
            <a:spLocks noChangeArrowheads="1"/>
          </p:cNvSpPr>
          <p:nvPr/>
        </p:nvSpPr>
        <p:spPr bwMode="auto">
          <a:xfrm>
            <a:off x="3886200" y="2184573"/>
            <a:ext cx="1905000" cy="915988"/>
          </a:xfrm>
          <a:prstGeom prst="rect">
            <a:avLst/>
          </a:prstGeom>
          <a:noFill/>
          <a:ln w="9525">
            <a:noFill/>
            <a:miter lim="800000"/>
            <a:headEnd/>
            <a:tailEnd/>
          </a:ln>
        </p:spPr>
        <p:txBody>
          <a:bodyPr>
            <a:spAutoFit/>
          </a:bodyPr>
          <a:lstStyle/>
          <a:p>
            <a:pPr algn="ctr">
              <a:spcBef>
                <a:spcPct val="50000"/>
              </a:spcBef>
            </a:pPr>
            <a:r>
              <a:rPr lang="en-US" dirty="0"/>
              <a:t/>
            </a:r>
            <a:br>
              <a:rPr lang="en-US" dirty="0"/>
            </a:br>
            <a:r>
              <a:rPr lang="en-US" b="1" i="1" dirty="0"/>
              <a:t>2. DISINFECT or STERILIZE</a:t>
            </a:r>
          </a:p>
        </p:txBody>
      </p:sp>
      <p:sp>
        <p:nvSpPr>
          <p:cNvPr id="30736" name="Rectangle 61"/>
          <p:cNvSpPr>
            <a:spLocks noChangeArrowheads="1"/>
          </p:cNvSpPr>
          <p:nvPr/>
        </p:nvSpPr>
        <p:spPr bwMode="auto">
          <a:xfrm>
            <a:off x="304800" y="7092280"/>
            <a:ext cx="6400800" cy="1538883"/>
          </a:xfrm>
          <a:prstGeom prst="rect">
            <a:avLst/>
          </a:prstGeom>
          <a:noFill/>
          <a:ln w="9525">
            <a:noFill/>
            <a:miter lim="800000"/>
            <a:headEnd/>
            <a:tailEnd/>
          </a:ln>
        </p:spPr>
        <p:txBody>
          <a:bodyPr>
            <a:spAutoFit/>
          </a:bodyPr>
          <a:lstStyle/>
          <a:p>
            <a:pPr lvl="1">
              <a:buFontTx/>
              <a:buChar char="•"/>
            </a:pPr>
            <a:r>
              <a:rPr lang="en-US" sz="1600" b="0" dirty="0" smtClean="0"/>
              <a:t>  </a:t>
            </a:r>
            <a:r>
              <a:rPr lang="en-US" sz="1500" b="0" dirty="0" smtClean="0"/>
              <a:t>Disinfectants </a:t>
            </a:r>
            <a:r>
              <a:rPr lang="en-US" sz="1500" b="1" i="1" dirty="0"/>
              <a:t>do not </a:t>
            </a:r>
            <a:r>
              <a:rPr lang="en-US" sz="1500" dirty="0"/>
              <a:t>work</a:t>
            </a:r>
            <a:r>
              <a:rPr lang="en-US" sz="1500" b="0" dirty="0"/>
              <a:t> unless you </a:t>
            </a:r>
            <a:r>
              <a:rPr lang="en-US" sz="1500" dirty="0"/>
              <a:t>clean first </a:t>
            </a:r>
            <a:r>
              <a:rPr lang="en-US" sz="1500" b="0" dirty="0"/>
              <a:t>because organic </a:t>
            </a:r>
            <a:r>
              <a:rPr lang="en-US" sz="1500" b="0" dirty="0" smtClean="0"/>
              <a:t>    matter </a:t>
            </a:r>
            <a:r>
              <a:rPr lang="en-US" sz="1500" b="1" i="1" dirty="0"/>
              <a:t>INACTIVATES </a:t>
            </a:r>
            <a:r>
              <a:rPr lang="en-US" sz="1500" b="0" dirty="0"/>
              <a:t>disinfectants</a:t>
            </a:r>
            <a:r>
              <a:rPr lang="en-US" sz="1500" b="0" dirty="0" smtClean="0"/>
              <a:t>.</a:t>
            </a:r>
          </a:p>
          <a:p>
            <a:pPr lvl="1">
              <a:buFontTx/>
              <a:buChar char="•"/>
            </a:pPr>
            <a:r>
              <a:rPr lang="en-US" sz="1500" dirty="0" smtClean="0"/>
              <a:t>  All surfaces must be cleaned </a:t>
            </a:r>
            <a:r>
              <a:rPr lang="en-US" sz="1500" b="1" i="1" dirty="0" smtClean="0"/>
              <a:t>BEFORE</a:t>
            </a:r>
            <a:r>
              <a:rPr lang="en-US" sz="1500" dirty="0" smtClean="0"/>
              <a:t> using a disinfectant.</a:t>
            </a:r>
          </a:p>
          <a:p>
            <a:pPr lvl="1">
              <a:buFontTx/>
              <a:buChar char="•"/>
            </a:pPr>
            <a:r>
              <a:rPr lang="en-US" sz="1500" dirty="0" smtClean="0"/>
              <a:t>  Cleaning and Disinfecting surfaces effectively will  interrupt the spread of germs from contaminated surfaces to clean surfaces.</a:t>
            </a:r>
          </a:p>
          <a:p>
            <a:pPr lvl="1"/>
            <a:endParaRPr lang="en-US" sz="1500" b="0" dirty="0" smtClean="0"/>
          </a:p>
        </p:txBody>
      </p:sp>
      <p:sp>
        <p:nvSpPr>
          <p:cNvPr id="15" name="TextBox 14"/>
          <p:cNvSpPr txBox="1"/>
          <p:nvPr/>
        </p:nvSpPr>
        <p:spPr>
          <a:xfrm>
            <a:off x="6165304" y="8774886"/>
            <a:ext cx="720080" cy="261610"/>
          </a:xfrm>
          <a:prstGeom prst="rect">
            <a:avLst/>
          </a:prstGeom>
          <a:noFill/>
        </p:spPr>
        <p:txBody>
          <a:bodyPr wrap="square" rtlCol="0">
            <a:spAutoFit/>
          </a:bodyPr>
          <a:lstStyle/>
          <a:p>
            <a:r>
              <a:rPr lang="en-CA" sz="1050" b="1" i="1" dirty="0" smtClean="0"/>
              <a:t>WB #5</a:t>
            </a:r>
            <a:endParaRPr lang="en-CA" sz="1050" b="1" i="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dry_mouth_mouthwash"/>
          <p:cNvPicPr>
            <a:picLocks noChangeAspect="1" noChangeArrowheads="1"/>
          </p:cNvPicPr>
          <p:nvPr/>
        </p:nvPicPr>
        <p:blipFill>
          <a:blip r:embed="rId2" cstate="print"/>
          <a:srcRect/>
          <a:stretch>
            <a:fillRect/>
          </a:stretch>
        </p:blipFill>
        <p:spPr bwMode="auto">
          <a:xfrm>
            <a:off x="2492896" y="1099515"/>
            <a:ext cx="1944216" cy="2608389"/>
          </a:xfrm>
          <a:prstGeom prst="rect">
            <a:avLst/>
          </a:prstGeom>
          <a:noFill/>
          <a:ln w="9525">
            <a:noFill/>
            <a:miter lim="800000"/>
            <a:headEnd/>
            <a:tailEnd/>
          </a:ln>
        </p:spPr>
      </p:pic>
      <p:sp>
        <p:nvSpPr>
          <p:cNvPr id="31747" name="Rectangle 2"/>
          <p:cNvSpPr>
            <a:spLocks noChangeArrowheads="1"/>
          </p:cNvSpPr>
          <p:nvPr/>
        </p:nvSpPr>
        <p:spPr bwMode="auto">
          <a:xfrm>
            <a:off x="609600" y="467544"/>
            <a:ext cx="5829300" cy="504056"/>
          </a:xfrm>
          <a:prstGeom prst="rect">
            <a:avLst/>
          </a:prstGeom>
          <a:noFill/>
          <a:ln w="9525">
            <a:noFill/>
            <a:miter lim="800000"/>
            <a:headEnd/>
            <a:tailEnd/>
          </a:ln>
        </p:spPr>
        <p:txBody>
          <a:bodyPr bIns="91440" anchor="b"/>
          <a:lstStyle/>
          <a:p>
            <a:pPr algn="ctr"/>
            <a:r>
              <a:rPr lang="en-US" sz="2800" b="1" i="1" dirty="0">
                <a:solidFill>
                  <a:schemeClr val="tx2"/>
                </a:solidFill>
                <a:latin typeface="+mj-lt"/>
                <a:cs typeface="Arial" pitchFamily="34" charset="0"/>
              </a:rPr>
              <a:t>Is mouthwash strong enough?</a:t>
            </a:r>
          </a:p>
        </p:txBody>
      </p:sp>
      <p:sp>
        <p:nvSpPr>
          <p:cNvPr id="427011" name="Rectangle 3"/>
          <p:cNvSpPr>
            <a:spLocks noChangeArrowheads="1"/>
          </p:cNvSpPr>
          <p:nvPr/>
        </p:nvSpPr>
        <p:spPr bwMode="auto">
          <a:xfrm>
            <a:off x="764704" y="3878560"/>
            <a:ext cx="5400600" cy="2133600"/>
          </a:xfrm>
          <a:prstGeom prst="rect">
            <a:avLst/>
          </a:prstGeom>
          <a:noFill/>
          <a:ln w="9525">
            <a:noFill/>
            <a:miter lim="800000"/>
            <a:headEnd/>
            <a:tailEnd/>
          </a:ln>
        </p:spPr>
        <p:txBody>
          <a:bodyPr/>
          <a:lstStyle/>
          <a:p>
            <a:pPr marL="273050" indent="-273050">
              <a:spcBef>
                <a:spcPct val="20000"/>
              </a:spcBef>
              <a:buFontTx/>
              <a:buChar char="•"/>
            </a:pPr>
            <a:r>
              <a:rPr lang="en-US" sz="2000" b="0" dirty="0">
                <a:latin typeface="Arial Narrow" pitchFamily="34" charset="0"/>
                <a:cs typeface="Times New Roman" pitchFamily="18" charset="0"/>
              </a:rPr>
              <a:t>Can you clean your teeth with mouthwash alone?</a:t>
            </a:r>
          </a:p>
          <a:p>
            <a:pPr marL="273050" indent="-273050">
              <a:spcBef>
                <a:spcPct val="20000"/>
              </a:spcBef>
              <a:buFontTx/>
              <a:buChar char="•"/>
            </a:pPr>
            <a:r>
              <a:rPr lang="en-US" sz="2000" b="0" dirty="0">
                <a:latin typeface="Arial Narrow" pitchFamily="34" charset="0"/>
                <a:cs typeface="Times New Roman" pitchFamily="18" charset="0"/>
              </a:rPr>
              <a:t>What about rinsing with toothpaste?</a:t>
            </a:r>
          </a:p>
          <a:p>
            <a:pPr marL="273050" indent="-273050">
              <a:spcBef>
                <a:spcPct val="20000"/>
              </a:spcBef>
              <a:buFontTx/>
              <a:buChar char="•"/>
            </a:pPr>
            <a:r>
              <a:rPr lang="en-US" sz="2000" b="0" dirty="0">
                <a:latin typeface="Arial Narrow" pitchFamily="34" charset="0"/>
                <a:cs typeface="Times New Roman" pitchFamily="18" charset="0"/>
              </a:rPr>
              <a:t>What’s needed -   </a:t>
            </a:r>
            <a:r>
              <a:rPr lang="en-US" sz="2000" i="1" u="sng" dirty="0">
                <a:latin typeface="Arial Narrow" pitchFamily="34" charset="0"/>
                <a:cs typeface="Times New Roman" pitchFamily="18" charset="0"/>
              </a:rPr>
              <a:t>ABRASIVE ACTION!</a:t>
            </a:r>
          </a:p>
          <a:p>
            <a:pPr marL="273050" indent="-273050">
              <a:spcBef>
                <a:spcPct val="20000"/>
              </a:spcBef>
              <a:buFontTx/>
              <a:buChar char="•"/>
            </a:pPr>
            <a:endParaRPr lang="en-US" sz="1600" i="1" u="sng" dirty="0">
              <a:latin typeface="Arial Narrow" pitchFamily="34" charset="0"/>
              <a:cs typeface="Times New Roman" pitchFamily="18" charset="0"/>
            </a:endParaRPr>
          </a:p>
          <a:p>
            <a:pPr marL="273050" indent="-273050">
              <a:spcBef>
                <a:spcPct val="20000"/>
              </a:spcBef>
              <a:buFontTx/>
              <a:buChar char="•"/>
            </a:pPr>
            <a:endParaRPr lang="en-US" i="1" u="sng" dirty="0">
              <a:latin typeface="Arial Narrow" pitchFamily="34" charset="0"/>
              <a:cs typeface="Times New Roman" pitchFamily="18" charset="0"/>
            </a:endParaRPr>
          </a:p>
          <a:p>
            <a:pPr marL="273050" indent="-273050">
              <a:spcBef>
                <a:spcPct val="20000"/>
              </a:spcBef>
              <a:buFontTx/>
              <a:buChar char="•"/>
            </a:pPr>
            <a:endParaRPr lang="en-US" i="1" u="sng" dirty="0">
              <a:latin typeface="Arial Narrow" pitchFamily="34" charset="0"/>
              <a:cs typeface="Times New Roman" pitchFamily="18" charset="0"/>
            </a:endParaRPr>
          </a:p>
          <a:p>
            <a:pPr marL="273050" indent="-273050">
              <a:spcBef>
                <a:spcPct val="20000"/>
              </a:spcBef>
              <a:buFontTx/>
              <a:buChar char="•"/>
            </a:pPr>
            <a:endParaRPr lang="en-US" i="1" u="sng" dirty="0">
              <a:latin typeface="Arial Narrow" pitchFamily="34" charset="0"/>
              <a:cs typeface="Times New Roman" pitchFamily="18" charset="0"/>
            </a:endParaRPr>
          </a:p>
          <a:p>
            <a:pPr marL="273050" indent="-273050">
              <a:spcBef>
                <a:spcPct val="20000"/>
              </a:spcBef>
              <a:buFontTx/>
              <a:buChar char="•"/>
            </a:pPr>
            <a:endParaRPr lang="en-US" i="1" u="sng" dirty="0">
              <a:latin typeface="Arial Narrow" pitchFamily="34" charset="0"/>
              <a:cs typeface="Times New Roman" pitchFamily="18" charset="0"/>
            </a:endParaRPr>
          </a:p>
          <a:p>
            <a:pPr marL="273050" indent="-273050">
              <a:spcBef>
                <a:spcPct val="20000"/>
              </a:spcBef>
              <a:buFontTx/>
              <a:buChar char="•"/>
            </a:pPr>
            <a:endParaRPr lang="en-US" i="1" u="sng" dirty="0">
              <a:latin typeface="Arial Narrow" pitchFamily="34" charset="0"/>
              <a:cs typeface="Times New Roman" pitchFamily="18" charset="0"/>
            </a:endParaRPr>
          </a:p>
          <a:p>
            <a:pPr marL="273050" indent="-273050">
              <a:spcBef>
                <a:spcPct val="20000"/>
              </a:spcBef>
              <a:buFontTx/>
              <a:buChar char="•"/>
            </a:pPr>
            <a:endParaRPr lang="en-US" i="1" u="sng" dirty="0">
              <a:latin typeface="Arial Narrow" pitchFamily="34" charset="0"/>
              <a:cs typeface="Times New Roman" pitchFamily="18" charset="0"/>
            </a:endParaRPr>
          </a:p>
          <a:p>
            <a:pPr marL="273050" indent="-273050">
              <a:spcBef>
                <a:spcPct val="20000"/>
              </a:spcBef>
              <a:buFontTx/>
              <a:buChar char="•"/>
            </a:pPr>
            <a:endParaRPr lang="en-US" i="1" u="sng" dirty="0" smtClean="0">
              <a:latin typeface="Arial Narrow" pitchFamily="34" charset="0"/>
              <a:cs typeface="Times New Roman" pitchFamily="18" charset="0"/>
            </a:endParaRPr>
          </a:p>
          <a:p>
            <a:pPr marL="273050" indent="-273050">
              <a:spcBef>
                <a:spcPct val="20000"/>
              </a:spcBef>
            </a:pPr>
            <a:endParaRPr lang="en-US" i="1" u="sng" dirty="0">
              <a:latin typeface="Arial Narrow" pitchFamily="34" charset="0"/>
              <a:cs typeface="Times New Roman" pitchFamily="18" charset="0"/>
            </a:endParaRPr>
          </a:p>
          <a:p>
            <a:pPr marL="273050" indent="-273050" algn="ctr">
              <a:spcBef>
                <a:spcPct val="20000"/>
              </a:spcBef>
            </a:pPr>
            <a:r>
              <a:rPr lang="en-US" sz="2400" b="1" i="1" dirty="0">
                <a:latin typeface="+mj-lt"/>
                <a:cs typeface="Times New Roman" pitchFamily="18" charset="0"/>
              </a:rPr>
              <a:t>Hence the importance to always clean first, before attempting to disinfect!</a:t>
            </a:r>
          </a:p>
          <a:p>
            <a:pPr marL="273050" indent="-273050" algn="ctr">
              <a:spcBef>
                <a:spcPct val="20000"/>
              </a:spcBef>
            </a:pPr>
            <a:endParaRPr lang="en-US" sz="2400" b="1" i="1" dirty="0">
              <a:latin typeface="+mj-lt"/>
            </a:endParaRPr>
          </a:p>
        </p:txBody>
      </p:sp>
      <p:pic>
        <p:nvPicPr>
          <p:cNvPr id="31749" name="Picture 7" descr="MC900305413[1]"/>
          <p:cNvPicPr>
            <a:picLocks noChangeAspect="1" noChangeArrowheads="1"/>
          </p:cNvPicPr>
          <p:nvPr/>
        </p:nvPicPr>
        <p:blipFill>
          <a:blip r:embed="rId3" cstate="print"/>
          <a:srcRect/>
          <a:stretch>
            <a:fillRect/>
          </a:stretch>
        </p:blipFill>
        <p:spPr bwMode="auto">
          <a:xfrm>
            <a:off x="2276872" y="5099585"/>
            <a:ext cx="2232248" cy="2784783"/>
          </a:xfrm>
          <a:prstGeom prst="rect">
            <a:avLst/>
          </a:prstGeom>
          <a:noFill/>
          <a:ln w="9525">
            <a:noFill/>
            <a:miter lim="800000"/>
            <a:headEnd/>
            <a:tailEnd/>
          </a:ln>
        </p:spPr>
      </p:pic>
      <p:sp>
        <p:nvSpPr>
          <p:cNvPr id="31750" name="Slide Number Placeholder 5"/>
          <p:cNvSpPr>
            <a:spLocks noGrp="1"/>
          </p:cNvSpPr>
          <p:nvPr>
            <p:ph type="sldNum" sz="quarter" idx="12"/>
          </p:nvPr>
        </p:nvSpPr>
        <p:spPr>
          <a:noFill/>
        </p:spPr>
        <p:txBody>
          <a:bodyPr/>
          <a:lstStyle/>
          <a:p>
            <a:fld id="{29B41FC3-C04E-4FC7-8E3E-F7F9923F74E7}" type="slidenum">
              <a:rPr lang="en-US" smtClean="0">
                <a:latin typeface="Arial" pitchFamily="34" charset="0"/>
              </a:rPr>
              <a:pPr/>
              <a:t>27</a:t>
            </a:fld>
            <a:endParaRPr lang="en-US" smtClean="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270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270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270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2701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011"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ChangeArrowheads="1"/>
          </p:cNvSpPr>
          <p:nvPr/>
        </p:nvSpPr>
        <p:spPr bwMode="auto">
          <a:xfrm>
            <a:off x="304800" y="1038225"/>
            <a:ext cx="6172200" cy="6048375"/>
          </a:xfrm>
          <a:prstGeom prst="rect">
            <a:avLst/>
          </a:prstGeom>
          <a:noFill/>
          <a:ln w="9525">
            <a:noFill/>
            <a:miter lim="800000"/>
            <a:headEnd/>
            <a:tailEnd/>
          </a:ln>
        </p:spPr>
        <p:txBody>
          <a:bodyPr lIns="92075" tIns="46037" rIns="92075" bIns="46037"/>
          <a:lstStyle/>
          <a:p>
            <a:pPr marL="273050" indent="-273050">
              <a:lnSpc>
                <a:spcPct val="90000"/>
              </a:lnSpc>
              <a:spcBef>
                <a:spcPct val="20000"/>
              </a:spcBef>
              <a:buFontTx/>
              <a:buChar char="•"/>
            </a:pPr>
            <a:r>
              <a:rPr lang="en-US" sz="1500" b="0" dirty="0">
                <a:cs typeface="Times New Roman" pitchFamily="18" charset="0"/>
              </a:rPr>
              <a:t>Bacteria populations can </a:t>
            </a:r>
            <a:r>
              <a:rPr lang="en-US" sz="1500" b="0" i="1" dirty="0">
                <a:cs typeface="Times New Roman" pitchFamily="18" charset="0"/>
              </a:rPr>
              <a:t>double</a:t>
            </a:r>
            <a:r>
              <a:rPr lang="en-US" sz="1500" b="0" dirty="0">
                <a:cs typeface="Times New Roman" pitchFamily="18" charset="0"/>
              </a:rPr>
              <a:t> </a:t>
            </a:r>
            <a:r>
              <a:rPr lang="en-US" sz="1500" i="1" dirty="0">
                <a:cs typeface="Times New Roman" pitchFamily="18" charset="0"/>
              </a:rPr>
              <a:t>every 20 minutes at room temperature</a:t>
            </a:r>
          </a:p>
          <a:p>
            <a:pPr marL="273050" indent="-273050">
              <a:lnSpc>
                <a:spcPct val="90000"/>
              </a:lnSpc>
              <a:spcBef>
                <a:spcPct val="20000"/>
              </a:spcBef>
            </a:pPr>
            <a:endParaRPr lang="en-US" sz="1500" i="1" dirty="0">
              <a:cs typeface="Times New Roman" pitchFamily="18" charset="0"/>
            </a:endParaRPr>
          </a:p>
          <a:p>
            <a:pPr marL="273050" indent="-273050">
              <a:lnSpc>
                <a:spcPct val="90000"/>
              </a:lnSpc>
              <a:spcBef>
                <a:spcPct val="20000"/>
              </a:spcBef>
              <a:buFontTx/>
              <a:buChar char="•"/>
            </a:pPr>
            <a:r>
              <a:rPr lang="en-US" sz="1500" b="0" dirty="0">
                <a:cs typeface="Times New Roman" pitchFamily="18" charset="0"/>
              </a:rPr>
              <a:t>If you have 1 bacteria at 8:00 AM, by 5:00 PM you have  134,217,728</a:t>
            </a:r>
          </a:p>
          <a:p>
            <a:pPr marL="273050" indent="-273050">
              <a:spcBef>
                <a:spcPct val="20000"/>
              </a:spcBef>
            </a:pPr>
            <a:endParaRPr lang="en-US" sz="1500" b="0" dirty="0"/>
          </a:p>
          <a:p>
            <a:pPr marL="273050" indent="-273050">
              <a:spcBef>
                <a:spcPct val="20000"/>
              </a:spcBef>
              <a:buFontTx/>
              <a:buChar char="•"/>
            </a:pPr>
            <a:r>
              <a:rPr lang="en-US" sz="1500" b="0" dirty="0"/>
              <a:t>Because of the fast multiplying nature, bacteria are easily spread, especially in the salon/spa.  Bacteria can spread through: </a:t>
            </a:r>
          </a:p>
          <a:p>
            <a:pPr marL="730250" lvl="1" indent="-273050">
              <a:spcBef>
                <a:spcPct val="20000"/>
              </a:spcBef>
              <a:buFontTx/>
              <a:buChar char="•"/>
            </a:pPr>
            <a:r>
              <a:rPr lang="en-US" sz="1500" b="0" dirty="0"/>
              <a:t>Surfaces</a:t>
            </a:r>
          </a:p>
          <a:p>
            <a:pPr marL="730250" lvl="1" indent="-273050">
              <a:spcBef>
                <a:spcPct val="20000"/>
              </a:spcBef>
              <a:buFontTx/>
              <a:buChar char="•"/>
            </a:pPr>
            <a:r>
              <a:rPr lang="en-US" sz="1500" b="0" dirty="0"/>
              <a:t>Hands</a:t>
            </a:r>
          </a:p>
          <a:p>
            <a:pPr marL="730250" lvl="1" indent="-273050">
              <a:spcBef>
                <a:spcPct val="20000"/>
              </a:spcBef>
              <a:buFontTx/>
              <a:buChar char="•"/>
            </a:pPr>
            <a:r>
              <a:rPr lang="en-US" sz="1500" b="0" dirty="0"/>
              <a:t>Instruments</a:t>
            </a:r>
          </a:p>
          <a:p>
            <a:pPr marL="730250" lvl="1" indent="-273050">
              <a:spcBef>
                <a:spcPct val="20000"/>
              </a:spcBef>
              <a:buFontTx/>
              <a:buChar char="•"/>
            </a:pPr>
            <a:r>
              <a:rPr lang="en-US" sz="1500" b="0" dirty="0"/>
              <a:t>Pedicure Chairs</a:t>
            </a:r>
          </a:p>
          <a:p>
            <a:pPr marL="730250" lvl="1" indent="-273050">
              <a:spcBef>
                <a:spcPct val="20000"/>
              </a:spcBef>
            </a:pPr>
            <a:endParaRPr lang="en-US" sz="1500" b="0" dirty="0"/>
          </a:p>
          <a:p>
            <a:pPr marL="273050" indent="-273050">
              <a:spcBef>
                <a:spcPct val="20000"/>
              </a:spcBef>
            </a:pPr>
            <a:r>
              <a:rPr lang="en-US" sz="1500" dirty="0"/>
              <a:t>In the salon/spa, you can prevent the spread of bacteria by:</a:t>
            </a:r>
          </a:p>
          <a:p>
            <a:pPr marL="730250" lvl="1" indent="-273050">
              <a:lnSpc>
                <a:spcPct val="150000"/>
              </a:lnSpc>
              <a:spcBef>
                <a:spcPct val="20000"/>
              </a:spcBef>
              <a:buFont typeface="Arial" pitchFamily="34" charset="0"/>
              <a:buChar char="•"/>
            </a:pPr>
            <a:r>
              <a:rPr lang="en-US" sz="1500" b="0" dirty="0"/>
              <a:t>properly cleaning and disinfecting surfaces (work stations)</a:t>
            </a:r>
          </a:p>
          <a:p>
            <a:pPr marL="730250" lvl="1" indent="-273050">
              <a:lnSpc>
                <a:spcPct val="150000"/>
              </a:lnSpc>
              <a:spcBef>
                <a:spcPct val="20000"/>
              </a:spcBef>
              <a:buFont typeface="Arial" pitchFamily="34" charset="0"/>
              <a:buChar char="•"/>
            </a:pPr>
            <a:r>
              <a:rPr lang="en-US" sz="1500" b="0" dirty="0"/>
              <a:t>properly cleaning and disinfecting (high level) or sterilizing tools</a:t>
            </a:r>
          </a:p>
          <a:p>
            <a:pPr marL="730250" lvl="1" indent="-273050">
              <a:lnSpc>
                <a:spcPct val="150000"/>
              </a:lnSpc>
              <a:spcBef>
                <a:spcPct val="20000"/>
              </a:spcBef>
              <a:buFont typeface="Arial" pitchFamily="34" charset="0"/>
              <a:buChar char="•"/>
            </a:pPr>
            <a:r>
              <a:rPr lang="en-US" sz="1500" b="0" dirty="0"/>
              <a:t>properly cleaning linens and towels </a:t>
            </a:r>
          </a:p>
          <a:p>
            <a:pPr marL="730250" lvl="1" indent="-273050">
              <a:lnSpc>
                <a:spcPct val="150000"/>
              </a:lnSpc>
              <a:spcBef>
                <a:spcPct val="20000"/>
              </a:spcBef>
              <a:buFont typeface="Arial" pitchFamily="34" charset="0"/>
              <a:buChar char="•"/>
            </a:pPr>
            <a:r>
              <a:rPr lang="en-US" sz="1500" b="0" dirty="0"/>
              <a:t>washing hands frequently and correctly (both clients and staff)</a:t>
            </a:r>
          </a:p>
          <a:p>
            <a:pPr marL="730250" lvl="1" indent="-273050">
              <a:lnSpc>
                <a:spcPct val="150000"/>
              </a:lnSpc>
              <a:spcBef>
                <a:spcPct val="20000"/>
              </a:spcBef>
              <a:buFont typeface="Arial" pitchFamily="34" charset="0"/>
              <a:buChar char="•"/>
            </a:pPr>
            <a:r>
              <a:rPr lang="en-US" sz="1500" b="0" dirty="0"/>
              <a:t> perform proper client consultations (ensure you are working on clean, unbroken, uninfected skin) </a:t>
            </a:r>
          </a:p>
          <a:p>
            <a:pPr marL="730250" lvl="1" indent="-273050">
              <a:lnSpc>
                <a:spcPct val="150000"/>
              </a:lnSpc>
              <a:spcBef>
                <a:spcPct val="20000"/>
              </a:spcBef>
              <a:buFont typeface="Arial" pitchFamily="34" charset="0"/>
              <a:buChar char="•"/>
            </a:pPr>
            <a:r>
              <a:rPr lang="en-US" sz="1500" b="0" dirty="0"/>
              <a:t>wearing gloves when necessary </a:t>
            </a:r>
            <a:r>
              <a:rPr lang="en-US" sz="1400" b="0" dirty="0"/>
              <a:t/>
            </a:r>
            <a:br>
              <a:rPr lang="en-US" sz="1400" b="0" dirty="0"/>
            </a:br>
            <a:endParaRPr lang="en-US" sz="1400" b="0" dirty="0">
              <a:cs typeface="Times New Roman" pitchFamily="18" charset="0"/>
            </a:endParaRPr>
          </a:p>
          <a:p>
            <a:pPr marL="273050" indent="-273050">
              <a:lnSpc>
                <a:spcPct val="90000"/>
              </a:lnSpc>
              <a:spcBef>
                <a:spcPct val="20000"/>
              </a:spcBef>
            </a:pPr>
            <a:endParaRPr lang="en-US" sz="1400" b="0" dirty="0">
              <a:cs typeface="Times New Roman" pitchFamily="18" charset="0"/>
            </a:endParaRPr>
          </a:p>
        </p:txBody>
      </p:sp>
      <p:sp>
        <p:nvSpPr>
          <p:cNvPr id="32771" name="TextBox 5"/>
          <p:cNvSpPr txBox="1">
            <a:spLocks noChangeArrowheads="1"/>
          </p:cNvSpPr>
          <p:nvPr/>
        </p:nvSpPr>
        <p:spPr bwMode="auto">
          <a:xfrm>
            <a:off x="2819400" y="5181600"/>
            <a:ext cx="5372100" cy="336550"/>
          </a:xfrm>
          <a:prstGeom prst="rect">
            <a:avLst/>
          </a:prstGeom>
          <a:noFill/>
          <a:ln w="9525">
            <a:noFill/>
            <a:miter lim="800000"/>
            <a:headEnd/>
            <a:tailEnd/>
          </a:ln>
        </p:spPr>
        <p:txBody>
          <a:bodyPr>
            <a:spAutoFit/>
          </a:bodyPr>
          <a:lstStyle/>
          <a:p>
            <a:r>
              <a:rPr lang="en-US" sz="1600" b="0">
                <a:latin typeface="Arial Narrow" pitchFamily="34" charset="0"/>
              </a:rPr>
              <a:t>.</a:t>
            </a:r>
            <a:endParaRPr lang="en-US" sz="2400" b="0">
              <a:latin typeface="Arial Narrow" pitchFamily="34" charset="0"/>
            </a:endParaRPr>
          </a:p>
        </p:txBody>
      </p:sp>
      <p:sp>
        <p:nvSpPr>
          <p:cNvPr id="32772" name="Text Box 6"/>
          <p:cNvSpPr txBox="1">
            <a:spLocks noChangeArrowheads="1"/>
          </p:cNvSpPr>
          <p:nvPr/>
        </p:nvSpPr>
        <p:spPr bwMode="auto">
          <a:xfrm>
            <a:off x="228600" y="457200"/>
            <a:ext cx="5486400" cy="457200"/>
          </a:xfrm>
          <a:prstGeom prst="rect">
            <a:avLst/>
          </a:prstGeom>
          <a:noFill/>
          <a:ln w="9525">
            <a:noFill/>
            <a:miter lim="800000"/>
            <a:headEnd/>
            <a:tailEnd/>
          </a:ln>
        </p:spPr>
        <p:txBody>
          <a:bodyPr>
            <a:spAutoFit/>
          </a:bodyPr>
          <a:lstStyle/>
          <a:p>
            <a:pPr>
              <a:spcBef>
                <a:spcPct val="50000"/>
              </a:spcBef>
            </a:pPr>
            <a:r>
              <a:rPr lang="en-US" sz="2400" b="1" i="1" dirty="0">
                <a:solidFill>
                  <a:schemeClr val="accent1">
                    <a:lumMod val="50000"/>
                  </a:schemeClr>
                </a:solidFill>
                <a:latin typeface="Arial Narrow" pitchFamily="34" charset="0"/>
              </a:rPr>
              <a:t>The Spread of Microorganisms</a:t>
            </a:r>
          </a:p>
        </p:txBody>
      </p:sp>
      <p:sp>
        <p:nvSpPr>
          <p:cNvPr id="32773" name="Line 12"/>
          <p:cNvSpPr>
            <a:spLocks noChangeShapeType="1"/>
          </p:cNvSpPr>
          <p:nvPr/>
        </p:nvSpPr>
        <p:spPr bwMode="auto">
          <a:xfrm>
            <a:off x="304800" y="914400"/>
            <a:ext cx="5867400" cy="0"/>
          </a:xfrm>
          <a:prstGeom prst="line">
            <a:avLst/>
          </a:prstGeom>
          <a:noFill/>
          <a:ln w="9525">
            <a:solidFill>
              <a:schemeClr val="tx1"/>
            </a:solidFill>
            <a:round/>
            <a:headEnd/>
            <a:tailEnd/>
          </a:ln>
        </p:spPr>
        <p:txBody>
          <a:bodyPr/>
          <a:lstStyle/>
          <a:p>
            <a:endParaRPr lang="en-CA"/>
          </a:p>
        </p:txBody>
      </p:sp>
      <p:sp>
        <p:nvSpPr>
          <p:cNvPr id="32774" name="Slide Number Placeholder 6"/>
          <p:cNvSpPr>
            <a:spLocks noGrp="1"/>
          </p:cNvSpPr>
          <p:nvPr>
            <p:ph type="sldNum" sz="quarter" idx="12"/>
          </p:nvPr>
        </p:nvSpPr>
        <p:spPr>
          <a:noFill/>
        </p:spPr>
        <p:txBody>
          <a:bodyPr/>
          <a:lstStyle/>
          <a:p>
            <a:fld id="{C84D9724-CB19-41C1-965F-E19885D1FD93}" type="slidenum">
              <a:rPr lang="en-US" smtClean="0">
                <a:latin typeface="Arial" pitchFamily="34" charset="0"/>
              </a:rPr>
              <a:pPr/>
              <a:t>28</a:t>
            </a:fld>
            <a:endParaRPr lang="en-US" smtClean="0">
              <a:latin typeface="Arial" pitchFamily="34" charset="0"/>
            </a:endParaRPr>
          </a:p>
        </p:txBody>
      </p:sp>
      <p:pic>
        <p:nvPicPr>
          <p:cNvPr id="32775" name="Picture 2" descr="http://blogs-images.forbes.com/daviddisalvo/files/2012/03/bacteria.jpg"/>
          <p:cNvPicPr>
            <a:picLocks noChangeAspect="1" noChangeArrowheads="1"/>
          </p:cNvPicPr>
          <p:nvPr/>
        </p:nvPicPr>
        <p:blipFill>
          <a:blip r:embed="rId3" cstate="print"/>
          <a:srcRect/>
          <a:stretch>
            <a:fillRect/>
          </a:stretch>
        </p:blipFill>
        <p:spPr bwMode="auto">
          <a:xfrm>
            <a:off x="3789040" y="6444208"/>
            <a:ext cx="2448272" cy="2214061"/>
          </a:xfrm>
          <a:prstGeom prst="rect">
            <a:avLst/>
          </a:prstGeom>
          <a:noFill/>
          <a:ln w="9525">
            <a:noFill/>
            <a:miter lim="800000"/>
            <a:headEnd/>
            <a:tailEnd/>
          </a:ln>
        </p:spPr>
      </p:pic>
      <p:sp>
        <p:nvSpPr>
          <p:cNvPr id="8" name="TextBox 7"/>
          <p:cNvSpPr txBox="1"/>
          <p:nvPr/>
        </p:nvSpPr>
        <p:spPr>
          <a:xfrm>
            <a:off x="6165304" y="8774886"/>
            <a:ext cx="720080" cy="261610"/>
          </a:xfrm>
          <a:prstGeom prst="rect">
            <a:avLst/>
          </a:prstGeom>
          <a:noFill/>
        </p:spPr>
        <p:txBody>
          <a:bodyPr wrap="square" rtlCol="0">
            <a:spAutoFit/>
          </a:bodyPr>
          <a:lstStyle/>
          <a:p>
            <a:r>
              <a:rPr lang="en-CA" sz="1050" b="1" i="1" dirty="0" smtClean="0"/>
              <a:t>WB #6</a:t>
            </a:r>
            <a:endParaRPr lang="en-CA" sz="1050" b="1" i="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4"/>
          <p:cNvSpPr txBox="1">
            <a:spLocks noChangeArrowheads="1"/>
          </p:cNvSpPr>
          <p:nvPr/>
        </p:nvSpPr>
        <p:spPr bwMode="auto">
          <a:xfrm>
            <a:off x="288032" y="1482328"/>
            <a:ext cx="6525344" cy="5401479"/>
          </a:xfrm>
          <a:prstGeom prst="rect">
            <a:avLst/>
          </a:prstGeom>
          <a:noFill/>
          <a:ln w="9525">
            <a:noFill/>
            <a:miter lim="800000"/>
            <a:headEnd/>
            <a:tailEnd/>
          </a:ln>
        </p:spPr>
        <p:txBody>
          <a:bodyPr wrap="square">
            <a:spAutoFit/>
          </a:bodyPr>
          <a:lstStyle/>
          <a:p>
            <a:pPr>
              <a:spcBef>
                <a:spcPct val="50000"/>
              </a:spcBef>
            </a:pPr>
            <a:r>
              <a:rPr lang="en-US" b="1" i="1" dirty="0" smtClean="0"/>
              <a:t>Contamination</a:t>
            </a:r>
            <a:r>
              <a:rPr lang="en-US" sz="1600" b="0" dirty="0" smtClean="0"/>
              <a:t> </a:t>
            </a:r>
            <a:r>
              <a:rPr lang="en-US" sz="1600" b="0" dirty="0"/>
              <a:t>is the spread of microorganisms to an </a:t>
            </a:r>
            <a:r>
              <a:rPr lang="en-US" sz="1600" b="0" dirty="0" smtClean="0"/>
              <a:t>object.  </a:t>
            </a:r>
            <a:endParaRPr lang="en-US" sz="1600" dirty="0" smtClean="0"/>
          </a:p>
          <a:p>
            <a:pPr>
              <a:spcBef>
                <a:spcPct val="50000"/>
              </a:spcBef>
            </a:pPr>
            <a:r>
              <a:rPr lang="en-US" sz="1600" b="0" dirty="0" smtClean="0"/>
              <a:t>Even </a:t>
            </a:r>
            <a:r>
              <a:rPr lang="en-US" sz="1600" b="0" dirty="0"/>
              <a:t>a disinfected item that has been touched or exposed to air is </a:t>
            </a:r>
            <a:r>
              <a:rPr lang="en-US" sz="1600" b="0" dirty="0" smtClean="0"/>
              <a:t>contaminated.</a:t>
            </a:r>
            <a:endParaRPr lang="en-US" sz="1600" dirty="0" smtClean="0"/>
          </a:p>
          <a:p>
            <a:pPr>
              <a:spcBef>
                <a:spcPct val="50000"/>
              </a:spcBef>
            </a:pPr>
            <a:r>
              <a:rPr lang="en-US" b="1" i="1" dirty="0" smtClean="0"/>
              <a:t>Cross-contamination</a:t>
            </a:r>
            <a:r>
              <a:rPr lang="en-US" sz="1600" b="0" dirty="0" smtClean="0"/>
              <a:t> </a:t>
            </a:r>
            <a:r>
              <a:rPr lang="en-US" sz="1600" b="0" dirty="0"/>
              <a:t>is the transfer of bacteria from one item or surface to another. </a:t>
            </a:r>
          </a:p>
          <a:p>
            <a:pPr>
              <a:spcBef>
                <a:spcPct val="50000"/>
              </a:spcBef>
            </a:pPr>
            <a:r>
              <a:rPr lang="en-US" sz="1600" b="0" dirty="0"/>
              <a:t>To avoid cross-contamination, you should avoid touching a clean object or utensil with hands that have touched the client’s skin.</a:t>
            </a:r>
            <a:endParaRPr lang="en-US" b="0" dirty="0"/>
          </a:p>
          <a:p>
            <a:pPr>
              <a:spcBef>
                <a:spcPct val="50000"/>
              </a:spcBef>
            </a:pPr>
            <a:r>
              <a:rPr lang="en-US" dirty="0"/>
              <a:t>Objects or utensils that help to avoid cross-contamination are: </a:t>
            </a:r>
          </a:p>
          <a:p>
            <a:pPr lvl="1">
              <a:spcBef>
                <a:spcPct val="50000"/>
              </a:spcBef>
              <a:buFont typeface="Arial" pitchFamily="34" charset="0"/>
              <a:buChar char="•"/>
            </a:pPr>
            <a:r>
              <a:rPr lang="en-US" b="1" i="1" dirty="0"/>
              <a:t>Gloves: </a:t>
            </a:r>
            <a:r>
              <a:rPr lang="en-US" sz="1600" b="0" dirty="0"/>
              <a:t>should be worn during all treatments that involve  touching client’s skin, especially waxing, electrolysis, extractions, etc.</a:t>
            </a:r>
          </a:p>
          <a:p>
            <a:pPr lvl="1">
              <a:spcBef>
                <a:spcPct val="50000"/>
              </a:spcBef>
              <a:buFont typeface="Arial" pitchFamily="34" charset="0"/>
              <a:buChar char="•"/>
            </a:pPr>
            <a:r>
              <a:rPr lang="en-US" b="1" i="1" dirty="0"/>
              <a:t>Spatulas: </a:t>
            </a:r>
            <a:r>
              <a:rPr lang="en-US" sz="1600" b="0" dirty="0"/>
              <a:t>these are objects which are used to remove a product from it’s container, without touching it with your hands.  These implements must be cleaned, or  you will be </a:t>
            </a:r>
            <a:r>
              <a:rPr lang="en-US" sz="1600" b="0" dirty="0" smtClean="0"/>
              <a:t>cross-contaminating</a:t>
            </a:r>
            <a:r>
              <a:rPr lang="en-US" sz="1600" b="0" dirty="0"/>
              <a:t>. </a:t>
            </a:r>
            <a:endParaRPr lang="en-US" sz="1400" b="0" dirty="0"/>
          </a:p>
          <a:p>
            <a:pPr algn="ctr">
              <a:spcBef>
                <a:spcPct val="50000"/>
              </a:spcBef>
            </a:pPr>
            <a:endParaRPr lang="en-US" sz="1400" dirty="0" smtClean="0"/>
          </a:p>
          <a:p>
            <a:pPr algn="ctr">
              <a:spcBef>
                <a:spcPct val="50000"/>
              </a:spcBef>
            </a:pPr>
            <a:endParaRPr lang="en-US" sz="1400" u="sng" dirty="0"/>
          </a:p>
          <a:p>
            <a:pPr>
              <a:spcBef>
                <a:spcPct val="50000"/>
              </a:spcBef>
            </a:pPr>
            <a:r>
              <a:rPr lang="en-US" sz="1400" b="0" dirty="0"/>
              <a:t/>
            </a:r>
            <a:br>
              <a:rPr lang="en-US" sz="1400" b="0" dirty="0"/>
            </a:br>
            <a:endParaRPr lang="en-US" sz="1200" b="0" dirty="0"/>
          </a:p>
        </p:txBody>
      </p:sp>
      <p:sp>
        <p:nvSpPr>
          <p:cNvPr id="33795" name="Slide Number Placeholder 2"/>
          <p:cNvSpPr>
            <a:spLocks noGrp="1"/>
          </p:cNvSpPr>
          <p:nvPr>
            <p:ph type="sldNum" sz="quarter" idx="12"/>
          </p:nvPr>
        </p:nvSpPr>
        <p:spPr>
          <a:noFill/>
        </p:spPr>
        <p:txBody>
          <a:bodyPr/>
          <a:lstStyle/>
          <a:p>
            <a:fld id="{1F88F553-4CAD-4AEB-97B9-B216BCFFEC48}" type="slidenum">
              <a:rPr lang="en-US" smtClean="0">
                <a:latin typeface="Arial" pitchFamily="34" charset="0"/>
              </a:rPr>
              <a:pPr/>
              <a:t>29</a:t>
            </a:fld>
            <a:endParaRPr lang="en-US" dirty="0" smtClean="0">
              <a:latin typeface="Arial" pitchFamily="34" charset="0"/>
            </a:endParaRPr>
          </a:p>
        </p:txBody>
      </p:sp>
      <p:pic>
        <p:nvPicPr>
          <p:cNvPr id="33797" name="Picture 4" descr="http://www.lovedbeauty.com/images/uploaded/nMDp2TR.jpg"/>
          <p:cNvPicPr>
            <a:picLocks noChangeAspect="1" noChangeArrowheads="1"/>
          </p:cNvPicPr>
          <p:nvPr/>
        </p:nvPicPr>
        <p:blipFill>
          <a:blip r:embed="rId2" cstate="print"/>
          <a:srcRect l="1942" t="5103" r="47481" b="13452"/>
          <a:stretch>
            <a:fillRect/>
          </a:stretch>
        </p:blipFill>
        <p:spPr bwMode="auto">
          <a:xfrm>
            <a:off x="3992676" y="6156176"/>
            <a:ext cx="2316644" cy="2376264"/>
          </a:xfrm>
          <a:prstGeom prst="rect">
            <a:avLst/>
          </a:prstGeom>
          <a:noFill/>
          <a:ln w="9525">
            <a:noFill/>
            <a:miter lim="800000"/>
            <a:headEnd/>
            <a:tailEnd/>
          </a:ln>
        </p:spPr>
      </p:pic>
      <p:sp>
        <p:nvSpPr>
          <p:cNvPr id="8" name="Text Box 6"/>
          <p:cNvSpPr txBox="1">
            <a:spLocks noChangeArrowheads="1"/>
          </p:cNvSpPr>
          <p:nvPr/>
        </p:nvSpPr>
        <p:spPr bwMode="auto">
          <a:xfrm>
            <a:off x="332656" y="467544"/>
            <a:ext cx="5153744" cy="457200"/>
          </a:xfrm>
          <a:prstGeom prst="rect">
            <a:avLst/>
          </a:prstGeom>
          <a:noFill/>
          <a:ln w="9525">
            <a:noFill/>
            <a:miter lim="800000"/>
            <a:headEnd/>
            <a:tailEnd/>
          </a:ln>
        </p:spPr>
        <p:txBody>
          <a:bodyPr wrap="square">
            <a:spAutoFit/>
          </a:bodyPr>
          <a:lstStyle/>
          <a:p>
            <a:pPr>
              <a:spcBef>
                <a:spcPct val="50000"/>
              </a:spcBef>
            </a:pPr>
            <a:r>
              <a:rPr lang="en-US" sz="2400" b="1" i="1" dirty="0" smtClean="0">
                <a:solidFill>
                  <a:schemeClr val="accent1">
                    <a:lumMod val="50000"/>
                  </a:schemeClr>
                </a:solidFill>
                <a:latin typeface="Arial Narrow" pitchFamily="34" charset="0"/>
              </a:rPr>
              <a:t>Cross-Contamination </a:t>
            </a:r>
            <a:endParaRPr lang="en-US" sz="2400" b="1" i="1" dirty="0">
              <a:solidFill>
                <a:schemeClr val="accent1">
                  <a:lumMod val="50000"/>
                </a:schemeClr>
              </a:solidFill>
              <a:latin typeface="Arial Narrow" pitchFamily="34" charset="0"/>
            </a:endParaRPr>
          </a:p>
        </p:txBody>
      </p:sp>
      <p:sp>
        <p:nvSpPr>
          <p:cNvPr id="9" name="Line 12"/>
          <p:cNvSpPr>
            <a:spLocks noChangeShapeType="1"/>
          </p:cNvSpPr>
          <p:nvPr/>
        </p:nvSpPr>
        <p:spPr bwMode="auto">
          <a:xfrm>
            <a:off x="404664" y="971600"/>
            <a:ext cx="5579368" cy="0"/>
          </a:xfrm>
          <a:prstGeom prst="line">
            <a:avLst/>
          </a:prstGeom>
          <a:noFill/>
          <a:ln w="9525">
            <a:solidFill>
              <a:schemeClr val="tx1"/>
            </a:solidFill>
            <a:round/>
            <a:headEnd/>
            <a:tailEnd/>
          </a:ln>
        </p:spPr>
        <p:txBody>
          <a:bodyPr/>
          <a:lstStyle/>
          <a:p>
            <a:endParaRPr lang="en-CA"/>
          </a:p>
        </p:txBody>
      </p:sp>
      <p:pic>
        <p:nvPicPr>
          <p:cNvPr id="99330" name="Picture 2" descr="C:\Users\cparaschos\Desktop\PSS_PSST_Issue1-1.jpg"/>
          <p:cNvPicPr>
            <a:picLocks noChangeAspect="1" noChangeArrowheads="1"/>
          </p:cNvPicPr>
          <p:nvPr/>
        </p:nvPicPr>
        <p:blipFill>
          <a:blip r:embed="rId3" cstate="print"/>
          <a:srcRect/>
          <a:stretch>
            <a:fillRect/>
          </a:stretch>
        </p:blipFill>
        <p:spPr bwMode="auto">
          <a:xfrm>
            <a:off x="404664" y="7164288"/>
            <a:ext cx="3762127" cy="1414463"/>
          </a:xfrm>
          <a:prstGeom prst="rect">
            <a:avLst/>
          </a:prstGeom>
          <a:noFill/>
        </p:spPr>
      </p:pic>
      <p:sp>
        <p:nvSpPr>
          <p:cNvPr id="10" name="TextBox 9"/>
          <p:cNvSpPr txBox="1"/>
          <p:nvPr/>
        </p:nvSpPr>
        <p:spPr>
          <a:xfrm>
            <a:off x="6165304" y="8774886"/>
            <a:ext cx="720080" cy="261610"/>
          </a:xfrm>
          <a:prstGeom prst="rect">
            <a:avLst/>
          </a:prstGeom>
          <a:noFill/>
        </p:spPr>
        <p:txBody>
          <a:bodyPr wrap="square" rtlCol="0">
            <a:spAutoFit/>
          </a:bodyPr>
          <a:lstStyle/>
          <a:p>
            <a:r>
              <a:rPr lang="en-CA" sz="1050" b="1" i="1" dirty="0" smtClean="0"/>
              <a:t>WB #7</a:t>
            </a:r>
            <a:endParaRPr lang="en-CA" sz="1050" b="1" i="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cparaschos\Dropbox\PREempt\SWIRLS\RTU Swirl copy.jpg"/>
          <p:cNvPicPr>
            <a:picLocks noChangeAspect="1" noChangeArrowheads="1"/>
          </p:cNvPicPr>
          <p:nvPr/>
        </p:nvPicPr>
        <p:blipFill>
          <a:blip r:embed="rId2" cstate="print"/>
          <a:srcRect/>
          <a:stretch>
            <a:fillRect/>
          </a:stretch>
        </p:blipFill>
        <p:spPr bwMode="auto">
          <a:xfrm>
            <a:off x="85725" y="6496050"/>
            <a:ext cx="6772275" cy="2647950"/>
          </a:xfrm>
          <a:prstGeom prst="rect">
            <a:avLst/>
          </a:prstGeom>
          <a:noFill/>
        </p:spPr>
      </p:pic>
      <p:sp>
        <p:nvSpPr>
          <p:cNvPr id="2" name="Text Box 4"/>
          <p:cNvSpPr txBox="1">
            <a:spLocks noChangeArrowheads="1"/>
          </p:cNvSpPr>
          <p:nvPr/>
        </p:nvSpPr>
        <p:spPr bwMode="auto">
          <a:xfrm>
            <a:off x="594320" y="1403648"/>
            <a:ext cx="5715000" cy="5401479"/>
          </a:xfrm>
          <a:prstGeom prst="rect">
            <a:avLst/>
          </a:prstGeom>
          <a:noFill/>
          <a:ln w="9525">
            <a:noFill/>
            <a:miter lim="800000"/>
            <a:headEnd/>
            <a:tailEnd/>
          </a:ln>
        </p:spPr>
        <p:txBody>
          <a:bodyPr>
            <a:spAutoFit/>
          </a:bodyPr>
          <a:lstStyle/>
          <a:p>
            <a:pPr algn="ctr">
              <a:spcBef>
                <a:spcPct val="50000"/>
              </a:spcBef>
            </a:pPr>
            <a:endParaRPr lang="en-US" sz="1600" u="sng" dirty="0"/>
          </a:p>
          <a:p>
            <a:pPr algn="ctr">
              <a:spcBef>
                <a:spcPct val="50000"/>
              </a:spcBef>
            </a:pPr>
            <a:endParaRPr lang="en-US" sz="1600" dirty="0"/>
          </a:p>
          <a:p>
            <a:pPr algn="ctr">
              <a:spcBef>
                <a:spcPct val="50000"/>
              </a:spcBef>
            </a:pPr>
            <a:endParaRPr lang="en-US" sz="1600" dirty="0"/>
          </a:p>
          <a:p>
            <a:pPr algn="ctr">
              <a:spcBef>
                <a:spcPct val="50000"/>
              </a:spcBef>
            </a:pPr>
            <a:r>
              <a:rPr lang="en-US" b="1" i="1" dirty="0"/>
              <a:t>BEING AN EFFECTIVE AND ACTIVE ADVOCATE for BEST PRACTICES IN INFECTION CONTROL ….</a:t>
            </a:r>
          </a:p>
          <a:p>
            <a:pPr>
              <a:spcBef>
                <a:spcPct val="50000"/>
              </a:spcBef>
            </a:pPr>
            <a:endParaRPr lang="en-US" sz="1600" dirty="0"/>
          </a:p>
          <a:p>
            <a:pPr>
              <a:spcBef>
                <a:spcPct val="50000"/>
              </a:spcBef>
            </a:pPr>
            <a:r>
              <a:rPr lang="en-US" sz="1600" b="0" dirty="0"/>
              <a:t>CBON, alongside </a:t>
            </a:r>
            <a:r>
              <a:rPr lang="en-US" sz="1600" b="0" dirty="0" err="1"/>
              <a:t>Virox</a:t>
            </a:r>
            <a:r>
              <a:rPr lang="en-US" sz="1600" b="0" dirty="0"/>
              <a:t> Technologies are committed to providing the information and education required for best infection control practices in the beauty industry.</a:t>
            </a:r>
          </a:p>
          <a:p>
            <a:pPr>
              <a:spcBef>
                <a:spcPct val="50000"/>
              </a:spcBef>
            </a:pPr>
            <a:r>
              <a:rPr lang="en-US" sz="1600" b="0" dirty="0"/>
              <a:t>It is our mission to ensure the salon and spa standard of infection control be at a level that can be recognized and accepted by the government, local health inspectors and industry standards, while also being safe, effective and environmentally responsible.</a:t>
            </a:r>
          </a:p>
          <a:p>
            <a:pPr algn="ctr">
              <a:spcBef>
                <a:spcPct val="50000"/>
              </a:spcBef>
            </a:pPr>
            <a:endParaRPr lang="en-US" sz="2800" i="1" dirty="0">
              <a:latin typeface="Times New Roman" pitchFamily="18" charset="0"/>
            </a:endParaRPr>
          </a:p>
          <a:p>
            <a:pPr>
              <a:spcBef>
                <a:spcPct val="50000"/>
              </a:spcBef>
            </a:pPr>
            <a:endParaRPr lang="en-US" sz="2800" i="1" dirty="0">
              <a:latin typeface="Times New Roman" pitchFamily="18" charset="0"/>
            </a:endParaRPr>
          </a:p>
        </p:txBody>
      </p:sp>
      <p:pic>
        <p:nvPicPr>
          <p:cNvPr id="3" name="Picture 4" descr="C:\Users\cparaschos\Desktop\PREempt\LOGOS\PREempt Logo (R).jpg"/>
          <p:cNvPicPr>
            <a:picLocks noChangeAspect="1" noChangeArrowheads="1"/>
          </p:cNvPicPr>
          <p:nvPr/>
        </p:nvPicPr>
        <p:blipFill>
          <a:blip r:embed="rId3" cstate="print"/>
          <a:srcRect/>
          <a:stretch>
            <a:fillRect/>
          </a:stretch>
        </p:blipFill>
        <p:spPr bwMode="auto">
          <a:xfrm>
            <a:off x="4437112" y="6191680"/>
            <a:ext cx="1944216" cy="562153"/>
          </a:xfrm>
          <a:prstGeom prst="rect">
            <a:avLst/>
          </a:prstGeom>
          <a:noFill/>
        </p:spPr>
      </p:pic>
      <p:sp>
        <p:nvSpPr>
          <p:cNvPr id="4" name="TextBox 3"/>
          <p:cNvSpPr txBox="1"/>
          <p:nvPr/>
        </p:nvSpPr>
        <p:spPr>
          <a:xfrm>
            <a:off x="4437112" y="6681825"/>
            <a:ext cx="1152128" cy="230832"/>
          </a:xfrm>
          <a:prstGeom prst="rect">
            <a:avLst/>
          </a:prstGeom>
          <a:noFill/>
        </p:spPr>
        <p:txBody>
          <a:bodyPr wrap="square" rtlCol="0">
            <a:spAutoFit/>
          </a:bodyPr>
          <a:lstStyle/>
          <a:p>
            <a:r>
              <a:rPr lang="en-CA" sz="900" b="1" i="1" dirty="0" smtClean="0"/>
              <a:t>POWERED BY:</a:t>
            </a:r>
            <a:endParaRPr lang="en-CA" sz="900" b="1" i="1" dirty="0"/>
          </a:p>
        </p:txBody>
      </p:sp>
      <p:pic>
        <p:nvPicPr>
          <p:cNvPr id="5" name="Picture 3" descr="C:\Users\cparaschos\Desktop\PREempt\LOGOS\AHP_R_CMYK.png"/>
          <p:cNvPicPr>
            <a:picLocks noChangeAspect="1" noChangeArrowheads="1"/>
          </p:cNvPicPr>
          <p:nvPr/>
        </p:nvPicPr>
        <p:blipFill>
          <a:blip r:embed="rId4" cstate="print"/>
          <a:srcRect/>
          <a:stretch>
            <a:fillRect/>
          </a:stretch>
        </p:blipFill>
        <p:spPr bwMode="auto">
          <a:xfrm>
            <a:off x="5229200" y="6753833"/>
            <a:ext cx="1080119" cy="338447"/>
          </a:xfrm>
          <a:prstGeom prst="rect">
            <a:avLst/>
          </a:prstGeom>
          <a:noFill/>
        </p:spPr>
      </p:pic>
      <p:sp>
        <p:nvSpPr>
          <p:cNvPr id="6" name="Rectangle 3"/>
          <p:cNvSpPr>
            <a:spLocks noChangeArrowheads="1"/>
          </p:cNvSpPr>
          <p:nvPr/>
        </p:nvSpPr>
        <p:spPr bwMode="auto">
          <a:xfrm>
            <a:off x="1772816" y="1066800"/>
            <a:ext cx="3342453" cy="523220"/>
          </a:xfrm>
          <a:prstGeom prst="rect">
            <a:avLst/>
          </a:prstGeom>
          <a:noFill/>
          <a:ln w="9525">
            <a:noFill/>
            <a:miter lim="800000"/>
            <a:headEnd/>
            <a:tailEnd/>
          </a:ln>
        </p:spPr>
        <p:txBody>
          <a:bodyPr wrap="none">
            <a:spAutoFit/>
          </a:bodyPr>
          <a:lstStyle/>
          <a:p>
            <a:pPr algn="ctr">
              <a:defRPr/>
            </a:pPr>
            <a:r>
              <a:rPr lang="en-US" sz="2800" b="1" i="1" dirty="0">
                <a:ln w="1905"/>
                <a:solidFill>
                  <a:schemeClr val="accent3">
                    <a:lumMod val="50000"/>
                  </a:schemeClr>
                </a:solidFill>
                <a:effectLst>
                  <a:innerShdw blurRad="69850" dist="43180" dir="5400000">
                    <a:srgbClr val="000000">
                      <a:alpha val="65000"/>
                    </a:srgbClr>
                  </a:innerShdw>
                </a:effectLst>
                <a:latin typeface="+mj-lt"/>
              </a:rPr>
              <a:t>MISSION STATEMENT</a:t>
            </a:r>
          </a:p>
        </p:txBody>
      </p:sp>
      <p:sp>
        <p:nvSpPr>
          <p:cNvPr id="8" name="Slide Number Placeholder 7"/>
          <p:cNvSpPr>
            <a:spLocks noGrp="1"/>
          </p:cNvSpPr>
          <p:nvPr>
            <p:ph type="sldNum" sz="quarter" idx="12"/>
          </p:nvPr>
        </p:nvSpPr>
        <p:spPr/>
        <p:txBody>
          <a:bodyPr/>
          <a:lstStyle/>
          <a:p>
            <a:fld id="{747D905B-F939-4811-8E94-D4FFD0636B7A}" type="slidenum">
              <a:rPr lang="en-CA" smtClean="0"/>
              <a:pPr/>
              <a:t>3</a:t>
            </a:fld>
            <a:endParaRPr lang="en-CA"/>
          </a:p>
        </p:txBody>
      </p:sp>
      <p:sp>
        <p:nvSpPr>
          <p:cNvPr id="9" name="TextBox 8"/>
          <p:cNvSpPr txBox="1"/>
          <p:nvPr/>
        </p:nvSpPr>
        <p:spPr>
          <a:xfrm>
            <a:off x="6165304" y="8774886"/>
            <a:ext cx="720080" cy="261610"/>
          </a:xfrm>
          <a:prstGeom prst="rect">
            <a:avLst/>
          </a:prstGeom>
          <a:noFill/>
        </p:spPr>
        <p:txBody>
          <a:bodyPr wrap="square" rtlCol="0">
            <a:spAutoFit/>
          </a:bodyPr>
          <a:lstStyle/>
          <a:p>
            <a:r>
              <a:rPr lang="en-CA" sz="1050" b="1" i="1" dirty="0" smtClean="0"/>
              <a:t>WB #3</a:t>
            </a:r>
            <a:endParaRPr lang="en-CA" sz="1050" b="1" i="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Slide Number Placeholder 2"/>
          <p:cNvSpPr>
            <a:spLocks noGrp="1"/>
          </p:cNvSpPr>
          <p:nvPr>
            <p:ph type="sldNum" sz="quarter" idx="12"/>
          </p:nvPr>
        </p:nvSpPr>
        <p:spPr>
          <a:noFill/>
        </p:spPr>
        <p:txBody>
          <a:bodyPr/>
          <a:lstStyle/>
          <a:p>
            <a:fld id="{1F88F553-4CAD-4AEB-97B9-B216BCFFEC48}" type="slidenum">
              <a:rPr lang="en-US" smtClean="0">
                <a:latin typeface="Arial" pitchFamily="34" charset="0"/>
              </a:rPr>
              <a:pPr/>
              <a:t>30</a:t>
            </a:fld>
            <a:endParaRPr lang="en-US" dirty="0" smtClean="0">
              <a:latin typeface="Arial" pitchFamily="34" charset="0"/>
            </a:endParaRPr>
          </a:p>
        </p:txBody>
      </p:sp>
      <p:sp>
        <p:nvSpPr>
          <p:cNvPr id="8" name="Text Box 6"/>
          <p:cNvSpPr txBox="1">
            <a:spLocks noChangeArrowheads="1"/>
          </p:cNvSpPr>
          <p:nvPr/>
        </p:nvSpPr>
        <p:spPr bwMode="auto">
          <a:xfrm>
            <a:off x="332656" y="323528"/>
            <a:ext cx="5153744" cy="457200"/>
          </a:xfrm>
          <a:prstGeom prst="rect">
            <a:avLst/>
          </a:prstGeom>
          <a:noFill/>
          <a:ln w="9525">
            <a:noFill/>
            <a:miter lim="800000"/>
            <a:headEnd/>
            <a:tailEnd/>
          </a:ln>
        </p:spPr>
        <p:txBody>
          <a:bodyPr wrap="square">
            <a:spAutoFit/>
          </a:bodyPr>
          <a:lstStyle/>
          <a:p>
            <a:pPr>
              <a:spcBef>
                <a:spcPct val="50000"/>
              </a:spcBef>
            </a:pPr>
            <a:r>
              <a:rPr lang="en-US" sz="2400" b="1" i="1" dirty="0" smtClean="0">
                <a:solidFill>
                  <a:schemeClr val="accent1">
                    <a:lumMod val="50000"/>
                  </a:schemeClr>
                </a:solidFill>
                <a:latin typeface="Arial Narrow" pitchFamily="34" charset="0"/>
              </a:rPr>
              <a:t>Aseptic Procedure </a:t>
            </a:r>
            <a:endParaRPr lang="en-US" sz="2400" b="1" i="1" dirty="0">
              <a:solidFill>
                <a:schemeClr val="accent1">
                  <a:lumMod val="50000"/>
                </a:schemeClr>
              </a:solidFill>
              <a:latin typeface="Arial Narrow" pitchFamily="34" charset="0"/>
            </a:endParaRPr>
          </a:p>
        </p:txBody>
      </p:sp>
      <p:sp>
        <p:nvSpPr>
          <p:cNvPr id="9" name="Line 12"/>
          <p:cNvSpPr>
            <a:spLocks noChangeShapeType="1"/>
          </p:cNvSpPr>
          <p:nvPr/>
        </p:nvSpPr>
        <p:spPr bwMode="auto">
          <a:xfrm>
            <a:off x="404664" y="899592"/>
            <a:ext cx="5579368" cy="0"/>
          </a:xfrm>
          <a:prstGeom prst="line">
            <a:avLst/>
          </a:prstGeom>
          <a:noFill/>
          <a:ln w="9525">
            <a:solidFill>
              <a:schemeClr val="tx1"/>
            </a:solidFill>
            <a:round/>
            <a:headEnd/>
            <a:tailEnd/>
          </a:ln>
        </p:spPr>
        <p:txBody>
          <a:bodyPr/>
          <a:lstStyle/>
          <a:p>
            <a:endParaRPr lang="en-CA"/>
          </a:p>
        </p:txBody>
      </p:sp>
      <p:sp>
        <p:nvSpPr>
          <p:cNvPr id="10" name="Rectangle 9"/>
          <p:cNvSpPr/>
          <p:nvPr/>
        </p:nvSpPr>
        <p:spPr>
          <a:xfrm>
            <a:off x="332656" y="1043608"/>
            <a:ext cx="6120680" cy="7509748"/>
          </a:xfrm>
          <a:prstGeom prst="rect">
            <a:avLst/>
          </a:prstGeom>
        </p:spPr>
        <p:txBody>
          <a:bodyPr wrap="square">
            <a:spAutoFit/>
          </a:bodyPr>
          <a:lstStyle/>
          <a:p>
            <a:pPr>
              <a:spcBef>
                <a:spcPct val="50000"/>
              </a:spcBef>
            </a:pPr>
            <a:r>
              <a:rPr lang="en-US" sz="1600" dirty="0" smtClean="0">
                <a:latin typeface="+mj-lt"/>
              </a:rPr>
              <a:t>An aseptic procedure is the process of handling sanitized and disinfected objects so that you prevent  the possibility of cross-contamination. </a:t>
            </a:r>
          </a:p>
          <a:p>
            <a:pPr>
              <a:spcBef>
                <a:spcPct val="50000"/>
              </a:spcBef>
            </a:pPr>
            <a:r>
              <a:rPr lang="en-US" sz="1600" b="1" i="1" dirty="0" smtClean="0">
                <a:latin typeface="+mj-lt"/>
              </a:rPr>
              <a:t>Examples are:</a:t>
            </a:r>
          </a:p>
          <a:p>
            <a:pPr>
              <a:spcBef>
                <a:spcPct val="50000"/>
              </a:spcBef>
              <a:buFontTx/>
              <a:buChar char="•"/>
            </a:pPr>
            <a:r>
              <a:rPr lang="en-US" sz="1600" dirty="0" smtClean="0">
                <a:latin typeface="+mj-lt"/>
              </a:rPr>
              <a:t>Before beginning a treatment, lay out all implements you will use, including tools, gauze, cotton, etc, on a clean towel.  This way you are less likely to open a container to get supplies, after touching the client’s skin.  Any object touched during treatment should be discarded or properly sanitized and disinfected.</a:t>
            </a:r>
          </a:p>
          <a:p>
            <a:pPr>
              <a:spcBef>
                <a:spcPct val="50000"/>
              </a:spcBef>
              <a:buFontTx/>
              <a:buChar char="•"/>
            </a:pPr>
            <a:r>
              <a:rPr lang="en-US" sz="1600" dirty="0" smtClean="0">
                <a:latin typeface="+mj-lt"/>
              </a:rPr>
              <a:t>Never open containers with gloved hands, this is cross-contamination.  If you have to get more product or utensils, remove gloves, sanitize hands, get objects, re-sanitize hands, and reapply gloves.</a:t>
            </a:r>
          </a:p>
          <a:p>
            <a:pPr>
              <a:spcBef>
                <a:spcPct val="50000"/>
              </a:spcBef>
              <a:buFontTx/>
              <a:buChar char="•"/>
            </a:pPr>
            <a:r>
              <a:rPr lang="en-US" sz="1600" dirty="0" smtClean="0">
                <a:latin typeface="+mj-lt"/>
              </a:rPr>
              <a:t>For each client use clean towels, sheets, headbands, etc.</a:t>
            </a:r>
          </a:p>
          <a:p>
            <a:pPr>
              <a:spcBef>
                <a:spcPct val="50000"/>
              </a:spcBef>
              <a:buFontTx/>
              <a:buChar char="•"/>
            </a:pPr>
            <a:r>
              <a:rPr lang="en-US" sz="1600" dirty="0" smtClean="0"/>
              <a:t>Wear gloves during entire treatment, especially waxing, electrolysis, etc.</a:t>
            </a:r>
            <a:r>
              <a:rPr lang="en-US" dirty="0" smtClean="0"/>
              <a:t> </a:t>
            </a:r>
            <a:r>
              <a:rPr lang="en-US" sz="1600" dirty="0" smtClean="0"/>
              <a:t>Creams and products should be removed by pumps, squeezing, or spatulas.  Never dip into product with hands, and never double dip with spatula</a:t>
            </a:r>
          </a:p>
          <a:p>
            <a:pPr>
              <a:spcBef>
                <a:spcPct val="50000"/>
              </a:spcBef>
              <a:buFontTx/>
              <a:buChar char="•"/>
            </a:pPr>
            <a:r>
              <a:rPr lang="en-US" sz="1600" dirty="0" smtClean="0"/>
              <a:t>After treatments, laundry should be placed in a covered basket, disposable items in a covered trash can, any unused                                  product discarded and any tools/implements to be                                                                re-used should be cleaned and disinfected/sterilized</a:t>
            </a:r>
            <a:endParaRPr lang="en-US" sz="1600" dirty="0" smtClean="0">
              <a:latin typeface="+mj-lt"/>
            </a:endParaRPr>
          </a:p>
          <a:p>
            <a:pPr>
              <a:spcBef>
                <a:spcPct val="50000"/>
              </a:spcBef>
              <a:buFontTx/>
              <a:buChar char="•"/>
            </a:pPr>
            <a:r>
              <a:rPr lang="en-US" sz="1600" dirty="0" smtClean="0"/>
              <a:t>All surfaces should be wiped down with a cleaner                                                and disinfectant before next client</a:t>
            </a:r>
          </a:p>
          <a:p>
            <a:pPr>
              <a:spcBef>
                <a:spcPct val="50000"/>
              </a:spcBef>
            </a:pPr>
            <a:endParaRPr lang="en-US" sz="1600" dirty="0" smtClean="0">
              <a:latin typeface="+mj-lt"/>
            </a:endParaRPr>
          </a:p>
          <a:p>
            <a:pPr>
              <a:spcBef>
                <a:spcPct val="50000"/>
              </a:spcBef>
              <a:buFontTx/>
              <a:buChar char="•"/>
            </a:pPr>
            <a:endParaRPr lang="en-US" sz="1600" dirty="0"/>
          </a:p>
        </p:txBody>
      </p:sp>
      <p:pic>
        <p:nvPicPr>
          <p:cNvPr id="11" name="Picture 2" descr="http://www.nutechgroup.org/wp-content/uploads/Partek-Cross-Contaminiation-538x218.jpg"/>
          <p:cNvPicPr>
            <a:picLocks noChangeAspect="1" noChangeArrowheads="1"/>
          </p:cNvPicPr>
          <p:nvPr/>
        </p:nvPicPr>
        <p:blipFill>
          <a:blip r:embed="rId2" cstate="print"/>
          <a:srcRect l="36536" t="3160" r="36766" b="6676"/>
          <a:stretch>
            <a:fillRect/>
          </a:stretch>
        </p:blipFill>
        <p:spPr bwMode="auto">
          <a:xfrm>
            <a:off x="4886581" y="6732240"/>
            <a:ext cx="1971419" cy="23762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Line 4"/>
          <p:cNvSpPr>
            <a:spLocks noChangeShapeType="1"/>
          </p:cNvSpPr>
          <p:nvPr/>
        </p:nvSpPr>
        <p:spPr bwMode="auto">
          <a:xfrm>
            <a:off x="381000" y="838200"/>
            <a:ext cx="5867400" cy="0"/>
          </a:xfrm>
          <a:prstGeom prst="line">
            <a:avLst/>
          </a:prstGeom>
          <a:noFill/>
          <a:ln w="9525">
            <a:solidFill>
              <a:schemeClr val="tx1"/>
            </a:solidFill>
            <a:round/>
            <a:headEnd/>
            <a:tailEnd/>
          </a:ln>
        </p:spPr>
        <p:txBody>
          <a:bodyPr/>
          <a:lstStyle/>
          <a:p>
            <a:endParaRPr lang="en-CA"/>
          </a:p>
        </p:txBody>
      </p:sp>
      <p:sp>
        <p:nvSpPr>
          <p:cNvPr id="34820" name="Rectangle 5"/>
          <p:cNvSpPr>
            <a:spLocks noChangeArrowheads="1"/>
          </p:cNvSpPr>
          <p:nvPr/>
        </p:nvSpPr>
        <p:spPr bwMode="auto">
          <a:xfrm>
            <a:off x="260648" y="1043608"/>
            <a:ext cx="6400800" cy="6863417"/>
          </a:xfrm>
          <a:prstGeom prst="rect">
            <a:avLst/>
          </a:prstGeom>
          <a:noFill/>
          <a:ln w="9525">
            <a:noFill/>
            <a:miter lim="800000"/>
            <a:headEnd/>
            <a:tailEnd/>
          </a:ln>
        </p:spPr>
        <p:txBody>
          <a:bodyPr tIns="0" bIns="0" anchor="ctr">
            <a:spAutoFit/>
          </a:bodyPr>
          <a:lstStyle/>
          <a:p>
            <a:r>
              <a:rPr lang="en-US" sz="1200" b="1" i="1" dirty="0"/>
              <a:t>Adapted from Community and Hospital infection Control Association – Canada</a:t>
            </a:r>
          </a:p>
          <a:p>
            <a:endParaRPr lang="en-US" sz="1200" b="0" dirty="0"/>
          </a:p>
          <a:p>
            <a:r>
              <a:rPr lang="en-US" sz="1400" b="1" i="1" dirty="0"/>
              <a:t>Why is hand hygiene important?</a:t>
            </a:r>
          </a:p>
          <a:p>
            <a:pPr>
              <a:buFontTx/>
              <a:buChar char="•"/>
            </a:pPr>
            <a:r>
              <a:rPr lang="en-US" sz="1400" b="0" dirty="0"/>
              <a:t>Hand hygiene refers to removing or killing microorganisms (germs) on the hands.  </a:t>
            </a:r>
          </a:p>
          <a:p>
            <a:pPr>
              <a:buFontTx/>
              <a:buChar char="•"/>
            </a:pPr>
            <a:r>
              <a:rPr lang="en-US" sz="1400" b="0" dirty="0"/>
              <a:t>When performed correctly, hand hygiene is the single most effective way to prevent the spread of communicable disease and infections. </a:t>
            </a:r>
          </a:p>
          <a:p>
            <a:pPr>
              <a:buFontTx/>
              <a:buChar char="•"/>
            </a:pPr>
            <a:r>
              <a:rPr lang="en-US" sz="1400" b="0" dirty="0"/>
              <a:t>Hand hygiene may be performed either by using soap and running water, or with alcohol-based hand rubs.</a:t>
            </a:r>
            <a:br>
              <a:rPr lang="en-US" sz="1400" b="0" dirty="0"/>
            </a:br>
            <a:endParaRPr lang="en-US" sz="1200" b="1" i="1" dirty="0"/>
          </a:p>
          <a:p>
            <a:r>
              <a:rPr lang="en-US" sz="1400" b="1" i="1" dirty="0"/>
              <a:t>When should hand hygiene be performed?</a:t>
            </a:r>
          </a:p>
          <a:p>
            <a:pPr>
              <a:buFontTx/>
              <a:buChar char="•"/>
            </a:pPr>
            <a:r>
              <a:rPr lang="en-US" sz="1400" b="0" dirty="0"/>
              <a:t>Hand hygiene is required:  before and after contact with a client, their body substances or items contaminated by them</a:t>
            </a:r>
          </a:p>
          <a:p>
            <a:pPr>
              <a:buFontTx/>
              <a:buChar char="•"/>
            </a:pPr>
            <a:r>
              <a:rPr lang="en-US" sz="1400" b="0" dirty="0"/>
              <a:t>Between different procedures on the same client</a:t>
            </a:r>
          </a:p>
          <a:p>
            <a:pPr>
              <a:buFontTx/>
              <a:buChar char="•"/>
            </a:pPr>
            <a:r>
              <a:rPr lang="en-US" sz="1400" b="0" dirty="0"/>
              <a:t>Before putting on and after taking off gloves</a:t>
            </a:r>
          </a:p>
          <a:p>
            <a:pPr>
              <a:buFontTx/>
              <a:buChar char="•"/>
            </a:pPr>
            <a:r>
              <a:rPr lang="en-US" sz="1400" b="0" dirty="0"/>
              <a:t>Before performing any aseptic procedure</a:t>
            </a:r>
          </a:p>
          <a:p>
            <a:pPr>
              <a:buFontTx/>
              <a:buChar char="•"/>
            </a:pPr>
            <a:r>
              <a:rPr lang="en-US" sz="1400" b="0" dirty="0"/>
              <a:t>After performing personal functions (e.g. using the toilette, blowing your nose)</a:t>
            </a:r>
          </a:p>
          <a:p>
            <a:pPr>
              <a:buFontTx/>
              <a:buChar char="•"/>
            </a:pPr>
            <a:r>
              <a:rPr lang="en-US" sz="1400" b="0" dirty="0"/>
              <a:t>When hands come in contact with secretions, excretions, blood and body fluids</a:t>
            </a:r>
          </a:p>
          <a:p>
            <a:endParaRPr lang="en-US" sz="1200" b="1" i="1" dirty="0"/>
          </a:p>
          <a:p>
            <a:r>
              <a:rPr lang="en-US" sz="1400" b="1" i="1" dirty="0"/>
              <a:t>When should soap and water be used?</a:t>
            </a:r>
          </a:p>
          <a:p>
            <a:pPr>
              <a:buFontTx/>
              <a:buChar char="•"/>
            </a:pPr>
            <a:r>
              <a:rPr lang="en-US" sz="1400" b="0" dirty="0"/>
              <a:t>Hand washing with soap and running water must be performed whenever hands are visible soiled.</a:t>
            </a:r>
          </a:p>
          <a:p>
            <a:pPr>
              <a:buFontTx/>
              <a:buChar char="•"/>
            </a:pPr>
            <a:r>
              <a:rPr lang="en-US" sz="1400" b="0" dirty="0"/>
              <a:t>Any type of plain soap may be used.  (Bar soaps not recommended) </a:t>
            </a:r>
          </a:p>
          <a:p>
            <a:pPr>
              <a:buFontTx/>
              <a:buChar char="•"/>
            </a:pPr>
            <a:r>
              <a:rPr lang="en-US" sz="1400" b="0" dirty="0"/>
              <a:t>Liquid soap containers should be used until empty and then discarded.  </a:t>
            </a:r>
            <a:br>
              <a:rPr lang="en-US" sz="1400" b="0" dirty="0"/>
            </a:br>
            <a:r>
              <a:rPr lang="en-US" sz="1200" b="0" dirty="0"/>
              <a:t/>
            </a:r>
            <a:br>
              <a:rPr lang="en-US" sz="1200" b="0" dirty="0"/>
            </a:br>
            <a:endParaRPr lang="en-US" sz="1200" dirty="0"/>
          </a:p>
          <a:p>
            <a:r>
              <a:rPr lang="en-US" sz="1400" b="1" i="1" dirty="0"/>
              <a:t>When should alcohol-based hand rubs be used?</a:t>
            </a:r>
          </a:p>
          <a:p>
            <a:pPr>
              <a:buFontTx/>
              <a:buChar char="•"/>
            </a:pPr>
            <a:r>
              <a:rPr lang="en-US" sz="1400" b="0" dirty="0"/>
              <a:t> Alcohol based hand rubs/gels/rinses are the preferred method for decontaminating hands</a:t>
            </a:r>
          </a:p>
          <a:p>
            <a:pPr>
              <a:buFontTx/>
              <a:buChar char="•"/>
            </a:pPr>
            <a:r>
              <a:rPr lang="en-US" sz="1400" b="0" dirty="0"/>
              <a:t> must contain more than 60% alcohol.</a:t>
            </a:r>
          </a:p>
          <a:p>
            <a:pPr>
              <a:buFontTx/>
              <a:buChar char="•"/>
            </a:pPr>
            <a:r>
              <a:rPr lang="en-US" sz="1400" b="0" dirty="0"/>
              <a:t>Using alcohol-based hand rub is better than washing hands (even with antibacterial soap) when hands are not visibly soiled.</a:t>
            </a:r>
          </a:p>
          <a:p>
            <a:r>
              <a:rPr lang="en-US" sz="1200" b="0" dirty="0"/>
              <a:t/>
            </a:r>
            <a:br>
              <a:rPr lang="en-US" sz="1200" b="0" dirty="0"/>
            </a:br>
            <a:endParaRPr lang="en-US" sz="1200" b="0" dirty="0"/>
          </a:p>
        </p:txBody>
      </p:sp>
      <p:sp>
        <p:nvSpPr>
          <p:cNvPr id="34821" name="Slide Number Placeholder 4"/>
          <p:cNvSpPr>
            <a:spLocks noGrp="1"/>
          </p:cNvSpPr>
          <p:nvPr>
            <p:ph type="sldNum" sz="quarter" idx="12"/>
          </p:nvPr>
        </p:nvSpPr>
        <p:spPr>
          <a:noFill/>
        </p:spPr>
        <p:txBody>
          <a:bodyPr/>
          <a:lstStyle/>
          <a:p>
            <a:fld id="{19852937-35B8-41DC-B33C-8186E2C34B14}" type="slidenum">
              <a:rPr lang="en-US" smtClean="0">
                <a:latin typeface="Arial" pitchFamily="34" charset="0"/>
              </a:rPr>
              <a:pPr/>
              <a:t>31</a:t>
            </a:fld>
            <a:endParaRPr lang="en-US" smtClean="0">
              <a:latin typeface="Arial" pitchFamily="34" charset="0"/>
            </a:endParaRPr>
          </a:p>
        </p:txBody>
      </p:sp>
      <p:sp>
        <p:nvSpPr>
          <p:cNvPr id="8" name="Text Box 6"/>
          <p:cNvSpPr txBox="1">
            <a:spLocks noChangeArrowheads="1"/>
          </p:cNvSpPr>
          <p:nvPr/>
        </p:nvSpPr>
        <p:spPr bwMode="auto">
          <a:xfrm>
            <a:off x="291480" y="293911"/>
            <a:ext cx="5153744" cy="461665"/>
          </a:xfrm>
          <a:prstGeom prst="rect">
            <a:avLst/>
          </a:prstGeom>
          <a:noFill/>
          <a:ln w="9525">
            <a:noFill/>
            <a:miter lim="800000"/>
            <a:headEnd/>
            <a:tailEnd/>
          </a:ln>
        </p:spPr>
        <p:txBody>
          <a:bodyPr wrap="square">
            <a:spAutoFit/>
          </a:bodyPr>
          <a:lstStyle/>
          <a:p>
            <a:pPr>
              <a:spcBef>
                <a:spcPct val="50000"/>
              </a:spcBef>
            </a:pPr>
            <a:r>
              <a:rPr lang="en-US" sz="2400" b="1" i="1" dirty="0" smtClean="0">
                <a:solidFill>
                  <a:schemeClr val="accent1">
                    <a:lumMod val="50000"/>
                  </a:schemeClr>
                </a:solidFill>
                <a:latin typeface="Arial Narrow" pitchFamily="34" charset="0"/>
              </a:rPr>
              <a:t>Hand Hygiene </a:t>
            </a:r>
            <a:endParaRPr lang="en-US" sz="2400" b="1" i="1" dirty="0">
              <a:solidFill>
                <a:schemeClr val="accent1">
                  <a:lumMod val="50000"/>
                </a:schemeClr>
              </a:solidFill>
              <a:latin typeface="Arial Narrow" pitchFamily="34" charset="0"/>
            </a:endParaRPr>
          </a:p>
        </p:txBody>
      </p:sp>
      <p:pic>
        <p:nvPicPr>
          <p:cNvPr id="126978" name="Picture 2" descr="http://image.slidesharecdn.com/slideshandsafetyhygiene-130423093135-phpapp02/95/slides-hand-safety-hygiene-3-638.jpg?cb=1366710836"/>
          <p:cNvPicPr>
            <a:picLocks noChangeAspect="1" noChangeArrowheads="1"/>
          </p:cNvPicPr>
          <p:nvPr/>
        </p:nvPicPr>
        <p:blipFill>
          <a:blip r:embed="rId2" cstate="print"/>
          <a:srcRect l="15404" t="29987" r="22979" b="13195"/>
          <a:stretch>
            <a:fillRect/>
          </a:stretch>
        </p:blipFill>
        <p:spPr bwMode="auto">
          <a:xfrm>
            <a:off x="3573016" y="7391390"/>
            <a:ext cx="2376264" cy="1645106"/>
          </a:xfrm>
          <a:prstGeom prst="rect">
            <a:avLst/>
          </a:prstGeom>
          <a:noFill/>
        </p:spPr>
      </p:pic>
      <p:sp>
        <p:nvSpPr>
          <p:cNvPr id="7" name="TextBox 6"/>
          <p:cNvSpPr txBox="1"/>
          <p:nvPr/>
        </p:nvSpPr>
        <p:spPr>
          <a:xfrm>
            <a:off x="6165304" y="8774886"/>
            <a:ext cx="720080" cy="261610"/>
          </a:xfrm>
          <a:prstGeom prst="rect">
            <a:avLst/>
          </a:prstGeom>
          <a:noFill/>
        </p:spPr>
        <p:txBody>
          <a:bodyPr wrap="square" rtlCol="0">
            <a:spAutoFit/>
          </a:bodyPr>
          <a:lstStyle/>
          <a:p>
            <a:r>
              <a:rPr lang="en-CA" sz="1050" b="1" i="1" dirty="0" smtClean="0"/>
              <a:t>WB #8</a:t>
            </a:r>
            <a:endParaRPr lang="en-CA" sz="1050" b="1" i="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C:\Users\cparaschos\Desktop\WHO_6_step_blue-1024x860.png"/>
          <p:cNvPicPr>
            <a:picLocks noChangeAspect="1" noChangeArrowheads="1"/>
          </p:cNvPicPr>
          <p:nvPr/>
        </p:nvPicPr>
        <p:blipFill>
          <a:blip r:embed="rId2" cstate="print"/>
          <a:srcRect/>
          <a:stretch>
            <a:fillRect/>
          </a:stretch>
        </p:blipFill>
        <p:spPr bwMode="auto">
          <a:xfrm>
            <a:off x="78700" y="3419872"/>
            <a:ext cx="6662668" cy="5667490"/>
          </a:xfrm>
          <a:prstGeom prst="rect">
            <a:avLst/>
          </a:prstGeom>
          <a:noFill/>
        </p:spPr>
      </p:pic>
      <p:sp>
        <p:nvSpPr>
          <p:cNvPr id="5" name="Text Box 15"/>
          <p:cNvSpPr txBox="1">
            <a:spLocks noChangeArrowheads="1"/>
          </p:cNvSpPr>
          <p:nvPr/>
        </p:nvSpPr>
        <p:spPr bwMode="auto">
          <a:xfrm>
            <a:off x="332656" y="899592"/>
            <a:ext cx="6048672" cy="2554545"/>
          </a:xfrm>
          <a:prstGeom prst="rect">
            <a:avLst/>
          </a:prstGeom>
          <a:noFill/>
          <a:ln w="9525">
            <a:noFill/>
            <a:miter lim="800000"/>
            <a:headEnd/>
            <a:tailEnd/>
          </a:ln>
        </p:spPr>
        <p:txBody>
          <a:bodyPr wrap="square">
            <a:spAutoFit/>
          </a:bodyPr>
          <a:lstStyle/>
          <a:p>
            <a:pPr>
              <a:spcBef>
                <a:spcPct val="50000"/>
              </a:spcBef>
            </a:pPr>
            <a:r>
              <a:rPr lang="en-US" sz="1600" b="0" dirty="0" smtClean="0"/>
              <a:t>Removing </a:t>
            </a:r>
            <a:r>
              <a:rPr lang="en-US" sz="1600" b="0" dirty="0"/>
              <a:t>all dirt and contaminants from the skin is extremely important. Hands and other soiled parts of the body should be cleaned at least at the end of each work period, prior to breaks, or when visiting the toilet. </a:t>
            </a:r>
          </a:p>
          <a:p>
            <a:pPr>
              <a:spcBef>
                <a:spcPct val="50000"/>
              </a:spcBef>
            </a:pPr>
            <a:r>
              <a:rPr lang="en-US" sz="1600" b="0" dirty="0"/>
              <a:t>The correct method of cleaning is also important. Developing a good hand washing technique is imperative to ensure hands are thoroughly clean </a:t>
            </a:r>
          </a:p>
          <a:p>
            <a:pPr>
              <a:spcBef>
                <a:spcPct val="50000"/>
              </a:spcBef>
            </a:pPr>
            <a:r>
              <a:rPr lang="en-US" sz="1600" b="0" dirty="0"/>
              <a:t>It is usual to wet hands before dispensing a dose of soap into a cupped hand.</a:t>
            </a:r>
          </a:p>
        </p:txBody>
      </p:sp>
      <p:sp>
        <p:nvSpPr>
          <p:cNvPr id="6" name="Line 4"/>
          <p:cNvSpPr>
            <a:spLocks noChangeShapeType="1"/>
          </p:cNvSpPr>
          <p:nvPr/>
        </p:nvSpPr>
        <p:spPr bwMode="auto">
          <a:xfrm>
            <a:off x="381000" y="838200"/>
            <a:ext cx="5867400" cy="0"/>
          </a:xfrm>
          <a:prstGeom prst="line">
            <a:avLst/>
          </a:prstGeom>
          <a:noFill/>
          <a:ln w="9525">
            <a:solidFill>
              <a:schemeClr val="tx1"/>
            </a:solidFill>
            <a:round/>
            <a:headEnd/>
            <a:tailEnd/>
          </a:ln>
        </p:spPr>
        <p:txBody>
          <a:bodyPr/>
          <a:lstStyle/>
          <a:p>
            <a:endParaRPr lang="en-CA"/>
          </a:p>
        </p:txBody>
      </p:sp>
      <p:sp>
        <p:nvSpPr>
          <p:cNvPr id="7" name="Text Box 6"/>
          <p:cNvSpPr txBox="1">
            <a:spLocks noChangeArrowheads="1"/>
          </p:cNvSpPr>
          <p:nvPr/>
        </p:nvSpPr>
        <p:spPr bwMode="auto">
          <a:xfrm>
            <a:off x="291480" y="293911"/>
            <a:ext cx="5153744" cy="461665"/>
          </a:xfrm>
          <a:prstGeom prst="rect">
            <a:avLst/>
          </a:prstGeom>
          <a:noFill/>
          <a:ln w="9525">
            <a:noFill/>
            <a:miter lim="800000"/>
            <a:headEnd/>
            <a:tailEnd/>
          </a:ln>
        </p:spPr>
        <p:txBody>
          <a:bodyPr wrap="square">
            <a:spAutoFit/>
          </a:bodyPr>
          <a:lstStyle/>
          <a:p>
            <a:pPr>
              <a:spcBef>
                <a:spcPct val="50000"/>
              </a:spcBef>
            </a:pPr>
            <a:r>
              <a:rPr lang="en-US" sz="2400" b="1" i="1" dirty="0" smtClean="0">
                <a:solidFill>
                  <a:schemeClr val="accent1">
                    <a:lumMod val="50000"/>
                  </a:schemeClr>
                </a:solidFill>
                <a:latin typeface="Arial Narrow" pitchFamily="34" charset="0"/>
              </a:rPr>
              <a:t>Hand Washing Technique  </a:t>
            </a:r>
            <a:endParaRPr lang="en-US" sz="2400" b="1" i="1" dirty="0">
              <a:solidFill>
                <a:schemeClr val="accent1">
                  <a:lumMod val="50000"/>
                </a:schemeClr>
              </a:solidFill>
              <a:latin typeface="Arial Narrow" pitchFamily="34" charset="0"/>
            </a:endParaRPr>
          </a:p>
        </p:txBody>
      </p:sp>
      <p:sp>
        <p:nvSpPr>
          <p:cNvPr id="8" name="Slide Number Placeholder 7"/>
          <p:cNvSpPr>
            <a:spLocks noGrp="1"/>
          </p:cNvSpPr>
          <p:nvPr>
            <p:ph type="sldNum" sz="quarter" idx="12"/>
          </p:nvPr>
        </p:nvSpPr>
        <p:spPr/>
        <p:txBody>
          <a:bodyPr/>
          <a:lstStyle/>
          <a:p>
            <a:fld id="{747D905B-F939-4811-8E94-D4FFD0636B7A}" type="slidenum">
              <a:rPr lang="en-CA" smtClean="0"/>
              <a:pPr/>
              <a:t>32</a:t>
            </a:fld>
            <a:endParaRPr lang="en-CA"/>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9"/>
          <p:cNvSpPr>
            <a:spLocks noChangeArrowheads="1"/>
          </p:cNvSpPr>
          <p:nvPr/>
        </p:nvSpPr>
        <p:spPr bwMode="auto">
          <a:xfrm>
            <a:off x="260648" y="899592"/>
            <a:ext cx="6324600" cy="3693319"/>
          </a:xfrm>
          <a:prstGeom prst="rect">
            <a:avLst/>
          </a:prstGeom>
          <a:noFill/>
          <a:ln w="9525">
            <a:noFill/>
            <a:miter lim="800000"/>
            <a:headEnd/>
            <a:tailEnd/>
          </a:ln>
        </p:spPr>
        <p:txBody>
          <a:bodyPr lIns="0" tIns="0" rIns="0" bIns="0" anchor="ctr">
            <a:spAutoFit/>
          </a:bodyPr>
          <a:lstStyle/>
          <a:p>
            <a:r>
              <a:rPr lang="en-US" sz="1600" b="0" dirty="0"/>
              <a:t>It is not always possible to protect the skin against various contaminants in the workplace.  Therefore, cleaning and taking care of the hands is an important part of developing a proactive, holistic stance against work related skin disorders.</a:t>
            </a:r>
          </a:p>
          <a:p>
            <a:endParaRPr lang="en-US" sz="1600" b="0" dirty="0"/>
          </a:p>
          <a:p>
            <a:pPr>
              <a:buFontTx/>
              <a:buChar char="•"/>
            </a:pPr>
            <a:r>
              <a:rPr lang="en-US" sz="1600" b="0" dirty="0"/>
              <a:t>Separate washroom studies from around the world show that only 70% of people wash their hands and only 30% of people actually use soap when washing their hands </a:t>
            </a:r>
          </a:p>
          <a:p>
            <a:pPr>
              <a:buFontTx/>
              <a:buChar char="•"/>
            </a:pPr>
            <a:r>
              <a:rPr lang="en-US" sz="1600" b="0" dirty="0"/>
              <a:t>People do not wash their hands frequently or adequately enough - The average person washes their hands for around 10 seconds. This will remove around 90% of germs from their hands </a:t>
            </a:r>
          </a:p>
          <a:p>
            <a:pPr>
              <a:buFontTx/>
              <a:buChar char="•"/>
            </a:pPr>
            <a:r>
              <a:rPr lang="en-US" sz="1600" b="0" dirty="0"/>
              <a:t>Bacteria grow and double in number in less than 20 minutes</a:t>
            </a:r>
          </a:p>
          <a:p>
            <a:endParaRPr lang="en-US" sz="1600" b="0" dirty="0"/>
          </a:p>
          <a:p>
            <a:r>
              <a:rPr lang="en-US" sz="1600" b="0" dirty="0"/>
              <a:t>The image below shows the most frequently missed parts of the hands when the correct hand washing technique is not adopted.</a:t>
            </a:r>
          </a:p>
        </p:txBody>
      </p:sp>
      <p:sp>
        <p:nvSpPr>
          <p:cNvPr id="36867" name="Rectangle 10"/>
          <p:cNvSpPr>
            <a:spLocks noChangeArrowheads="1"/>
          </p:cNvSpPr>
          <p:nvPr/>
        </p:nvSpPr>
        <p:spPr bwMode="auto">
          <a:xfrm>
            <a:off x="0" y="0"/>
            <a:ext cx="184150" cy="641350"/>
          </a:xfrm>
          <a:prstGeom prst="rect">
            <a:avLst/>
          </a:prstGeom>
          <a:noFill/>
          <a:ln w="9525">
            <a:noFill/>
            <a:miter lim="800000"/>
            <a:headEnd/>
            <a:tailEnd/>
          </a:ln>
        </p:spPr>
        <p:txBody>
          <a:bodyPr wrap="none" anchor="ctr">
            <a:spAutoFit/>
          </a:bodyPr>
          <a:lstStyle/>
          <a:p>
            <a:endParaRPr lang="en-US" b="0"/>
          </a:p>
          <a:p>
            <a:pPr eaLnBrk="0" hangingPunct="0"/>
            <a:endParaRPr lang="en-US" b="0"/>
          </a:p>
        </p:txBody>
      </p:sp>
      <p:sp>
        <p:nvSpPr>
          <p:cNvPr id="36868" name="Rectangle 11"/>
          <p:cNvSpPr>
            <a:spLocks noChangeArrowheads="1"/>
          </p:cNvSpPr>
          <p:nvPr/>
        </p:nvSpPr>
        <p:spPr bwMode="auto">
          <a:xfrm>
            <a:off x="0" y="0"/>
            <a:ext cx="184150" cy="641350"/>
          </a:xfrm>
          <a:prstGeom prst="rect">
            <a:avLst/>
          </a:prstGeom>
          <a:noFill/>
          <a:ln w="9525">
            <a:noFill/>
            <a:miter lim="800000"/>
            <a:headEnd/>
            <a:tailEnd/>
          </a:ln>
        </p:spPr>
        <p:txBody>
          <a:bodyPr wrap="none" anchor="ctr">
            <a:spAutoFit/>
          </a:bodyPr>
          <a:lstStyle/>
          <a:p>
            <a:endParaRPr lang="en-US" b="0"/>
          </a:p>
          <a:p>
            <a:pPr eaLnBrk="0" hangingPunct="0"/>
            <a:endParaRPr lang="en-US" b="0"/>
          </a:p>
        </p:txBody>
      </p:sp>
      <p:pic>
        <p:nvPicPr>
          <p:cNvPr id="36869" name="Picture 12" descr="poor-washing-technique-labelled"/>
          <p:cNvPicPr>
            <a:picLocks noChangeAspect="1" noChangeArrowheads="1"/>
          </p:cNvPicPr>
          <p:nvPr/>
        </p:nvPicPr>
        <p:blipFill>
          <a:blip r:embed="rId2" cstate="print"/>
          <a:srcRect/>
          <a:stretch>
            <a:fillRect/>
          </a:stretch>
        </p:blipFill>
        <p:spPr bwMode="auto">
          <a:xfrm>
            <a:off x="404664" y="4644008"/>
            <a:ext cx="5976664" cy="4396145"/>
          </a:xfrm>
          <a:prstGeom prst="rect">
            <a:avLst/>
          </a:prstGeom>
          <a:noFill/>
          <a:ln w="9525">
            <a:noFill/>
            <a:miter lim="800000"/>
            <a:headEnd/>
            <a:tailEnd/>
          </a:ln>
        </p:spPr>
      </p:pic>
      <p:sp>
        <p:nvSpPr>
          <p:cNvPr id="36870" name="Rectangle 13"/>
          <p:cNvSpPr>
            <a:spLocks noChangeArrowheads="1"/>
          </p:cNvSpPr>
          <p:nvPr/>
        </p:nvSpPr>
        <p:spPr bwMode="auto">
          <a:xfrm>
            <a:off x="0" y="0"/>
            <a:ext cx="184150" cy="641350"/>
          </a:xfrm>
          <a:prstGeom prst="rect">
            <a:avLst/>
          </a:prstGeom>
          <a:noFill/>
          <a:ln w="9525">
            <a:noFill/>
            <a:miter lim="800000"/>
            <a:headEnd/>
            <a:tailEnd/>
          </a:ln>
        </p:spPr>
        <p:txBody>
          <a:bodyPr wrap="none" anchor="ctr">
            <a:spAutoFit/>
          </a:bodyPr>
          <a:lstStyle/>
          <a:p>
            <a:endParaRPr lang="en-US" b="0"/>
          </a:p>
          <a:p>
            <a:pPr eaLnBrk="0" hangingPunct="0"/>
            <a:endParaRPr lang="en-US" b="0"/>
          </a:p>
        </p:txBody>
      </p:sp>
      <p:sp>
        <p:nvSpPr>
          <p:cNvPr id="36871" name="Rectangle 14"/>
          <p:cNvSpPr>
            <a:spLocks noChangeArrowheads="1"/>
          </p:cNvSpPr>
          <p:nvPr/>
        </p:nvSpPr>
        <p:spPr bwMode="auto">
          <a:xfrm>
            <a:off x="0" y="0"/>
            <a:ext cx="184150" cy="641350"/>
          </a:xfrm>
          <a:prstGeom prst="rect">
            <a:avLst/>
          </a:prstGeom>
          <a:noFill/>
          <a:ln w="9525">
            <a:noFill/>
            <a:miter lim="800000"/>
            <a:headEnd/>
            <a:tailEnd/>
          </a:ln>
        </p:spPr>
        <p:txBody>
          <a:bodyPr wrap="none" anchor="ctr">
            <a:spAutoFit/>
          </a:bodyPr>
          <a:lstStyle/>
          <a:p>
            <a:endParaRPr lang="en-US" b="0"/>
          </a:p>
          <a:p>
            <a:pPr eaLnBrk="0" hangingPunct="0"/>
            <a:endParaRPr lang="en-US" b="0"/>
          </a:p>
        </p:txBody>
      </p:sp>
      <p:sp>
        <p:nvSpPr>
          <p:cNvPr id="36872" name="Rectangle 15"/>
          <p:cNvSpPr>
            <a:spLocks noChangeArrowheads="1"/>
          </p:cNvSpPr>
          <p:nvPr/>
        </p:nvSpPr>
        <p:spPr bwMode="auto">
          <a:xfrm>
            <a:off x="0" y="0"/>
            <a:ext cx="184150" cy="641350"/>
          </a:xfrm>
          <a:prstGeom prst="rect">
            <a:avLst/>
          </a:prstGeom>
          <a:noFill/>
          <a:ln w="9525">
            <a:noFill/>
            <a:miter lim="800000"/>
            <a:headEnd/>
            <a:tailEnd/>
          </a:ln>
        </p:spPr>
        <p:txBody>
          <a:bodyPr wrap="none" anchor="ctr">
            <a:spAutoFit/>
          </a:bodyPr>
          <a:lstStyle/>
          <a:p>
            <a:endParaRPr lang="en-US" b="0"/>
          </a:p>
          <a:p>
            <a:pPr eaLnBrk="0" hangingPunct="0"/>
            <a:endParaRPr lang="en-US" b="0"/>
          </a:p>
        </p:txBody>
      </p:sp>
      <p:sp>
        <p:nvSpPr>
          <p:cNvPr id="36874" name="Slide Number Placeholder 9"/>
          <p:cNvSpPr>
            <a:spLocks noGrp="1"/>
          </p:cNvSpPr>
          <p:nvPr>
            <p:ph type="sldNum" sz="quarter" idx="12"/>
          </p:nvPr>
        </p:nvSpPr>
        <p:spPr>
          <a:noFill/>
        </p:spPr>
        <p:txBody>
          <a:bodyPr/>
          <a:lstStyle/>
          <a:p>
            <a:fld id="{4222C83A-E644-475A-8A5D-C38B81FD681C}" type="slidenum">
              <a:rPr lang="en-US" smtClean="0">
                <a:latin typeface="Arial" pitchFamily="34" charset="0"/>
              </a:rPr>
              <a:pPr/>
              <a:t>33</a:t>
            </a:fld>
            <a:endParaRPr lang="en-US" smtClean="0">
              <a:latin typeface="Arial" pitchFamily="34" charset="0"/>
            </a:endParaRPr>
          </a:p>
        </p:txBody>
      </p:sp>
      <p:sp>
        <p:nvSpPr>
          <p:cNvPr id="14" name="Text Box 6"/>
          <p:cNvSpPr txBox="1">
            <a:spLocks noChangeArrowheads="1"/>
          </p:cNvSpPr>
          <p:nvPr/>
        </p:nvSpPr>
        <p:spPr bwMode="auto">
          <a:xfrm>
            <a:off x="188640" y="293911"/>
            <a:ext cx="5153744" cy="461665"/>
          </a:xfrm>
          <a:prstGeom prst="rect">
            <a:avLst/>
          </a:prstGeom>
          <a:noFill/>
          <a:ln w="9525">
            <a:noFill/>
            <a:miter lim="800000"/>
            <a:headEnd/>
            <a:tailEnd/>
          </a:ln>
        </p:spPr>
        <p:txBody>
          <a:bodyPr wrap="square">
            <a:spAutoFit/>
          </a:bodyPr>
          <a:lstStyle/>
          <a:p>
            <a:pPr>
              <a:spcBef>
                <a:spcPct val="50000"/>
              </a:spcBef>
            </a:pPr>
            <a:r>
              <a:rPr lang="en-US" sz="2400" b="1" i="1" dirty="0" err="1" smtClean="0">
                <a:solidFill>
                  <a:schemeClr val="accent1">
                    <a:lumMod val="50000"/>
                  </a:schemeClr>
                </a:solidFill>
                <a:latin typeface="Arial Narrow" pitchFamily="34" charset="0"/>
              </a:rPr>
              <a:t>con’t</a:t>
            </a:r>
            <a:r>
              <a:rPr lang="en-US" sz="2400" b="1" i="1" dirty="0" smtClean="0">
                <a:solidFill>
                  <a:schemeClr val="accent1">
                    <a:lumMod val="50000"/>
                  </a:schemeClr>
                </a:solidFill>
                <a:latin typeface="Arial Narrow" pitchFamily="34" charset="0"/>
              </a:rPr>
              <a:t>…</a:t>
            </a:r>
            <a:endParaRPr lang="en-US" sz="2400" b="1" i="1" dirty="0">
              <a:solidFill>
                <a:schemeClr val="accent1">
                  <a:lumMod val="50000"/>
                </a:schemeClr>
              </a:solidFill>
              <a:latin typeface="Arial Narrow"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ttp://aubankaitis.files.wordpress.com/2014/04/amsed-2.jpg"/>
          <p:cNvPicPr>
            <a:picLocks noChangeAspect="1" noChangeArrowheads="1"/>
          </p:cNvPicPr>
          <p:nvPr/>
        </p:nvPicPr>
        <p:blipFill>
          <a:blip r:embed="rId2" cstate="print"/>
          <a:srcRect/>
          <a:stretch>
            <a:fillRect/>
          </a:stretch>
        </p:blipFill>
        <p:spPr bwMode="auto">
          <a:xfrm>
            <a:off x="3933056" y="5929344"/>
            <a:ext cx="2880320" cy="3179160"/>
          </a:xfrm>
          <a:prstGeom prst="rect">
            <a:avLst/>
          </a:prstGeom>
          <a:noFill/>
        </p:spPr>
      </p:pic>
      <p:sp>
        <p:nvSpPr>
          <p:cNvPr id="37890" name="Rectangle 4"/>
          <p:cNvSpPr>
            <a:spLocks noChangeArrowheads="1"/>
          </p:cNvSpPr>
          <p:nvPr/>
        </p:nvSpPr>
        <p:spPr bwMode="auto">
          <a:xfrm>
            <a:off x="304800" y="867643"/>
            <a:ext cx="6248400" cy="7232749"/>
          </a:xfrm>
          <a:prstGeom prst="rect">
            <a:avLst/>
          </a:prstGeom>
          <a:noFill/>
          <a:ln w="9525">
            <a:noFill/>
            <a:miter lim="800000"/>
            <a:headEnd/>
            <a:tailEnd/>
          </a:ln>
        </p:spPr>
        <p:txBody>
          <a:bodyPr anchor="ctr">
            <a:spAutoFit/>
          </a:bodyPr>
          <a:lstStyle/>
          <a:p>
            <a:r>
              <a:rPr lang="en-US" sz="1600" b="1" i="1" dirty="0" smtClean="0"/>
              <a:t>How </a:t>
            </a:r>
            <a:r>
              <a:rPr lang="en-US" sz="1600" b="1" i="1" dirty="0"/>
              <a:t>do I use alcohol-based hand rubs?</a:t>
            </a:r>
            <a:r>
              <a:rPr lang="en-US" sz="1400" b="0" dirty="0"/>
              <a:t/>
            </a:r>
            <a:br>
              <a:rPr lang="en-US" sz="1400" b="0" dirty="0"/>
            </a:br>
            <a:r>
              <a:rPr lang="en-US" sz="1400" b="0" dirty="0" smtClean="0"/>
              <a:t>Alcohol-based </a:t>
            </a:r>
            <a:r>
              <a:rPr lang="en-US" sz="1400" b="0" dirty="0"/>
              <a:t>hand rubs should only be used if no visible dirt is present on the hands. </a:t>
            </a:r>
          </a:p>
          <a:p>
            <a:r>
              <a:rPr lang="en-US" sz="1400" b="0" dirty="0"/>
              <a:t>Remove hand and arm jewelry. </a:t>
            </a:r>
          </a:p>
          <a:p>
            <a:r>
              <a:rPr lang="en-US" sz="1400" b="0" dirty="0"/>
              <a:t>Apply antiseptic (about the size of a quarter) onto your hands, enough when you rub your hands together to cover all areas of your hands, including under your nails (1-2 pumps). </a:t>
            </a:r>
          </a:p>
          <a:p>
            <a:r>
              <a:rPr lang="en-US" sz="1400" b="0" dirty="0"/>
              <a:t>Use a rubbing motion to evenly distribute the antiseptic product over all surfaces of the hands, particularly between fingers, fingertips, back of hands and base of thumbs. </a:t>
            </a:r>
          </a:p>
          <a:p>
            <a:r>
              <a:rPr lang="en-US" sz="1400" b="0" dirty="0"/>
              <a:t>Rub hands until your hands feel dry (minimum 15-30 seconds). </a:t>
            </a:r>
            <a:endParaRPr lang="en-US" sz="1400" dirty="0"/>
          </a:p>
          <a:p>
            <a:endParaRPr lang="en-US" sz="1400" dirty="0"/>
          </a:p>
          <a:p>
            <a:r>
              <a:rPr lang="en-US" sz="1600" b="1" i="1" dirty="0"/>
              <a:t>What are some mistakes I should avoid regarding hand hygiene? </a:t>
            </a:r>
          </a:p>
          <a:p>
            <a:r>
              <a:rPr lang="en-US" sz="1200" dirty="0"/>
              <a:t/>
            </a:r>
            <a:br>
              <a:rPr lang="en-US" sz="1200" dirty="0"/>
            </a:br>
            <a:r>
              <a:rPr lang="en-US" sz="1400" b="0" dirty="0"/>
              <a:t>DON'T leave hand jewelry on when performing hand hygiene. Jewelry is very hard to clean and hides bacteria and viruses from the mechanical action of the washing/rubbing. </a:t>
            </a:r>
            <a:br>
              <a:rPr lang="en-US" sz="1400" b="0" dirty="0"/>
            </a:br>
            <a:r>
              <a:rPr lang="en-US" sz="1400" b="0" dirty="0"/>
              <a:t>DON'T use artificial nails, nail enhancements or long (&gt;3-4mm) nails, as they trap bacteria and are difficult to keep clean. </a:t>
            </a:r>
            <a:br>
              <a:rPr lang="en-US" sz="1400" b="0" dirty="0"/>
            </a:br>
            <a:r>
              <a:rPr lang="en-US" sz="1400" b="0" dirty="0"/>
              <a:t>DON'T wear chipped nail polish, as bacteria may become trapped along the edges </a:t>
            </a:r>
            <a:br>
              <a:rPr lang="en-US" sz="1400" b="0" dirty="0"/>
            </a:br>
            <a:r>
              <a:rPr lang="en-US" sz="1400" b="0" dirty="0"/>
              <a:t>DON'T use a single damp cloth to wash a group of client’s hands. </a:t>
            </a:r>
            <a:br>
              <a:rPr lang="en-US" sz="1400" b="0" dirty="0"/>
            </a:br>
            <a:r>
              <a:rPr lang="en-US" sz="1400" b="0" dirty="0"/>
              <a:t>DON'T use a standing basin of water to rinse hands. </a:t>
            </a:r>
            <a:br>
              <a:rPr lang="en-US" sz="1400" b="0" dirty="0"/>
            </a:br>
            <a:r>
              <a:rPr lang="en-US" sz="1400" b="0" dirty="0"/>
              <a:t>DON'T use a common hand towel. </a:t>
            </a:r>
            <a:br>
              <a:rPr lang="en-US" sz="1400" b="0" dirty="0"/>
            </a:br>
            <a:r>
              <a:rPr lang="en-US" sz="1400" b="0" dirty="0"/>
              <a:t>DON'T use sponges or non-disposable cleaning cloths. </a:t>
            </a:r>
            <a:r>
              <a:rPr lang="en-US" sz="1400" b="0" dirty="0" smtClean="0"/>
              <a:t>Remember</a:t>
            </a:r>
          </a:p>
          <a:p>
            <a:r>
              <a:rPr lang="en-US" sz="1400" b="0" dirty="0" smtClean="0"/>
              <a:t> </a:t>
            </a:r>
            <a:r>
              <a:rPr lang="en-US" sz="1400" b="0" dirty="0"/>
              <a:t>that germs thrive on</a:t>
            </a:r>
            <a:r>
              <a:rPr lang="en-US" sz="1400" dirty="0"/>
              <a:t> </a:t>
            </a:r>
            <a:r>
              <a:rPr lang="en-US" sz="1400" b="0" dirty="0"/>
              <a:t>moist surfaces. </a:t>
            </a:r>
          </a:p>
          <a:p>
            <a:endParaRPr lang="en-US" sz="1400" dirty="0"/>
          </a:p>
          <a:p>
            <a:r>
              <a:rPr lang="en-US" sz="1400" b="1" u="sng" dirty="0"/>
              <a:t>Does improved hand hygiene really reduce </a:t>
            </a:r>
            <a:endParaRPr lang="en-US" sz="1400" b="1" u="sng" dirty="0" smtClean="0"/>
          </a:p>
          <a:p>
            <a:r>
              <a:rPr lang="en-US" sz="1400" b="1" u="sng" dirty="0" smtClean="0"/>
              <a:t>the </a:t>
            </a:r>
            <a:r>
              <a:rPr lang="en-US" sz="1400" b="1" u="sng" dirty="0"/>
              <a:t>spread of microorganisms in personal </a:t>
            </a:r>
            <a:endParaRPr lang="en-US" sz="1400" b="1" u="sng" dirty="0" smtClean="0"/>
          </a:p>
          <a:p>
            <a:r>
              <a:rPr lang="en-US" sz="1400" b="1" u="sng" dirty="0" smtClean="0"/>
              <a:t>service </a:t>
            </a:r>
            <a:r>
              <a:rPr lang="en-US" sz="1400" b="1" u="sng" dirty="0"/>
              <a:t>settings?</a:t>
            </a:r>
          </a:p>
          <a:p>
            <a:endParaRPr lang="en-US" sz="1400" b="0" dirty="0"/>
          </a:p>
          <a:p>
            <a:r>
              <a:rPr lang="en-US" sz="1600" b="1" i="1" dirty="0"/>
              <a:t>Yes! </a:t>
            </a:r>
            <a:r>
              <a:rPr lang="en-US" sz="1400" b="0" dirty="0"/>
              <a:t> </a:t>
            </a:r>
            <a:r>
              <a:rPr lang="en-US" sz="1400" b="0" dirty="0" smtClean="0"/>
              <a:t>Numerous </a:t>
            </a:r>
            <a:r>
              <a:rPr lang="en-US" sz="1400" b="0" dirty="0"/>
              <a:t>studies show that proper </a:t>
            </a:r>
            <a:endParaRPr lang="en-US" sz="1400" b="0" dirty="0" smtClean="0"/>
          </a:p>
          <a:p>
            <a:r>
              <a:rPr lang="en-US" sz="1400" b="0" dirty="0" smtClean="0"/>
              <a:t>hand </a:t>
            </a:r>
            <a:r>
              <a:rPr lang="en-US" sz="1400" b="0" dirty="0"/>
              <a:t>hygiene reduces the spread of bacteria </a:t>
            </a:r>
            <a:endParaRPr lang="en-US" sz="1400" b="0" dirty="0" smtClean="0"/>
          </a:p>
          <a:p>
            <a:r>
              <a:rPr lang="en-US" sz="1400" b="0" dirty="0" smtClean="0"/>
              <a:t>various </a:t>
            </a:r>
            <a:r>
              <a:rPr lang="en-US" sz="1400" b="0" dirty="0"/>
              <a:t>healthcare settings.</a:t>
            </a:r>
          </a:p>
        </p:txBody>
      </p:sp>
      <p:sp>
        <p:nvSpPr>
          <p:cNvPr id="37891" name="Slide Number Placeholder 5"/>
          <p:cNvSpPr>
            <a:spLocks noGrp="1"/>
          </p:cNvSpPr>
          <p:nvPr>
            <p:ph type="sldNum" sz="quarter" idx="12"/>
          </p:nvPr>
        </p:nvSpPr>
        <p:spPr>
          <a:noFill/>
        </p:spPr>
        <p:txBody>
          <a:bodyPr/>
          <a:lstStyle/>
          <a:p>
            <a:fld id="{B9AA1379-E920-40DD-BA40-28FAA1C127A1}" type="slidenum">
              <a:rPr lang="en-US" smtClean="0">
                <a:latin typeface="Arial" pitchFamily="34" charset="0"/>
              </a:rPr>
              <a:pPr/>
              <a:t>34</a:t>
            </a:fld>
            <a:endParaRPr lang="en-US" dirty="0" smtClean="0">
              <a:latin typeface="Arial" pitchFamily="34" charset="0"/>
            </a:endParaRPr>
          </a:p>
        </p:txBody>
      </p:sp>
      <p:sp>
        <p:nvSpPr>
          <p:cNvPr id="6" name="Text Box 6"/>
          <p:cNvSpPr txBox="1">
            <a:spLocks noChangeArrowheads="1"/>
          </p:cNvSpPr>
          <p:nvPr/>
        </p:nvSpPr>
        <p:spPr bwMode="auto">
          <a:xfrm>
            <a:off x="291480" y="293911"/>
            <a:ext cx="5153744" cy="461665"/>
          </a:xfrm>
          <a:prstGeom prst="rect">
            <a:avLst/>
          </a:prstGeom>
          <a:noFill/>
          <a:ln w="9525">
            <a:noFill/>
            <a:miter lim="800000"/>
            <a:headEnd/>
            <a:tailEnd/>
          </a:ln>
        </p:spPr>
        <p:txBody>
          <a:bodyPr wrap="square">
            <a:spAutoFit/>
          </a:bodyPr>
          <a:lstStyle/>
          <a:p>
            <a:pPr>
              <a:spcBef>
                <a:spcPct val="50000"/>
              </a:spcBef>
            </a:pPr>
            <a:r>
              <a:rPr lang="en-US" sz="2400" b="1" i="1" dirty="0" err="1" smtClean="0">
                <a:solidFill>
                  <a:schemeClr val="accent1">
                    <a:lumMod val="50000"/>
                  </a:schemeClr>
                </a:solidFill>
                <a:latin typeface="Arial Narrow" pitchFamily="34" charset="0"/>
              </a:rPr>
              <a:t>con’t</a:t>
            </a:r>
            <a:r>
              <a:rPr lang="en-US" sz="2400" b="1" i="1" dirty="0" smtClean="0">
                <a:solidFill>
                  <a:schemeClr val="accent1">
                    <a:lumMod val="50000"/>
                  </a:schemeClr>
                </a:solidFill>
                <a:latin typeface="Arial Narrow" pitchFamily="34" charset="0"/>
              </a:rPr>
              <a:t>…</a:t>
            </a:r>
            <a:endParaRPr lang="en-US" sz="2400" b="1" i="1" dirty="0">
              <a:solidFill>
                <a:schemeClr val="accent1">
                  <a:lumMod val="50000"/>
                </a:schemeClr>
              </a:solidFill>
              <a:latin typeface="Arial Narrow"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4"/>
          <p:cNvSpPr txBox="1">
            <a:spLocks noChangeArrowheads="1"/>
          </p:cNvSpPr>
          <p:nvPr/>
        </p:nvSpPr>
        <p:spPr bwMode="auto">
          <a:xfrm>
            <a:off x="228600" y="313065"/>
            <a:ext cx="6629400" cy="7232749"/>
          </a:xfrm>
          <a:prstGeom prst="rect">
            <a:avLst/>
          </a:prstGeom>
          <a:noFill/>
          <a:ln w="9525">
            <a:noFill/>
            <a:miter lim="800000"/>
            <a:headEnd/>
            <a:tailEnd/>
          </a:ln>
        </p:spPr>
        <p:txBody>
          <a:bodyPr>
            <a:spAutoFit/>
          </a:bodyPr>
          <a:lstStyle/>
          <a:p>
            <a:endParaRPr lang="en-US" sz="2400" b="0" dirty="0">
              <a:latin typeface="Arial Narrow" pitchFamily="34" charset="0"/>
            </a:endParaRPr>
          </a:p>
          <a:p>
            <a:endParaRPr lang="en-US" sz="2400" dirty="0">
              <a:latin typeface="Arial Narrow" pitchFamily="34" charset="0"/>
            </a:endParaRPr>
          </a:p>
          <a:p>
            <a:pPr>
              <a:buFontTx/>
              <a:buChar char="•"/>
            </a:pPr>
            <a:r>
              <a:rPr lang="en-US" sz="1400" b="0" dirty="0"/>
              <a:t> </a:t>
            </a:r>
            <a:r>
              <a:rPr lang="en-US" sz="1500" b="0" dirty="0"/>
              <a:t>Work area must be clean, tidy and well lit</a:t>
            </a:r>
          </a:p>
          <a:p>
            <a:pPr>
              <a:buFontTx/>
              <a:buChar char="•"/>
            </a:pPr>
            <a:endParaRPr lang="en-US" sz="1500" b="0" dirty="0"/>
          </a:p>
          <a:p>
            <a:pPr>
              <a:buFontTx/>
              <a:buChar char="•"/>
            </a:pPr>
            <a:r>
              <a:rPr lang="en-US" sz="1500" b="0" dirty="0"/>
              <a:t> Hand wash sink(s) must be:</a:t>
            </a:r>
            <a:br>
              <a:rPr lang="en-US" sz="1500" b="0" dirty="0"/>
            </a:br>
            <a:r>
              <a:rPr lang="en-US" sz="1500" b="0" dirty="0"/>
              <a:t>	- located near the work area(s)</a:t>
            </a:r>
            <a:br>
              <a:rPr lang="en-US" sz="1500" b="0" dirty="0"/>
            </a:br>
            <a:r>
              <a:rPr lang="en-US" sz="1500" b="0" dirty="0"/>
              <a:t>	- supplied with hot and cold running water, liquid soap in a</a:t>
            </a:r>
          </a:p>
          <a:p>
            <a:r>
              <a:rPr lang="en-US" sz="1500" b="0" dirty="0"/>
              <a:t>	  dispenser and single-use paper towels at all times</a:t>
            </a:r>
          </a:p>
          <a:p>
            <a:endParaRPr lang="en-US" sz="1500" b="0" dirty="0"/>
          </a:p>
          <a:p>
            <a:pPr>
              <a:buFontTx/>
              <a:buChar char="•"/>
            </a:pPr>
            <a:r>
              <a:rPr lang="en-US" sz="1500" b="0" dirty="0"/>
              <a:t> Premise must be equipped with a sink(s) for cleaning of equipment and instruments</a:t>
            </a:r>
          </a:p>
          <a:p>
            <a:pPr>
              <a:buFontTx/>
              <a:buChar char="•"/>
            </a:pPr>
            <a:endParaRPr lang="en-US" sz="1500" b="0" dirty="0"/>
          </a:p>
          <a:p>
            <a:pPr>
              <a:buFontTx/>
              <a:buChar char="•"/>
            </a:pPr>
            <a:r>
              <a:rPr lang="en-US" sz="1500" b="0" dirty="0"/>
              <a:t> Work contact surfaces must be cleaned and disinfected with a low to intermediate level disinfectant after each client </a:t>
            </a:r>
          </a:p>
          <a:p>
            <a:pPr>
              <a:buFontTx/>
              <a:buChar char="•"/>
            </a:pPr>
            <a:endParaRPr lang="en-US" sz="1500" b="0" dirty="0"/>
          </a:p>
          <a:p>
            <a:pPr>
              <a:buFontTx/>
              <a:buChar char="•"/>
            </a:pPr>
            <a:r>
              <a:rPr lang="en-US" sz="1500" b="0" dirty="0"/>
              <a:t> Used needles must be placed in an approved sharps container</a:t>
            </a:r>
            <a:br>
              <a:rPr lang="en-US" sz="1500" b="0" dirty="0"/>
            </a:br>
            <a:endParaRPr lang="en-US" sz="1500" b="0" dirty="0"/>
          </a:p>
          <a:p>
            <a:pPr>
              <a:buFontTx/>
              <a:buChar char="•"/>
            </a:pPr>
            <a:r>
              <a:rPr lang="en-US" sz="1500" b="0" dirty="0"/>
              <a:t> Have all required supplies for service available and in easy reach </a:t>
            </a:r>
            <a:br>
              <a:rPr lang="en-US" sz="1500" b="0" dirty="0"/>
            </a:br>
            <a:endParaRPr lang="en-US" sz="1500" b="0" dirty="0"/>
          </a:p>
          <a:p>
            <a:pPr>
              <a:buFontTx/>
              <a:buChar char="•"/>
            </a:pPr>
            <a:r>
              <a:rPr lang="en-US" sz="1500" b="0" dirty="0"/>
              <a:t> Remove any items not required, from the work area</a:t>
            </a:r>
            <a:br>
              <a:rPr lang="en-US" sz="1500" b="0" dirty="0"/>
            </a:br>
            <a:endParaRPr lang="en-US" sz="1500" b="0" dirty="0"/>
          </a:p>
          <a:p>
            <a:pPr>
              <a:buFontTx/>
              <a:buChar char="•"/>
            </a:pPr>
            <a:r>
              <a:rPr lang="en-US" sz="1500" b="0" dirty="0"/>
              <a:t> Cover any work surfaces with disposable coverings or clean linen, when necessary</a:t>
            </a:r>
            <a:br>
              <a:rPr lang="en-US" sz="1500" b="0" dirty="0"/>
            </a:br>
            <a:endParaRPr lang="en-US" sz="1500" b="0" dirty="0"/>
          </a:p>
          <a:p>
            <a:pPr>
              <a:buFontTx/>
              <a:buChar char="•"/>
            </a:pPr>
            <a:r>
              <a:rPr lang="en-US" sz="1500" b="0" dirty="0"/>
              <a:t> Store multi-use tools in a clean, covered container when not in use</a:t>
            </a:r>
          </a:p>
          <a:p>
            <a:pPr>
              <a:buFontTx/>
              <a:buChar char="•"/>
            </a:pPr>
            <a:endParaRPr lang="en-US" sz="1500" b="0" dirty="0"/>
          </a:p>
          <a:p>
            <a:endParaRPr lang="en-US" sz="1400" b="0" dirty="0"/>
          </a:p>
          <a:p>
            <a:endParaRPr lang="en-US" sz="1400" b="0" dirty="0"/>
          </a:p>
          <a:p>
            <a:endParaRPr lang="en-US" sz="1400" b="0" dirty="0"/>
          </a:p>
          <a:p>
            <a:endParaRPr lang="en-US" sz="1400" b="0" dirty="0"/>
          </a:p>
        </p:txBody>
      </p:sp>
      <p:sp>
        <p:nvSpPr>
          <p:cNvPr id="38915" name="Line 12"/>
          <p:cNvSpPr>
            <a:spLocks noChangeShapeType="1"/>
          </p:cNvSpPr>
          <p:nvPr/>
        </p:nvSpPr>
        <p:spPr bwMode="auto">
          <a:xfrm>
            <a:off x="304800" y="838200"/>
            <a:ext cx="5867400" cy="0"/>
          </a:xfrm>
          <a:prstGeom prst="line">
            <a:avLst/>
          </a:prstGeom>
          <a:noFill/>
          <a:ln w="9525">
            <a:solidFill>
              <a:schemeClr val="tx1"/>
            </a:solidFill>
            <a:round/>
            <a:headEnd/>
            <a:tailEnd/>
          </a:ln>
        </p:spPr>
        <p:txBody>
          <a:bodyPr/>
          <a:lstStyle/>
          <a:p>
            <a:endParaRPr lang="en-CA"/>
          </a:p>
        </p:txBody>
      </p:sp>
      <p:sp>
        <p:nvSpPr>
          <p:cNvPr id="38916" name="Slide Number Placeholder 3"/>
          <p:cNvSpPr>
            <a:spLocks noGrp="1"/>
          </p:cNvSpPr>
          <p:nvPr>
            <p:ph type="sldNum" sz="quarter" idx="12"/>
          </p:nvPr>
        </p:nvSpPr>
        <p:spPr>
          <a:noFill/>
        </p:spPr>
        <p:txBody>
          <a:bodyPr/>
          <a:lstStyle/>
          <a:p>
            <a:fld id="{FF1BA5D2-B8F7-43D1-A805-FAFD8D37388D}" type="slidenum">
              <a:rPr lang="en-US" smtClean="0">
                <a:latin typeface="Arial" pitchFamily="34" charset="0"/>
              </a:rPr>
              <a:pPr/>
              <a:t>35</a:t>
            </a:fld>
            <a:endParaRPr lang="en-US" smtClean="0">
              <a:latin typeface="Arial" pitchFamily="34" charset="0"/>
            </a:endParaRPr>
          </a:p>
        </p:txBody>
      </p:sp>
      <p:pic>
        <p:nvPicPr>
          <p:cNvPr id="38919" name="Picture 2" descr="http://fc01.deviantart.net/fs70/i/2010/062/0/7/Cleanliness_by_woanders.jpg"/>
          <p:cNvPicPr>
            <a:picLocks noChangeAspect="1" noChangeArrowheads="1"/>
          </p:cNvPicPr>
          <p:nvPr/>
        </p:nvPicPr>
        <p:blipFill>
          <a:blip r:embed="rId2" cstate="print"/>
          <a:srcRect/>
          <a:stretch>
            <a:fillRect/>
          </a:stretch>
        </p:blipFill>
        <p:spPr bwMode="auto">
          <a:xfrm>
            <a:off x="1700808" y="6329854"/>
            <a:ext cx="3496816" cy="2776592"/>
          </a:xfrm>
          <a:prstGeom prst="rect">
            <a:avLst/>
          </a:prstGeom>
          <a:noFill/>
          <a:ln w="9525">
            <a:noFill/>
            <a:miter lim="800000"/>
            <a:headEnd/>
            <a:tailEnd/>
          </a:ln>
        </p:spPr>
      </p:pic>
      <p:sp>
        <p:nvSpPr>
          <p:cNvPr id="8" name="Text Box 6"/>
          <p:cNvSpPr txBox="1">
            <a:spLocks noChangeArrowheads="1"/>
          </p:cNvSpPr>
          <p:nvPr/>
        </p:nvSpPr>
        <p:spPr bwMode="auto">
          <a:xfrm>
            <a:off x="216024" y="293911"/>
            <a:ext cx="6453336" cy="461665"/>
          </a:xfrm>
          <a:prstGeom prst="rect">
            <a:avLst/>
          </a:prstGeom>
          <a:noFill/>
          <a:ln w="9525">
            <a:noFill/>
            <a:miter lim="800000"/>
            <a:headEnd/>
            <a:tailEnd/>
          </a:ln>
        </p:spPr>
        <p:txBody>
          <a:bodyPr wrap="square">
            <a:spAutoFit/>
          </a:bodyPr>
          <a:lstStyle/>
          <a:p>
            <a:pPr>
              <a:spcBef>
                <a:spcPct val="50000"/>
              </a:spcBef>
            </a:pPr>
            <a:r>
              <a:rPr lang="en-US" sz="2400" b="1" i="1" dirty="0" smtClean="0">
                <a:solidFill>
                  <a:schemeClr val="accent1">
                    <a:lumMod val="50000"/>
                  </a:schemeClr>
                </a:solidFill>
                <a:latin typeface="Arial Narrow" pitchFamily="34" charset="0"/>
              </a:rPr>
              <a:t>General Requirements for Cleanliness</a:t>
            </a:r>
          </a:p>
        </p:txBody>
      </p:sp>
      <p:sp>
        <p:nvSpPr>
          <p:cNvPr id="7" name="TextBox 6"/>
          <p:cNvSpPr txBox="1"/>
          <p:nvPr/>
        </p:nvSpPr>
        <p:spPr>
          <a:xfrm>
            <a:off x="6165304" y="8774886"/>
            <a:ext cx="720080" cy="261610"/>
          </a:xfrm>
          <a:prstGeom prst="rect">
            <a:avLst/>
          </a:prstGeom>
          <a:noFill/>
        </p:spPr>
        <p:txBody>
          <a:bodyPr wrap="square" rtlCol="0">
            <a:spAutoFit/>
          </a:bodyPr>
          <a:lstStyle/>
          <a:p>
            <a:r>
              <a:rPr lang="en-CA" sz="1050" b="1" i="1" dirty="0" smtClean="0"/>
              <a:t>WB #9</a:t>
            </a:r>
            <a:endParaRPr lang="en-CA" sz="1050" b="1" i="1"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Line 12"/>
          <p:cNvSpPr>
            <a:spLocks noChangeShapeType="1"/>
          </p:cNvSpPr>
          <p:nvPr/>
        </p:nvSpPr>
        <p:spPr bwMode="auto">
          <a:xfrm>
            <a:off x="381000" y="827584"/>
            <a:ext cx="5867400" cy="0"/>
          </a:xfrm>
          <a:prstGeom prst="line">
            <a:avLst/>
          </a:prstGeom>
          <a:noFill/>
          <a:ln w="9525">
            <a:solidFill>
              <a:schemeClr val="tx1"/>
            </a:solidFill>
            <a:round/>
            <a:headEnd/>
            <a:tailEnd/>
          </a:ln>
        </p:spPr>
        <p:txBody>
          <a:bodyPr/>
          <a:lstStyle/>
          <a:p>
            <a:endParaRPr lang="en-CA"/>
          </a:p>
        </p:txBody>
      </p:sp>
      <p:sp>
        <p:nvSpPr>
          <p:cNvPr id="39940" name="Rectangle 6"/>
          <p:cNvSpPr>
            <a:spLocks noChangeArrowheads="1"/>
          </p:cNvSpPr>
          <p:nvPr/>
        </p:nvSpPr>
        <p:spPr bwMode="auto">
          <a:xfrm>
            <a:off x="1143000" y="1752600"/>
            <a:ext cx="4953000" cy="3884613"/>
          </a:xfrm>
          <a:prstGeom prst="rect">
            <a:avLst/>
          </a:prstGeom>
          <a:noFill/>
          <a:ln w="9525">
            <a:noFill/>
            <a:miter lim="800000"/>
            <a:headEnd/>
            <a:tailEnd/>
          </a:ln>
        </p:spPr>
        <p:txBody>
          <a:bodyPr>
            <a:spAutoFit/>
          </a:bodyPr>
          <a:lstStyle/>
          <a:p>
            <a:pPr>
              <a:lnSpc>
                <a:spcPct val="200000"/>
              </a:lnSpc>
              <a:buFontTx/>
              <a:buChar char="•"/>
            </a:pPr>
            <a:r>
              <a:rPr lang="en-US" b="0" dirty="0"/>
              <a:t>Aesthetics</a:t>
            </a:r>
          </a:p>
          <a:p>
            <a:pPr>
              <a:lnSpc>
                <a:spcPct val="200000"/>
              </a:lnSpc>
              <a:buFontTx/>
              <a:buChar char="•"/>
            </a:pPr>
            <a:r>
              <a:rPr lang="en-US" b="0" dirty="0"/>
              <a:t>Piercing (Body, Ear)</a:t>
            </a:r>
          </a:p>
          <a:p>
            <a:pPr>
              <a:lnSpc>
                <a:spcPct val="200000"/>
              </a:lnSpc>
              <a:buFontTx/>
              <a:buChar char="•"/>
            </a:pPr>
            <a:r>
              <a:rPr lang="en-US" b="0" dirty="0"/>
              <a:t>Electrolysis and Laser Hair Removal</a:t>
            </a:r>
          </a:p>
          <a:p>
            <a:pPr>
              <a:lnSpc>
                <a:spcPct val="200000"/>
              </a:lnSpc>
              <a:buFontTx/>
              <a:buChar char="•"/>
            </a:pPr>
            <a:r>
              <a:rPr lang="en-US" b="0" dirty="0"/>
              <a:t>Hair Stylists and Barber Shops</a:t>
            </a:r>
          </a:p>
          <a:p>
            <a:pPr>
              <a:lnSpc>
                <a:spcPct val="200000"/>
              </a:lnSpc>
              <a:buFontTx/>
              <a:buChar char="•"/>
            </a:pPr>
            <a:r>
              <a:rPr lang="en-US" b="0" dirty="0"/>
              <a:t>Manicures, Pedicures and Nail Treatments</a:t>
            </a:r>
          </a:p>
          <a:p>
            <a:pPr>
              <a:lnSpc>
                <a:spcPct val="200000"/>
              </a:lnSpc>
              <a:buFontTx/>
              <a:buChar char="•"/>
            </a:pPr>
            <a:r>
              <a:rPr lang="en-US" b="0" dirty="0"/>
              <a:t>Massage Therapy</a:t>
            </a:r>
          </a:p>
          <a:p>
            <a:pPr>
              <a:lnSpc>
                <a:spcPct val="200000"/>
              </a:lnSpc>
              <a:buFontTx/>
              <a:buChar char="•"/>
            </a:pPr>
            <a:r>
              <a:rPr lang="en-US" b="0" dirty="0"/>
              <a:t>Tanning Salons</a:t>
            </a:r>
          </a:p>
        </p:txBody>
      </p:sp>
      <p:sp>
        <p:nvSpPr>
          <p:cNvPr id="39941" name="Slide Number Placeholder 5"/>
          <p:cNvSpPr>
            <a:spLocks noGrp="1"/>
          </p:cNvSpPr>
          <p:nvPr>
            <p:ph type="sldNum" sz="quarter" idx="12"/>
          </p:nvPr>
        </p:nvSpPr>
        <p:spPr>
          <a:noFill/>
        </p:spPr>
        <p:txBody>
          <a:bodyPr/>
          <a:lstStyle/>
          <a:p>
            <a:fld id="{55B2C2F1-2B8D-44F5-A026-C815ED403B4E}" type="slidenum">
              <a:rPr lang="en-US" smtClean="0">
                <a:latin typeface="Arial" pitchFamily="34" charset="0"/>
              </a:rPr>
              <a:pPr/>
              <a:t>36</a:t>
            </a:fld>
            <a:endParaRPr lang="en-US" smtClean="0">
              <a:latin typeface="Arial" pitchFamily="34" charset="0"/>
            </a:endParaRPr>
          </a:p>
        </p:txBody>
      </p:sp>
      <p:sp>
        <p:nvSpPr>
          <p:cNvPr id="8" name="Text Box 6"/>
          <p:cNvSpPr txBox="1">
            <a:spLocks noChangeArrowheads="1"/>
          </p:cNvSpPr>
          <p:nvPr/>
        </p:nvSpPr>
        <p:spPr bwMode="auto">
          <a:xfrm>
            <a:off x="332656" y="293911"/>
            <a:ext cx="6453336" cy="461665"/>
          </a:xfrm>
          <a:prstGeom prst="rect">
            <a:avLst/>
          </a:prstGeom>
          <a:noFill/>
          <a:ln w="9525">
            <a:noFill/>
            <a:miter lim="800000"/>
            <a:headEnd/>
            <a:tailEnd/>
          </a:ln>
        </p:spPr>
        <p:txBody>
          <a:bodyPr wrap="square">
            <a:spAutoFit/>
          </a:bodyPr>
          <a:lstStyle/>
          <a:p>
            <a:pPr>
              <a:spcBef>
                <a:spcPct val="50000"/>
              </a:spcBef>
            </a:pPr>
            <a:r>
              <a:rPr lang="en-US" sz="2400" b="1" i="1" dirty="0" smtClean="0">
                <a:solidFill>
                  <a:schemeClr val="accent1">
                    <a:lumMod val="50000"/>
                  </a:schemeClr>
                </a:solidFill>
                <a:latin typeface="Arial Narrow" pitchFamily="34" charset="0"/>
              </a:rPr>
              <a:t>Infection Prevention and Control Requirements</a:t>
            </a:r>
          </a:p>
        </p:txBody>
      </p:sp>
      <p:pic>
        <p:nvPicPr>
          <p:cNvPr id="108546" name="Picture 2" descr="http://www.cumc.columbia.edu/dept/id/Epidemiology/images/clip_image002.jpg"/>
          <p:cNvPicPr>
            <a:picLocks noChangeAspect="1" noChangeArrowheads="1"/>
          </p:cNvPicPr>
          <p:nvPr/>
        </p:nvPicPr>
        <p:blipFill>
          <a:blip r:embed="rId2" cstate="print"/>
          <a:srcRect/>
          <a:stretch>
            <a:fillRect/>
          </a:stretch>
        </p:blipFill>
        <p:spPr bwMode="auto">
          <a:xfrm>
            <a:off x="3284984" y="5580112"/>
            <a:ext cx="2592288" cy="2592288"/>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4"/>
          <p:cNvSpPr>
            <a:spLocks noChangeArrowheads="1"/>
          </p:cNvSpPr>
          <p:nvPr/>
        </p:nvSpPr>
        <p:spPr bwMode="auto">
          <a:xfrm>
            <a:off x="0" y="152400"/>
            <a:ext cx="6858000" cy="9110186"/>
          </a:xfrm>
          <a:prstGeom prst="rect">
            <a:avLst/>
          </a:prstGeom>
          <a:noFill/>
          <a:ln w="9525">
            <a:noFill/>
            <a:miter lim="800000"/>
            <a:headEnd/>
            <a:tailEnd/>
          </a:ln>
        </p:spPr>
        <p:txBody>
          <a:bodyPr>
            <a:spAutoFit/>
          </a:bodyPr>
          <a:lstStyle/>
          <a:p>
            <a:pPr algn="ctr"/>
            <a:r>
              <a:rPr lang="en-US" sz="1600" i="1" dirty="0" smtClean="0"/>
              <a:t/>
            </a:r>
            <a:br>
              <a:rPr lang="en-US" sz="1600" i="1" dirty="0" smtClean="0"/>
            </a:br>
            <a:endParaRPr lang="en-US" sz="1600" i="1" dirty="0" smtClean="0"/>
          </a:p>
          <a:p>
            <a:pPr>
              <a:lnSpc>
                <a:spcPct val="150000"/>
              </a:lnSpc>
              <a:buFontTx/>
              <a:buChar char="•"/>
            </a:pPr>
            <a:r>
              <a:rPr lang="en-US" sz="1400" dirty="0" smtClean="0"/>
              <a:t>  </a:t>
            </a:r>
            <a:r>
              <a:rPr lang="en-US" sz="1300" b="0" dirty="0"/>
              <a:t>Hands must be washed for at least 15 seconds with soap and warm running water:</a:t>
            </a:r>
          </a:p>
          <a:p>
            <a:pPr>
              <a:lnSpc>
                <a:spcPct val="150000"/>
              </a:lnSpc>
            </a:pPr>
            <a:r>
              <a:rPr lang="en-US" sz="1300" b="0" dirty="0"/>
              <a:t>	    -before and after each client/treatment,</a:t>
            </a:r>
          </a:p>
          <a:p>
            <a:pPr>
              <a:lnSpc>
                <a:spcPct val="150000"/>
              </a:lnSpc>
            </a:pPr>
            <a:r>
              <a:rPr lang="en-US" sz="1300" b="0" dirty="0"/>
              <a:t>	    -before and after wearing gloves, and</a:t>
            </a:r>
            <a:br>
              <a:rPr lang="en-US" sz="1300" b="0" dirty="0"/>
            </a:br>
            <a:r>
              <a:rPr lang="en-US" sz="1300" b="0" dirty="0"/>
              <a:t>	    -in between breaks and service.</a:t>
            </a:r>
          </a:p>
          <a:p>
            <a:pPr>
              <a:lnSpc>
                <a:spcPct val="150000"/>
              </a:lnSpc>
              <a:buFontTx/>
              <a:buChar char="•"/>
            </a:pPr>
            <a:r>
              <a:rPr lang="en-US" sz="1300" b="0" dirty="0"/>
              <a:t>  Alcohol based hand sanitizers may be used if hands are not visibly soiled.</a:t>
            </a:r>
          </a:p>
          <a:p>
            <a:pPr>
              <a:lnSpc>
                <a:spcPct val="150000"/>
              </a:lnSpc>
              <a:buFontTx/>
              <a:buChar char="•"/>
            </a:pPr>
            <a:r>
              <a:rPr lang="en-US" sz="1300" b="0" dirty="0"/>
              <a:t>  Wear single use gloves for each client.</a:t>
            </a:r>
          </a:p>
          <a:p>
            <a:pPr>
              <a:lnSpc>
                <a:spcPct val="150000"/>
              </a:lnSpc>
              <a:buFontTx/>
              <a:buChar char="•"/>
            </a:pPr>
            <a:r>
              <a:rPr lang="en-US" sz="1300" b="0" dirty="0"/>
              <a:t> Dispense creams and lotions for each client:</a:t>
            </a:r>
          </a:p>
          <a:p>
            <a:pPr>
              <a:lnSpc>
                <a:spcPct val="150000"/>
              </a:lnSpc>
            </a:pPr>
            <a:r>
              <a:rPr lang="en-US" sz="1300" b="0" dirty="0"/>
              <a:t>	    -with a single use disposable applicator, or</a:t>
            </a:r>
            <a:br>
              <a:rPr lang="en-US" sz="1300" b="0" dirty="0"/>
            </a:br>
            <a:r>
              <a:rPr lang="en-US" sz="1300" b="0" dirty="0"/>
              <a:t>	    -into a clean single use container and discard after each use.</a:t>
            </a:r>
          </a:p>
          <a:p>
            <a:pPr>
              <a:lnSpc>
                <a:spcPct val="150000"/>
              </a:lnSpc>
              <a:buFontTx/>
              <a:buChar char="•"/>
            </a:pPr>
            <a:r>
              <a:rPr lang="en-US" sz="1300" b="0" dirty="0"/>
              <a:t>  When using the roll-on wax method, the individual cartridge of wax must be discarded after each client, or sold to the client.</a:t>
            </a:r>
          </a:p>
          <a:p>
            <a:pPr>
              <a:lnSpc>
                <a:spcPct val="150000"/>
              </a:lnSpc>
              <a:buFontTx/>
              <a:buChar char="•"/>
            </a:pPr>
            <a:r>
              <a:rPr lang="en-US" sz="1300" b="0" dirty="0"/>
              <a:t> Clean rollers with soap and water or </a:t>
            </a:r>
            <a:r>
              <a:rPr lang="en-US" sz="1300" b="1" dirty="0" err="1" smtClean="0"/>
              <a:t>PREempt</a:t>
            </a:r>
            <a:r>
              <a:rPr lang="en-US" sz="1300" b="1" dirty="0" smtClean="0"/>
              <a:t> </a:t>
            </a:r>
            <a:r>
              <a:rPr lang="en-US" sz="1300" b="1" dirty="0"/>
              <a:t>W</a:t>
            </a:r>
            <a:r>
              <a:rPr lang="en-US" sz="1300" b="1" dirty="0" smtClean="0"/>
              <a:t>ash</a:t>
            </a:r>
            <a:r>
              <a:rPr lang="en-US" sz="1300" b="0" dirty="0"/>
              <a:t>, and disinfect at intermediate-level disinfection, follow with rinse for best practice standpoint.</a:t>
            </a:r>
          </a:p>
          <a:p>
            <a:pPr>
              <a:lnSpc>
                <a:spcPct val="150000"/>
              </a:lnSpc>
              <a:buFontTx/>
              <a:buChar char="•"/>
            </a:pPr>
            <a:r>
              <a:rPr lang="en-US" sz="1300" b="0" dirty="0"/>
              <a:t> Examine client’s skin prior to waxing and if it’s broken, infected, or irritated, do not wax.</a:t>
            </a:r>
          </a:p>
          <a:p>
            <a:pPr>
              <a:lnSpc>
                <a:spcPct val="150000"/>
              </a:lnSpc>
              <a:buFontTx/>
              <a:buChar char="•"/>
            </a:pPr>
            <a:r>
              <a:rPr lang="en-US" sz="1300" b="0" dirty="0"/>
              <a:t> Clean and disinfect client’s skin with a skin antiseptic prior to waxing.</a:t>
            </a:r>
          </a:p>
          <a:p>
            <a:pPr>
              <a:lnSpc>
                <a:spcPct val="150000"/>
              </a:lnSpc>
              <a:buFontTx/>
              <a:buChar char="•"/>
            </a:pPr>
            <a:r>
              <a:rPr lang="en-US" sz="1300" b="0" dirty="0"/>
              <a:t> Use pre-packaged, single-use, sterile needles for extractions.  Discard used needles after each use in appropriate SHARPS container.</a:t>
            </a:r>
          </a:p>
          <a:p>
            <a:pPr>
              <a:lnSpc>
                <a:spcPct val="150000"/>
              </a:lnSpc>
              <a:buFontTx/>
              <a:buChar char="•"/>
            </a:pPr>
            <a:r>
              <a:rPr lang="en-US" sz="1300" b="0" dirty="0"/>
              <a:t> Make-up brushes must be washed. </a:t>
            </a:r>
          </a:p>
          <a:p>
            <a:pPr>
              <a:lnSpc>
                <a:spcPct val="150000"/>
              </a:lnSpc>
              <a:buFontTx/>
              <a:buChar char="•"/>
            </a:pPr>
            <a:r>
              <a:rPr lang="en-US" sz="1300" b="0" dirty="0"/>
              <a:t> Use single use applicators for applying eye make-up.  DO NOT DOUBLE DIP!</a:t>
            </a:r>
          </a:p>
          <a:p>
            <a:pPr>
              <a:lnSpc>
                <a:spcPct val="150000"/>
              </a:lnSpc>
              <a:buFontTx/>
              <a:buChar char="•"/>
            </a:pPr>
            <a:r>
              <a:rPr lang="en-US" sz="1300" b="0" dirty="0"/>
              <a:t> Eyeliner and lip liner crayons must be re-sharpened after each client.  Clean sharpener after each client </a:t>
            </a:r>
          </a:p>
          <a:p>
            <a:pPr>
              <a:lnSpc>
                <a:spcPct val="150000"/>
              </a:lnSpc>
              <a:buFontTx/>
              <a:buChar char="•"/>
            </a:pPr>
            <a:r>
              <a:rPr lang="en-US" sz="1300" b="0" dirty="0"/>
              <a:t> Water in steam/vapor machine must be changed at least daily.</a:t>
            </a:r>
          </a:p>
          <a:p>
            <a:pPr>
              <a:lnSpc>
                <a:spcPct val="150000"/>
              </a:lnSpc>
              <a:buFontTx/>
              <a:buChar char="•"/>
            </a:pPr>
            <a:r>
              <a:rPr lang="en-US" sz="1300" b="0" dirty="0"/>
              <a:t> All reusable equipment  (excluding tools) that  come in contact with the skin, must be thoroughly cleaned and disinfected (intermediate level disinfectant)</a:t>
            </a:r>
          </a:p>
          <a:p>
            <a:pPr>
              <a:lnSpc>
                <a:spcPct val="150000"/>
              </a:lnSpc>
              <a:buFontTx/>
              <a:buChar char="•"/>
            </a:pPr>
            <a:r>
              <a:rPr lang="en-US" sz="1300" b="0" dirty="0"/>
              <a:t>All reusable tools that come in contact with the skin, must be thoroughly cleaned and disinfected (high level disinfectant ) or sterilized.</a:t>
            </a:r>
            <a:br>
              <a:rPr lang="en-US" sz="1300" b="0" dirty="0"/>
            </a:br>
            <a:endParaRPr lang="en-US" sz="1300" b="0" dirty="0"/>
          </a:p>
          <a:p>
            <a:endParaRPr lang="en-US" sz="1300" b="0" dirty="0"/>
          </a:p>
          <a:p>
            <a:endParaRPr lang="en-US" sz="1300" b="0" dirty="0"/>
          </a:p>
        </p:txBody>
      </p:sp>
      <p:sp>
        <p:nvSpPr>
          <p:cNvPr id="40964" name="Slide Number Placeholder 2"/>
          <p:cNvSpPr>
            <a:spLocks noGrp="1"/>
          </p:cNvSpPr>
          <p:nvPr>
            <p:ph type="sldNum" sz="quarter" idx="12"/>
          </p:nvPr>
        </p:nvSpPr>
        <p:spPr>
          <a:noFill/>
        </p:spPr>
        <p:txBody>
          <a:bodyPr/>
          <a:lstStyle/>
          <a:p>
            <a:fld id="{441608F4-F736-44AB-9310-A5DC6A674ECF}" type="slidenum">
              <a:rPr lang="en-US" smtClean="0">
                <a:latin typeface="Arial" pitchFamily="34" charset="0"/>
              </a:rPr>
              <a:pPr/>
              <a:t>37</a:t>
            </a:fld>
            <a:endParaRPr lang="en-US" smtClean="0">
              <a:latin typeface="Arial" pitchFamily="34" charset="0"/>
            </a:endParaRPr>
          </a:p>
        </p:txBody>
      </p:sp>
      <p:sp>
        <p:nvSpPr>
          <p:cNvPr id="5" name="Line 12"/>
          <p:cNvSpPr>
            <a:spLocks noChangeShapeType="1"/>
          </p:cNvSpPr>
          <p:nvPr/>
        </p:nvSpPr>
        <p:spPr bwMode="auto">
          <a:xfrm>
            <a:off x="260648" y="683568"/>
            <a:ext cx="5867400" cy="0"/>
          </a:xfrm>
          <a:prstGeom prst="line">
            <a:avLst/>
          </a:prstGeom>
          <a:noFill/>
          <a:ln w="9525">
            <a:solidFill>
              <a:schemeClr val="tx1"/>
            </a:solidFill>
            <a:round/>
            <a:headEnd/>
            <a:tailEnd/>
          </a:ln>
        </p:spPr>
        <p:txBody>
          <a:bodyPr/>
          <a:lstStyle/>
          <a:p>
            <a:endParaRPr lang="en-CA"/>
          </a:p>
        </p:txBody>
      </p:sp>
      <p:sp>
        <p:nvSpPr>
          <p:cNvPr id="6" name="Text Box 6"/>
          <p:cNvSpPr txBox="1">
            <a:spLocks noChangeArrowheads="1"/>
          </p:cNvSpPr>
          <p:nvPr/>
        </p:nvSpPr>
        <p:spPr bwMode="auto">
          <a:xfrm>
            <a:off x="188640" y="149895"/>
            <a:ext cx="6453336" cy="461665"/>
          </a:xfrm>
          <a:prstGeom prst="rect">
            <a:avLst/>
          </a:prstGeom>
          <a:noFill/>
          <a:ln w="9525">
            <a:noFill/>
            <a:miter lim="800000"/>
            <a:headEnd/>
            <a:tailEnd/>
          </a:ln>
        </p:spPr>
        <p:txBody>
          <a:bodyPr wrap="square">
            <a:spAutoFit/>
          </a:bodyPr>
          <a:lstStyle/>
          <a:p>
            <a:pPr>
              <a:spcBef>
                <a:spcPct val="50000"/>
              </a:spcBef>
            </a:pPr>
            <a:r>
              <a:rPr lang="en-US" sz="2400" b="1" i="1" dirty="0" smtClean="0">
                <a:solidFill>
                  <a:schemeClr val="accent1">
                    <a:lumMod val="50000"/>
                  </a:schemeClr>
                </a:solidFill>
                <a:latin typeface="Arial Narrow" pitchFamily="34" charset="0"/>
              </a:rPr>
              <a:t>AESTHETICS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4"/>
          <p:cNvSpPr>
            <a:spLocks noChangeArrowheads="1"/>
          </p:cNvSpPr>
          <p:nvPr/>
        </p:nvSpPr>
        <p:spPr bwMode="auto">
          <a:xfrm>
            <a:off x="228600" y="386233"/>
            <a:ext cx="6477000" cy="8002191"/>
          </a:xfrm>
          <a:prstGeom prst="rect">
            <a:avLst/>
          </a:prstGeom>
          <a:noFill/>
          <a:ln w="9525">
            <a:noFill/>
            <a:miter lim="800000"/>
            <a:headEnd/>
            <a:tailEnd/>
          </a:ln>
        </p:spPr>
        <p:txBody>
          <a:bodyPr>
            <a:spAutoFit/>
          </a:bodyPr>
          <a:lstStyle/>
          <a:p>
            <a:endParaRPr lang="en-US" sz="1300" b="0" dirty="0" smtClean="0"/>
          </a:p>
          <a:p>
            <a:r>
              <a:rPr lang="en-US" sz="1600" b="1" i="1" dirty="0" smtClean="0"/>
              <a:t>MANICURES</a:t>
            </a:r>
            <a:r>
              <a:rPr lang="en-US" sz="1600" b="1" i="1" dirty="0"/>
              <a:t>, PEDICURES, and NAIL TREATMENTS:</a:t>
            </a:r>
          </a:p>
          <a:p>
            <a:endParaRPr lang="en-US" sz="1400" i="1" dirty="0"/>
          </a:p>
          <a:p>
            <a:pPr>
              <a:buFontTx/>
              <a:buChar char="•"/>
            </a:pPr>
            <a:r>
              <a:rPr lang="en-US" sz="1200" b="0" dirty="0"/>
              <a:t> </a:t>
            </a:r>
            <a:r>
              <a:rPr lang="en-US" sz="1200" dirty="0"/>
              <a:t> </a:t>
            </a:r>
            <a:r>
              <a:rPr lang="en-US" sz="1300" b="0" dirty="0"/>
              <a:t>Hands must be washed for at least 15 seconds with soap and warm running water:</a:t>
            </a:r>
          </a:p>
          <a:p>
            <a:r>
              <a:rPr lang="en-US" sz="1300" b="0" dirty="0"/>
              <a:t>	    -before and after each client/treatment,</a:t>
            </a:r>
          </a:p>
          <a:p>
            <a:r>
              <a:rPr lang="en-US" sz="1300" b="0" dirty="0"/>
              <a:t>	    -before and after wearing gloves, and</a:t>
            </a:r>
            <a:br>
              <a:rPr lang="en-US" sz="1300" b="0" dirty="0"/>
            </a:br>
            <a:r>
              <a:rPr lang="en-US" sz="1300" b="0" dirty="0"/>
              <a:t>	    -in between breaks and service.</a:t>
            </a:r>
          </a:p>
          <a:p>
            <a:pPr>
              <a:buFontTx/>
              <a:buChar char="•"/>
            </a:pPr>
            <a:r>
              <a:rPr lang="en-US" sz="1300" b="0" dirty="0"/>
              <a:t> Alcohol based hand sanitizers may be used if hands are not visibly soiled.</a:t>
            </a:r>
          </a:p>
          <a:p>
            <a:pPr>
              <a:buFontTx/>
              <a:buChar char="•"/>
            </a:pPr>
            <a:r>
              <a:rPr lang="en-US" sz="1300" b="0" dirty="0"/>
              <a:t> Wear single use gloves for each client when required</a:t>
            </a:r>
          </a:p>
          <a:p>
            <a:pPr>
              <a:buFontTx/>
              <a:buChar char="•"/>
            </a:pPr>
            <a:r>
              <a:rPr lang="en-US" sz="1300" b="0" dirty="0"/>
              <a:t> Client must wash and dry his/her hands thoroughly prior to nail treatment.</a:t>
            </a:r>
          </a:p>
          <a:p>
            <a:pPr>
              <a:buFontTx/>
              <a:buChar char="•"/>
            </a:pPr>
            <a:r>
              <a:rPr lang="en-US" sz="1300" b="0" dirty="0"/>
              <a:t> Examine the client’s nails for infection prior to offering the service.  Do not provide nail services for a client who has signs of a nail infection.</a:t>
            </a:r>
          </a:p>
          <a:p>
            <a:pPr>
              <a:buFontTx/>
              <a:buChar char="•"/>
            </a:pPr>
            <a:r>
              <a:rPr lang="en-US" sz="1300" b="0" dirty="0"/>
              <a:t> Avoid piercing the client’s skin, especially when cutting cuticles or filing the nails. </a:t>
            </a:r>
          </a:p>
          <a:p>
            <a:r>
              <a:rPr lang="en-US" sz="1300" b="0" dirty="0"/>
              <a:t>•All instruments must be cleaned and disinfected (high level disinfectant). Rinse with clean water and store appropriately.</a:t>
            </a:r>
            <a:r>
              <a:rPr lang="en-US" sz="1300" b="0" u="sng" dirty="0"/>
              <a:t> </a:t>
            </a:r>
          </a:p>
          <a:p>
            <a:pPr>
              <a:buFontTx/>
              <a:buChar char="•"/>
            </a:pPr>
            <a:r>
              <a:rPr lang="en-US" sz="1300" b="0" dirty="0"/>
              <a:t> Instruments that accidentally break the skin during a procedure must be cleaned, rinsed and wiped dry  and then disinfected (high level) or undergo sterilization by </a:t>
            </a:r>
            <a:r>
              <a:rPr lang="en-US" sz="1300" b="0" dirty="0" err="1"/>
              <a:t>chemosterilant</a:t>
            </a:r>
            <a:r>
              <a:rPr lang="en-US" sz="1300" b="0" dirty="0"/>
              <a:t> or autoclave</a:t>
            </a:r>
            <a:r>
              <a:rPr lang="en-US" sz="1300" b="0" dirty="0" smtClean="0"/>
              <a:t>.</a:t>
            </a:r>
          </a:p>
          <a:p>
            <a:pPr>
              <a:buFontTx/>
              <a:buChar char="•"/>
            </a:pPr>
            <a:r>
              <a:rPr lang="en-US" sz="1300" dirty="0" smtClean="0"/>
              <a:t>Glass bead sterilizers and ultra violet light devices are NOT sterilizers.</a:t>
            </a:r>
            <a:endParaRPr lang="en-US" sz="1300" b="0" dirty="0"/>
          </a:p>
          <a:p>
            <a:pPr>
              <a:buFontTx/>
              <a:buChar char="•"/>
            </a:pPr>
            <a:r>
              <a:rPr lang="en-US" sz="1300" b="0" dirty="0" smtClean="0"/>
              <a:t> </a:t>
            </a:r>
            <a:r>
              <a:rPr lang="en-US" sz="1300" b="0" dirty="0"/>
              <a:t>Single use instruments such as emery boards, orangewood sticks, buffers, must be disposed of after each client, or sent home with them.</a:t>
            </a:r>
          </a:p>
          <a:p>
            <a:pPr>
              <a:buFontTx/>
              <a:buChar char="•"/>
            </a:pPr>
            <a:r>
              <a:rPr lang="en-US" sz="1300" b="0" dirty="0"/>
              <a:t>Reusable nail files must be cleaned and disinfected (high level disinfectant) or sterilized.</a:t>
            </a:r>
          </a:p>
          <a:p>
            <a:pPr>
              <a:buFontTx/>
              <a:buChar char="•"/>
            </a:pPr>
            <a:r>
              <a:rPr lang="en-US" sz="1300" b="0" dirty="0"/>
              <a:t> Keep client records and accidental blood and body fluid exposure records on site for one year</a:t>
            </a:r>
          </a:p>
          <a:p>
            <a:endParaRPr lang="en-US" sz="1300" b="0" dirty="0"/>
          </a:p>
          <a:p>
            <a:endParaRPr lang="en-US" sz="1300" b="0" dirty="0" smtClean="0"/>
          </a:p>
          <a:p>
            <a:endParaRPr lang="en-US" sz="1300" b="0" dirty="0" smtClean="0"/>
          </a:p>
          <a:p>
            <a:endParaRPr lang="en-US" sz="1300" dirty="0" smtClean="0"/>
          </a:p>
          <a:p>
            <a:endParaRPr lang="en-US" sz="1300" b="0" dirty="0"/>
          </a:p>
          <a:p>
            <a:endParaRPr lang="en-US" sz="1300" b="1" i="1" dirty="0"/>
          </a:p>
          <a:p>
            <a:r>
              <a:rPr lang="en-US" sz="1600" b="1" i="1" dirty="0"/>
              <a:t>PEDICURE SPAS:</a:t>
            </a:r>
          </a:p>
          <a:p>
            <a:endParaRPr lang="en-US" sz="1300" b="0" dirty="0"/>
          </a:p>
          <a:p>
            <a:pPr>
              <a:buFontTx/>
              <a:buChar char="•"/>
            </a:pPr>
            <a:r>
              <a:rPr lang="en-US" sz="1300" b="0" dirty="0"/>
              <a:t> Routine infection and prevention control practices must be followed when performing any procedure</a:t>
            </a:r>
          </a:p>
          <a:p>
            <a:pPr>
              <a:buFontTx/>
              <a:buChar char="•"/>
            </a:pPr>
            <a:r>
              <a:rPr lang="en-US" sz="1300" b="0" dirty="0"/>
              <a:t> Ensure the area of the client’s body you will be working on is free from any cuts, wounds, rashes or visible infections.</a:t>
            </a:r>
          </a:p>
          <a:p>
            <a:pPr>
              <a:buFontTx/>
              <a:buChar char="•"/>
            </a:pPr>
            <a:r>
              <a:rPr lang="en-US" sz="1300" b="0" dirty="0"/>
              <a:t> Ensure that your work station has been effectively cleaned and disinfected between each client.  </a:t>
            </a:r>
          </a:p>
          <a:p>
            <a:endParaRPr lang="en-US" sz="1300" b="0" dirty="0"/>
          </a:p>
        </p:txBody>
      </p:sp>
      <p:sp>
        <p:nvSpPr>
          <p:cNvPr id="45060" name="Slide Number Placeholder 2"/>
          <p:cNvSpPr>
            <a:spLocks noGrp="1"/>
          </p:cNvSpPr>
          <p:nvPr>
            <p:ph type="sldNum" sz="quarter" idx="12"/>
          </p:nvPr>
        </p:nvSpPr>
        <p:spPr>
          <a:noFill/>
        </p:spPr>
        <p:txBody>
          <a:bodyPr/>
          <a:lstStyle/>
          <a:p>
            <a:fld id="{4B21689C-0A16-4BEF-9301-D0553085B313}" type="slidenum">
              <a:rPr lang="en-US" smtClean="0">
                <a:latin typeface="Arial" pitchFamily="34" charset="0"/>
              </a:rPr>
              <a:pPr/>
              <a:t>38</a:t>
            </a:fld>
            <a:endParaRPr lang="en-US" smtClean="0">
              <a:latin typeface="Arial" pitchFamily="34" charset="0"/>
            </a:endParaRPr>
          </a:p>
        </p:txBody>
      </p:sp>
      <p:sp>
        <p:nvSpPr>
          <p:cNvPr id="5" name="Rectangle 4"/>
          <p:cNvSpPr/>
          <p:nvPr/>
        </p:nvSpPr>
        <p:spPr>
          <a:xfrm>
            <a:off x="0" y="8199983"/>
            <a:ext cx="6858000" cy="692497"/>
          </a:xfrm>
          <a:prstGeom prst="rect">
            <a:avLst/>
          </a:prstGeom>
        </p:spPr>
        <p:txBody>
          <a:bodyPr wrap="square">
            <a:spAutoFit/>
          </a:bodyPr>
          <a:lstStyle/>
          <a:p>
            <a:pPr algn="ctr">
              <a:lnSpc>
                <a:spcPct val="150000"/>
              </a:lnSpc>
            </a:pPr>
            <a:r>
              <a:rPr lang="en-US" sz="1300" b="1" i="1" dirty="0" smtClean="0"/>
              <a:t>(You do not have to see blood/body fluid on the instruments or surfaces for a risk of infection)</a:t>
            </a:r>
            <a:br>
              <a:rPr lang="en-US" sz="1300" b="1" i="1" dirty="0" smtClean="0"/>
            </a:br>
            <a:endParaRPr lang="en-US" sz="1300" b="1" i="1" dirty="0"/>
          </a:p>
        </p:txBody>
      </p:sp>
      <p:pic>
        <p:nvPicPr>
          <p:cNvPr id="164866" name="Picture 2" descr="http://www.chilisto.co.uk/wp-content/uploads/2013/04/pedicure.jpg"/>
          <p:cNvPicPr>
            <a:picLocks noChangeAspect="1" noChangeArrowheads="1"/>
          </p:cNvPicPr>
          <p:nvPr/>
        </p:nvPicPr>
        <p:blipFill>
          <a:blip r:embed="rId2" cstate="print"/>
          <a:srcRect l="3780" b="4745"/>
          <a:stretch>
            <a:fillRect/>
          </a:stretch>
        </p:blipFill>
        <p:spPr bwMode="auto">
          <a:xfrm>
            <a:off x="2715344" y="5102067"/>
            <a:ext cx="1433736" cy="1774189"/>
          </a:xfrm>
          <a:prstGeom prst="rect">
            <a:avLst/>
          </a:prstGeom>
          <a:noFill/>
        </p:spPr>
      </p:pic>
      <p:sp>
        <p:nvSpPr>
          <p:cNvPr id="7" name="Text Box 6"/>
          <p:cNvSpPr txBox="1">
            <a:spLocks noChangeArrowheads="1"/>
          </p:cNvSpPr>
          <p:nvPr/>
        </p:nvSpPr>
        <p:spPr bwMode="auto">
          <a:xfrm>
            <a:off x="188640" y="149895"/>
            <a:ext cx="6453336" cy="369332"/>
          </a:xfrm>
          <a:prstGeom prst="rect">
            <a:avLst/>
          </a:prstGeom>
          <a:noFill/>
          <a:ln w="9525">
            <a:noFill/>
            <a:miter lim="800000"/>
            <a:headEnd/>
            <a:tailEnd/>
          </a:ln>
        </p:spPr>
        <p:txBody>
          <a:bodyPr wrap="square">
            <a:spAutoFit/>
          </a:bodyPr>
          <a:lstStyle/>
          <a:p>
            <a:pPr>
              <a:spcBef>
                <a:spcPct val="50000"/>
              </a:spcBef>
            </a:pPr>
            <a:r>
              <a:rPr lang="en-US" b="1" i="1" dirty="0" err="1" smtClean="0">
                <a:solidFill>
                  <a:schemeClr val="accent1">
                    <a:lumMod val="50000"/>
                  </a:schemeClr>
                </a:solidFill>
                <a:latin typeface="Arial Narrow" pitchFamily="34" charset="0"/>
              </a:rPr>
              <a:t>con’t</a:t>
            </a:r>
            <a:r>
              <a:rPr lang="en-US" b="1" i="1" dirty="0" smtClean="0">
                <a:solidFill>
                  <a:schemeClr val="accent1">
                    <a:lumMod val="50000"/>
                  </a:schemeClr>
                </a:solidFill>
                <a:latin typeface="Arial Narrow" pitchFamily="34" charset="0"/>
              </a:rPr>
              <a:t>…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ext Box 4"/>
          <p:cNvSpPr txBox="1">
            <a:spLocks noChangeArrowheads="1"/>
          </p:cNvSpPr>
          <p:nvPr/>
        </p:nvSpPr>
        <p:spPr bwMode="auto">
          <a:xfrm>
            <a:off x="228600" y="642764"/>
            <a:ext cx="6477000" cy="8217634"/>
          </a:xfrm>
          <a:prstGeom prst="rect">
            <a:avLst/>
          </a:prstGeom>
          <a:noFill/>
          <a:ln w="9525">
            <a:noFill/>
            <a:miter lim="800000"/>
            <a:headEnd/>
            <a:tailEnd/>
          </a:ln>
        </p:spPr>
        <p:txBody>
          <a:bodyPr>
            <a:spAutoFit/>
          </a:bodyPr>
          <a:lstStyle/>
          <a:p>
            <a:r>
              <a:rPr lang="en-US" sz="1600" b="1" i="1" dirty="0" smtClean="0"/>
              <a:t>ELECTROLYSIS AND LASER HAIR REMOVAL:</a:t>
            </a:r>
          </a:p>
          <a:p>
            <a:endParaRPr lang="en-US" sz="1400" i="1" dirty="0"/>
          </a:p>
          <a:p>
            <a:pPr>
              <a:lnSpc>
                <a:spcPct val="150000"/>
              </a:lnSpc>
              <a:buFontTx/>
              <a:buChar char="•"/>
            </a:pPr>
            <a:r>
              <a:rPr lang="en-US" sz="1200" b="0" dirty="0"/>
              <a:t> </a:t>
            </a:r>
            <a:r>
              <a:rPr lang="en-US" sz="1300" b="0" dirty="0"/>
              <a:t>Hands must be washed for at least 15 seconds with soap and warm running water:</a:t>
            </a:r>
          </a:p>
          <a:p>
            <a:pPr>
              <a:lnSpc>
                <a:spcPct val="150000"/>
              </a:lnSpc>
            </a:pPr>
            <a:r>
              <a:rPr lang="en-US" sz="1300" b="0" dirty="0"/>
              <a:t>	    -before and after each client/treatment,</a:t>
            </a:r>
          </a:p>
          <a:p>
            <a:pPr>
              <a:lnSpc>
                <a:spcPct val="150000"/>
              </a:lnSpc>
            </a:pPr>
            <a:r>
              <a:rPr lang="en-US" sz="1300" b="0" dirty="0"/>
              <a:t>	    -before and after wearing gloves, and</a:t>
            </a:r>
            <a:br>
              <a:rPr lang="en-US" sz="1300" b="0" dirty="0"/>
            </a:br>
            <a:r>
              <a:rPr lang="en-US" sz="1300" b="0" dirty="0"/>
              <a:t>	    -in between breaks and service.</a:t>
            </a:r>
          </a:p>
          <a:p>
            <a:pPr>
              <a:lnSpc>
                <a:spcPct val="150000"/>
              </a:lnSpc>
              <a:buFontTx/>
              <a:buChar char="•"/>
            </a:pPr>
            <a:r>
              <a:rPr lang="en-US" sz="1300" b="0" dirty="0"/>
              <a:t> Alcohol based hand sanitizers may be used if hands are not visibly soiled.</a:t>
            </a:r>
          </a:p>
          <a:p>
            <a:pPr>
              <a:lnSpc>
                <a:spcPct val="150000"/>
              </a:lnSpc>
              <a:buFontTx/>
              <a:buChar char="•"/>
            </a:pPr>
            <a:r>
              <a:rPr lang="en-US" sz="1300" b="0" dirty="0"/>
              <a:t> Wear single use gloves for each client.</a:t>
            </a:r>
          </a:p>
          <a:p>
            <a:pPr>
              <a:lnSpc>
                <a:spcPct val="150000"/>
              </a:lnSpc>
              <a:buFontTx/>
              <a:buChar char="•"/>
            </a:pPr>
            <a:r>
              <a:rPr lang="en-US" sz="1300" b="0" dirty="0"/>
              <a:t> Use single use gloves for each client.</a:t>
            </a:r>
          </a:p>
          <a:p>
            <a:pPr>
              <a:lnSpc>
                <a:spcPct val="150000"/>
              </a:lnSpc>
              <a:buFontTx/>
              <a:buChar char="•"/>
            </a:pPr>
            <a:r>
              <a:rPr lang="en-US" sz="1300" b="0" dirty="0"/>
              <a:t> Use single-use, pre-packaged disposable, sterile needles and discard immediately after use into appropriate sharps container.</a:t>
            </a:r>
          </a:p>
          <a:p>
            <a:pPr>
              <a:lnSpc>
                <a:spcPct val="150000"/>
              </a:lnSpc>
              <a:buFontTx/>
              <a:buChar char="•"/>
            </a:pPr>
            <a:r>
              <a:rPr lang="en-US" sz="1300" b="0" dirty="0"/>
              <a:t> The removable tip/cap of the epilator needle/probe holder must be cleaned and disinfected with high-level disinfectant after each client. </a:t>
            </a:r>
          </a:p>
          <a:p>
            <a:pPr>
              <a:lnSpc>
                <a:spcPct val="150000"/>
              </a:lnSpc>
              <a:buFontTx/>
              <a:buChar char="•"/>
            </a:pPr>
            <a:r>
              <a:rPr lang="en-US" sz="1300" b="0" dirty="0"/>
              <a:t> The epilator cord must be protected with an non-absorbent single-use disposable cover and changed between each client or cleaned and disinfected between each client.</a:t>
            </a:r>
          </a:p>
          <a:p>
            <a:pPr>
              <a:lnSpc>
                <a:spcPct val="150000"/>
              </a:lnSpc>
              <a:buFontTx/>
              <a:buChar char="•"/>
            </a:pPr>
            <a:r>
              <a:rPr lang="en-US" sz="1300" b="0" dirty="0"/>
              <a:t> Equipment/instruments used in laser hair removal must be clean, then high level disinfected after each client.</a:t>
            </a:r>
          </a:p>
          <a:p>
            <a:pPr>
              <a:lnSpc>
                <a:spcPct val="150000"/>
              </a:lnSpc>
              <a:buFontTx/>
              <a:buChar char="•"/>
            </a:pPr>
            <a:r>
              <a:rPr lang="en-US" sz="1300" b="0" dirty="0"/>
              <a:t> Instruments used to hold sterile items (e.g. tweezers) must be high-level disinfected </a:t>
            </a:r>
          </a:p>
          <a:p>
            <a:pPr>
              <a:lnSpc>
                <a:spcPct val="150000"/>
              </a:lnSpc>
              <a:buFontTx/>
              <a:buChar char="•"/>
            </a:pPr>
            <a:r>
              <a:rPr lang="en-US" sz="1300" b="0" dirty="0"/>
              <a:t> Single use sterile needles are used to expose ingrown hairs.</a:t>
            </a:r>
          </a:p>
          <a:p>
            <a:pPr>
              <a:lnSpc>
                <a:spcPct val="150000"/>
              </a:lnSpc>
              <a:buFontTx/>
              <a:buChar char="•"/>
            </a:pPr>
            <a:r>
              <a:rPr lang="en-US" sz="1300" b="0" dirty="0"/>
              <a:t> Instruments NOT used to remove ingrown hairs, </a:t>
            </a:r>
            <a:endParaRPr lang="en-US" sz="1300" b="0" dirty="0" smtClean="0"/>
          </a:p>
          <a:p>
            <a:pPr>
              <a:lnSpc>
                <a:spcPct val="150000"/>
              </a:lnSpc>
            </a:pPr>
            <a:r>
              <a:rPr lang="en-US" sz="1300" b="0" dirty="0" smtClean="0"/>
              <a:t>but </a:t>
            </a:r>
            <a:r>
              <a:rPr lang="en-US" sz="1300" b="0" dirty="0"/>
              <a:t>used only to pull the hair must be cleaned first then </a:t>
            </a:r>
            <a:endParaRPr lang="en-US" sz="1300" b="0" dirty="0" smtClean="0"/>
          </a:p>
          <a:p>
            <a:pPr>
              <a:lnSpc>
                <a:spcPct val="150000"/>
              </a:lnSpc>
            </a:pPr>
            <a:r>
              <a:rPr lang="en-US" sz="1300" b="0" dirty="0" smtClean="0"/>
              <a:t>disinfected </a:t>
            </a:r>
            <a:r>
              <a:rPr lang="en-US" sz="1300" b="0" dirty="0"/>
              <a:t>with high level disinfectant between uses.</a:t>
            </a:r>
          </a:p>
          <a:p>
            <a:pPr>
              <a:lnSpc>
                <a:spcPct val="150000"/>
              </a:lnSpc>
            </a:pPr>
            <a:endParaRPr lang="en-US" sz="1200" b="0" dirty="0" smtClean="0"/>
          </a:p>
          <a:p>
            <a:pPr>
              <a:lnSpc>
                <a:spcPct val="150000"/>
              </a:lnSpc>
            </a:pPr>
            <a:endParaRPr lang="en-US" sz="1200" dirty="0" smtClean="0"/>
          </a:p>
          <a:p>
            <a:pPr>
              <a:lnSpc>
                <a:spcPct val="150000"/>
              </a:lnSpc>
            </a:pPr>
            <a:endParaRPr lang="en-US" sz="1200" b="0" dirty="0" smtClean="0"/>
          </a:p>
          <a:p>
            <a:pPr>
              <a:lnSpc>
                <a:spcPct val="150000"/>
              </a:lnSpc>
            </a:pPr>
            <a:endParaRPr lang="en-US" sz="1200" dirty="0" smtClean="0"/>
          </a:p>
          <a:p>
            <a:pPr>
              <a:lnSpc>
                <a:spcPct val="150000"/>
              </a:lnSpc>
            </a:pPr>
            <a:endParaRPr lang="en-US" sz="1200" b="0" dirty="0"/>
          </a:p>
          <a:p>
            <a:pPr>
              <a:lnSpc>
                <a:spcPct val="150000"/>
              </a:lnSpc>
            </a:pPr>
            <a:r>
              <a:rPr lang="en-US" sz="1200" b="1" i="1" dirty="0"/>
              <a:t>(You do not have to see blood/body fluid on the instruments or surfaces for a risk of infection) </a:t>
            </a:r>
          </a:p>
        </p:txBody>
      </p:sp>
      <p:sp>
        <p:nvSpPr>
          <p:cNvPr id="43012" name="Slide Number Placeholder 2"/>
          <p:cNvSpPr>
            <a:spLocks noGrp="1"/>
          </p:cNvSpPr>
          <p:nvPr>
            <p:ph type="sldNum" sz="quarter" idx="12"/>
          </p:nvPr>
        </p:nvSpPr>
        <p:spPr>
          <a:noFill/>
        </p:spPr>
        <p:txBody>
          <a:bodyPr/>
          <a:lstStyle/>
          <a:p>
            <a:fld id="{7B66AED5-D995-4079-A681-8DD9D392667E}" type="slidenum">
              <a:rPr lang="en-US" smtClean="0">
                <a:latin typeface="Arial" pitchFamily="34" charset="0"/>
              </a:rPr>
              <a:pPr/>
              <a:t>39</a:t>
            </a:fld>
            <a:endParaRPr lang="en-US" smtClean="0">
              <a:latin typeface="Arial" pitchFamily="34" charset="0"/>
            </a:endParaRPr>
          </a:p>
        </p:txBody>
      </p:sp>
      <p:sp>
        <p:nvSpPr>
          <p:cNvPr id="5" name="Text Box 6"/>
          <p:cNvSpPr txBox="1">
            <a:spLocks noChangeArrowheads="1"/>
          </p:cNvSpPr>
          <p:nvPr/>
        </p:nvSpPr>
        <p:spPr bwMode="auto">
          <a:xfrm>
            <a:off x="188640" y="149895"/>
            <a:ext cx="6453336" cy="369332"/>
          </a:xfrm>
          <a:prstGeom prst="rect">
            <a:avLst/>
          </a:prstGeom>
          <a:noFill/>
          <a:ln w="9525">
            <a:noFill/>
            <a:miter lim="800000"/>
            <a:headEnd/>
            <a:tailEnd/>
          </a:ln>
        </p:spPr>
        <p:txBody>
          <a:bodyPr wrap="square">
            <a:spAutoFit/>
          </a:bodyPr>
          <a:lstStyle/>
          <a:p>
            <a:pPr>
              <a:spcBef>
                <a:spcPct val="50000"/>
              </a:spcBef>
            </a:pPr>
            <a:r>
              <a:rPr lang="en-US" b="1" i="1" dirty="0" err="1" smtClean="0">
                <a:solidFill>
                  <a:schemeClr val="accent1">
                    <a:lumMod val="50000"/>
                  </a:schemeClr>
                </a:solidFill>
                <a:latin typeface="Arial Narrow" pitchFamily="34" charset="0"/>
              </a:rPr>
              <a:t>con’t</a:t>
            </a:r>
            <a:r>
              <a:rPr lang="en-US" b="1" i="1" dirty="0" smtClean="0">
                <a:solidFill>
                  <a:schemeClr val="accent1">
                    <a:lumMod val="50000"/>
                  </a:schemeClr>
                </a:solidFill>
                <a:latin typeface="Arial Narrow" pitchFamily="34" charset="0"/>
              </a:rPr>
              <a:t>… </a:t>
            </a:r>
          </a:p>
        </p:txBody>
      </p:sp>
      <p:pic>
        <p:nvPicPr>
          <p:cNvPr id="105474" name="Picture 2" descr="http://www.lipolaser-machines.com/photo/pl795600-5ms_350ms_professional_808nm_diode_laser_hair_removal_machine_with_no_pigmentation.jpg"/>
          <p:cNvPicPr>
            <a:picLocks noChangeAspect="1" noChangeArrowheads="1"/>
          </p:cNvPicPr>
          <p:nvPr/>
        </p:nvPicPr>
        <p:blipFill>
          <a:blip r:embed="rId2" cstate="print"/>
          <a:srcRect l="19139" r="20254"/>
          <a:stretch>
            <a:fillRect/>
          </a:stretch>
        </p:blipFill>
        <p:spPr bwMode="auto">
          <a:xfrm>
            <a:off x="4653136" y="5940152"/>
            <a:ext cx="1512168" cy="2495049"/>
          </a:xfrm>
          <a:prstGeom prst="rect">
            <a:avLst/>
          </a:prstGeom>
          <a:noFill/>
        </p:spPr>
      </p:pic>
      <p:pic>
        <p:nvPicPr>
          <p:cNvPr id="105476" name="Picture 4" descr="http://www.renewmedilaser.com/wp-content/uploads/2014/08/electrolysis.jpg"/>
          <p:cNvPicPr>
            <a:picLocks noChangeAspect="1" noChangeArrowheads="1"/>
          </p:cNvPicPr>
          <p:nvPr/>
        </p:nvPicPr>
        <p:blipFill>
          <a:blip r:embed="rId3" cstate="print"/>
          <a:srcRect/>
          <a:stretch>
            <a:fillRect/>
          </a:stretch>
        </p:blipFill>
        <p:spPr bwMode="auto">
          <a:xfrm>
            <a:off x="1268760" y="7044275"/>
            <a:ext cx="2024261" cy="1349508"/>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iagonal Stripe 11"/>
          <p:cNvSpPr/>
          <p:nvPr/>
        </p:nvSpPr>
        <p:spPr>
          <a:xfrm>
            <a:off x="0" y="0"/>
            <a:ext cx="6858000" cy="2267744"/>
          </a:xfrm>
          <a:prstGeom prst="diagStripe">
            <a:avLst/>
          </a:prstGeom>
          <a:solidFill>
            <a:schemeClr val="bg1">
              <a:lumMod val="9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CA">
              <a:solidFill>
                <a:schemeClr val="tx1"/>
              </a:solidFill>
            </a:endParaRPr>
          </a:p>
        </p:txBody>
      </p:sp>
      <p:sp>
        <p:nvSpPr>
          <p:cNvPr id="11266" name="TextBox 1"/>
          <p:cNvSpPr txBox="1">
            <a:spLocks noChangeArrowheads="1"/>
          </p:cNvSpPr>
          <p:nvPr/>
        </p:nvSpPr>
        <p:spPr bwMode="auto">
          <a:xfrm>
            <a:off x="332656" y="923399"/>
            <a:ext cx="6248400" cy="1200329"/>
          </a:xfrm>
          <a:prstGeom prst="rect">
            <a:avLst/>
          </a:prstGeom>
          <a:noFill/>
          <a:ln w="9525">
            <a:noFill/>
            <a:miter lim="800000"/>
            <a:headEnd/>
            <a:tailEnd/>
          </a:ln>
        </p:spPr>
        <p:txBody>
          <a:bodyPr>
            <a:spAutoFit/>
          </a:bodyPr>
          <a:lstStyle/>
          <a:p>
            <a:pPr algn="ctr"/>
            <a:r>
              <a:rPr lang="en-US" sz="3600" b="1" i="1" dirty="0" smtClean="0">
                <a:solidFill>
                  <a:schemeClr val="accent1">
                    <a:lumMod val="50000"/>
                  </a:schemeClr>
                </a:solidFill>
                <a:latin typeface="+mj-lt"/>
              </a:rPr>
              <a:t>What the media is saying about the spa industry </a:t>
            </a:r>
            <a:endParaRPr lang="en-US" sz="3600" b="1" i="1" dirty="0">
              <a:solidFill>
                <a:schemeClr val="accent1">
                  <a:lumMod val="50000"/>
                </a:schemeClr>
              </a:solidFill>
              <a:latin typeface="+mj-lt"/>
            </a:endParaRPr>
          </a:p>
        </p:txBody>
      </p:sp>
      <p:pic>
        <p:nvPicPr>
          <p:cNvPr id="11267" name="Picture 2" descr="https://encrypted-tbn3.gstatic.com/images?q=tbn:ANd9GcTxQrwv-HIrZfi0Vnz7yt3SHaGbHmCl2MYSSooKOjS4pa6_AURUJA"/>
          <p:cNvPicPr>
            <a:picLocks noChangeAspect="1" noChangeArrowheads="1"/>
          </p:cNvPicPr>
          <p:nvPr/>
        </p:nvPicPr>
        <p:blipFill>
          <a:blip r:embed="rId2" cstate="print"/>
          <a:srcRect/>
          <a:stretch>
            <a:fillRect/>
          </a:stretch>
        </p:blipFill>
        <p:spPr bwMode="auto">
          <a:xfrm>
            <a:off x="609600" y="2514600"/>
            <a:ext cx="1943100" cy="1943100"/>
          </a:xfrm>
          <a:prstGeom prst="rect">
            <a:avLst/>
          </a:prstGeom>
          <a:noFill/>
          <a:ln w="9525">
            <a:noFill/>
            <a:miter lim="800000"/>
            <a:headEnd/>
            <a:tailEnd/>
          </a:ln>
        </p:spPr>
      </p:pic>
      <p:pic>
        <p:nvPicPr>
          <p:cNvPr id="11268" name="Picture 4" descr="https://encrypted-tbn2.gstatic.com/images?q=tbn:ANd9GcRMOXgk13XD3N1vTV6UydwqzEROVEgDO_faF2M-2C34WiNFnHoq"/>
          <p:cNvPicPr>
            <a:picLocks noChangeAspect="1" noChangeArrowheads="1"/>
          </p:cNvPicPr>
          <p:nvPr/>
        </p:nvPicPr>
        <p:blipFill>
          <a:blip r:embed="rId3" cstate="print"/>
          <a:srcRect l="10667" r="11111"/>
          <a:stretch>
            <a:fillRect/>
          </a:stretch>
        </p:blipFill>
        <p:spPr bwMode="auto">
          <a:xfrm>
            <a:off x="4572000" y="2265363"/>
            <a:ext cx="1982788" cy="2535237"/>
          </a:xfrm>
          <a:prstGeom prst="rect">
            <a:avLst/>
          </a:prstGeom>
          <a:noFill/>
          <a:ln w="9525">
            <a:noFill/>
            <a:miter lim="800000"/>
            <a:headEnd/>
            <a:tailEnd/>
          </a:ln>
        </p:spPr>
      </p:pic>
      <p:pic>
        <p:nvPicPr>
          <p:cNvPr id="11269" name="Picture 6" descr="https://encrypted-tbn2.gstatic.com/images?q=tbn:ANd9GcSZKO-sXKRMciZ3dC0XJYxHLpnd7RLdQKDM3i5ebKC6puC4AOEk"/>
          <p:cNvPicPr>
            <a:picLocks noChangeAspect="1" noChangeArrowheads="1"/>
          </p:cNvPicPr>
          <p:nvPr/>
        </p:nvPicPr>
        <p:blipFill>
          <a:blip r:embed="rId4" cstate="print"/>
          <a:srcRect/>
          <a:stretch>
            <a:fillRect/>
          </a:stretch>
        </p:blipFill>
        <p:spPr bwMode="auto">
          <a:xfrm>
            <a:off x="685800" y="6019800"/>
            <a:ext cx="2076450" cy="2209800"/>
          </a:xfrm>
          <a:prstGeom prst="rect">
            <a:avLst/>
          </a:prstGeom>
          <a:noFill/>
          <a:ln w="9525">
            <a:noFill/>
            <a:miter lim="800000"/>
            <a:headEnd/>
            <a:tailEnd/>
          </a:ln>
        </p:spPr>
      </p:pic>
      <p:sp>
        <p:nvSpPr>
          <p:cNvPr id="11270" name="AutoShape 7" descr="http://www.clker.com/cliparts/a/e/f/a/119710123263398684DTRave_Cartoon_Computer_and_Desktop.svg.hi.pn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pic>
        <p:nvPicPr>
          <p:cNvPr id="11271" name="Picture 9" descr="https://encrypted-tbn0.gstatic.com/images?q=tbn:ANd9GcTLdWhOrUNjAIAENBKw-eNTgBYHwetigsPVMDEOiY20XKy4yhKk"/>
          <p:cNvPicPr>
            <a:picLocks noChangeAspect="1" noChangeArrowheads="1"/>
          </p:cNvPicPr>
          <p:nvPr/>
        </p:nvPicPr>
        <p:blipFill>
          <a:blip r:embed="rId5" cstate="print"/>
          <a:srcRect l="24426"/>
          <a:stretch>
            <a:fillRect/>
          </a:stretch>
        </p:blipFill>
        <p:spPr bwMode="auto">
          <a:xfrm>
            <a:off x="2509838" y="4114800"/>
            <a:ext cx="2043112" cy="1981200"/>
          </a:xfrm>
          <a:prstGeom prst="rect">
            <a:avLst/>
          </a:prstGeom>
          <a:noFill/>
          <a:ln w="9525">
            <a:noFill/>
            <a:miter lim="800000"/>
            <a:headEnd/>
            <a:tailEnd/>
          </a:ln>
        </p:spPr>
      </p:pic>
      <p:pic>
        <p:nvPicPr>
          <p:cNvPr id="11272" name="Picture 10" descr="C:\Program Files (x86)\Microsoft Office\MEDIA\CAGCAT10\j0205582.wmf"/>
          <p:cNvPicPr>
            <a:picLocks noChangeAspect="1" noChangeArrowheads="1"/>
          </p:cNvPicPr>
          <p:nvPr/>
        </p:nvPicPr>
        <p:blipFill>
          <a:blip r:embed="rId6" cstate="print"/>
          <a:srcRect/>
          <a:stretch>
            <a:fillRect/>
          </a:stretch>
        </p:blipFill>
        <p:spPr bwMode="auto">
          <a:xfrm>
            <a:off x="3886200" y="6096000"/>
            <a:ext cx="2590800" cy="2376488"/>
          </a:xfrm>
          <a:prstGeom prst="rect">
            <a:avLst/>
          </a:prstGeom>
          <a:noFill/>
          <a:ln w="9525">
            <a:noFill/>
            <a:miter lim="800000"/>
            <a:headEnd/>
            <a:tailEnd/>
          </a:ln>
        </p:spPr>
      </p:pic>
      <p:sp>
        <p:nvSpPr>
          <p:cNvPr id="10" name="Slide Number Placeholder 9"/>
          <p:cNvSpPr>
            <a:spLocks noGrp="1"/>
          </p:cNvSpPr>
          <p:nvPr>
            <p:ph type="sldNum" sz="quarter" idx="12"/>
          </p:nvPr>
        </p:nvSpPr>
        <p:spPr/>
        <p:txBody>
          <a:bodyPr/>
          <a:lstStyle/>
          <a:p>
            <a:fld id="{747D905B-F939-4811-8E94-D4FFD0636B7A}" type="slidenum">
              <a:rPr lang="en-CA" smtClean="0"/>
              <a:pPr/>
              <a:t>4</a:t>
            </a:fld>
            <a:endParaRPr lang="en-CA"/>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228600" y="377825"/>
            <a:ext cx="6400800" cy="7094250"/>
          </a:xfrm>
          <a:prstGeom prst="rect">
            <a:avLst/>
          </a:prstGeom>
          <a:noFill/>
          <a:ln w="9525">
            <a:noFill/>
            <a:miter lim="800000"/>
            <a:headEnd/>
            <a:tailEnd/>
          </a:ln>
        </p:spPr>
        <p:txBody>
          <a:bodyPr>
            <a:spAutoFit/>
          </a:bodyPr>
          <a:lstStyle/>
          <a:p>
            <a:endParaRPr lang="en-US" sz="1200" b="0" dirty="0" smtClean="0"/>
          </a:p>
          <a:p>
            <a:endParaRPr lang="en-US" sz="1200" b="0" dirty="0"/>
          </a:p>
          <a:p>
            <a:pPr>
              <a:lnSpc>
                <a:spcPct val="150000"/>
              </a:lnSpc>
              <a:buFontTx/>
              <a:buChar char="•"/>
            </a:pPr>
            <a:r>
              <a:rPr lang="en-US" sz="1200" b="0" dirty="0"/>
              <a:t> </a:t>
            </a:r>
            <a:r>
              <a:rPr lang="en-US" sz="1300" b="0" dirty="0"/>
              <a:t>Hands must be washed for at least 15 seconds with soap and warm running water:</a:t>
            </a:r>
          </a:p>
          <a:p>
            <a:pPr>
              <a:lnSpc>
                <a:spcPct val="150000"/>
              </a:lnSpc>
            </a:pPr>
            <a:r>
              <a:rPr lang="en-US" sz="1300" b="0" dirty="0"/>
              <a:t>	    -before and after each client/treatment,</a:t>
            </a:r>
          </a:p>
          <a:p>
            <a:pPr>
              <a:lnSpc>
                <a:spcPct val="150000"/>
              </a:lnSpc>
            </a:pPr>
            <a:r>
              <a:rPr lang="en-US" sz="1300" b="0" dirty="0"/>
              <a:t>	    -before and after wearing gloves, and</a:t>
            </a:r>
            <a:br>
              <a:rPr lang="en-US" sz="1300" b="0" dirty="0"/>
            </a:br>
            <a:r>
              <a:rPr lang="en-US" sz="1300" b="0" dirty="0"/>
              <a:t>	    -in between breaks and service.</a:t>
            </a:r>
          </a:p>
          <a:p>
            <a:pPr>
              <a:lnSpc>
                <a:spcPct val="150000"/>
              </a:lnSpc>
              <a:buFontTx/>
              <a:buChar char="•"/>
            </a:pPr>
            <a:r>
              <a:rPr lang="en-US" sz="1300" b="0" dirty="0"/>
              <a:t> Alcohol based hand sanitizers may be used if hands are not visibly soiled.</a:t>
            </a:r>
          </a:p>
          <a:p>
            <a:pPr>
              <a:lnSpc>
                <a:spcPct val="150000"/>
              </a:lnSpc>
              <a:buFontTx/>
              <a:buChar char="•"/>
            </a:pPr>
            <a:r>
              <a:rPr lang="en-US" sz="1300" b="0" dirty="0"/>
              <a:t> Wear single use gloves for each client when necessary</a:t>
            </a:r>
          </a:p>
          <a:p>
            <a:pPr>
              <a:lnSpc>
                <a:spcPct val="150000"/>
              </a:lnSpc>
              <a:buFontTx/>
              <a:buChar char="•"/>
            </a:pPr>
            <a:r>
              <a:rPr lang="en-US" sz="1300" b="0" dirty="0"/>
              <a:t> Dispense creams and lotions for each client:</a:t>
            </a:r>
          </a:p>
          <a:p>
            <a:pPr>
              <a:lnSpc>
                <a:spcPct val="150000"/>
              </a:lnSpc>
            </a:pPr>
            <a:r>
              <a:rPr lang="en-US" sz="1300" b="0" dirty="0"/>
              <a:t>	    -with a single use disposable applicator,</a:t>
            </a:r>
            <a:br>
              <a:rPr lang="en-US" sz="1300" b="0" dirty="0"/>
            </a:br>
            <a:r>
              <a:rPr lang="en-US" sz="1300" b="0" dirty="0"/>
              <a:t>	  </a:t>
            </a:r>
            <a:r>
              <a:rPr lang="en-US" sz="1300" b="0" dirty="0" smtClean="0"/>
              <a:t>  </a:t>
            </a:r>
            <a:r>
              <a:rPr lang="en-US" sz="1300" b="0" dirty="0"/>
              <a:t>or</a:t>
            </a:r>
            <a:br>
              <a:rPr lang="en-US" sz="1300" b="0" dirty="0"/>
            </a:br>
            <a:r>
              <a:rPr lang="en-US" sz="1300" b="0" dirty="0"/>
              <a:t>	    -into a clean single use container and discard after each use.</a:t>
            </a:r>
          </a:p>
          <a:p>
            <a:pPr>
              <a:lnSpc>
                <a:spcPct val="150000"/>
              </a:lnSpc>
              <a:buFontTx/>
              <a:buChar char="•"/>
            </a:pPr>
            <a:r>
              <a:rPr lang="en-US" sz="1300" b="0" dirty="0"/>
              <a:t> If re-using container, be sure to wipe down entire unit after each client</a:t>
            </a:r>
          </a:p>
          <a:p>
            <a:pPr>
              <a:lnSpc>
                <a:spcPct val="150000"/>
              </a:lnSpc>
              <a:buFontTx/>
              <a:buChar char="•"/>
            </a:pPr>
            <a:r>
              <a:rPr lang="en-US" sz="1300" b="0" dirty="0"/>
              <a:t> Dispose of soiled articles used to clean the unit in a garbage receptacle.</a:t>
            </a:r>
          </a:p>
          <a:p>
            <a:pPr>
              <a:lnSpc>
                <a:spcPct val="150000"/>
              </a:lnSpc>
              <a:buFontTx/>
              <a:buChar char="•"/>
            </a:pPr>
            <a:r>
              <a:rPr lang="en-US" sz="1300" b="0" dirty="0"/>
              <a:t> Ensure the area of the client’s body you will be working on is free from any cuts, wounds, rashes, or visible infections.</a:t>
            </a:r>
          </a:p>
          <a:p>
            <a:pPr>
              <a:lnSpc>
                <a:spcPct val="150000"/>
              </a:lnSpc>
              <a:buFontTx/>
              <a:buChar char="•"/>
            </a:pPr>
            <a:r>
              <a:rPr lang="en-US" sz="1300" b="0" dirty="0"/>
              <a:t> Take accurate health history to ensure safety between client and therapist.</a:t>
            </a:r>
          </a:p>
          <a:p>
            <a:pPr>
              <a:lnSpc>
                <a:spcPct val="150000"/>
              </a:lnSpc>
              <a:buFontTx/>
              <a:buChar char="•"/>
            </a:pPr>
            <a:r>
              <a:rPr lang="en-US" sz="1300" b="0" dirty="0"/>
              <a:t>Hot stones must be cleaned with soap after each use.  Please note that it is impossible to disinfect or sterilize stones as they have a porous surface.  Examine client’s skin carefully to ensure use of hot stones is acceptable.</a:t>
            </a:r>
          </a:p>
          <a:p>
            <a:pPr>
              <a:lnSpc>
                <a:spcPct val="150000"/>
              </a:lnSpc>
              <a:buFontTx/>
              <a:buChar char="•"/>
            </a:pPr>
            <a:r>
              <a:rPr lang="en-US" sz="1300" b="0" dirty="0"/>
              <a:t> If working in a wet massage room, clean and scrub walls, floors, handles, light switches, sinks, equipment (including any hoses/tubing) and entire room environment at the end of each day to prevent growth of bacteria in molds, mildew and dust due to the damp environment.  Clean air vents at least monthly for quality, allergen reduced air flow.  </a:t>
            </a:r>
          </a:p>
        </p:txBody>
      </p:sp>
      <p:pic>
        <p:nvPicPr>
          <p:cNvPr id="165890" name="Picture 2" descr="http://www.altumhealth.com/images/massage-therapy_header.jpg"/>
          <p:cNvPicPr>
            <a:picLocks noChangeAspect="1" noChangeArrowheads="1"/>
          </p:cNvPicPr>
          <p:nvPr/>
        </p:nvPicPr>
        <p:blipFill>
          <a:blip r:embed="rId2" cstate="print"/>
          <a:srcRect/>
          <a:stretch>
            <a:fillRect/>
          </a:stretch>
        </p:blipFill>
        <p:spPr bwMode="auto">
          <a:xfrm>
            <a:off x="1640532" y="7435798"/>
            <a:ext cx="3588668" cy="1600698"/>
          </a:xfrm>
          <a:prstGeom prst="rect">
            <a:avLst/>
          </a:prstGeom>
          <a:noFill/>
        </p:spPr>
      </p:pic>
      <p:sp>
        <p:nvSpPr>
          <p:cNvPr id="4" name="Text Box 6"/>
          <p:cNvSpPr txBox="1">
            <a:spLocks noChangeArrowheads="1"/>
          </p:cNvSpPr>
          <p:nvPr/>
        </p:nvSpPr>
        <p:spPr bwMode="auto">
          <a:xfrm>
            <a:off x="188640" y="179512"/>
            <a:ext cx="6453336" cy="461665"/>
          </a:xfrm>
          <a:prstGeom prst="rect">
            <a:avLst/>
          </a:prstGeom>
          <a:noFill/>
          <a:ln w="9525">
            <a:noFill/>
            <a:miter lim="800000"/>
            <a:headEnd/>
            <a:tailEnd/>
          </a:ln>
        </p:spPr>
        <p:txBody>
          <a:bodyPr wrap="square">
            <a:spAutoFit/>
          </a:bodyPr>
          <a:lstStyle/>
          <a:p>
            <a:pPr>
              <a:spcBef>
                <a:spcPct val="50000"/>
              </a:spcBef>
            </a:pPr>
            <a:r>
              <a:rPr lang="en-US" sz="2400" b="1" i="1" dirty="0" smtClean="0">
                <a:solidFill>
                  <a:schemeClr val="accent1">
                    <a:lumMod val="50000"/>
                  </a:schemeClr>
                </a:solidFill>
                <a:latin typeface="Arial Narrow" pitchFamily="34" charset="0"/>
              </a:rPr>
              <a:t>MASSAGE THERAPY </a:t>
            </a:r>
          </a:p>
        </p:txBody>
      </p:sp>
      <p:sp>
        <p:nvSpPr>
          <p:cNvPr id="5" name="Line 12"/>
          <p:cNvSpPr>
            <a:spLocks noChangeShapeType="1"/>
          </p:cNvSpPr>
          <p:nvPr/>
        </p:nvSpPr>
        <p:spPr bwMode="auto">
          <a:xfrm>
            <a:off x="260648" y="683568"/>
            <a:ext cx="5867400" cy="0"/>
          </a:xfrm>
          <a:prstGeom prst="line">
            <a:avLst/>
          </a:prstGeom>
          <a:noFill/>
          <a:ln w="9525">
            <a:solidFill>
              <a:schemeClr val="tx1"/>
            </a:solidFill>
            <a:round/>
            <a:headEnd/>
            <a:tailEnd/>
          </a:ln>
        </p:spPr>
        <p:txBody>
          <a:bodyPr/>
          <a:lstStyle/>
          <a:p>
            <a:r>
              <a:rPr lang="en-CA" dirty="0" smtClean="0"/>
              <a:t> </a:t>
            </a:r>
            <a:endParaRPr lang="en-CA" dirty="0"/>
          </a:p>
        </p:txBody>
      </p:sp>
      <p:sp>
        <p:nvSpPr>
          <p:cNvPr id="6" name="Slide Number Placeholder 5"/>
          <p:cNvSpPr>
            <a:spLocks noGrp="1"/>
          </p:cNvSpPr>
          <p:nvPr>
            <p:ph type="sldNum" sz="quarter" idx="12"/>
          </p:nvPr>
        </p:nvSpPr>
        <p:spPr/>
        <p:txBody>
          <a:bodyPr/>
          <a:lstStyle/>
          <a:p>
            <a:fld id="{747D905B-F939-4811-8E94-D4FFD0636B7A}" type="slidenum">
              <a:rPr lang="en-CA" smtClean="0"/>
              <a:pPr/>
              <a:t>40</a:t>
            </a:fld>
            <a:endParaRPr lang="en-CA"/>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4"/>
          <p:cNvSpPr>
            <a:spLocks noChangeArrowheads="1"/>
          </p:cNvSpPr>
          <p:nvPr/>
        </p:nvSpPr>
        <p:spPr bwMode="auto">
          <a:xfrm>
            <a:off x="228600" y="395536"/>
            <a:ext cx="6477000" cy="6740307"/>
          </a:xfrm>
          <a:prstGeom prst="rect">
            <a:avLst/>
          </a:prstGeom>
          <a:noFill/>
          <a:ln w="9525">
            <a:noFill/>
            <a:miter lim="800000"/>
            <a:headEnd/>
            <a:tailEnd/>
          </a:ln>
        </p:spPr>
        <p:txBody>
          <a:bodyPr>
            <a:spAutoFit/>
          </a:bodyPr>
          <a:lstStyle/>
          <a:p>
            <a:endParaRPr lang="en-US" sz="1200" b="0" dirty="0" smtClean="0"/>
          </a:p>
          <a:p>
            <a:endParaRPr lang="en-US" sz="1200" b="0" dirty="0"/>
          </a:p>
          <a:p>
            <a:pPr>
              <a:lnSpc>
                <a:spcPct val="150000"/>
              </a:lnSpc>
              <a:buFontTx/>
              <a:buChar char="•"/>
            </a:pPr>
            <a:r>
              <a:rPr lang="en-US" sz="1200" b="0" dirty="0"/>
              <a:t> </a:t>
            </a:r>
            <a:r>
              <a:rPr lang="en-US" sz="1300" b="0" dirty="0"/>
              <a:t>Hands must be washed for at least 15 seconds with soap and warm running water:</a:t>
            </a:r>
          </a:p>
          <a:p>
            <a:pPr>
              <a:lnSpc>
                <a:spcPct val="150000"/>
              </a:lnSpc>
            </a:pPr>
            <a:r>
              <a:rPr lang="en-US" sz="1300" b="0" dirty="0"/>
              <a:t>	    -before and after each client/treatment,</a:t>
            </a:r>
          </a:p>
          <a:p>
            <a:pPr>
              <a:lnSpc>
                <a:spcPct val="150000"/>
              </a:lnSpc>
            </a:pPr>
            <a:r>
              <a:rPr lang="en-US" sz="1300" b="0" dirty="0"/>
              <a:t>	    -before and after wearing gloves, and</a:t>
            </a:r>
            <a:br>
              <a:rPr lang="en-US" sz="1300" b="0" dirty="0"/>
            </a:br>
            <a:r>
              <a:rPr lang="en-US" sz="1300" b="0" dirty="0"/>
              <a:t>	    -in between breaks and service.</a:t>
            </a:r>
          </a:p>
          <a:p>
            <a:pPr>
              <a:lnSpc>
                <a:spcPct val="150000"/>
              </a:lnSpc>
              <a:buFontTx/>
              <a:buChar char="•"/>
            </a:pPr>
            <a:r>
              <a:rPr lang="en-US" sz="1300" b="0" dirty="0"/>
              <a:t> Alcohol based hand sanitizers may be used if hands are not visibly soiled.</a:t>
            </a:r>
          </a:p>
          <a:p>
            <a:pPr>
              <a:lnSpc>
                <a:spcPct val="150000"/>
              </a:lnSpc>
              <a:buFontTx/>
              <a:buChar char="•"/>
            </a:pPr>
            <a:r>
              <a:rPr lang="en-US" sz="1300" b="0" dirty="0"/>
              <a:t> After each client:  clean, then disinfect scissors, hair clippers and re-usable instruments</a:t>
            </a:r>
          </a:p>
          <a:p>
            <a:pPr>
              <a:lnSpc>
                <a:spcPct val="150000"/>
              </a:lnSpc>
              <a:buFontTx/>
              <a:buChar char="•"/>
            </a:pPr>
            <a:r>
              <a:rPr lang="en-US" sz="1300" b="0" dirty="0"/>
              <a:t> Single use, disposable blades used for shaving must be discarded in a sharps container immediately after use.</a:t>
            </a:r>
          </a:p>
          <a:p>
            <a:pPr>
              <a:lnSpc>
                <a:spcPct val="150000"/>
              </a:lnSpc>
              <a:buFontTx/>
              <a:buChar char="•"/>
            </a:pPr>
            <a:r>
              <a:rPr lang="en-US" sz="1300" b="0" dirty="0"/>
              <a:t> Blade holder must be cleaned, rinsed and dried and then disinfected </a:t>
            </a:r>
          </a:p>
          <a:p>
            <a:pPr>
              <a:lnSpc>
                <a:spcPct val="150000"/>
              </a:lnSpc>
              <a:buFontTx/>
              <a:buChar char="•"/>
            </a:pPr>
            <a:r>
              <a:rPr lang="en-US" sz="1300" b="0" dirty="0"/>
              <a:t> Blade handles should be wiped down after each client</a:t>
            </a:r>
          </a:p>
          <a:p>
            <a:pPr>
              <a:lnSpc>
                <a:spcPct val="150000"/>
              </a:lnSpc>
              <a:buFontTx/>
              <a:buChar char="•"/>
            </a:pPr>
            <a:r>
              <a:rPr lang="en-US" sz="1300" b="0" dirty="0"/>
              <a:t> Instruments that accidentally break the skin during a hair-cut or shave must be thoroughly cleaned and disinfected at a high level disinfection</a:t>
            </a:r>
          </a:p>
          <a:p>
            <a:pPr>
              <a:lnSpc>
                <a:spcPct val="150000"/>
              </a:lnSpc>
              <a:buFontTx/>
              <a:buChar char="•"/>
            </a:pPr>
            <a:r>
              <a:rPr lang="en-US" sz="1300" b="0" dirty="0"/>
              <a:t> Keep client and accidental blood and blood fluid exposure records for a minimum of one year.</a:t>
            </a:r>
          </a:p>
          <a:p>
            <a:pPr>
              <a:lnSpc>
                <a:spcPct val="150000"/>
              </a:lnSpc>
              <a:buFontTx/>
              <a:buChar char="•"/>
            </a:pPr>
            <a:r>
              <a:rPr lang="en-US" sz="1300" b="0" dirty="0"/>
              <a:t> Use styptic powder or liquid form to stop bleeding if necessary.</a:t>
            </a:r>
          </a:p>
          <a:p>
            <a:pPr>
              <a:lnSpc>
                <a:spcPct val="150000"/>
              </a:lnSpc>
              <a:buFontTx/>
              <a:buChar char="•"/>
            </a:pPr>
            <a:r>
              <a:rPr lang="en-US" sz="1300" b="0" dirty="0"/>
              <a:t> Brushes, combs and rollers which are notorious for spreading dandruff, ringworms, lice and myriad scalp ailments must be cleaned.  Do not allow to soak for long periods of time.</a:t>
            </a:r>
          </a:p>
          <a:p>
            <a:pPr>
              <a:lnSpc>
                <a:spcPct val="150000"/>
              </a:lnSpc>
              <a:buFontTx/>
              <a:buChar char="•"/>
            </a:pPr>
            <a:r>
              <a:rPr lang="en-US" sz="1300" b="0" dirty="0"/>
              <a:t> Scissors, clippers etc. should be cleaned and disinfected at least at intermediate level.  </a:t>
            </a:r>
          </a:p>
          <a:p>
            <a:pPr>
              <a:lnSpc>
                <a:spcPct val="150000"/>
              </a:lnSpc>
              <a:buFontTx/>
              <a:buChar char="•"/>
            </a:pPr>
            <a:r>
              <a:rPr lang="en-US" sz="1300" b="0" dirty="0"/>
              <a:t> Combs should be cleaned.</a:t>
            </a:r>
          </a:p>
          <a:p>
            <a:pPr>
              <a:lnSpc>
                <a:spcPct val="150000"/>
              </a:lnSpc>
              <a:buFontTx/>
              <a:buChar char="•"/>
            </a:pPr>
            <a:endParaRPr lang="en-US" sz="1300" b="0" dirty="0"/>
          </a:p>
          <a:p>
            <a:pPr>
              <a:lnSpc>
                <a:spcPct val="150000"/>
              </a:lnSpc>
            </a:pPr>
            <a:r>
              <a:rPr lang="en-US" sz="1200" b="1" i="1" dirty="0"/>
              <a:t>(You do not have to see blood/body fluid on the instruments or surfaces for a risk of infection)</a:t>
            </a:r>
          </a:p>
        </p:txBody>
      </p:sp>
      <p:sp>
        <p:nvSpPr>
          <p:cNvPr id="44036" name="Slide Number Placeholder 2"/>
          <p:cNvSpPr>
            <a:spLocks noGrp="1"/>
          </p:cNvSpPr>
          <p:nvPr>
            <p:ph type="sldNum" sz="quarter" idx="12"/>
          </p:nvPr>
        </p:nvSpPr>
        <p:spPr>
          <a:noFill/>
        </p:spPr>
        <p:txBody>
          <a:bodyPr/>
          <a:lstStyle/>
          <a:p>
            <a:fld id="{1D953BF6-EA1A-44E2-916F-3225D3348F02}" type="slidenum">
              <a:rPr lang="en-US" smtClean="0">
                <a:latin typeface="Arial" pitchFamily="34" charset="0"/>
              </a:rPr>
              <a:pPr/>
              <a:t>41</a:t>
            </a:fld>
            <a:endParaRPr lang="en-US" smtClean="0">
              <a:latin typeface="Arial" pitchFamily="34" charset="0"/>
            </a:endParaRPr>
          </a:p>
        </p:txBody>
      </p:sp>
      <p:sp>
        <p:nvSpPr>
          <p:cNvPr id="5" name="Text Box 6"/>
          <p:cNvSpPr txBox="1">
            <a:spLocks noChangeArrowheads="1"/>
          </p:cNvSpPr>
          <p:nvPr/>
        </p:nvSpPr>
        <p:spPr bwMode="auto">
          <a:xfrm>
            <a:off x="188640" y="149895"/>
            <a:ext cx="6453336" cy="461665"/>
          </a:xfrm>
          <a:prstGeom prst="rect">
            <a:avLst/>
          </a:prstGeom>
          <a:noFill/>
          <a:ln w="9525">
            <a:noFill/>
            <a:miter lim="800000"/>
            <a:headEnd/>
            <a:tailEnd/>
          </a:ln>
        </p:spPr>
        <p:txBody>
          <a:bodyPr wrap="square">
            <a:spAutoFit/>
          </a:bodyPr>
          <a:lstStyle/>
          <a:p>
            <a:pPr>
              <a:spcBef>
                <a:spcPct val="50000"/>
              </a:spcBef>
            </a:pPr>
            <a:r>
              <a:rPr lang="en-US" sz="2400" b="1" i="1" dirty="0" smtClean="0">
                <a:solidFill>
                  <a:schemeClr val="accent1">
                    <a:lumMod val="50000"/>
                  </a:schemeClr>
                </a:solidFill>
                <a:latin typeface="Arial Narrow" pitchFamily="34" charset="0"/>
              </a:rPr>
              <a:t>HAIR STYLIST AND BARBER SHOPS</a:t>
            </a:r>
          </a:p>
        </p:txBody>
      </p:sp>
      <p:sp>
        <p:nvSpPr>
          <p:cNvPr id="6" name="Line 12"/>
          <p:cNvSpPr>
            <a:spLocks noChangeShapeType="1"/>
          </p:cNvSpPr>
          <p:nvPr/>
        </p:nvSpPr>
        <p:spPr bwMode="auto">
          <a:xfrm>
            <a:off x="260648" y="683568"/>
            <a:ext cx="5867400" cy="0"/>
          </a:xfrm>
          <a:prstGeom prst="line">
            <a:avLst/>
          </a:prstGeom>
          <a:noFill/>
          <a:ln w="9525">
            <a:solidFill>
              <a:schemeClr val="tx1"/>
            </a:solidFill>
            <a:round/>
            <a:headEnd/>
            <a:tailEnd/>
          </a:ln>
        </p:spPr>
        <p:txBody>
          <a:bodyPr/>
          <a:lstStyle/>
          <a:p>
            <a:r>
              <a:rPr lang="en-CA" dirty="0" smtClean="0"/>
              <a:t> </a:t>
            </a:r>
            <a:endParaRPr lang="en-CA" dirty="0"/>
          </a:p>
        </p:txBody>
      </p:sp>
      <p:pic>
        <p:nvPicPr>
          <p:cNvPr id="104450" name="Picture 2" descr="http://image3.spreadshirtmedia.com/image-server/v1/compositions/101842555/views/1,width=235,height=235,appearanceId=1,backgroundColor=f9f9f9,version=1438923687/hair-stylist-s-tools-(B,-1c)-Women-s-T-Shirts.jpg"/>
          <p:cNvPicPr>
            <a:picLocks noChangeAspect="1" noChangeArrowheads="1"/>
          </p:cNvPicPr>
          <p:nvPr/>
        </p:nvPicPr>
        <p:blipFill>
          <a:blip r:embed="rId2" cstate="print"/>
          <a:srcRect t="16085" b="26009"/>
          <a:stretch>
            <a:fillRect/>
          </a:stretch>
        </p:blipFill>
        <p:spPr bwMode="auto">
          <a:xfrm>
            <a:off x="1844824" y="7164288"/>
            <a:ext cx="3024336" cy="1751259"/>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4"/>
          <p:cNvSpPr>
            <a:spLocks noChangeArrowheads="1"/>
          </p:cNvSpPr>
          <p:nvPr/>
        </p:nvSpPr>
        <p:spPr bwMode="auto">
          <a:xfrm>
            <a:off x="152400" y="225425"/>
            <a:ext cx="6477000" cy="274638"/>
          </a:xfrm>
          <a:prstGeom prst="rect">
            <a:avLst/>
          </a:prstGeom>
          <a:noFill/>
          <a:ln w="9525">
            <a:noFill/>
            <a:miter lim="800000"/>
            <a:headEnd/>
            <a:tailEnd/>
          </a:ln>
        </p:spPr>
        <p:txBody>
          <a:bodyPr>
            <a:spAutoFit/>
          </a:bodyPr>
          <a:lstStyle/>
          <a:p>
            <a:endParaRPr lang="en-US" sz="1200" b="0"/>
          </a:p>
        </p:txBody>
      </p:sp>
      <p:sp>
        <p:nvSpPr>
          <p:cNvPr id="47108" name="Rectangle 5"/>
          <p:cNvSpPr>
            <a:spLocks noChangeArrowheads="1"/>
          </p:cNvSpPr>
          <p:nvPr/>
        </p:nvSpPr>
        <p:spPr bwMode="auto">
          <a:xfrm>
            <a:off x="179784" y="517038"/>
            <a:ext cx="6705600" cy="7871386"/>
          </a:xfrm>
          <a:prstGeom prst="rect">
            <a:avLst/>
          </a:prstGeom>
          <a:noFill/>
          <a:ln w="9525">
            <a:noFill/>
            <a:miter lim="800000"/>
            <a:headEnd/>
            <a:tailEnd/>
          </a:ln>
        </p:spPr>
        <p:txBody>
          <a:bodyPr tIns="0" bIns="0" anchor="ctr">
            <a:spAutoFit/>
          </a:bodyPr>
          <a:lstStyle/>
          <a:p>
            <a:endParaRPr lang="en-US" sz="1200" b="0" dirty="0"/>
          </a:p>
          <a:p>
            <a:pPr>
              <a:lnSpc>
                <a:spcPct val="150000"/>
              </a:lnSpc>
              <a:buFontTx/>
              <a:buChar char="•"/>
            </a:pPr>
            <a:r>
              <a:rPr lang="en-US" sz="1200" b="0" dirty="0"/>
              <a:t> </a:t>
            </a:r>
            <a:r>
              <a:rPr lang="en-US" sz="1300" b="0" dirty="0"/>
              <a:t>Clients must wear protective eye-wear to prevent damage to their eyes during the tanning session.</a:t>
            </a:r>
          </a:p>
          <a:p>
            <a:pPr>
              <a:lnSpc>
                <a:spcPct val="150000"/>
              </a:lnSpc>
              <a:buFontTx/>
              <a:buChar char="•"/>
            </a:pPr>
            <a:r>
              <a:rPr lang="en-US" sz="1300" b="0" dirty="0"/>
              <a:t> Eyewear must be cleaned and then disinfected after each use </a:t>
            </a:r>
          </a:p>
          <a:p>
            <a:pPr>
              <a:lnSpc>
                <a:spcPct val="150000"/>
              </a:lnSpc>
              <a:buFontTx/>
              <a:buChar char="•"/>
            </a:pPr>
            <a:r>
              <a:rPr lang="en-US" sz="1300" b="0" dirty="0"/>
              <a:t> Clean bathing suits or undergarments must be worn at all times</a:t>
            </a:r>
          </a:p>
          <a:p>
            <a:pPr>
              <a:lnSpc>
                <a:spcPct val="150000"/>
              </a:lnSpc>
              <a:buFontTx/>
              <a:buChar char="•"/>
            </a:pPr>
            <a:r>
              <a:rPr lang="en-US" sz="1300" b="0" dirty="0"/>
              <a:t> Instructions should be posted describing the proper use of the tanning bed/booth including safety precautions in a visible public location</a:t>
            </a:r>
          </a:p>
          <a:p>
            <a:pPr>
              <a:lnSpc>
                <a:spcPct val="150000"/>
              </a:lnSpc>
              <a:buFontTx/>
              <a:buChar char="•"/>
            </a:pPr>
            <a:r>
              <a:rPr lang="en-US" sz="1300" b="0" dirty="0"/>
              <a:t> Tanning equipment must be CSA or FDA approved</a:t>
            </a:r>
          </a:p>
          <a:p>
            <a:pPr>
              <a:lnSpc>
                <a:spcPct val="150000"/>
              </a:lnSpc>
              <a:buFontTx/>
              <a:buChar char="•"/>
            </a:pPr>
            <a:r>
              <a:rPr lang="en-US" sz="1300" b="0" dirty="0"/>
              <a:t> Staff must be well informed on guidelines, the equipment used, cleaning and disinfecting of the equipment, and able to answer client’s questions regarding tanning safety.</a:t>
            </a:r>
          </a:p>
          <a:p>
            <a:pPr>
              <a:lnSpc>
                <a:spcPct val="150000"/>
              </a:lnSpc>
              <a:buFontTx/>
              <a:buChar char="•"/>
            </a:pPr>
            <a:r>
              <a:rPr lang="en-US" sz="1300" b="0" dirty="0"/>
              <a:t> To avoid electrical shock or damage to the bed/booth, consult tanning bed/booth manufacturer’s recommendations for cleaning the unit.</a:t>
            </a:r>
          </a:p>
          <a:p>
            <a:pPr>
              <a:lnSpc>
                <a:spcPct val="150000"/>
              </a:lnSpc>
              <a:buFontTx/>
              <a:buChar char="•"/>
            </a:pPr>
            <a:r>
              <a:rPr lang="en-US" sz="1300" b="0" dirty="0"/>
              <a:t> Contact surfaces must be cleaned and disinfected with a low to intermediate level disinfectant after each client. </a:t>
            </a:r>
          </a:p>
          <a:p>
            <a:pPr>
              <a:lnSpc>
                <a:spcPct val="150000"/>
              </a:lnSpc>
              <a:buFontTx/>
              <a:buChar char="•"/>
            </a:pPr>
            <a:r>
              <a:rPr lang="en-US" sz="1300" b="0" dirty="0"/>
              <a:t> Wash hands after cleaning and disinfecting client contact surfaces for at least 15 seconds with soap and warm running water.</a:t>
            </a:r>
          </a:p>
          <a:p>
            <a:pPr>
              <a:lnSpc>
                <a:spcPct val="150000"/>
              </a:lnSpc>
              <a:buFontTx/>
              <a:buChar char="•"/>
            </a:pPr>
            <a:r>
              <a:rPr lang="en-US" sz="1300" b="0" dirty="0"/>
              <a:t> Alcohol based hand sanitizers may be used if hands are not visibly soiled.</a:t>
            </a:r>
          </a:p>
          <a:p>
            <a:pPr>
              <a:lnSpc>
                <a:spcPct val="150000"/>
              </a:lnSpc>
              <a:buFontTx/>
              <a:buChar char="•"/>
            </a:pPr>
            <a:r>
              <a:rPr lang="en-US" sz="1300" b="0" dirty="0"/>
              <a:t> Turn off tanning lights to allow surface to cool </a:t>
            </a:r>
            <a:r>
              <a:rPr lang="en-US" sz="1300" b="0" dirty="0" smtClean="0"/>
              <a:t>otherwise</a:t>
            </a:r>
          </a:p>
          <a:p>
            <a:pPr>
              <a:lnSpc>
                <a:spcPct val="150000"/>
              </a:lnSpc>
            </a:pPr>
            <a:r>
              <a:rPr lang="en-US" sz="1300" b="0" dirty="0" smtClean="0"/>
              <a:t> </a:t>
            </a:r>
            <a:r>
              <a:rPr lang="en-US" sz="1300" b="0" dirty="0"/>
              <a:t>the disinfectant will evaporate too quickly.  </a:t>
            </a:r>
            <a:endParaRPr lang="en-US" sz="1300" b="0" dirty="0" smtClean="0"/>
          </a:p>
          <a:p>
            <a:pPr>
              <a:lnSpc>
                <a:spcPct val="150000"/>
              </a:lnSpc>
            </a:pPr>
            <a:r>
              <a:rPr lang="en-US" sz="1300" b="0" dirty="0" smtClean="0"/>
              <a:t>Wipe </a:t>
            </a:r>
            <a:r>
              <a:rPr lang="en-US" sz="1300" b="0" dirty="0"/>
              <a:t>down tanning surface after each session. </a:t>
            </a:r>
          </a:p>
          <a:p>
            <a:pPr>
              <a:lnSpc>
                <a:spcPct val="150000"/>
              </a:lnSpc>
              <a:buFontTx/>
              <a:buChar char="•"/>
            </a:pPr>
            <a:r>
              <a:rPr lang="en-US" sz="1300" b="0" dirty="0"/>
              <a:t> Used towels, robes, linens must </a:t>
            </a:r>
            <a:endParaRPr lang="en-US" sz="1300" b="0" dirty="0" smtClean="0"/>
          </a:p>
          <a:p>
            <a:pPr>
              <a:lnSpc>
                <a:spcPct val="150000"/>
              </a:lnSpc>
            </a:pPr>
            <a:r>
              <a:rPr lang="en-US" sz="1300" b="0" dirty="0" smtClean="0"/>
              <a:t>be </a:t>
            </a:r>
            <a:r>
              <a:rPr lang="en-US" sz="1300" b="0" dirty="0"/>
              <a:t>laundered </a:t>
            </a:r>
            <a:r>
              <a:rPr lang="en-US" sz="1300" b="0" dirty="0" smtClean="0"/>
              <a:t>or </a:t>
            </a:r>
            <a:r>
              <a:rPr lang="en-US" sz="1300" b="0" dirty="0"/>
              <a:t>discarded </a:t>
            </a:r>
            <a:r>
              <a:rPr lang="en-US" sz="1300" b="0" dirty="0" smtClean="0"/>
              <a:t>after </a:t>
            </a:r>
          </a:p>
          <a:p>
            <a:pPr>
              <a:lnSpc>
                <a:spcPct val="150000"/>
              </a:lnSpc>
            </a:pPr>
            <a:r>
              <a:rPr lang="en-US" sz="1300" b="0" dirty="0" smtClean="0"/>
              <a:t>each </a:t>
            </a:r>
            <a:r>
              <a:rPr lang="en-US" sz="1300" b="0" dirty="0"/>
              <a:t>client.</a:t>
            </a:r>
          </a:p>
          <a:p>
            <a:pPr>
              <a:lnSpc>
                <a:spcPct val="150000"/>
              </a:lnSpc>
              <a:buFontTx/>
              <a:buChar char="•"/>
            </a:pPr>
            <a:r>
              <a:rPr lang="en-US" sz="1300" b="0" dirty="0"/>
              <a:t> Dispose of soiled articles used to </a:t>
            </a:r>
            <a:endParaRPr lang="en-US" sz="1300" dirty="0" smtClean="0"/>
          </a:p>
          <a:p>
            <a:pPr>
              <a:lnSpc>
                <a:spcPct val="150000"/>
              </a:lnSpc>
            </a:pPr>
            <a:r>
              <a:rPr lang="en-US" sz="1300" dirty="0" smtClean="0"/>
              <a:t>c</a:t>
            </a:r>
            <a:r>
              <a:rPr lang="en-US" sz="1300" b="0" dirty="0" smtClean="0"/>
              <a:t>lean the </a:t>
            </a:r>
            <a:r>
              <a:rPr lang="en-US" sz="1300" b="0" dirty="0"/>
              <a:t>unit in a garbage </a:t>
            </a:r>
            <a:endParaRPr lang="en-US" sz="1300" b="0" dirty="0" smtClean="0"/>
          </a:p>
          <a:p>
            <a:pPr>
              <a:lnSpc>
                <a:spcPct val="150000"/>
              </a:lnSpc>
            </a:pPr>
            <a:r>
              <a:rPr lang="en-US" sz="1300" b="0" dirty="0" smtClean="0"/>
              <a:t>receptacle</a:t>
            </a:r>
            <a:endParaRPr lang="en-US" sz="1300" b="0" dirty="0"/>
          </a:p>
          <a:p>
            <a:endParaRPr lang="en-US" sz="1200" b="0" dirty="0"/>
          </a:p>
        </p:txBody>
      </p:sp>
      <p:sp>
        <p:nvSpPr>
          <p:cNvPr id="47109" name="Slide Number Placeholder 3"/>
          <p:cNvSpPr>
            <a:spLocks noGrp="1"/>
          </p:cNvSpPr>
          <p:nvPr>
            <p:ph type="sldNum" sz="quarter" idx="12"/>
          </p:nvPr>
        </p:nvSpPr>
        <p:spPr>
          <a:noFill/>
        </p:spPr>
        <p:txBody>
          <a:bodyPr/>
          <a:lstStyle/>
          <a:p>
            <a:fld id="{1F95A285-5C66-41F1-905C-93FBD72B41C5}" type="slidenum">
              <a:rPr lang="en-US" smtClean="0">
                <a:latin typeface="Arial" pitchFamily="34" charset="0"/>
              </a:rPr>
              <a:pPr/>
              <a:t>42</a:t>
            </a:fld>
            <a:endParaRPr lang="en-US" smtClean="0">
              <a:latin typeface="Arial" pitchFamily="34" charset="0"/>
            </a:endParaRPr>
          </a:p>
        </p:txBody>
      </p:sp>
      <p:sp>
        <p:nvSpPr>
          <p:cNvPr id="6" name="Text Box 6"/>
          <p:cNvSpPr txBox="1">
            <a:spLocks noChangeArrowheads="1"/>
          </p:cNvSpPr>
          <p:nvPr/>
        </p:nvSpPr>
        <p:spPr bwMode="auto">
          <a:xfrm>
            <a:off x="188640" y="179512"/>
            <a:ext cx="6453336" cy="461665"/>
          </a:xfrm>
          <a:prstGeom prst="rect">
            <a:avLst/>
          </a:prstGeom>
          <a:noFill/>
          <a:ln w="9525">
            <a:noFill/>
            <a:miter lim="800000"/>
            <a:headEnd/>
            <a:tailEnd/>
          </a:ln>
        </p:spPr>
        <p:txBody>
          <a:bodyPr wrap="square">
            <a:spAutoFit/>
          </a:bodyPr>
          <a:lstStyle/>
          <a:p>
            <a:pPr>
              <a:spcBef>
                <a:spcPct val="50000"/>
              </a:spcBef>
            </a:pPr>
            <a:r>
              <a:rPr lang="en-US" sz="2400" b="1" i="1" dirty="0" smtClean="0">
                <a:solidFill>
                  <a:schemeClr val="accent1">
                    <a:lumMod val="50000"/>
                  </a:schemeClr>
                </a:solidFill>
                <a:latin typeface="Arial Narrow" pitchFamily="34" charset="0"/>
              </a:rPr>
              <a:t>TANNING SALONS </a:t>
            </a:r>
          </a:p>
        </p:txBody>
      </p:sp>
      <p:sp>
        <p:nvSpPr>
          <p:cNvPr id="7" name="Line 12"/>
          <p:cNvSpPr>
            <a:spLocks noChangeShapeType="1"/>
          </p:cNvSpPr>
          <p:nvPr/>
        </p:nvSpPr>
        <p:spPr bwMode="auto">
          <a:xfrm>
            <a:off x="260648" y="683568"/>
            <a:ext cx="5867400" cy="0"/>
          </a:xfrm>
          <a:prstGeom prst="line">
            <a:avLst/>
          </a:prstGeom>
          <a:noFill/>
          <a:ln w="9525">
            <a:solidFill>
              <a:schemeClr val="tx1"/>
            </a:solidFill>
            <a:round/>
            <a:headEnd/>
            <a:tailEnd/>
          </a:ln>
        </p:spPr>
        <p:txBody>
          <a:bodyPr/>
          <a:lstStyle/>
          <a:p>
            <a:r>
              <a:rPr lang="en-CA" dirty="0" smtClean="0"/>
              <a:t> </a:t>
            </a:r>
            <a:endParaRPr lang="en-CA" dirty="0"/>
          </a:p>
        </p:txBody>
      </p:sp>
      <p:pic>
        <p:nvPicPr>
          <p:cNvPr id="101378" name="Picture 2" descr="http://escambia.floridahealth.gov/programs-and-services/environmental-health/tanning/_images/tanning-bed.jpg"/>
          <p:cNvPicPr>
            <a:picLocks noChangeAspect="1" noChangeArrowheads="1"/>
          </p:cNvPicPr>
          <p:nvPr/>
        </p:nvPicPr>
        <p:blipFill>
          <a:blip r:embed="rId2" cstate="print"/>
          <a:srcRect/>
          <a:stretch>
            <a:fillRect/>
          </a:stretch>
        </p:blipFill>
        <p:spPr bwMode="auto">
          <a:xfrm>
            <a:off x="2852936" y="6398901"/>
            <a:ext cx="4005064" cy="2745098"/>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p:cNvSpPr>
            <a:spLocks noChangeArrowheads="1"/>
          </p:cNvSpPr>
          <p:nvPr/>
        </p:nvSpPr>
        <p:spPr bwMode="auto">
          <a:xfrm>
            <a:off x="381000" y="152400"/>
            <a:ext cx="6172200" cy="838200"/>
          </a:xfrm>
          <a:prstGeom prst="rect">
            <a:avLst/>
          </a:prstGeom>
          <a:noFill/>
          <a:ln w="9525">
            <a:noFill/>
            <a:miter lim="800000"/>
            <a:headEnd/>
            <a:tailEnd/>
          </a:ln>
        </p:spPr>
        <p:txBody>
          <a:bodyPr anchor="ctr"/>
          <a:lstStyle/>
          <a:p>
            <a:r>
              <a:rPr lang="en-US" sz="2400" b="1" i="1" dirty="0">
                <a:solidFill>
                  <a:schemeClr val="tx2"/>
                </a:solidFill>
                <a:latin typeface="Arial Narrow" pitchFamily="34" charset="0"/>
              </a:rPr>
              <a:t>Basic Microbiology</a:t>
            </a:r>
          </a:p>
        </p:txBody>
      </p:sp>
      <p:sp>
        <p:nvSpPr>
          <p:cNvPr id="49158" name="Text Box 8"/>
          <p:cNvSpPr txBox="1">
            <a:spLocks noChangeArrowheads="1"/>
          </p:cNvSpPr>
          <p:nvPr/>
        </p:nvSpPr>
        <p:spPr bwMode="auto">
          <a:xfrm>
            <a:off x="457200" y="990600"/>
            <a:ext cx="6068144" cy="1200329"/>
          </a:xfrm>
          <a:prstGeom prst="rect">
            <a:avLst/>
          </a:prstGeom>
          <a:noFill/>
          <a:ln w="9525">
            <a:noFill/>
            <a:miter lim="800000"/>
            <a:headEnd/>
            <a:tailEnd/>
          </a:ln>
        </p:spPr>
        <p:txBody>
          <a:bodyPr wrap="square">
            <a:spAutoFit/>
          </a:bodyPr>
          <a:lstStyle/>
          <a:p>
            <a:pPr>
              <a:spcBef>
                <a:spcPct val="50000"/>
              </a:spcBef>
            </a:pPr>
            <a:r>
              <a:rPr lang="en-US" sz="1600" b="1" i="1" dirty="0"/>
              <a:t>BACTERIA:</a:t>
            </a:r>
            <a:r>
              <a:rPr lang="en-US" sz="1600" b="0" dirty="0"/>
              <a:t>  </a:t>
            </a:r>
            <a:r>
              <a:rPr lang="en-US" sz="1400" b="0" dirty="0" smtClean="0"/>
              <a:t>Microscopic living organisms, usually one-celled, that can </a:t>
            </a:r>
            <a:r>
              <a:rPr lang="en-US" sz="1400" b="0" dirty="0"/>
              <a:t>be found everywhere and in abundance in dust, dirt, refuse and diseased tissue.  Bacteria are named depending on their structure and cell wall.  </a:t>
            </a:r>
            <a:r>
              <a:rPr lang="en-US" sz="1400" b="0" dirty="0" err="1"/>
              <a:t>Cocci</a:t>
            </a:r>
            <a:r>
              <a:rPr lang="en-US" sz="1400" b="0" dirty="0"/>
              <a:t> (spherical), </a:t>
            </a:r>
            <a:r>
              <a:rPr lang="en-US" sz="1400" b="0" dirty="0" err="1"/>
              <a:t>Spirilla</a:t>
            </a:r>
            <a:r>
              <a:rPr lang="en-US" sz="1400" b="0" dirty="0"/>
              <a:t> (helical), Bacilli (elongate).  Bacteria are extremely adaptable life forms, and are able to replicate quickly.  </a:t>
            </a:r>
          </a:p>
        </p:txBody>
      </p:sp>
      <p:sp>
        <p:nvSpPr>
          <p:cNvPr id="49159" name="Text Box 9"/>
          <p:cNvSpPr txBox="1">
            <a:spLocks noChangeArrowheads="1"/>
          </p:cNvSpPr>
          <p:nvPr/>
        </p:nvSpPr>
        <p:spPr bwMode="auto">
          <a:xfrm>
            <a:off x="548680" y="6696814"/>
            <a:ext cx="6048672" cy="2123658"/>
          </a:xfrm>
          <a:prstGeom prst="rect">
            <a:avLst/>
          </a:prstGeom>
          <a:noFill/>
          <a:ln w="9525">
            <a:noFill/>
            <a:miter lim="800000"/>
            <a:headEnd/>
            <a:tailEnd/>
          </a:ln>
        </p:spPr>
        <p:txBody>
          <a:bodyPr wrap="square">
            <a:spAutoFit/>
          </a:bodyPr>
          <a:lstStyle/>
          <a:p>
            <a:pPr>
              <a:spcBef>
                <a:spcPct val="50000"/>
              </a:spcBef>
            </a:pPr>
            <a:r>
              <a:rPr lang="en-US" sz="1400" b="0" dirty="0"/>
              <a:t>If conditions are not favorable for growth, they also have the ability to form highly resistant spores until suitable growth conditions are encountered. Examples of disease producing bacteria are: Staphylococci, Streptococci, Syphilis, influenza, tuberculosis.</a:t>
            </a:r>
            <a:r>
              <a:rPr lang="en-US" sz="1600" b="0" dirty="0"/>
              <a:t>  </a:t>
            </a:r>
            <a:r>
              <a:rPr lang="en-US" sz="1600" b="1" i="1" dirty="0"/>
              <a:t>Various bacterial infections can spread through direct person to person contact, through mucous membranes and breaks in the skin, or through a bite.</a:t>
            </a:r>
          </a:p>
          <a:p>
            <a:pPr>
              <a:spcBef>
                <a:spcPct val="50000"/>
              </a:spcBef>
            </a:pPr>
            <a:endParaRPr lang="en-US" sz="1400" dirty="0"/>
          </a:p>
          <a:p>
            <a:pPr>
              <a:spcBef>
                <a:spcPct val="50000"/>
              </a:spcBef>
            </a:pPr>
            <a:endParaRPr lang="en-US" sz="1400" b="0" dirty="0"/>
          </a:p>
        </p:txBody>
      </p:sp>
      <p:sp>
        <p:nvSpPr>
          <p:cNvPr id="49160" name="Line 10"/>
          <p:cNvSpPr>
            <a:spLocks noChangeShapeType="1"/>
          </p:cNvSpPr>
          <p:nvPr/>
        </p:nvSpPr>
        <p:spPr bwMode="auto">
          <a:xfrm>
            <a:off x="457200" y="762000"/>
            <a:ext cx="6096000" cy="0"/>
          </a:xfrm>
          <a:prstGeom prst="line">
            <a:avLst/>
          </a:prstGeom>
          <a:noFill/>
          <a:ln w="9525">
            <a:solidFill>
              <a:schemeClr val="tx1"/>
            </a:solidFill>
            <a:round/>
            <a:headEnd/>
            <a:tailEnd/>
          </a:ln>
        </p:spPr>
        <p:txBody>
          <a:bodyPr/>
          <a:lstStyle/>
          <a:p>
            <a:endParaRPr lang="en-CA"/>
          </a:p>
        </p:txBody>
      </p:sp>
      <p:sp>
        <p:nvSpPr>
          <p:cNvPr id="49161" name="Text Box 11"/>
          <p:cNvSpPr txBox="1">
            <a:spLocks noChangeArrowheads="1"/>
          </p:cNvSpPr>
          <p:nvPr/>
        </p:nvSpPr>
        <p:spPr bwMode="auto">
          <a:xfrm>
            <a:off x="381000" y="4267200"/>
            <a:ext cx="4419600" cy="366713"/>
          </a:xfrm>
          <a:prstGeom prst="rect">
            <a:avLst/>
          </a:prstGeom>
          <a:noFill/>
          <a:ln w="9525">
            <a:noFill/>
            <a:miter lim="800000"/>
            <a:headEnd/>
            <a:tailEnd/>
          </a:ln>
        </p:spPr>
        <p:txBody>
          <a:bodyPr>
            <a:spAutoFit/>
          </a:bodyPr>
          <a:lstStyle/>
          <a:p>
            <a:pPr>
              <a:spcBef>
                <a:spcPct val="50000"/>
              </a:spcBef>
            </a:pPr>
            <a:endParaRPr lang="en-US" b="0"/>
          </a:p>
        </p:txBody>
      </p:sp>
      <p:sp>
        <p:nvSpPr>
          <p:cNvPr id="49167" name="Slide Number Placeholder 14"/>
          <p:cNvSpPr>
            <a:spLocks noGrp="1"/>
          </p:cNvSpPr>
          <p:nvPr>
            <p:ph type="sldNum" sz="quarter" idx="12"/>
          </p:nvPr>
        </p:nvSpPr>
        <p:spPr>
          <a:noFill/>
        </p:spPr>
        <p:txBody>
          <a:bodyPr/>
          <a:lstStyle/>
          <a:p>
            <a:fld id="{46D16730-0001-459D-ACFD-97A327B74DC2}" type="slidenum">
              <a:rPr lang="en-US" smtClean="0">
                <a:latin typeface="Arial" pitchFamily="34" charset="0"/>
              </a:rPr>
              <a:pPr/>
              <a:t>43</a:t>
            </a:fld>
            <a:endParaRPr lang="en-US" smtClean="0">
              <a:latin typeface="Arial" pitchFamily="34" charset="0"/>
            </a:endParaRPr>
          </a:p>
        </p:txBody>
      </p:sp>
      <p:pic>
        <p:nvPicPr>
          <p:cNvPr id="99332" name="Picture 4" descr="http://images.medicinenet.com/images/slideshow/bacterial-infections-101-s2-bacilli-cocci-spirilla.jpg"/>
          <p:cNvPicPr>
            <a:picLocks noChangeAspect="1" noChangeArrowheads="1"/>
          </p:cNvPicPr>
          <p:nvPr/>
        </p:nvPicPr>
        <p:blipFill>
          <a:blip r:embed="rId2" cstate="print"/>
          <a:srcRect l="2403" t="3536" r="3892" b="4530"/>
          <a:stretch>
            <a:fillRect/>
          </a:stretch>
        </p:blipFill>
        <p:spPr bwMode="auto">
          <a:xfrm>
            <a:off x="980728" y="2699792"/>
            <a:ext cx="4824536" cy="3216358"/>
          </a:xfrm>
          <a:prstGeom prst="rect">
            <a:avLst/>
          </a:prstGeom>
          <a:noFill/>
        </p:spPr>
      </p:pic>
      <p:sp>
        <p:nvSpPr>
          <p:cNvPr id="9" name="TextBox 8"/>
          <p:cNvSpPr txBox="1"/>
          <p:nvPr/>
        </p:nvSpPr>
        <p:spPr>
          <a:xfrm>
            <a:off x="6165304" y="8774886"/>
            <a:ext cx="720080" cy="261610"/>
          </a:xfrm>
          <a:prstGeom prst="rect">
            <a:avLst/>
          </a:prstGeom>
          <a:noFill/>
        </p:spPr>
        <p:txBody>
          <a:bodyPr wrap="square" rtlCol="0">
            <a:spAutoFit/>
          </a:bodyPr>
          <a:lstStyle/>
          <a:p>
            <a:r>
              <a:rPr lang="en-CA" sz="1050" b="1" i="1" dirty="0" smtClean="0"/>
              <a:t>WB #10</a:t>
            </a:r>
            <a:endParaRPr lang="en-CA" sz="1050" b="1" i="1"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404664" y="5292080"/>
            <a:ext cx="6120680" cy="1477328"/>
          </a:xfrm>
          <a:prstGeom prst="rect">
            <a:avLst/>
          </a:prstGeom>
          <a:noFill/>
          <a:ln w="9525">
            <a:noFill/>
            <a:miter lim="800000"/>
            <a:headEnd/>
            <a:tailEnd/>
          </a:ln>
        </p:spPr>
        <p:txBody>
          <a:bodyPr wrap="square">
            <a:spAutoFit/>
          </a:bodyPr>
          <a:lstStyle/>
          <a:p>
            <a:pPr>
              <a:spcBef>
                <a:spcPct val="50000"/>
              </a:spcBef>
            </a:pPr>
            <a:r>
              <a:rPr lang="en-US" sz="1600" b="1" i="1" dirty="0"/>
              <a:t>FUNGUS: </a:t>
            </a:r>
            <a:r>
              <a:rPr lang="en-US" sz="1400" b="0" dirty="0"/>
              <a:t>are simple organisms that cannot make their own food, so they parasitize other tissues, including that of the human body to survive.  Fortunately most fungi are self-limiting to infections of the skin and subcutaneous tissue.  Non the less, they can cause severe problems.  </a:t>
            </a:r>
            <a:r>
              <a:rPr lang="en-US" sz="1600" dirty="0"/>
              <a:t>Fungi usually start with a contact to skin or inhalation.</a:t>
            </a:r>
            <a:r>
              <a:rPr lang="en-US" sz="1400" b="0" dirty="0"/>
              <a:t>  Examples are nail fungus, ringworm, athlete’s foot and Candida </a:t>
            </a:r>
            <a:r>
              <a:rPr lang="en-US" sz="1400" b="0" dirty="0" err="1"/>
              <a:t>albicans</a:t>
            </a:r>
            <a:r>
              <a:rPr lang="en-US" sz="1400" b="0" dirty="0"/>
              <a:t>.</a:t>
            </a:r>
            <a:endParaRPr lang="en-US" sz="1400" dirty="0"/>
          </a:p>
        </p:txBody>
      </p:sp>
      <p:pic>
        <p:nvPicPr>
          <p:cNvPr id="3" name="Picture 7" descr="shingle-symptoms"/>
          <p:cNvPicPr>
            <a:picLocks noChangeAspect="1" noChangeArrowheads="1"/>
          </p:cNvPicPr>
          <p:nvPr/>
        </p:nvPicPr>
        <p:blipFill>
          <a:blip r:embed="rId2" cstate="print"/>
          <a:srcRect/>
          <a:stretch>
            <a:fillRect/>
          </a:stretch>
        </p:blipFill>
        <p:spPr bwMode="auto">
          <a:xfrm>
            <a:off x="1844824" y="2627784"/>
            <a:ext cx="3096344" cy="2137635"/>
          </a:xfrm>
          <a:prstGeom prst="rect">
            <a:avLst/>
          </a:prstGeom>
          <a:noFill/>
          <a:ln w="9525">
            <a:noFill/>
            <a:miter lim="800000"/>
            <a:headEnd/>
            <a:tailEnd/>
          </a:ln>
        </p:spPr>
      </p:pic>
      <p:sp>
        <p:nvSpPr>
          <p:cNvPr id="4" name="Text Box 12"/>
          <p:cNvSpPr txBox="1">
            <a:spLocks noChangeArrowheads="1"/>
          </p:cNvSpPr>
          <p:nvPr/>
        </p:nvSpPr>
        <p:spPr bwMode="auto">
          <a:xfrm>
            <a:off x="404664" y="1043608"/>
            <a:ext cx="6120680" cy="1692771"/>
          </a:xfrm>
          <a:prstGeom prst="rect">
            <a:avLst/>
          </a:prstGeom>
          <a:noFill/>
          <a:ln w="9525">
            <a:noFill/>
            <a:miter lim="800000"/>
            <a:headEnd/>
            <a:tailEnd/>
          </a:ln>
        </p:spPr>
        <p:txBody>
          <a:bodyPr wrap="square">
            <a:spAutoFit/>
          </a:bodyPr>
          <a:lstStyle/>
          <a:p>
            <a:r>
              <a:rPr lang="en-US" sz="1600" b="1" i="1" dirty="0"/>
              <a:t>VIRUS: </a:t>
            </a:r>
            <a:r>
              <a:rPr lang="en-US" sz="1400" dirty="0" smtClean="0"/>
              <a:t>I</a:t>
            </a:r>
            <a:r>
              <a:rPr lang="en-US" sz="1400" b="0" dirty="0" smtClean="0"/>
              <a:t>ntracellular parasites or parasitic microorganisms – </a:t>
            </a:r>
            <a:r>
              <a:rPr lang="en-US" sz="1400" b="0" dirty="0" err="1" smtClean="0"/>
              <a:t>microparasites</a:t>
            </a:r>
            <a:r>
              <a:rPr lang="en-US" sz="1400" b="0" dirty="0" smtClean="0"/>
              <a:t> that are capable of growing and reproducing inside the cells of a host. They </a:t>
            </a:r>
            <a:r>
              <a:rPr lang="en-US" sz="1400" b="0" dirty="0"/>
              <a:t>invade the cells of living organisms and use RNA/DNA to replicate themselves.  When conditions are favorable, it will replicate itself and produce symptoms of disease (sometimes months or years later).   Examples of viruses are shingles, </a:t>
            </a:r>
            <a:r>
              <a:rPr lang="en-US" sz="1400" b="0" dirty="0" smtClean="0"/>
              <a:t>herpes</a:t>
            </a:r>
            <a:r>
              <a:rPr lang="en-US" sz="1400" b="0" dirty="0"/>
              <a:t>, H1N1, Hepatitis A, B, C, D and E.</a:t>
            </a:r>
          </a:p>
          <a:p>
            <a:pPr>
              <a:spcBef>
                <a:spcPct val="50000"/>
              </a:spcBef>
            </a:pPr>
            <a:endParaRPr lang="en-US" sz="1200" b="0" dirty="0"/>
          </a:p>
        </p:txBody>
      </p:sp>
      <p:sp>
        <p:nvSpPr>
          <p:cNvPr id="5" name="Text Box 13"/>
          <p:cNvSpPr txBox="1">
            <a:spLocks noChangeArrowheads="1"/>
          </p:cNvSpPr>
          <p:nvPr/>
        </p:nvSpPr>
        <p:spPr bwMode="auto">
          <a:xfrm>
            <a:off x="268560" y="4860032"/>
            <a:ext cx="6400800" cy="661720"/>
          </a:xfrm>
          <a:prstGeom prst="rect">
            <a:avLst/>
          </a:prstGeom>
          <a:noFill/>
          <a:ln w="9525">
            <a:noFill/>
            <a:miter lim="800000"/>
            <a:headEnd/>
            <a:tailEnd/>
          </a:ln>
        </p:spPr>
        <p:txBody>
          <a:bodyPr wrap="square">
            <a:spAutoFit/>
          </a:bodyPr>
          <a:lstStyle/>
          <a:p>
            <a:pPr algn="ctr"/>
            <a:r>
              <a:rPr lang="en-US" sz="1600" b="1" i="1" dirty="0"/>
              <a:t>Viral infections can </a:t>
            </a:r>
            <a:r>
              <a:rPr lang="en-US" sz="1600" b="1" i="1" dirty="0" err="1" smtClean="0"/>
              <a:t>sprea</a:t>
            </a:r>
            <a:r>
              <a:rPr lang="en-US" sz="1600" b="1" i="1" dirty="0" smtClean="0"/>
              <a:t> d </a:t>
            </a:r>
            <a:r>
              <a:rPr lang="en-US" sz="1600" b="1" i="1" dirty="0"/>
              <a:t>by direct contact, inhalation and ingestion.</a:t>
            </a:r>
          </a:p>
          <a:p>
            <a:pPr>
              <a:spcBef>
                <a:spcPct val="50000"/>
              </a:spcBef>
            </a:pPr>
            <a:endParaRPr lang="en-US" sz="1400" dirty="0"/>
          </a:p>
        </p:txBody>
      </p:sp>
      <p:pic>
        <p:nvPicPr>
          <p:cNvPr id="6" name="Picture 14" descr="nail-fungus"/>
          <p:cNvPicPr>
            <a:picLocks noChangeAspect="1" noChangeArrowheads="1"/>
          </p:cNvPicPr>
          <p:nvPr/>
        </p:nvPicPr>
        <p:blipFill>
          <a:blip r:embed="rId3" cstate="print"/>
          <a:srcRect/>
          <a:stretch>
            <a:fillRect/>
          </a:stretch>
        </p:blipFill>
        <p:spPr bwMode="auto">
          <a:xfrm>
            <a:off x="1988840" y="6720450"/>
            <a:ext cx="2952328" cy="2171458"/>
          </a:xfrm>
          <a:prstGeom prst="rect">
            <a:avLst/>
          </a:prstGeom>
          <a:noFill/>
          <a:ln w="9525">
            <a:noFill/>
            <a:miter lim="800000"/>
            <a:headEnd/>
            <a:tailEnd/>
          </a:ln>
        </p:spPr>
      </p:pic>
      <p:sp>
        <p:nvSpPr>
          <p:cNvPr id="7" name="Text Box 15"/>
          <p:cNvSpPr txBox="1">
            <a:spLocks noChangeArrowheads="1"/>
          </p:cNvSpPr>
          <p:nvPr/>
        </p:nvSpPr>
        <p:spPr bwMode="auto">
          <a:xfrm>
            <a:off x="1916832" y="4283968"/>
            <a:ext cx="817984" cy="276999"/>
          </a:xfrm>
          <a:prstGeom prst="rect">
            <a:avLst/>
          </a:prstGeom>
          <a:noFill/>
          <a:ln w="9525">
            <a:noFill/>
            <a:miter lim="800000"/>
            <a:headEnd/>
            <a:tailEnd/>
          </a:ln>
        </p:spPr>
        <p:txBody>
          <a:bodyPr wrap="square">
            <a:spAutoFit/>
          </a:bodyPr>
          <a:lstStyle/>
          <a:p>
            <a:pPr>
              <a:spcBef>
                <a:spcPct val="50000"/>
              </a:spcBef>
            </a:pPr>
            <a:r>
              <a:rPr lang="en-US" sz="1200" b="1" i="1" dirty="0"/>
              <a:t>Cold sore</a:t>
            </a:r>
          </a:p>
        </p:txBody>
      </p:sp>
      <p:sp>
        <p:nvSpPr>
          <p:cNvPr id="8" name="Text Box 16"/>
          <p:cNvSpPr txBox="1">
            <a:spLocks noChangeArrowheads="1"/>
          </p:cNvSpPr>
          <p:nvPr/>
        </p:nvSpPr>
        <p:spPr bwMode="auto">
          <a:xfrm>
            <a:off x="2060848" y="8460433"/>
            <a:ext cx="1080120" cy="276999"/>
          </a:xfrm>
          <a:prstGeom prst="rect">
            <a:avLst/>
          </a:prstGeom>
          <a:noFill/>
          <a:ln w="9525">
            <a:noFill/>
            <a:miter lim="800000"/>
            <a:headEnd/>
            <a:tailEnd/>
          </a:ln>
        </p:spPr>
        <p:txBody>
          <a:bodyPr wrap="square">
            <a:spAutoFit/>
          </a:bodyPr>
          <a:lstStyle/>
          <a:p>
            <a:pPr>
              <a:spcBef>
                <a:spcPct val="50000"/>
              </a:spcBef>
            </a:pPr>
            <a:r>
              <a:rPr lang="en-US" sz="1200" b="1" i="1" dirty="0"/>
              <a:t>Nail fungus</a:t>
            </a:r>
          </a:p>
        </p:txBody>
      </p:sp>
      <p:sp>
        <p:nvSpPr>
          <p:cNvPr id="9" name="Rectangle 4"/>
          <p:cNvSpPr>
            <a:spLocks noChangeArrowheads="1"/>
          </p:cNvSpPr>
          <p:nvPr/>
        </p:nvSpPr>
        <p:spPr bwMode="auto">
          <a:xfrm>
            <a:off x="381000" y="152400"/>
            <a:ext cx="6172200" cy="838200"/>
          </a:xfrm>
          <a:prstGeom prst="rect">
            <a:avLst/>
          </a:prstGeom>
          <a:noFill/>
          <a:ln w="9525">
            <a:noFill/>
            <a:miter lim="800000"/>
            <a:headEnd/>
            <a:tailEnd/>
          </a:ln>
        </p:spPr>
        <p:txBody>
          <a:bodyPr anchor="ctr"/>
          <a:lstStyle/>
          <a:p>
            <a:r>
              <a:rPr lang="en-US" sz="2400" b="1" i="1" dirty="0" err="1" smtClean="0">
                <a:solidFill>
                  <a:schemeClr val="tx2"/>
                </a:solidFill>
                <a:latin typeface="Arial Narrow" pitchFamily="34" charset="0"/>
              </a:rPr>
              <a:t>Con’t</a:t>
            </a:r>
            <a:endParaRPr lang="en-US" sz="2400" b="1" i="1" dirty="0">
              <a:solidFill>
                <a:schemeClr val="tx2"/>
              </a:solidFill>
              <a:latin typeface="Arial Narrow" pitchFamily="34" charset="0"/>
            </a:endParaRPr>
          </a:p>
        </p:txBody>
      </p:sp>
      <p:sp>
        <p:nvSpPr>
          <p:cNvPr id="10" name="Line 10"/>
          <p:cNvSpPr>
            <a:spLocks noChangeShapeType="1"/>
          </p:cNvSpPr>
          <p:nvPr/>
        </p:nvSpPr>
        <p:spPr bwMode="auto">
          <a:xfrm>
            <a:off x="457200" y="762000"/>
            <a:ext cx="6096000" cy="0"/>
          </a:xfrm>
          <a:prstGeom prst="line">
            <a:avLst/>
          </a:prstGeom>
          <a:noFill/>
          <a:ln w="9525">
            <a:solidFill>
              <a:schemeClr val="tx1"/>
            </a:solidFill>
            <a:round/>
            <a:headEnd/>
            <a:tailEnd/>
          </a:ln>
        </p:spPr>
        <p:txBody>
          <a:bodyPr/>
          <a:lstStyle/>
          <a:p>
            <a:endParaRPr lang="en-CA"/>
          </a:p>
        </p:txBody>
      </p:sp>
      <p:sp>
        <p:nvSpPr>
          <p:cNvPr id="11" name="Slide Number Placeholder 10"/>
          <p:cNvSpPr>
            <a:spLocks noGrp="1"/>
          </p:cNvSpPr>
          <p:nvPr>
            <p:ph type="sldNum" sz="quarter" idx="12"/>
          </p:nvPr>
        </p:nvSpPr>
        <p:spPr/>
        <p:txBody>
          <a:bodyPr/>
          <a:lstStyle/>
          <a:p>
            <a:fld id="{747D905B-F939-4811-8E94-D4FFD0636B7A}" type="slidenum">
              <a:rPr lang="en-CA" smtClean="0"/>
              <a:pPr/>
              <a:t>44</a:t>
            </a:fld>
            <a:endParaRPr lang="en-CA"/>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lide Number Placeholder 2"/>
          <p:cNvSpPr>
            <a:spLocks noGrp="1"/>
          </p:cNvSpPr>
          <p:nvPr>
            <p:ph type="sldNum" sz="quarter" idx="12"/>
          </p:nvPr>
        </p:nvSpPr>
        <p:spPr>
          <a:noFill/>
        </p:spPr>
        <p:txBody>
          <a:bodyPr/>
          <a:lstStyle/>
          <a:p>
            <a:fld id="{845FB8C7-F407-43C5-9FCA-594EC5B577A2}" type="slidenum">
              <a:rPr lang="en-CA" smtClean="0">
                <a:latin typeface="Arial" pitchFamily="34" charset="0"/>
              </a:rPr>
              <a:pPr/>
              <a:t>45</a:t>
            </a:fld>
            <a:endParaRPr lang="en-CA" smtClean="0">
              <a:latin typeface="Arial" pitchFamily="34" charset="0"/>
            </a:endParaRPr>
          </a:p>
        </p:txBody>
      </p:sp>
      <p:sp>
        <p:nvSpPr>
          <p:cNvPr id="2052" name="Rectangle 5"/>
          <p:cNvSpPr>
            <a:spLocks noChangeArrowheads="1"/>
          </p:cNvSpPr>
          <p:nvPr/>
        </p:nvSpPr>
        <p:spPr bwMode="auto">
          <a:xfrm>
            <a:off x="0" y="0"/>
            <a:ext cx="6858000" cy="0"/>
          </a:xfrm>
          <a:prstGeom prst="rect">
            <a:avLst/>
          </a:prstGeom>
          <a:noFill/>
          <a:ln w="9525">
            <a:noFill/>
            <a:miter lim="800000"/>
            <a:headEnd/>
            <a:tailEnd/>
          </a:ln>
        </p:spPr>
        <p:txBody>
          <a:bodyPr wrap="none" anchor="ctr">
            <a:spAutoFit/>
          </a:bodyPr>
          <a:lstStyle/>
          <a:p>
            <a:endParaRPr lang="en-CA"/>
          </a:p>
        </p:txBody>
      </p:sp>
      <p:graphicFrame>
        <p:nvGraphicFramePr>
          <p:cNvPr id="2050" name="Object 2"/>
          <p:cNvGraphicFramePr>
            <a:graphicFrameLocks noChangeAspect="1"/>
          </p:cNvGraphicFramePr>
          <p:nvPr/>
        </p:nvGraphicFramePr>
        <p:xfrm>
          <a:off x="333375" y="107950"/>
          <a:ext cx="6264275" cy="8208466"/>
        </p:xfrm>
        <a:graphic>
          <a:graphicData uri="http://schemas.openxmlformats.org/presentationml/2006/ole">
            <mc:AlternateContent xmlns:mc="http://schemas.openxmlformats.org/markup-compatibility/2006">
              <mc:Choice xmlns:v="urn:schemas-microsoft-com:vml" Requires="v">
                <p:oleObj spid="_x0000_s98308" name="Slide" r:id="rId3" imgW="1176682" imgH="1568022" progId="PowerPoint.Slide.12">
                  <p:embed/>
                </p:oleObj>
              </mc:Choice>
              <mc:Fallback>
                <p:oleObj name="Slide" r:id="rId3" imgW="1176682" imgH="1568022" progId="PowerPoint.Slide.12">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375" y="107950"/>
                        <a:ext cx="6264275" cy="820846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6165304" y="8774886"/>
            <a:ext cx="720080" cy="261610"/>
          </a:xfrm>
          <a:prstGeom prst="rect">
            <a:avLst/>
          </a:prstGeom>
          <a:noFill/>
        </p:spPr>
        <p:txBody>
          <a:bodyPr wrap="square" rtlCol="0">
            <a:spAutoFit/>
          </a:bodyPr>
          <a:lstStyle/>
          <a:p>
            <a:r>
              <a:rPr lang="en-CA" sz="1050" b="1" i="1" dirty="0" smtClean="0"/>
              <a:t>WB #11</a:t>
            </a:r>
            <a:endParaRPr lang="en-CA" sz="1050" b="1" i="1"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457200" y="107504"/>
            <a:ext cx="5829300" cy="776288"/>
          </a:xfrm>
          <a:prstGeom prst="rect">
            <a:avLst/>
          </a:prstGeom>
          <a:noFill/>
          <a:ln w="9525">
            <a:noFill/>
            <a:miter lim="800000"/>
            <a:headEnd/>
            <a:tailEnd/>
          </a:ln>
        </p:spPr>
        <p:txBody>
          <a:bodyPr bIns="91440" anchor="b"/>
          <a:lstStyle/>
          <a:p>
            <a:r>
              <a:rPr lang="en-US" sz="2400" b="1" i="1" dirty="0">
                <a:solidFill>
                  <a:schemeClr val="tx2"/>
                </a:solidFill>
                <a:latin typeface="Ariel narrow"/>
                <a:cs typeface="Arial" pitchFamily="34" charset="0"/>
              </a:rPr>
              <a:t>What is </a:t>
            </a:r>
            <a:r>
              <a:rPr lang="en-US" sz="2400" b="1" i="1" dirty="0" err="1">
                <a:solidFill>
                  <a:schemeClr val="tx2"/>
                </a:solidFill>
                <a:latin typeface="Ariel narrow"/>
                <a:cs typeface="Arial" pitchFamily="34" charset="0"/>
              </a:rPr>
              <a:t>Biofilm</a:t>
            </a:r>
            <a:r>
              <a:rPr lang="en-US" sz="2400" b="1" i="1" dirty="0">
                <a:solidFill>
                  <a:schemeClr val="tx2"/>
                </a:solidFill>
                <a:latin typeface="Ariel narrow"/>
                <a:cs typeface="Arial" pitchFamily="34" charset="0"/>
              </a:rPr>
              <a:t>?</a:t>
            </a:r>
          </a:p>
        </p:txBody>
      </p:sp>
      <p:sp>
        <p:nvSpPr>
          <p:cNvPr id="50179" name="Rectangle 3"/>
          <p:cNvSpPr>
            <a:spLocks noChangeArrowheads="1"/>
          </p:cNvSpPr>
          <p:nvPr/>
        </p:nvSpPr>
        <p:spPr bwMode="auto">
          <a:xfrm>
            <a:off x="0" y="1187624"/>
            <a:ext cx="6858000" cy="2057400"/>
          </a:xfrm>
          <a:prstGeom prst="rect">
            <a:avLst/>
          </a:prstGeom>
          <a:noFill/>
          <a:ln w="9525">
            <a:noFill/>
            <a:miter lim="800000"/>
            <a:headEnd/>
            <a:tailEnd/>
          </a:ln>
        </p:spPr>
        <p:txBody>
          <a:bodyPr/>
          <a:lstStyle/>
          <a:p>
            <a:pPr marL="273050" indent="-273050">
              <a:spcBef>
                <a:spcPct val="20000"/>
              </a:spcBef>
              <a:buFontTx/>
              <a:buChar char="•"/>
            </a:pPr>
            <a:r>
              <a:rPr lang="en-US" sz="1400" b="1" i="1" dirty="0">
                <a:cs typeface="Times New Roman" pitchFamily="18" charset="0"/>
              </a:rPr>
              <a:t>Scientific definition: </a:t>
            </a:r>
            <a:r>
              <a:rPr lang="en-US" sz="1400" b="0" dirty="0">
                <a:cs typeface="Times New Roman" pitchFamily="18" charset="0"/>
              </a:rPr>
              <a:t>Thin layer composed of cells of microorganisms such as bacteria, fungi, yeasts, protozoa and other microorganisms that are attached to a </a:t>
            </a:r>
            <a:r>
              <a:rPr lang="en-US" sz="1400" b="0" dirty="0" smtClean="0">
                <a:cs typeface="Times New Roman" pitchFamily="18" charset="0"/>
              </a:rPr>
              <a:t>surface.  </a:t>
            </a:r>
            <a:endParaRPr lang="en-US" sz="1400" b="0" dirty="0">
              <a:cs typeface="Times New Roman" pitchFamily="18" charset="0"/>
            </a:endParaRPr>
          </a:p>
          <a:p>
            <a:pPr marL="273050" indent="-273050">
              <a:spcBef>
                <a:spcPct val="20000"/>
              </a:spcBef>
              <a:buFontTx/>
              <a:buChar char="•"/>
            </a:pPr>
            <a:r>
              <a:rPr lang="en-US" sz="1400" b="0" dirty="0" smtClean="0">
                <a:cs typeface="Times New Roman" pitchFamily="18" charset="0"/>
              </a:rPr>
              <a:t>Can </a:t>
            </a:r>
            <a:r>
              <a:rPr lang="en-US" sz="1400" dirty="0" smtClean="0">
                <a:cs typeface="Times New Roman" pitchFamily="18" charset="0"/>
              </a:rPr>
              <a:t>be evident in any environment that has a flow of water and a surface to which to stick (plaque on teeth, slippery slime on river stones, gel-like film on the inside of a flower vase, unsightly stains in toilet bowls, gunk that clogs your drains, hot tubs and footbaths.</a:t>
            </a:r>
          </a:p>
          <a:p>
            <a:pPr marL="273050" indent="-273050">
              <a:spcBef>
                <a:spcPct val="20000"/>
              </a:spcBef>
              <a:buFontTx/>
              <a:buChar char="•"/>
            </a:pPr>
            <a:r>
              <a:rPr lang="en-US" sz="1400" b="0" dirty="0" smtClean="0">
                <a:cs typeface="Times New Roman" pitchFamily="18" charset="0"/>
              </a:rPr>
              <a:t>Simply </a:t>
            </a:r>
            <a:r>
              <a:rPr lang="en-US" sz="1400" b="0" dirty="0">
                <a:cs typeface="Times New Roman" pitchFamily="18" charset="0"/>
              </a:rPr>
              <a:t>put - </a:t>
            </a:r>
            <a:r>
              <a:rPr lang="en-US" sz="1400" b="1" i="1" dirty="0">
                <a:cs typeface="Times New Roman" pitchFamily="18" charset="0"/>
              </a:rPr>
              <a:t>“life-slime”</a:t>
            </a:r>
          </a:p>
        </p:txBody>
      </p:sp>
      <p:sp>
        <p:nvSpPr>
          <p:cNvPr id="50181" name="Line 7"/>
          <p:cNvSpPr>
            <a:spLocks noChangeShapeType="1"/>
          </p:cNvSpPr>
          <p:nvPr/>
        </p:nvSpPr>
        <p:spPr bwMode="auto">
          <a:xfrm>
            <a:off x="533400" y="899592"/>
            <a:ext cx="5791200" cy="0"/>
          </a:xfrm>
          <a:prstGeom prst="line">
            <a:avLst/>
          </a:prstGeom>
          <a:noFill/>
          <a:ln w="9525">
            <a:solidFill>
              <a:schemeClr val="tx1"/>
            </a:solidFill>
            <a:round/>
            <a:headEnd/>
            <a:tailEnd/>
          </a:ln>
        </p:spPr>
        <p:txBody>
          <a:bodyPr/>
          <a:lstStyle/>
          <a:p>
            <a:endParaRPr lang="en-CA"/>
          </a:p>
        </p:txBody>
      </p:sp>
      <p:sp>
        <p:nvSpPr>
          <p:cNvPr id="50182" name="Slide Number Placeholder 7"/>
          <p:cNvSpPr>
            <a:spLocks noGrp="1"/>
          </p:cNvSpPr>
          <p:nvPr>
            <p:ph type="sldNum" sz="quarter" idx="12"/>
          </p:nvPr>
        </p:nvSpPr>
        <p:spPr>
          <a:noFill/>
        </p:spPr>
        <p:txBody>
          <a:bodyPr/>
          <a:lstStyle/>
          <a:p>
            <a:fld id="{4A758896-0BCD-48AF-AD47-AEAE4B44AF8D}" type="slidenum">
              <a:rPr lang="en-US" smtClean="0">
                <a:latin typeface="Arial" pitchFamily="34" charset="0"/>
              </a:rPr>
              <a:pPr/>
              <a:t>46</a:t>
            </a:fld>
            <a:endParaRPr lang="en-US" smtClean="0">
              <a:latin typeface="Arial" pitchFamily="34" charset="0"/>
            </a:endParaRPr>
          </a:p>
        </p:txBody>
      </p:sp>
      <p:pic>
        <p:nvPicPr>
          <p:cNvPr id="159746" name="Picture 2" descr="http://www.healthyfacilitiesinstitute.com/contimages/biofilmcdc.jpg"/>
          <p:cNvPicPr>
            <a:picLocks noChangeAspect="1" noChangeArrowheads="1"/>
          </p:cNvPicPr>
          <p:nvPr/>
        </p:nvPicPr>
        <p:blipFill>
          <a:blip r:embed="rId3" cstate="print"/>
          <a:srcRect/>
          <a:stretch>
            <a:fillRect/>
          </a:stretch>
        </p:blipFill>
        <p:spPr bwMode="auto">
          <a:xfrm>
            <a:off x="636632" y="5023685"/>
            <a:ext cx="5528672" cy="3292731"/>
          </a:xfrm>
          <a:prstGeom prst="rect">
            <a:avLst/>
          </a:prstGeom>
          <a:noFill/>
        </p:spPr>
      </p:pic>
      <p:sp>
        <p:nvSpPr>
          <p:cNvPr id="11" name="Rectangle 10"/>
          <p:cNvSpPr/>
          <p:nvPr/>
        </p:nvSpPr>
        <p:spPr>
          <a:xfrm>
            <a:off x="332656" y="3079284"/>
            <a:ext cx="6048672" cy="1492716"/>
          </a:xfrm>
          <a:prstGeom prst="rect">
            <a:avLst/>
          </a:prstGeom>
        </p:spPr>
        <p:txBody>
          <a:bodyPr wrap="square">
            <a:spAutoFit/>
          </a:bodyPr>
          <a:lstStyle/>
          <a:p>
            <a:pPr>
              <a:spcBef>
                <a:spcPct val="50000"/>
              </a:spcBef>
            </a:pPr>
            <a:r>
              <a:rPr lang="en-US" sz="1400" dirty="0" smtClean="0"/>
              <a:t>Some </a:t>
            </a:r>
            <a:r>
              <a:rPr lang="en-US" sz="1400" dirty="0" err="1" smtClean="0"/>
              <a:t>biofilms</a:t>
            </a:r>
            <a:r>
              <a:rPr lang="en-US" sz="1400" dirty="0" smtClean="0"/>
              <a:t> can be dangerous or beneficial depending on where they are found and of which organisms they are comprised. </a:t>
            </a:r>
          </a:p>
          <a:p>
            <a:pPr>
              <a:spcBef>
                <a:spcPct val="50000"/>
              </a:spcBef>
            </a:pPr>
            <a:r>
              <a:rPr lang="en-US" sz="1400" dirty="0" smtClean="0"/>
              <a:t>Spa owners deal with the </a:t>
            </a:r>
            <a:r>
              <a:rPr lang="en-US" sz="1400" dirty="0" err="1" smtClean="0"/>
              <a:t>biofilms</a:t>
            </a:r>
            <a:r>
              <a:rPr lang="en-US" sz="1400" dirty="0" smtClean="0"/>
              <a:t> that grow in pedicure foot baths, in the tub and behind the walls within the pipes.  </a:t>
            </a:r>
            <a:r>
              <a:rPr lang="en-US" sz="1400" dirty="0" err="1" smtClean="0"/>
              <a:t>Biofilms</a:t>
            </a:r>
            <a:r>
              <a:rPr lang="en-US" sz="1400" dirty="0" smtClean="0"/>
              <a:t> can cause huge problems by corroding pipes, clogging water filters and harboring bacteria that contaminate water.</a:t>
            </a:r>
            <a:endParaRPr lang="en-CA" sz="1400" dirty="0"/>
          </a:p>
        </p:txBody>
      </p:sp>
      <p:sp>
        <p:nvSpPr>
          <p:cNvPr id="8" name="TextBox 7"/>
          <p:cNvSpPr txBox="1"/>
          <p:nvPr/>
        </p:nvSpPr>
        <p:spPr>
          <a:xfrm>
            <a:off x="6165304" y="8774886"/>
            <a:ext cx="720080" cy="261610"/>
          </a:xfrm>
          <a:prstGeom prst="rect">
            <a:avLst/>
          </a:prstGeom>
          <a:noFill/>
        </p:spPr>
        <p:txBody>
          <a:bodyPr wrap="square" rtlCol="0">
            <a:spAutoFit/>
          </a:bodyPr>
          <a:lstStyle/>
          <a:p>
            <a:r>
              <a:rPr lang="en-CA" sz="1050" b="1" i="1" dirty="0" smtClean="0"/>
              <a:t>WB #12</a:t>
            </a:r>
            <a:endParaRPr lang="en-CA" sz="1050" b="1" i="1"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mage.slidesharecdn.com/biofilms-091008210814-phpapp02/95/biofilms-14-728.jpg?cb=1255036821"/>
          <p:cNvPicPr>
            <a:picLocks noChangeAspect="1" noChangeArrowheads="1"/>
          </p:cNvPicPr>
          <p:nvPr/>
        </p:nvPicPr>
        <p:blipFill>
          <a:blip r:embed="rId2" cstate="print"/>
          <a:srcRect/>
          <a:stretch>
            <a:fillRect/>
          </a:stretch>
        </p:blipFill>
        <p:spPr bwMode="auto">
          <a:xfrm>
            <a:off x="764704" y="5273469"/>
            <a:ext cx="5233392" cy="3763027"/>
          </a:xfrm>
          <a:prstGeom prst="rect">
            <a:avLst/>
          </a:prstGeom>
          <a:noFill/>
        </p:spPr>
      </p:pic>
      <p:sp>
        <p:nvSpPr>
          <p:cNvPr id="3" name="Text Box 4"/>
          <p:cNvSpPr txBox="1">
            <a:spLocks noChangeArrowheads="1"/>
          </p:cNvSpPr>
          <p:nvPr/>
        </p:nvSpPr>
        <p:spPr bwMode="auto">
          <a:xfrm>
            <a:off x="260648" y="1106899"/>
            <a:ext cx="6400800" cy="4401205"/>
          </a:xfrm>
          <a:prstGeom prst="rect">
            <a:avLst/>
          </a:prstGeom>
          <a:noFill/>
          <a:ln w="9525">
            <a:noFill/>
            <a:miter lim="800000"/>
            <a:headEnd/>
            <a:tailEnd/>
          </a:ln>
        </p:spPr>
        <p:txBody>
          <a:bodyPr wrap="square">
            <a:spAutoFit/>
          </a:bodyPr>
          <a:lstStyle/>
          <a:p>
            <a:pPr>
              <a:spcBef>
                <a:spcPct val="50000"/>
              </a:spcBef>
            </a:pPr>
            <a:r>
              <a:rPr lang="en-US" sz="1400" b="1" i="1" dirty="0" smtClean="0"/>
              <a:t>HOW </a:t>
            </a:r>
            <a:r>
              <a:rPr lang="en-US" sz="1400" b="1" i="1" dirty="0"/>
              <a:t>DO BIOFILMS FORM?</a:t>
            </a:r>
          </a:p>
          <a:p>
            <a:pPr>
              <a:spcBef>
                <a:spcPct val="50000"/>
              </a:spcBef>
            </a:pPr>
            <a:r>
              <a:rPr lang="en-US" sz="1400" b="0" dirty="0"/>
              <a:t>A free floating </a:t>
            </a:r>
            <a:r>
              <a:rPr lang="en-US" sz="1400" b="0" dirty="0" smtClean="0"/>
              <a:t>microorganism (bacteria or fungi)  </a:t>
            </a:r>
            <a:r>
              <a:rPr lang="en-US" sz="1400" b="0" dirty="0"/>
              <a:t>attaches to a surface.  Initially it is a weak attachment, but if not immediately separated, they anchor themselves permanently using cell adhesion molecules.  </a:t>
            </a:r>
            <a:r>
              <a:rPr lang="en-US" sz="1400" b="0" dirty="0" err="1"/>
              <a:t>Biofilms</a:t>
            </a:r>
            <a:r>
              <a:rPr lang="en-US" sz="1400" b="0" dirty="0"/>
              <a:t> begin to form when bacteria attach to surfaces in a wet environment and begin to excrete a slimy, glue-like substance </a:t>
            </a:r>
            <a:r>
              <a:rPr lang="en-US" sz="1400" b="0" dirty="0" smtClean="0"/>
              <a:t> (extracellular </a:t>
            </a:r>
            <a:r>
              <a:rPr lang="en-US" sz="1400" b="0" dirty="0" err="1" smtClean="0"/>
              <a:t>polysaccride</a:t>
            </a:r>
            <a:r>
              <a:rPr lang="en-US" sz="1400" b="0" dirty="0" smtClean="0"/>
              <a:t>) that helps them </a:t>
            </a:r>
            <a:r>
              <a:rPr lang="en-US" sz="1400" b="0" dirty="0"/>
              <a:t>anchor </a:t>
            </a:r>
            <a:r>
              <a:rPr lang="en-US" sz="1400" b="0" dirty="0" smtClean="0"/>
              <a:t>to </a:t>
            </a:r>
            <a:r>
              <a:rPr lang="en-US" sz="1400" b="0" dirty="0"/>
              <a:t>all kinds of materials </a:t>
            </a:r>
            <a:r>
              <a:rPr lang="en-US" sz="1400" b="0" dirty="0" smtClean="0"/>
              <a:t>such as </a:t>
            </a:r>
            <a:r>
              <a:rPr lang="en-US" sz="1400" b="0" dirty="0"/>
              <a:t>metals, plastics, </a:t>
            </a:r>
            <a:r>
              <a:rPr lang="en-US" sz="1400" dirty="0" smtClean="0"/>
              <a:t>rocks, implanted medical devises and </a:t>
            </a:r>
            <a:r>
              <a:rPr lang="en-US" sz="1400" b="0" dirty="0" smtClean="0"/>
              <a:t>even tissue.  The bacteria  and slime layer can now trap other materials such as clay, organic material, dead cells or any other particle that floats over the </a:t>
            </a:r>
            <a:r>
              <a:rPr lang="en-US" sz="1400" b="0" dirty="0" err="1" smtClean="0"/>
              <a:t>biofilm</a:t>
            </a:r>
            <a:r>
              <a:rPr lang="en-US" sz="1400" b="0" dirty="0" smtClean="0"/>
              <a:t>, which adds to the size and diversity of the </a:t>
            </a:r>
            <a:r>
              <a:rPr lang="en-US" sz="1400" b="0" dirty="0" err="1" smtClean="0"/>
              <a:t>biofilm</a:t>
            </a:r>
            <a:r>
              <a:rPr lang="en-US" sz="1400" b="0" dirty="0" smtClean="0"/>
              <a:t> colony.  Much like a snowball rolling down hill, getting even larger, this growing </a:t>
            </a:r>
            <a:r>
              <a:rPr lang="en-US" sz="1400" b="0" dirty="0" err="1" smtClean="0"/>
              <a:t>biofilm</a:t>
            </a:r>
            <a:r>
              <a:rPr lang="en-US" sz="1400" b="0" dirty="0" smtClean="0"/>
              <a:t> serves as a magnet for attachment and growth of other organisms, thus increasing it size and diversity.</a:t>
            </a:r>
            <a:endParaRPr lang="en-US" sz="1400" b="0" dirty="0"/>
          </a:p>
          <a:p>
            <a:pPr>
              <a:spcBef>
                <a:spcPct val="50000"/>
              </a:spcBef>
            </a:pPr>
            <a:r>
              <a:rPr lang="en-US" sz="1400" b="1" i="1" dirty="0"/>
              <a:t>CONDITIONS FOR GROWTH:</a:t>
            </a:r>
          </a:p>
          <a:p>
            <a:pPr>
              <a:spcBef>
                <a:spcPct val="50000"/>
              </a:spcBef>
            </a:pPr>
            <a:r>
              <a:rPr lang="en-US" sz="1400" b="0" dirty="0"/>
              <a:t>Water (not sterile), tap water, warmth, plastic is ideal, however can form on any surface that is not clean.  </a:t>
            </a:r>
            <a:r>
              <a:rPr lang="en-US" sz="1400" b="0" dirty="0" err="1"/>
              <a:t>Biofilm</a:t>
            </a:r>
            <a:r>
              <a:rPr lang="en-US" sz="1400" b="0" dirty="0"/>
              <a:t> forms in hours and becomes resistant to disinfectants in just a few days.  Problem with foot baths is they provide ideal conditions for </a:t>
            </a:r>
            <a:r>
              <a:rPr lang="en-US" sz="1400" b="0" dirty="0" err="1"/>
              <a:t>biofilm</a:t>
            </a:r>
            <a:r>
              <a:rPr lang="en-US" sz="1400" b="0" dirty="0"/>
              <a:t> growth.</a:t>
            </a:r>
          </a:p>
          <a:p>
            <a:pPr>
              <a:spcBef>
                <a:spcPct val="50000"/>
              </a:spcBef>
            </a:pPr>
            <a:endParaRPr lang="en-US" sz="1400" dirty="0"/>
          </a:p>
        </p:txBody>
      </p:sp>
      <p:sp>
        <p:nvSpPr>
          <p:cNvPr id="4" name="Rectangle 2"/>
          <p:cNvSpPr>
            <a:spLocks noChangeArrowheads="1"/>
          </p:cNvSpPr>
          <p:nvPr/>
        </p:nvSpPr>
        <p:spPr bwMode="auto">
          <a:xfrm>
            <a:off x="457200" y="107504"/>
            <a:ext cx="5829300" cy="776288"/>
          </a:xfrm>
          <a:prstGeom prst="rect">
            <a:avLst/>
          </a:prstGeom>
          <a:noFill/>
          <a:ln w="9525">
            <a:noFill/>
            <a:miter lim="800000"/>
            <a:headEnd/>
            <a:tailEnd/>
          </a:ln>
        </p:spPr>
        <p:txBody>
          <a:bodyPr bIns="91440" anchor="b"/>
          <a:lstStyle/>
          <a:p>
            <a:r>
              <a:rPr lang="en-US" sz="2400" b="1" i="1" dirty="0" err="1" smtClean="0">
                <a:solidFill>
                  <a:schemeClr val="tx2"/>
                </a:solidFill>
                <a:latin typeface="Ariel narrow"/>
                <a:cs typeface="Arial" pitchFamily="34" charset="0"/>
              </a:rPr>
              <a:t>Con’t</a:t>
            </a:r>
            <a:endParaRPr lang="en-US" sz="2400" b="1" i="1" dirty="0">
              <a:solidFill>
                <a:schemeClr val="tx2"/>
              </a:solidFill>
              <a:latin typeface="Ariel narrow"/>
              <a:cs typeface="Arial" pitchFamily="34" charset="0"/>
            </a:endParaRPr>
          </a:p>
        </p:txBody>
      </p:sp>
      <p:sp>
        <p:nvSpPr>
          <p:cNvPr id="5" name="Line 7"/>
          <p:cNvSpPr>
            <a:spLocks noChangeShapeType="1"/>
          </p:cNvSpPr>
          <p:nvPr/>
        </p:nvSpPr>
        <p:spPr bwMode="auto">
          <a:xfrm>
            <a:off x="533400" y="899592"/>
            <a:ext cx="5791200" cy="0"/>
          </a:xfrm>
          <a:prstGeom prst="line">
            <a:avLst/>
          </a:prstGeom>
          <a:noFill/>
          <a:ln w="9525">
            <a:solidFill>
              <a:schemeClr val="tx1"/>
            </a:solidFill>
            <a:round/>
            <a:headEnd/>
            <a:tailEnd/>
          </a:ln>
        </p:spPr>
        <p:txBody>
          <a:bodyPr/>
          <a:lstStyle/>
          <a:p>
            <a:endParaRPr lang="en-CA"/>
          </a:p>
        </p:txBody>
      </p:sp>
      <p:sp>
        <p:nvSpPr>
          <p:cNvPr id="6" name="Slide Number Placeholder 5"/>
          <p:cNvSpPr>
            <a:spLocks noGrp="1"/>
          </p:cNvSpPr>
          <p:nvPr>
            <p:ph type="sldNum" sz="quarter" idx="12"/>
          </p:nvPr>
        </p:nvSpPr>
        <p:spPr/>
        <p:txBody>
          <a:bodyPr/>
          <a:lstStyle/>
          <a:p>
            <a:fld id="{747D905B-F939-4811-8E94-D4FFD0636B7A}" type="slidenum">
              <a:rPr lang="en-CA" smtClean="0"/>
              <a:pPr/>
              <a:t>47</a:t>
            </a:fld>
            <a:endParaRPr lang="en-CA"/>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ext Box 5"/>
          <p:cNvSpPr txBox="1">
            <a:spLocks noChangeArrowheads="1"/>
          </p:cNvSpPr>
          <p:nvPr/>
        </p:nvSpPr>
        <p:spPr bwMode="auto">
          <a:xfrm>
            <a:off x="476672" y="3779912"/>
            <a:ext cx="5943600" cy="1815882"/>
          </a:xfrm>
          <a:prstGeom prst="rect">
            <a:avLst/>
          </a:prstGeom>
          <a:noFill/>
          <a:ln w="9525">
            <a:noFill/>
            <a:miter lim="800000"/>
            <a:headEnd/>
            <a:tailEnd/>
          </a:ln>
        </p:spPr>
        <p:txBody>
          <a:bodyPr>
            <a:spAutoFit/>
          </a:bodyPr>
          <a:lstStyle/>
          <a:p>
            <a:pPr>
              <a:spcBef>
                <a:spcPct val="50000"/>
              </a:spcBef>
            </a:pPr>
            <a:r>
              <a:rPr lang="en-US" sz="1400" b="1" i="1" dirty="0"/>
              <a:t>BIOFILM CHARACTERISTICS:</a:t>
            </a:r>
          </a:p>
          <a:p>
            <a:pPr>
              <a:spcBef>
                <a:spcPct val="50000"/>
              </a:spcBef>
            </a:pPr>
            <a:r>
              <a:rPr lang="en-US" sz="1400" b="0" dirty="0">
                <a:solidFill>
                  <a:schemeClr val="tx2"/>
                </a:solidFill>
              </a:rPr>
              <a:t>Once formed a </a:t>
            </a:r>
            <a:r>
              <a:rPr lang="en-US" sz="1400" b="0" dirty="0" err="1">
                <a:solidFill>
                  <a:schemeClr val="tx2"/>
                </a:solidFill>
              </a:rPr>
              <a:t>biofilm</a:t>
            </a:r>
            <a:r>
              <a:rPr lang="en-US" sz="1400" b="0" dirty="0">
                <a:solidFill>
                  <a:schemeClr val="tx2"/>
                </a:solidFill>
              </a:rPr>
              <a:t> is resistant to most chemicals/disinfectants.  Disinfecting alone will not remove a </a:t>
            </a:r>
            <a:r>
              <a:rPr lang="en-US" sz="1400" b="0" dirty="0" err="1">
                <a:solidFill>
                  <a:schemeClr val="tx2"/>
                </a:solidFill>
              </a:rPr>
              <a:t>biofilm</a:t>
            </a:r>
            <a:r>
              <a:rPr lang="en-US" sz="1400" b="0" dirty="0">
                <a:solidFill>
                  <a:schemeClr val="tx2"/>
                </a:solidFill>
              </a:rPr>
              <a:t>, there must be the step of cleaning/sanitizing. </a:t>
            </a:r>
            <a:r>
              <a:rPr lang="en-US" sz="1400" b="0" dirty="0"/>
              <a:t>It takes 1,000 times as much disinfectant to kill a </a:t>
            </a:r>
            <a:r>
              <a:rPr lang="en-US" sz="1400" b="0" dirty="0" err="1"/>
              <a:t>biofilm</a:t>
            </a:r>
            <a:r>
              <a:rPr lang="en-US" sz="1400" b="0" dirty="0"/>
              <a:t> organism (which is why chlorine needs to be diluted at a 1 to 10 ratio and circulated for 10 minutes – this is not practical because of the smell, and corrosion to piping).</a:t>
            </a:r>
          </a:p>
          <a:p>
            <a:pPr>
              <a:spcBef>
                <a:spcPct val="50000"/>
              </a:spcBef>
            </a:pPr>
            <a:endParaRPr lang="en-US" sz="1400" dirty="0">
              <a:solidFill>
                <a:schemeClr val="tx2"/>
              </a:solidFill>
            </a:endParaRPr>
          </a:p>
        </p:txBody>
      </p:sp>
      <p:sp>
        <p:nvSpPr>
          <p:cNvPr id="51205" name="Slide Number Placeholder 4"/>
          <p:cNvSpPr>
            <a:spLocks noGrp="1"/>
          </p:cNvSpPr>
          <p:nvPr>
            <p:ph type="sldNum" sz="quarter" idx="12"/>
          </p:nvPr>
        </p:nvSpPr>
        <p:spPr>
          <a:noFill/>
        </p:spPr>
        <p:txBody>
          <a:bodyPr/>
          <a:lstStyle/>
          <a:p>
            <a:fld id="{BD0DADDE-3C57-48C0-8D48-7B647E2C299A}" type="slidenum">
              <a:rPr lang="en-US" smtClean="0">
                <a:latin typeface="Arial" pitchFamily="34" charset="0"/>
              </a:rPr>
              <a:pPr/>
              <a:t>48</a:t>
            </a:fld>
            <a:endParaRPr lang="en-US" smtClean="0">
              <a:latin typeface="Arial" pitchFamily="34" charset="0"/>
            </a:endParaRPr>
          </a:p>
        </p:txBody>
      </p:sp>
      <p:sp>
        <p:nvSpPr>
          <p:cNvPr id="9" name="Rectangle 8"/>
          <p:cNvSpPr/>
          <p:nvPr/>
        </p:nvSpPr>
        <p:spPr>
          <a:xfrm>
            <a:off x="476672" y="1115616"/>
            <a:ext cx="5904656" cy="2893100"/>
          </a:xfrm>
          <a:prstGeom prst="rect">
            <a:avLst/>
          </a:prstGeom>
        </p:spPr>
        <p:txBody>
          <a:bodyPr wrap="square">
            <a:spAutoFit/>
          </a:bodyPr>
          <a:lstStyle/>
          <a:p>
            <a:pPr>
              <a:spcBef>
                <a:spcPct val="50000"/>
              </a:spcBef>
            </a:pPr>
            <a:r>
              <a:rPr lang="en-US" sz="1400" b="1" i="1" dirty="0" smtClean="0"/>
              <a:t>HAZARDS:  </a:t>
            </a:r>
            <a:r>
              <a:rPr lang="en-US" sz="1400" dirty="0" smtClean="0"/>
              <a:t>There are two real hazards from </a:t>
            </a:r>
            <a:r>
              <a:rPr lang="en-US" sz="1400" dirty="0" err="1" smtClean="0"/>
              <a:t>biofilm</a:t>
            </a:r>
            <a:r>
              <a:rPr lang="en-US" sz="1400" dirty="0" smtClean="0"/>
              <a:t> in one of these foot baths.  First, bacteria are shed from the </a:t>
            </a:r>
            <a:r>
              <a:rPr lang="en-US" sz="1400" dirty="0" err="1" smtClean="0"/>
              <a:t>biofilm</a:t>
            </a:r>
            <a:r>
              <a:rPr lang="en-US" sz="1400" dirty="0" smtClean="0"/>
              <a:t> and from other clients, and are present in the water.    Sores or breaks in the skin may become infected as a result of this exposure.  The more significant hazard is not in the water at all.  When a tub’s jet system is turned on, small segments of </a:t>
            </a:r>
            <a:r>
              <a:rPr lang="en-US" sz="1400" dirty="0" err="1" smtClean="0"/>
              <a:t>biofilm</a:t>
            </a:r>
            <a:r>
              <a:rPr lang="en-US" sz="1400" dirty="0" smtClean="0"/>
              <a:t> can break free and become </a:t>
            </a:r>
            <a:r>
              <a:rPr lang="en-US" sz="1400" dirty="0" err="1" smtClean="0"/>
              <a:t>aerosolised</a:t>
            </a:r>
            <a:r>
              <a:rPr lang="en-US" sz="1400" dirty="0" smtClean="0"/>
              <a:t>, bouncing along on the haze above the water surface which then can become a respiratory hazard.   As well when </a:t>
            </a:r>
            <a:r>
              <a:rPr lang="en-US" sz="1400" dirty="0" err="1" smtClean="0"/>
              <a:t>biofilm</a:t>
            </a:r>
            <a:r>
              <a:rPr lang="en-US" sz="1400" dirty="0" smtClean="0"/>
              <a:t> has accumulated in the pipes of circulating footbaths then this can present staph infection.</a:t>
            </a:r>
          </a:p>
          <a:p>
            <a:pPr>
              <a:spcBef>
                <a:spcPct val="50000"/>
              </a:spcBef>
            </a:pPr>
            <a:r>
              <a:rPr lang="en-US" sz="1400" dirty="0" err="1" smtClean="0">
                <a:solidFill>
                  <a:schemeClr val="tx2"/>
                </a:solidFill>
              </a:rPr>
              <a:t>Biofilms</a:t>
            </a:r>
            <a:r>
              <a:rPr lang="en-US" sz="1400" dirty="0" smtClean="0">
                <a:solidFill>
                  <a:schemeClr val="tx2"/>
                </a:solidFill>
              </a:rPr>
              <a:t> have been found to be involved in a wide variety of microbial infections in the body, by one estimate 80% of all infections.</a:t>
            </a:r>
          </a:p>
          <a:p>
            <a:pPr>
              <a:spcBef>
                <a:spcPct val="50000"/>
              </a:spcBef>
            </a:pPr>
            <a:endParaRPr lang="en-US" sz="1400" dirty="0" smtClean="0"/>
          </a:p>
        </p:txBody>
      </p:sp>
      <p:pic>
        <p:nvPicPr>
          <p:cNvPr id="157702" name="Picture 6" descr="http://www.buyritebeauty.com/assets/products/giant/AlteraCleanTouchPediSpa_Edited.jpg"/>
          <p:cNvPicPr>
            <a:picLocks noChangeAspect="1" noChangeArrowheads="1"/>
          </p:cNvPicPr>
          <p:nvPr/>
        </p:nvPicPr>
        <p:blipFill>
          <a:blip r:embed="rId2" cstate="print"/>
          <a:srcRect l="5040" t="2520" r="2561" b="8021"/>
          <a:stretch>
            <a:fillRect/>
          </a:stretch>
        </p:blipFill>
        <p:spPr bwMode="auto">
          <a:xfrm>
            <a:off x="764704" y="5436096"/>
            <a:ext cx="2880320" cy="3471155"/>
          </a:xfrm>
          <a:prstGeom prst="rect">
            <a:avLst/>
          </a:prstGeom>
          <a:noFill/>
        </p:spPr>
      </p:pic>
      <p:sp>
        <p:nvSpPr>
          <p:cNvPr id="12" name="Rectangle 2"/>
          <p:cNvSpPr>
            <a:spLocks noChangeArrowheads="1"/>
          </p:cNvSpPr>
          <p:nvPr/>
        </p:nvSpPr>
        <p:spPr bwMode="auto">
          <a:xfrm>
            <a:off x="457200" y="107504"/>
            <a:ext cx="5829300" cy="776288"/>
          </a:xfrm>
          <a:prstGeom prst="rect">
            <a:avLst/>
          </a:prstGeom>
          <a:noFill/>
          <a:ln w="9525">
            <a:noFill/>
            <a:miter lim="800000"/>
            <a:headEnd/>
            <a:tailEnd/>
          </a:ln>
        </p:spPr>
        <p:txBody>
          <a:bodyPr bIns="91440" anchor="b"/>
          <a:lstStyle/>
          <a:p>
            <a:r>
              <a:rPr lang="en-US" sz="2400" b="1" i="1" dirty="0" err="1" smtClean="0">
                <a:solidFill>
                  <a:schemeClr val="tx2"/>
                </a:solidFill>
                <a:latin typeface="Ariel narrow"/>
                <a:cs typeface="Arial" pitchFamily="34" charset="0"/>
              </a:rPr>
              <a:t>Con’t</a:t>
            </a:r>
            <a:endParaRPr lang="en-US" sz="2400" b="1" i="1" dirty="0">
              <a:solidFill>
                <a:schemeClr val="tx2"/>
              </a:solidFill>
              <a:latin typeface="Ariel narrow"/>
              <a:cs typeface="Arial" pitchFamily="34" charset="0"/>
            </a:endParaRPr>
          </a:p>
        </p:txBody>
      </p:sp>
      <p:sp>
        <p:nvSpPr>
          <p:cNvPr id="13" name="Line 7"/>
          <p:cNvSpPr>
            <a:spLocks noChangeShapeType="1"/>
          </p:cNvSpPr>
          <p:nvPr/>
        </p:nvSpPr>
        <p:spPr bwMode="auto">
          <a:xfrm>
            <a:off x="533400" y="899592"/>
            <a:ext cx="5791200" cy="0"/>
          </a:xfrm>
          <a:prstGeom prst="line">
            <a:avLst/>
          </a:prstGeom>
          <a:noFill/>
          <a:ln w="9525">
            <a:solidFill>
              <a:schemeClr val="tx1"/>
            </a:solidFill>
            <a:round/>
            <a:headEnd/>
            <a:tailEnd/>
          </a:ln>
        </p:spPr>
        <p:txBody>
          <a:bodyPr/>
          <a:lstStyle/>
          <a:p>
            <a:endParaRPr lang="en-CA"/>
          </a:p>
        </p:txBody>
      </p:sp>
      <p:sp>
        <p:nvSpPr>
          <p:cNvPr id="14" name="Rectangle 4"/>
          <p:cNvSpPr>
            <a:spLocks noChangeArrowheads="1"/>
          </p:cNvSpPr>
          <p:nvPr/>
        </p:nvSpPr>
        <p:spPr bwMode="auto">
          <a:xfrm>
            <a:off x="2996952" y="5724128"/>
            <a:ext cx="3673613" cy="1277273"/>
          </a:xfrm>
          <a:prstGeom prst="rect">
            <a:avLst/>
          </a:prstGeom>
          <a:noFill/>
          <a:ln w="9525">
            <a:noFill/>
            <a:miter lim="800000"/>
            <a:headEnd/>
            <a:tailEnd/>
          </a:ln>
        </p:spPr>
        <p:txBody>
          <a:bodyPr wrap="square" anchor="ctr">
            <a:spAutoFit/>
          </a:bodyPr>
          <a:lstStyle/>
          <a:p>
            <a:pPr algn="ctr"/>
            <a:r>
              <a:rPr lang="en-US" b="0" i="1" dirty="0">
                <a:latin typeface="Times New Roman" pitchFamily="18" charset="0"/>
              </a:rPr>
              <a:t>“</a:t>
            </a:r>
            <a:r>
              <a:rPr lang="en-US" sz="1600" b="1" i="1" dirty="0">
                <a:latin typeface="Times New Roman" pitchFamily="18" charset="0"/>
              </a:rPr>
              <a:t>If you are unfortunate enough to aspirate (breath-in) a </a:t>
            </a:r>
            <a:r>
              <a:rPr lang="en-US" sz="1600" b="1" i="1" dirty="0" err="1">
                <a:latin typeface="Times New Roman" pitchFamily="18" charset="0"/>
              </a:rPr>
              <a:t>biofilm</a:t>
            </a:r>
            <a:r>
              <a:rPr lang="en-US" sz="1600" b="1" i="1" dirty="0">
                <a:latin typeface="Times New Roman" pitchFamily="18" charset="0"/>
              </a:rPr>
              <a:t>, the </a:t>
            </a:r>
          </a:p>
          <a:p>
            <a:pPr algn="ctr"/>
            <a:r>
              <a:rPr lang="en-US" sz="1600" b="1" i="1" dirty="0">
                <a:latin typeface="Times New Roman" pitchFamily="18" charset="0"/>
              </a:rPr>
              <a:t>bacteria have a 100% chance of surviving in your lungs.”</a:t>
            </a:r>
          </a:p>
          <a:p>
            <a:pPr algn="ctr"/>
            <a:r>
              <a:rPr lang="en-US" sz="1100" b="1" i="1" dirty="0"/>
              <a:t>w. </a:t>
            </a:r>
            <a:r>
              <a:rPr lang="en-US" sz="1100" b="1" i="1" dirty="0" err="1"/>
              <a:t>Costerton</a:t>
            </a:r>
            <a:r>
              <a:rPr lang="en-US" sz="1100" b="1" i="1" dirty="0"/>
              <a:t>, Centre for </a:t>
            </a:r>
            <a:r>
              <a:rPr lang="en-US" sz="1100" b="1" i="1" dirty="0" err="1"/>
              <a:t>Biofilm</a:t>
            </a:r>
            <a:r>
              <a:rPr lang="en-US" sz="1100" b="1" i="1" dirty="0"/>
              <a:t> Eng. Montana</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7"/>
          <p:cNvSpPr>
            <a:spLocks noChangeShapeType="1"/>
          </p:cNvSpPr>
          <p:nvPr/>
        </p:nvSpPr>
        <p:spPr bwMode="auto">
          <a:xfrm>
            <a:off x="533400" y="899592"/>
            <a:ext cx="5791200" cy="0"/>
          </a:xfrm>
          <a:prstGeom prst="line">
            <a:avLst/>
          </a:prstGeom>
          <a:noFill/>
          <a:ln w="9525">
            <a:solidFill>
              <a:schemeClr val="tx1"/>
            </a:solidFill>
            <a:round/>
            <a:headEnd/>
            <a:tailEnd/>
          </a:ln>
        </p:spPr>
        <p:txBody>
          <a:bodyPr/>
          <a:lstStyle/>
          <a:p>
            <a:endParaRPr lang="en-CA"/>
          </a:p>
        </p:txBody>
      </p:sp>
      <p:sp>
        <p:nvSpPr>
          <p:cNvPr id="4" name="Rectangle 3"/>
          <p:cNvSpPr/>
          <p:nvPr/>
        </p:nvSpPr>
        <p:spPr>
          <a:xfrm>
            <a:off x="437060" y="395536"/>
            <a:ext cx="6061275" cy="461665"/>
          </a:xfrm>
          <a:prstGeom prst="rect">
            <a:avLst/>
          </a:prstGeom>
        </p:spPr>
        <p:txBody>
          <a:bodyPr wrap="none">
            <a:spAutoFit/>
          </a:bodyPr>
          <a:lstStyle/>
          <a:p>
            <a:r>
              <a:rPr lang="en-US" sz="2400" b="1" i="1" dirty="0" smtClean="0">
                <a:solidFill>
                  <a:schemeClr val="tx2"/>
                </a:solidFill>
                <a:latin typeface="Ariel narrow"/>
                <a:cs typeface="Arial" pitchFamily="34" charset="0"/>
              </a:rPr>
              <a:t>What is lurking in your pedicure water…</a:t>
            </a:r>
            <a:endParaRPr lang="en-US" b="1" i="1" dirty="0">
              <a:solidFill>
                <a:schemeClr val="tx2"/>
              </a:solidFill>
              <a:latin typeface="Ariel narrow"/>
              <a:cs typeface="Arial" pitchFamily="34" charset="0"/>
            </a:endParaRPr>
          </a:p>
        </p:txBody>
      </p:sp>
      <p:pic>
        <p:nvPicPr>
          <p:cNvPr id="5" name="Picture 10" descr="Lurking train 1.jpg"/>
          <p:cNvPicPr>
            <a:picLocks noChangeAspect="1"/>
          </p:cNvPicPr>
          <p:nvPr/>
        </p:nvPicPr>
        <p:blipFill>
          <a:blip r:embed="rId2" cstate="print"/>
          <a:srcRect/>
          <a:stretch>
            <a:fillRect/>
          </a:stretch>
        </p:blipFill>
        <p:spPr bwMode="auto">
          <a:xfrm>
            <a:off x="688838" y="1187624"/>
            <a:ext cx="2164098" cy="2592288"/>
          </a:xfrm>
          <a:prstGeom prst="rect">
            <a:avLst/>
          </a:prstGeom>
          <a:noFill/>
          <a:ln w="9525">
            <a:noFill/>
            <a:miter lim="800000"/>
            <a:headEnd/>
            <a:tailEnd/>
          </a:ln>
        </p:spPr>
      </p:pic>
      <p:sp>
        <p:nvSpPr>
          <p:cNvPr id="6" name="Text Box 5"/>
          <p:cNvSpPr txBox="1">
            <a:spLocks noChangeArrowheads="1"/>
          </p:cNvSpPr>
          <p:nvPr/>
        </p:nvSpPr>
        <p:spPr bwMode="auto">
          <a:xfrm>
            <a:off x="3284984" y="1187624"/>
            <a:ext cx="3168352" cy="2677656"/>
          </a:xfrm>
          <a:prstGeom prst="rect">
            <a:avLst/>
          </a:prstGeom>
          <a:noFill/>
          <a:ln w="9525">
            <a:noFill/>
            <a:miter lim="800000"/>
            <a:headEnd/>
            <a:tailEnd/>
          </a:ln>
        </p:spPr>
        <p:txBody>
          <a:bodyPr wrap="square">
            <a:spAutoFit/>
          </a:bodyPr>
          <a:lstStyle/>
          <a:p>
            <a:pPr algn="ctr">
              <a:spcBef>
                <a:spcPct val="50000"/>
              </a:spcBef>
            </a:pPr>
            <a:r>
              <a:rPr lang="en-US" sz="1400" b="1" i="1" dirty="0"/>
              <a:t>NOT JUST WATER IN OUR FOOTBATHS:</a:t>
            </a:r>
          </a:p>
          <a:p>
            <a:pPr>
              <a:spcBef>
                <a:spcPct val="50000"/>
              </a:spcBef>
              <a:buFontTx/>
              <a:buChar char="•"/>
            </a:pPr>
            <a:r>
              <a:rPr lang="en-US" sz="1400" b="0" dirty="0"/>
              <a:t>Microorganisms (water, pipes, filters and feet)</a:t>
            </a:r>
          </a:p>
          <a:p>
            <a:pPr>
              <a:spcBef>
                <a:spcPct val="50000"/>
              </a:spcBef>
              <a:buFontTx/>
              <a:buChar char="•"/>
            </a:pPr>
            <a:r>
              <a:rPr lang="en-US" sz="1400" b="0" dirty="0"/>
              <a:t>Heat</a:t>
            </a:r>
          </a:p>
          <a:p>
            <a:pPr>
              <a:spcBef>
                <a:spcPct val="50000"/>
              </a:spcBef>
              <a:buFontTx/>
              <a:buChar char="•"/>
            </a:pPr>
            <a:r>
              <a:rPr lang="en-US" sz="1400" b="0" dirty="0"/>
              <a:t>Soaps &amp; oils</a:t>
            </a:r>
          </a:p>
          <a:p>
            <a:pPr>
              <a:spcBef>
                <a:spcPct val="50000"/>
              </a:spcBef>
            </a:pPr>
            <a:r>
              <a:rPr lang="en-US" sz="1400" b="0" dirty="0"/>
              <a:t>If all left alone, all of these contribute to the formation of </a:t>
            </a:r>
            <a:r>
              <a:rPr lang="en-US" sz="1400" b="0" dirty="0" err="1"/>
              <a:t>biofilm</a:t>
            </a:r>
            <a:r>
              <a:rPr lang="en-US" sz="1400" b="0" dirty="0"/>
              <a:t> within the pedicure spa.  Remember that </a:t>
            </a:r>
            <a:r>
              <a:rPr lang="en-US" sz="1400" b="0" dirty="0" err="1"/>
              <a:t>biofilm</a:t>
            </a:r>
            <a:r>
              <a:rPr lang="en-US" sz="1400" b="0" dirty="0"/>
              <a:t> </a:t>
            </a:r>
            <a:r>
              <a:rPr lang="en-US" sz="1400" b="1" i="1" dirty="0"/>
              <a:t>forms in HOURS</a:t>
            </a:r>
            <a:r>
              <a:rPr lang="en-US" sz="1400" b="0" dirty="0"/>
              <a:t>, and becomes </a:t>
            </a:r>
            <a:r>
              <a:rPr lang="en-US" sz="1400" b="1" i="1" dirty="0"/>
              <a:t>RESISTANT in just a few days</a:t>
            </a:r>
            <a:r>
              <a:rPr lang="en-US" sz="1400" b="0" dirty="0"/>
              <a:t>.</a:t>
            </a:r>
          </a:p>
        </p:txBody>
      </p:sp>
      <p:sp>
        <p:nvSpPr>
          <p:cNvPr id="7" name="Rectangle 6"/>
          <p:cNvSpPr>
            <a:spLocks noChangeArrowheads="1"/>
          </p:cNvSpPr>
          <p:nvPr/>
        </p:nvSpPr>
        <p:spPr bwMode="auto">
          <a:xfrm>
            <a:off x="548680" y="3851920"/>
            <a:ext cx="5832648" cy="1169551"/>
          </a:xfrm>
          <a:prstGeom prst="rect">
            <a:avLst/>
          </a:prstGeom>
          <a:noFill/>
          <a:ln w="9525">
            <a:noFill/>
            <a:miter lim="800000"/>
            <a:headEnd/>
            <a:tailEnd/>
          </a:ln>
        </p:spPr>
        <p:txBody>
          <a:bodyPr wrap="square">
            <a:spAutoFit/>
          </a:bodyPr>
          <a:lstStyle/>
          <a:p>
            <a:pPr algn="ctr"/>
            <a:r>
              <a:rPr lang="en-US" sz="1400" b="1" i="1" dirty="0"/>
              <a:t>HOW TO REMOVE A BIOFLIM:</a:t>
            </a:r>
          </a:p>
          <a:p>
            <a:pPr algn="ctr"/>
            <a:r>
              <a:rPr lang="en-US" sz="1400" b="0" dirty="0"/>
              <a:t>You need physical abrasion – scrubbing must be done.  Most chemicals are not effective.  For instance, </a:t>
            </a:r>
            <a:r>
              <a:rPr lang="en-US" sz="1400" b="0" dirty="0" err="1"/>
              <a:t>Quats</a:t>
            </a:r>
            <a:r>
              <a:rPr lang="en-US" sz="1400" b="0" dirty="0"/>
              <a:t> will not remove </a:t>
            </a:r>
            <a:r>
              <a:rPr lang="en-US" sz="1400" b="0" dirty="0" err="1"/>
              <a:t>biofilm</a:t>
            </a:r>
            <a:r>
              <a:rPr lang="en-US" sz="1400" b="0" dirty="0"/>
              <a:t>.   For pipe systems, oxidizing agents are required since physical abrasion cannot be performed.</a:t>
            </a:r>
          </a:p>
          <a:p>
            <a:endParaRPr lang="en-US" sz="1400" b="0" dirty="0"/>
          </a:p>
        </p:txBody>
      </p:sp>
      <p:graphicFrame>
        <p:nvGraphicFramePr>
          <p:cNvPr id="8" name="Group 74"/>
          <p:cNvGraphicFramePr>
            <a:graphicFrameLocks noGrp="1"/>
          </p:cNvGraphicFramePr>
          <p:nvPr/>
        </p:nvGraphicFramePr>
        <p:xfrm>
          <a:off x="188169" y="4918978"/>
          <a:ext cx="6553199" cy="1453222"/>
        </p:xfrm>
        <a:graphic>
          <a:graphicData uri="http://schemas.openxmlformats.org/drawingml/2006/table">
            <a:tbl>
              <a:tblPr/>
              <a:tblGrid>
                <a:gridCol w="1524000"/>
                <a:gridCol w="914400"/>
                <a:gridCol w="4114799"/>
              </a:tblGrid>
              <a:tr h="25994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FF0000"/>
                          </a:solidFill>
                          <a:effectLst/>
                          <a:latin typeface="Arial" charset="0"/>
                        </a:rPr>
                        <a:t>Oxidizing Agent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FF0000"/>
                          </a:solidFill>
                          <a:effectLst/>
                          <a:latin typeface="Arial" charset="0"/>
                        </a:rPr>
                        <a:t>Positives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FF0000"/>
                          </a:solidFill>
                          <a:effectLst/>
                          <a:latin typeface="Arial" charset="0"/>
                        </a:rPr>
                        <a:t>Negatives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520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Chlorine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Effective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Must be at a 1:10 dilution to be effective. Problem: the smell will linger in a salon throughout the day, VOC’s a concern to staff and clients.  Also very  corrosive to piping.</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241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Hydrogen Peroxide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Effective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Unstable in water (unless properly formulated)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9" name="Picture 3" descr="Tinea Corporis"/>
          <p:cNvPicPr>
            <a:picLocks noChangeAspect="1" noChangeArrowheads="1"/>
          </p:cNvPicPr>
          <p:nvPr/>
        </p:nvPicPr>
        <p:blipFill>
          <a:blip r:embed="rId3" cstate="print"/>
          <a:srcRect b="14982"/>
          <a:stretch>
            <a:fillRect/>
          </a:stretch>
        </p:blipFill>
        <p:spPr bwMode="auto">
          <a:xfrm>
            <a:off x="620688" y="7452320"/>
            <a:ext cx="2448272" cy="1512168"/>
          </a:xfrm>
          <a:prstGeom prst="rect">
            <a:avLst/>
          </a:prstGeom>
          <a:ln>
            <a:noFill/>
          </a:ln>
          <a:effectLst>
            <a:outerShdw blurRad="292100" dist="139700" dir="2700000" algn="tl" rotWithShape="0">
              <a:srgbClr val="333333">
                <a:alpha val="65000"/>
              </a:srgbClr>
            </a:outerShdw>
          </a:effectLst>
        </p:spPr>
      </p:pic>
      <p:sp>
        <p:nvSpPr>
          <p:cNvPr id="10" name="Text Box 13"/>
          <p:cNvSpPr txBox="1">
            <a:spLocks noChangeArrowheads="1"/>
          </p:cNvSpPr>
          <p:nvPr/>
        </p:nvSpPr>
        <p:spPr bwMode="auto">
          <a:xfrm>
            <a:off x="620686" y="7236296"/>
            <a:ext cx="2448273" cy="276999"/>
          </a:xfrm>
          <a:prstGeom prst="rect">
            <a:avLst/>
          </a:prstGeom>
          <a:solidFill>
            <a:schemeClr val="bg1">
              <a:lumMod val="95000"/>
            </a:schemeClr>
          </a:solidFill>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algn="ctr">
              <a:spcBef>
                <a:spcPct val="50000"/>
              </a:spcBef>
              <a:defRPr/>
            </a:pPr>
            <a:r>
              <a:rPr lang="en-US" sz="1200" b="1" i="1" dirty="0">
                <a:ln w="1905"/>
                <a:solidFill>
                  <a:schemeClr val="tx1">
                    <a:lumMod val="65000"/>
                    <a:lumOff val="35000"/>
                  </a:schemeClr>
                </a:solidFill>
                <a:effectLst>
                  <a:innerShdw blurRad="69850" dist="43180" dir="5400000">
                    <a:srgbClr val="000000">
                      <a:alpha val="65000"/>
                    </a:srgbClr>
                  </a:innerShdw>
                </a:effectLst>
              </a:rPr>
              <a:t>Fungal skin </a:t>
            </a:r>
            <a:r>
              <a:rPr lang="en-US" sz="1200" b="1" i="1" dirty="0" smtClean="0">
                <a:ln w="1905"/>
                <a:solidFill>
                  <a:schemeClr val="tx1">
                    <a:lumMod val="65000"/>
                    <a:lumOff val="35000"/>
                  </a:schemeClr>
                </a:solidFill>
                <a:effectLst>
                  <a:innerShdw blurRad="69850" dist="43180" dir="5400000">
                    <a:srgbClr val="000000">
                      <a:alpha val="65000"/>
                    </a:srgbClr>
                  </a:innerShdw>
                </a:effectLst>
              </a:rPr>
              <a:t>infection/staph</a:t>
            </a:r>
            <a:endParaRPr lang="en-US" sz="1200" b="1" i="1" dirty="0">
              <a:ln w="1905"/>
              <a:solidFill>
                <a:schemeClr val="tx1">
                  <a:lumMod val="65000"/>
                  <a:lumOff val="35000"/>
                </a:schemeClr>
              </a:solidFill>
              <a:effectLst>
                <a:innerShdw blurRad="69850" dist="43180" dir="5400000">
                  <a:srgbClr val="000000">
                    <a:alpha val="65000"/>
                  </a:srgbClr>
                </a:innerShdw>
              </a:effectLst>
            </a:endParaRPr>
          </a:p>
        </p:txBody>
      </p:sp>
      <p:sp>
        <p:nvSpPr>
          <p:cNvPr id="11" name="Rectangle 5"/>
          <p:cNvSpPr>
            <a:spLocks noChangeArrowheads="1"/>
          </p:cNvSpPr>
          <p:nvPr/>
        </p:nvSpPr>
        <p:spPr bwMode="auto">
          <a:xfrm>
            <a:off x="260648" y="6444208"/>
            <a:ext cx="6324600" cy="738188"/>
          </a:xfrm>
          <a:prstGeom prst="rect">
            <a:avLst/>
          </a:prstGeom>
          <a:noFill/>
          <a:ln w="9525">
            <a:noFill/>
            <a:miter lim="800000"/>
            <a:headEnd/>
            <a:tailEnd/>
          </a:ln>
        </p:spPr>
        <p:txBody>
          <a:bodyPr>
            <a:spAutoFit/>
          </a:bodyPr>
          <a:lstStyle/>
          <a:p>
            <a:pPr algn="ctr"/>
            <a:r>
              <a:rPr lang="en-US" sz="1400" b="0" dirty="0">
                <a:cs typeface="Arial" pitchFamily="34" charset="0"/>
              </a:rPr>
              <a:t>Disease causing pathogens are very viable organisms; they do not give in without a fight. They can be found in swimming pools, hot tubs and pedicure spas if proper measures are not taken to disinfect properly. They turn into this </a:t>
            </a:r>
            <a:r>
              <a:rPr lang="en-US" sz="1400" b="0" dirty="0" smtClean="0">
                <a:cs typeface="Arial" pitchFamily="34" charset="0"/>
              </a:rPr>
              <a:t>:</a:t>
            </a:r>
            <a:endParaRPr lang="en-US" sz="1400" b="0" dirty="0">
              <a:cs typeface="Arial" pitchFamily="34" charset="0"/>
            </a:endParaRPr>
          </a:p>
        </p:txBody>
      </p:sp>
      <p:pic>
        <p:nvPicPr>
          <p:cNvPr id="12" name="Picture 14" descr="plantar wart"/>
          <p:cNvPicPr>
            <a:picLocks noChangeAspect="1" noChangeArrowheads="1"/>
          </p:cNvPicPr>
          <p:nvPr/>
        </p:nvPicPr>
        <p:blipFill>
          <a:blip r:embed="rId4" cstate="print"/>
          <a:srcRect/>
          <a:stretch>
            <a:fillRect/>
          </a:stretch>
        </p:blipFill>
        <p:spPr bwMode="auto">
          <a:xfrm>
            <a:off x="3789040" y="7524328"/>
            <a:ext cx="2520280" cy="1452883"/>
          </a:xfrm>
          <a:prstGeom prst="rect">
            <a:avLst/>
          </a:prstGeom>
          <a:ln>
            <a:noFill/>
          </a:ln>
          <a:effectLst>
            <a:outerShdw blurRad="292100" dist="139700" dir="2700000" algn="tl" rotWithShape="0">
              <a:srgbClr val="333333">
                <a:alpha val="65000"/>
              </a:srgbClr>
            </a:outerShdw>
          </a:effectLst>
        </p:spPr>
      </p:pic>
      <p:sp>
        <p:nvSpPr>
          <p:cNvPr id="14" name="Text Box 13"/>
          <p:cNvSpPr txBox="1">
            <a:spLocks noChangeArrowheads="1"/>
          </p:cNvSpPr>
          <p:nvPr/>
        </p:nvSpPr>
        <p:spPr bwMode="auto">
          <a:xfrm>
            <a:off x="3789040" y="7236296"/>
            <a:ext cx="2520281" cy="276999"/>
          </a:xfrm>
          <a:prstGeom prst="rect">
            <a:avLst/>
          </a:prstGeom>
          <a:solidFill>
            <a:schemeClr val="bg1">
              <a:lumMod val="95000"/>
            </a:schemeClr>
          </a:solidFill>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algn="ctr">
              <a:spcBef>
                <a:spcPct val="50000"/>
              </a:spcBef>
              <a:defRPr/>
            </a:pPr>
            <a:r>
              <a:rPr lang="en-US" sz="1200" b="1" i="1" dirty="0">
                <a:ln w="1905"/>
                <a:solidFill>
                  <a:schemeClr val="tx1">
                    <a:lumMod val="65000"/>
                    <a:lumOff val="35000"/>
                  </a:schemeClr>
                </a:solidFill>
                <a:effectLst>
                  <a:innerShdw blurRad="69850" dist="43180" dir="5400000">
                    <a:srgbClr val="000000">
                      <a:alpha val="65000"/>
                    </a:srgbClr>
                  </a:innerShdw>
                </a:effectLst>
              </a:rPr>
              <a:t>Fungal skin </a:t>
            </a:r>
            <a:r>
              <a:rPr lang="en-US" sz="1200" b="1" i="1" dirty="0" smtClean="0">
                <a:ln w="1905"/>
                <a:solidFill>
                  <a:schemeClr val="tx1">
                    <a:lumMod val="65000"/>
                    <a:lumOff val="35000"/>
                  </a:schemeClr>
                </a:solidFill>
                <a:effectLst>
                  <a:innerShdw blurRad="69850" dist="43180" dir="5400000">
                    <a:srgbClr val="000000">
                      <a:alpha val="65000"/>
                    </a:srgbClr>
                  </a:innerShdw>
                </a:effectLst>
              </a:rPr>
              <a:t>infection/plantar wart</a:t>
            </a:r>
            <a:endParaRPr lang="en-US" sz="1200" b="1" i="1" dirty="0">
              <a:ln w="1905"/>
              <a:solidFill>
                <a:schemeClr val="tx1">
                  <a:lumMod val="65000"/>
                  <a:lumOff val="35000"/>
                </a:schemeClr>
              </a:solidFill>
              <a:effectLst>
                <a:innerShdw blurRad="69850" dist="43180" dir="5400000">
                  <a:srgbClr val="000000">
                    <a:alpha val="65000"/>
                  </a:srgbClr>
                </a:innerShdw>
              </a:effectLst>
            </a:endParaRPr>
          </a:p>
        </p:txBody>
      </p:sp>
      <p:sp>
        <p:nvSpPr>
          <p:cNvPr id="13" name="Slide Number Placeholder 12"/>
          <p:cNvSpPr>
            <a:spLocks noGrp="1"/>
          </p:cNvSpPr>
          <p:nvPr>
            <p:ph type="sldNum" sz="quarter" idx="12"/>
          </p:nvPr>
        </p:nvSpPr>
        <p:spPr/>
        <p:txBody>
          <a:bodyPr/>
          <a:lstStyle/>
          <a:p>
            <a:fld id="{747D905B-F939-4811-8E94-D4FFD0636B7A}" type="slidenum">
              <a:rPr lang="en-CA" smtClean="0"/>
              <a:pPr/>
              <a:t>49</a:t>
            </a:fld>
            <a:endParaRPr lang="en-CA"/>
          </a:p>
        </p:txBody>
      </p:sp>
      <p:sp>
        <p:nvSpPr>
          <p:cNvPr id="15" name="TextBox 14"/>
          <p:cNvSpPr txBox="1"/>
          <p:nvPr/>
        </p:nvSpPr>
        <p:spPr>
          <a:xfrm>
            <a:off x="6165304" y="8774886"/>
            <a:ext cx="720080" cy="261610"/>
          </a:xfrm>
          <a:prstGeom prst="rect">
            <a:avLst/>
          </a:prstGeom>
          <a:noFill/>
        </p:spPr>
        <p:txBody>
          <a:bodyPr wrap="square" rtlCol="0">
            <a:spAutoFit/>
          </a:bodyPr>
          <a:lstStyle/>
          <a:p>
            <a:r>
              <a:rPr lang="en-CA" sz="1050" b="1" i="1" dirty="0" smtClean="0"/>
              <a:t>WB #13</a:t>
            </a:r>
            <a:endParaRPr lang="en-CA" sz="1050" b="1" i="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 descr="https://encrypted-tbn2.gstatic.com/images?q=tbn:ANd9GcRMOXgk13XD3N1vTV6UydwqzEROVEgDO_faF2M-2C34WiNFnHoq"/>
          <p:cNvPicPr>
            <a:picLocks noChangeAspect="1" noChangeArrowheads="1"/>
          </p:cNvPicPr>
          <p:nvPr/>
        </p:nvPicPr>
        <p:blipFill>
          <a:blip r:embed="rId2" cstate="print"/>
          <a:srcRect l="10667" t="2264" r="11111"/>
          <a:stretch>
            <a:fillRect/>
          </a:stretch>
        </p:blipFill>
        <p:spPr bwMode="auto">
          <a:xfrm>
            <a:off x="4869160" y="0"/>
            <a:ext cx="1988840" cy="2485413"/>
          </a:xfrm>
          <a:prstGeom prst="rect">
            <a:avLst/>
          </a:prstGeom>
          <a:noFill/>
          <a:ln w="9525">
            <a:noFill/>
            <a:miter lim="800000"/>
            <a:headEnd/>
            <a:tailEnd/>
          </a:ln>
        </p:spPr>
      </p:pic>
      <p:pic>
        <p:nvPicPr>
          <p:cNvPr id="2" name="Picture 3" descr="Tinea Corporis"/>
          <p:cNvPicPr>
            <a:picLocks noChangeAspect="1" noChangeArrowheads="1"/>
          </p:cNvPicPr>
          <p:nvPr/>
        </p:nvPicPr>
        <p:blipFill>
          <a:blip r:embed="rId3" cstate="print"/>
          <a:srcRect b="14982"/>
          <a:stretch>
            <a:fillRect/>
          </a:stretch>
        </p:blipFill>
        <p:spPr bwMode="auto">
          <a:xfrm>
            <a:off x="296417" y="5045968"/>
            <a:ext cx="1908447" cy="1857488"/>
          </a:xfrm>
          <a:prstGeom prst="rect">
            <a:avLst/>
          </a:prstGeom>
          <a:ln>
            <a:noFill/>
          </a:ln>
          <a:effectLst>
            <a:outerShdw blurRad="292100" dist="139700" dir="2700000" algn="tl" rotWithShape="0">
              <a:srgbClr val="333333">
                <a:alpha val="65000"/>
              </a:srgbClr>
            </a:outerShdw>
          </a:effectLst>
        </p:spPr>
      </p:pic>
      <p:sp>
        <p:nvSpPr>
          <p:cNvPr id="3" name="TextBox 3"/>
          <p:cNvSpPr txBox="1">
            <a:spLocks noChangeArrowheads="1"/>
          </p:cNvSpPr>
          <p:nvPr/>
        </p:nvSpPr>
        <p:spPr bwMode="auto">
          <a:xfrm>
            <a:off x="381000" y="1350963"/>
            <a:ext cx="6019800" cy="3068637"/>
          </a:xfrm>
          <a:prstGeom prst="rect">
            <a:avLst/>
          </a:prstGeom>
          <a:noFill/>
          <a:ln w="9525">
            <a:noFill/>
            <a:miter lim="800000"/>
            <a:headEnd/>
            <a:tailEnd/>
          </a:ln>
        </p:spPr>
        <p:txBody>
          <a:bodyPr>
            <a:spAutoFit/>
          </a:bodyPr>
          <a:lstStyle/>
          <a:p>
            <a:pPr algn="just"/>
            <a:r>
              <a:rPr lang="en-CA" sz="1300" b="0" dirty="0">
                <a:cs typeface="Arial" pitchFamily="34" charset="0"/>
              </a:rPr>
              <a:t>One of the largest outbreaks took place in a California nail salon in September 2000.  At the end of the investigation, 110 customers were infected.  In each case, after getting pedicures, small sores developed on their lower legs and after several weeks or months, they became large, tender, boils with some cases progressing to skin ulcers. It was concluded that the bacterium entered the salon through the tap water, grew in accumulated debris of hair, skin and nails behind the footbath inlet screens, which were never cleaned. When interviewed, the owner said that he had never cleaned or disinfected his machines in the year they had been operating. M. </a:t>
            </a:r>
            <a:r>
              <a:rPr lang="en-CA" sz="1300" b="0" dirty="0" err="1">
                <a:cs typeface="Arial" pitchFamily="34" charset="0"/>
              </a:rPr>
              <a:t>fortuitum</a:t>
            </a:r>
            <a:r>
              <a:rPr lang="en-CA" sz="1300" b="0" dirty="0">
                <a:cs typeface="Arial" pitchFamily="34" charset="0"/>
              </a:rPr>
              <a:t> can be found in any water source and soil on the ground, and most of the time it does not cause a problem when it comes in contact with the epidermis.  However, when given a proper breeding environment with the right temperature, it multiplies very rapidly.  The incident could have been avoided had the organic debris behind the screens been cleaned out and the footbath &amp; screen disinfected between clients.</a:t>
            </a:r>
          </a:p>
        </p:txBody>
      </p:sp>
      <p:sp>
        <p:nvSpPr>
          <p:cNvPr id="4" name="Rectangle 6"/>
          <p:cNvSpPr>
            <a:spLocks noChangeArrowheads="1"/>
          </p:cNvSpPr>
          <p:nvPr/>
        </p:nvSpPr>
        <p:spPr bwMode="auto">
          <a:xfrm>
            <a:off x="152400" y="4067944"/>
            <a:ext cx="6553200" cy="307777"/>
          </a:xfrm>
          <a:prstGeom prst="rect">
            <a:avLst/>
          </a:prstGeom>
          <a:noFill/>
          <a:ln w="9525">
            <a:noFill/>
            <a:miter lim="800000"/>
            <a:headEnd/>
            <a:tailEnd/>
          </a:ln>
        </p:spPr>
        <p:txBody>
          <a:bodyPr>
            <a:spAutoFit/>
          </a:bodyPr>
          <a:lstStyle/>
          <a:p>
            <a:pPr algn="ctr">
              <a:defRPr/>
            </a:pPr>
            <a:r>
              <a:rPr lang="en-US" sz="1400" b="1" i="1" dirty="0">
                <a:ln w="1905"/>
                <a:solidFill>
                  <a:srgbClr val="FF0000"/>
                </a:solidFill>
                <a:effectLst>
                  <a:innerShdw blurRad="69850" dist="43180" dir="5400000">
                    <a:srgbClr val="000000">
                      <a:alpha val="65000"/>
                    </a:srgbClr>
                  </a:innerShdw>
                </a:effectLst>
                <a:latin typeface="Arial" charset="0"/>
              </a:rPr>
              <a:t>Skin infections caused by Pedicures where Infection Control was ignored.</a:t>
            </a:r>
          </a:p>
        </p:txBody>
      </p:sp>
      <p:sp>
        <p:nvSpPr>
          <p:cNvPr id="5" name="Text Box 13"/>
          <p:cNvSpPr txBox="1">
            <a:spLocks noChangeArrowheads="1"/>
          </p:cNvSpPr>
          <p:nvPr/>
        </p:nvSpPr>
        <p:spPr bwMode="auto">
          <a:xfrm>
            <a:off x="296416" y="4741169"/>
            <a:ext cx="1908448" cy="307777"/>
          </a:xfrm>
          <a:prstGeom prst="rect">
            <a:avLst/>
          </a:prstGeom>
          <a:solidFill>
            <a:schemeClr val="bg1">
              <a:lumMod val="95000"/>
            </a:schemeClr>
          </a:solidFill>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algn="ctr">
              <a:spcBef>
                <a:spcPct val="50000"/>
              </a:spcBef>
              <a:defRPr/>
            </a:pPr>
            <a:r>
              <a:rPr lang="en-US" sz="1400" b="1" i="1" dirty="0">
                <a:ln w="1905"/>
                <a:solidFill>
                  <a:schemeClr val="tx1">
                    <a:lumMod val="65000"/>
                    <a:lumOff val="35000"/>
                  </a:schemeClr>
                </a:solidFill>
                <a:effectLst>
                  <a:innerShdw blurRad="69850" dist="43180" dir="5400000">
                    <a:srgbClr val="000000">
                      <a:alpha val="65000"/>
                    </a:srgbClr>
                  </a:innerShdw>
                </a:effectLst>
              </a:rPr>
              <a:t>Fungal skin infection</a:t>
            </a:r>
          </a:p>
        </p:txBody>
      </p:sp>
      <p:pic>
        <p:nvPicPr>
          <p:cNvPr id="6" name="Picture 15" descr="Staph Infection - MRSA"/>
          <p:cNvPicPr>
            <a:picLocks noChangeAspect="1" noChangeArrowheads="1"/>
          </p:cNvPicPr>
          <p:nvPr/>
        </p:nvPicPr>
        <p:blipFill>
          <a:blip r:embed="rId4" cstate="print"/>
          <a:srcRect t="16936" r="21143" b="24242"/>
          <a:stretch>
            <a:fillRect/>
          </a:stretch>
        </p:blipFill>
        <p:spPr bwMode="auto">
          <a:xfrm>
            <a:off x="2492896" y="4971256"/>
            <a:ext cx="1872208" cy="1905000"/>
          </a:xfrm>
          <a:prstGeom prst="rect">
            <a:avLst/>
          </a:prstGeom>
          <a:noFill/>
          <a:ln w="9525">
            <a:noFill/>
            <a:miter lim="800000"/>
            <a:headEnd/>
            <a:tailEnd/>
          </a:ln>
        </p:spPr>
      </p:pic>
      <p:sp>
        <p:nvSpPr>
          <p:cNvPr id="7" name="Text Box 16"/>
          <p:cNvSpPr txBox="1">
            <a:spLocks noChangeArrowheads="1"/>
          </p:cNvSpPr>
          <p:nvPr/>
        </p:nvSpPr>
        <p:spPr bwMode="auto">
          <a:xfrm>
            <a:off x="2492896" y="4716016"/>
            <a:ext cx="1872208" cy="307777"/>
          </a:xfrm>
          <a:prstGeom prst="rect">
            <a:avLst/>
          </a:prstGeom>
          <a:solidFill>
            <a:schemeClr val="bg1">
              <a:lumMod val="95000"/>
            </a:schemeClr>
          </a:solidFill>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algn="ctr">
              <a:spcBef>
                <a:spcPct val="50000"/>
              </a:spcBef>
              <a:defRPr/>
            </a:pPr>
            <a:r>
              <a:rPr lang="en-US" sz="1400" b="1" i="1" dirty="0">
                <a:ln w="1905"/>
                <a:solidFill>
                  <a:schemeClr val="tx1">
                    <a:lumMod val="65000"/>
                    <a:lumOff val="35000"/>
                  </a:schemeClr>
                </a:solidFill>
                <a:effectLst>
                  <a:innerShdw blurRad="69850" dist="43180" dir="5400000">
                    <a:srgbClr val="000000">
                      <a:alpha val="65000"/>
                    </a:srgbClr>
                  </a:innerShdw>
                </a:effectLst>
              </a:rPr>
              <a:t>Bacterial skin infection</a:t>
            </a:r>
          </a:p>
        </p:txBody>
      </p:sp>
      <p:pic>
        <p:nvPicPr>
          <p:cNvPr id="10" name="Picture 5" descr="Lurking train 4.jpg"/>
          <p:cNvPicPr>
            <a:picLocks noChangeAspect="1"/>
          </p:cNvPicPr>
          <p:nvPr/>
        </p:nvPicPr>
        <p:blipFill>
          <a:blip r:embed="rId5" cstate="print"/>
          <a:srcRect l="2186" t="8696" r="20007" b="8696"/>
          <a:stretch>
            <a:fillRect/>
          </a:stretch>
        </p:blipFill>
        <p:spPr bwMode="auto">
          <a:xfrm>
            <a:off x="4653136" y="5043264"/>
            <a:ext cx="1872208" cy="1872208"/>
          </a:xfrm>
          <a:prstGeom prst="rect">
            <a:avLst/>
          </a:prstGeom>
          <a:ln>
            <a:noFill/>
          </a:ln>
          <a:effectLst>
            <a:outerShdw blurRad="292100" dist="139700" dir="2700000" algn="tl" rotWithShape="0">
              <a:srgbClr val="333333">
                <a:alpha val="65000"/>
              </a:srgbClr>
            </a:outerShdw>
          </a:effectLst>
        </p:spPr>
      </p:pic>
      <p:sp>
        <p:nvSpPr>
          <p:cNvPr id="11" name="Text Box 12"/>
          <p:cNvSpPr txBox="1">
            <a:spLocks noChangeArrowheads="1"/>
          </p:cNvSpPr>
          <p:nvPr/>
        </p:nvSpPr>
        <p:spPr bwMode="auto">
          <a:xfrm>
            <a:off x="4653136" y="4755232"/>
            <a:ext cx="1872208" cy="307777"/>
          </a:xfrm>
          <a:prstGeom prst="rect">
            <a:avLst/>
          </a:prstGeom>
          <a:solidFill>
            <a:schemeClr val="bg1">
              <a:lumMod val="95000"/>
            </a:schemeClr>
          </a:solidFill>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algn="ctr">
              <a:spcBef>
                <a:spcPct val="50000"/>
              </a:spcBef>
              <a:defRPr/>
            </a:pPr>
            <a:r>
              <a:rPr lang="en-US" sz="1400" b="1" i="1" dirty="0">
                <a:ln w="1905"/>
                <a:solidFill>
                  <a:schemeClr val="tx1">
                    <a:lumMod val="65000"/>
                    <a:lumOff val="35000"/>
                  </a:schemeClr>
                </a:solidFill>
                <a:effectLst>
                  <a:innerShdw blurRad="69850" dist="43180" dir="5400000">
                    <a:srgbClr val="000000">
                      <a:alpha val="65000"/>
                    </a:srgbClr>
                  </a:innerShdw>
                </a:effectLst>
              </a:rPr>
              <a:t>Viral skin infection</a:t>
            </a:r>
          </a:p>
        </p:txBody>
      </p:sp>
      <p:pic>
        <p:nvPicPr>
          <p:cNvPr id="18" name="Picture 2"/>
          <p:cNvPicPr>
            <a:picLocks noChangeAspect="1" noChangeArrowheads="1"/>
          </p:cNvPicPr>
          <p:nvPr/>
        </p:nvPicPr>
        <p:blipFill>
          <a:blip r:embed="rId6" cstate="print"/>
          <a:srcRect l="5659" t="4111" r="5661" b="52740"/>
          <a:stretch>
            <a:fillRect/>
          </a:stretch>
        </p:blipFill>
        <p:spPr bwMode="auto">
          <a:xfrm>
            <a:off x="4149080" y="7380312"/>
            <a:ext cx="2003702" cy="1152128"/>
          </a:xfrm>
          <a:prstGeom prst="rect">
            <a:avLst/>
          </a:prstGeom>
          <a:ln>
            <a:noFill/>
          </a:ln>
          <a:effectLst>
            <a:outerShdw blurRad="190500" algn="tl" rotWithShape="0">
              <a:srgbClr val="000000">
                <a:alpha val="70000"/>
              </a:srgbClr>
            </a:outerShdw>
          </a:effectLst>
        </p:spPr>
      </p:pic>
      <p:sp>
        <p:nvSpPr>
          <p:cNvPr id="19" name="Rectangle 4"/>
          <p:cNvSpPr>
            <a:spLocks noChangeArrowheads="1"/>
          </p:cNvSpPr>
          <p:nvPr/>
        </p:nvSpPr>
        <p:spPr bwMode="auto">
          <a:xfrm>
            <a:off x="404664" y="7452320"/>
            <a:ext cx="3168352" cy="954107"/>
          </a:xfrm>
          <a:prstGeom prst="rect">
            <a:avLst/>
          </a:prstGeom>
          <a:noFill/>
          <a:ln w="9525">
            <a:noFill/>
            <a:miter lim="800000"/>
            <a:headEnd/>
            <a:tailEnd/>
          </a:ln>
        </p:spPr>
        <p:txBody>
          <a:bodyPr wrap="square">
            <a:spAutoFit/>
          </a:bodyPr>
          <a:lstStyle/>
          <a:p>
            <a:pPr algn="ctr">
              <a:defRPr/>
            </a:pPr>
            <a:r>
              <a:rPr lang="en-US" sz="1400" b="1" i="1" dirty="0">
                <a:latin typeface="Bodoni MT" pitchFamily="18" charset="0"/>
              </a:rPr>
              <a:t>Infection prevention and control is no longer a luxury item when considering salon budgets. </a:t>
            </a:r>
          </a:p>
          <a:p>
            <a:pPr algn="ctr">
              <a:defRPr/>
            </a:pPr>
            <a:r>
              <a:rPr lang="en-US" sz="1400" b="1" i="1" dirty="0">
                <a:latin typeface="Bodoni MT" pitchFamily="18" charset="0"/>
              </a:rPr>
              <a:t> It has become a priority!</a:t>
            </a:r>
            <a:endParaRPr lang="en-CA" sz="1400" b="1" i="1" dirty="0">
              <a:latin typeface="Bodoni MT" pitchFamily="18" charset="0"/>
            </a:endParaRPr>
          </a:p>
        </p:txBody>
      </p:sp>
      <p:sp>
        <p:nvSpPr>
          <p:cNvPr id="27" name="Rectangle 8"/>
          <p:cNvSpPr>
            <a:spLocks noChangeArrowheads="1"/>
          </p:cNvSpPr>
          <p:nvPr/>
        </p:nvSpPr>
        <p:spPr bwMode="auto">
          <a:xfrm>
            <a:off x="332656" y="990600"/>
            <a:ext cx="3352800" cy="369332"/>
          </a:xfrm>
          <a:prstGeom prst="rect">
            <a:avLst/>
          </a:prstGeom>
          <a:noFill/>
          <a:ln w="9525">
            <a:noFill/>
            <a:miter lim="800000"/>
            <a:headEnd/>
            <a:tailEnd/>
          </a:ln>
        </p:spPr>
        <p:txBody>
          <a:bodyPr>
            <a:spAutoFit/>
          </a:bodyPr>
          <a:lstStyle/>
          <a:p>
            <a:pPr>
              <a:defRPr/>
            </a:pPr>
            <a:r>
              <a:rPr lang="en-CA" dirty="0">
                <a:latin typeface="Arial" charset="0"/>
              </a:rPr>
              <a:t> </a:t>
            </a:r>
            <a:r>
              <a:rPr lang="en-CA" sz="1400" b="1"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California </a:t>
            </a:r>
            <a:r>
              <a:rPr lang="en-CA" sz="1400" b="1" i="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2000</a:t>
            </a:r>
            <a:endParaRPr lang="en-CA" sz="1400" b="1" i="1" dirty="0">
              <a:latin typeface="+mj-lt"/>
            </a:endParaRPr>
          </a:p>
        </p:txBody>
      </p:sp>
      <p:sp>
        <p:nvSpPr>
          <p:cNvPr id="14" name="Slide Number Placeholder 13"/>
          <p:cNvSpPr>
            <a:spLocks noGrp="1"/>
          </p:cNvSpPr>
          <p:nvPr>
            <p:ph type="sldNum" sz="quarter" idx="12"/>
          </p:nvPr>
        </p:nvSpPr>
        <p:spPr/>
        <p:txBody>
          <a:bodyPr/>
          <a:lstStyle/>
          <a:p>
            <a:fld id="{747D905B-F939-4811-8E94-D4FFD0636B7A}" type="slidenum">
              <a:rPr lang="en-CA" smtClean="0"/>
              <a:pPr/>
              <a:t>5</a:t>
            </a:fld>
            <a:endParaRPr lang="en-CA"/>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2"/>
          <p:cNvSpPr>
            <a:spLocks noGrp="1"/>
          </p:cNvSpPr>
          <p:nvPr>
            <p:ph type="sldNum" sz="quarter" idx="12"/>
          </p:nvPr>
        </p:nvSpPr>
        <p:spPr>
          <a:noFill/>
        </p:spPr>
        <p:txBody>
          <a:bodyPr/>
          <a:lstStyle/>
          <a:p>
            <a:fld id="{3DEACC34-A905-47FE-9671-F63C5249D175}" type="slidenum">
              <a:rPr lang="en-CA" smtClean="0">
                <a:latin typeface="Arial" pitchFamily="34" charset="0"/>
              </a:rPr>
              <a:pPr/>
              <a:t>50</a:t>
            </a:fld>
            <a:endParaRPr lang="en-CA" smtClean="0">
              <a:latin typeface="Arial" pitchFamily="34" charset="0"/>
            </a:endParaRPr>
          </a:p>
        </p:txBody>
      </p:sp>
      <p:graphicFrame>
        <p:nvGraphicFramePr>
          <p:cNvPr id="7" name="Table 6"/>
          <p:cNvGraphicFramePr>
            <a:graphicFrameLocks noGrp="1"/>
          </p:cNvGraphicFramePr>
          <p:nvPr/>
        </p:nvGraphicFramePr>
        <p:xfrm>
          <a:off x="476672" y="1403648"/>
          <a:ext cx="5976664" cy="7498422"/>
        </p:xfrm>
        <a:graphic>
          <a:graphicData uri="http://schemas.openxmlformats.org/drawingml/2006/table">
            <a:tbl>
              <a:tblPr>
                <a:tableStyleId>{69C7853C-536D-4A76-A0AE-DD22124D55A5}</a:tableStyleId>
              </a:tblPr>
              <a:tblGrid>
                <a:gridCol w="2580174"/>
                <a:gridCol w="3396490"/>
              </a:tblGrid>
              <a:tr h="1219200">
                <a:tc>
                  <a:txBody>
                    <a:bodyPr/>
                    <a:lstStyle/>
                    <a:p>
                      <a:pPr>
                        <a:lnSpc>
                          <a:spcPct val="115000"/>
                        </a:lnSpc>
                        <a:spcBef>
                          <a:spcPts val="600"/>
                        </a:spcBef>
                        <a:spcAft>
                          <a:spcPts val="0"/>
                        </a:spcAft>
                      </a:pPr>
                      <a:endParaRPr lang="en-US" sz="900" dirty="0" smtClean="0"/>
                    </a:p>
                    <a:p>
                      <a:pPr>
                        <a:lnSpc>
                          <a:spcPct val="115000"/>
                        </a:lnSpc>
                        <a:spcBef>
                          <a:spcPts val="600"/>
                        </a:spcBef>
                        <a:spcAft>
                          <a:spcPts val="0"/>
                        </a:spcAft>
                      </a:pPr>
                      <a:endParaRPr lang="en-US" sz="900" dirty="0" smtClean="0"/>
                    </a:p>
                    <a:p>
                      <a:pPr algn="ctr">
                        <a:lnSpc>
                          <a:spcPct val="115000"/>
                        </a:lnSpc>
                        <a:spcBef>
                          <a:spcPts val="600"/>
                        </a:spcBef>
                        <a:spcAft>
                          <a:spcPts val="0"/>
                        </a:spcAft>
                      </a:pPr>
                      <a:endParaRPr lang="en-US" sz="900" dirty="0" smtClean="0"/>
                    </a:p>
                    <a:p>
                      <a:pPr algn="ctr">
                        <a:lnSpc>
                          <a:spcPct val="115000"/>
                        </a:lnSpc>
                        <a:spcBef>
                          <a:spcPts val="600"/>
                        </a:spcBef>
                        <a:spcAft>
                          <a:spcPts val="0"/>
                        </a:spcAft>
                      </a:pPr>
                      <a:r>
                        <a:rPr lang="en-US" sz="1400" b="1" i="1" u="none" dirty="0" smtClean="0"/>
                        <a:t>LOW-LEVEL </a:t>
                      </a:r>
                      <a:r>
                        <a:rPr lang="en-US" sz="1400" b="1" i="1" u="none" dirty="0"/>
                        <a:t>DISINFECTION </a:t>
                      </a:r>
                      <a:endParaRPr lang="en-CA" sz="1400" b="1" i="1" u="none" dirty="0">
                        <a:solidFill>
                          <a:srgbClr val="FF0000"/>
                        </a:solidFill>
                        <a:latin typeface="Calibri"/>
                        <a:ea typeface="Calibri"/>
                        <a:cs typeface="Times New Roman"/>
                      </a:endParaRPr>
                    </a:p>
                  </a:txBody>
                  <a:tcPr marL="35524" marR="35524" marT="17762" marB="17762"/>
                </a:tc>
                <a:tc>
                  <a:txBody>
                    <a:bodyPr/>
                    <a:lstStyle/>
                    <a:p>
                      <a:pPr>
                        <a:lnSpc>
                          <a:spcPct val="115000"/>
                        </a:lnSpc>
                        <a:spcBef>
                          <a:spcPts val="600"/>
                        </a:spcBef>
                        <a:spcAft>
                          <a:spcPts val="0"/>
                        </a:spcAft>
                      </a:pPr>
                      <a:endParaRPr lang="en-US" sz="900" dirty="0" smtClean="0"/>
                    </a:p>
                    <a:p>
                      <a:pPr>
                        <a:lnSpc>
                          <a:spcPct val="115000"/>
                        </a:lnSpc>
                        <a:spcBef>
                          <a:spcPts val="600"/>
                        </a:spcBef>
                        <a:spcAft>
                          <a:spcPts val="0"/>
                        </a:spcAft>
                      </a:pPr>
                      <a:r>
                        <a:rPr lang="en-US" sz="1100" dirty="0" smtClean="0"/>
                        <a:t>Level </a:t>
                      </a:r>
                      <a:r>
                        <a:rPr lang="en-US" sz="1100" dirty="0"/>
                        <a:t>of disinfection required when processing noncritical equipment/devices or some environmental surfaces.  Low-level disinfectants kill most vegetative bacteria and some fungi as well as enveloped (lipid) viruses.  Low-level disinfectants do not kill </a:t>
                      </a:r>
                      <a:r>
                        <a:rPr lang="en-US" sz="1100" dirty="0" err="1"/>
                        <a:t>mycobacteria</a:t>
                      </a:r>
                      <a:r>
                        <a:rPr lang="en-US" sz="1100" dirty="0"/>
                        <a:t> or bacterial spores.  Equipment/devices must be thoroughly cleaned prior to low-level disinfection</a:t>
                      </a:r>
                      <a:r>
                        <a:rPr lang="en-CA" sz="1100" dirty="0"/>
                        <a:t> </a:t>
                      </a:r>
                      <a:endParaRPr lang="en-CA" sz="1100" dirty="0" smtClean="0"/>
                    </a:p>
                    <a:p>
                      <a:pPr>
                        <a:lnSpc>
                          <a:spcPct val="115000"/>
                        </a:lnSpc>
                        <a:spcBef>
                          <a:spcPts val="600"/>
                        </a:spcBef>
                        <a:spcAft>
                          <a:spcPts val="0"/>
                        </a:spcAft>
                      </a:pPr>
                      <a:endParaRPr lang="en-CA" sz="900" dirty="0" smtClean="0">
                        <a:latin typeface="Calibri"/>
                        <a:ea typeface="Calibri"/>
                        <a:cs typeface="Times New Roman"/>
                      </a:endParaRPr>
                    </a:p>
                  </a:txBody>
                  <a:tcPr marL="35524" marR="35524" marT="17762" marB="17762"/>
                </a:tc>
              </a:tr>
              <a:tr h="1280577">
                <a:tc>
                  <a:txBody>
                    <a:bodyPr/>
                    <a:lstStyle/>
                    <a:p>
                      <a:pPr>
                        <a:lnSpc>
                          <a:spcPct val="115000"/>
                        </a:lnSpc>
                        <a:spcBef>
                          <a:spcPts val="600"/>
                        </a:spcBef>
                        <a:spcAft>
                          <a:spcPts val="0"/>
                        </a:spcAft>
                      </a:pPr>
                      <a:endParaRPr lang="en-US" sz="900" dirty="0" smtClean="0"/>
                    </a:p>
                    <a:p>
                      <a:pPr>
                        <a:lnSpc>
                          <a:spcPct val="115000"/>
                        </a:lnSpc>
                        <a:spcBef>
                          <a:spcPts val="600"/>
                        </a:spcBef>
                        <a:spcAft>
                          <a:spcPts val="0"/>
                        </a:spcAft>
                      </a:pPr>
                      <a:endParaRPr lang="en-US" sz="900" dirty="0" smtClean="0"/>
                    </a:p>
                    <a:p>
                      <a:pPr algn="ctr">
                        <a:lnSpc>
                          <a:spcPct val="115000"/>
                        </a:lnSpc>
                        <a:spcBef>
                          <a:spcPts val="600"/>
                        </a:spcBef>
                        <a:spcAft>
                          <a:spcPts val="0"/>
                        </a:spcAft>
                      </a:pPr>
                      <a:r>
                        <a:rPr lang="en-US" sz="1400" b="1" i="1" dirty="0" smtClean="0"/>
                        <a:t>INTERMEDIATE-LEVEL </a:t>
                      </a:r>
                      <a:r>
                        <a:rPr lang="en-US" sz="1400" b="1" i="1" dirty="0"/>
                        <a:t>DISINFECTION </a:t>
                      </a:r>
                      <a:endParaRPr lang="en-CA" sz="1400" b="1" i="1" dirty="0">
                        <a:solidFill>
                          <a:srgbClr val="FF0000"/>
                        </a:solidFill>
                        <a:latin typeface="Calibri"/>
                        <a:ea typeface="Calibri"/>
                        <a:cs typeface="Times New Roman"/>
                      </a:endParaRPr>
                    </a:p>
                  </a:txBody>
                  <a:tcPr marL="35524" marR="35524" marT="17762" marB="17762"/>
                </a:tc>
                <a:tc>
                  <a:txBody>
                    <a:bodyPr/>
                    <a:lstStyle/>
                    <a:p>
                      <a:pPr>
                        <a:lnSpc>
                          <a:spcPct val="115000"/>
                        </a:lnSpc>
                        <a:spcBef>
                          <a:spcPts val="600"/>
                        </a:spcBef>
                        <a:spcAft>
                          <a:spcPts val="0"/>
                        </a:spcAft>
                      </a:pPr>
                      <a:endParaRPr lang="en-US" sz="900" dirty="0" smtClean="0"/>
                    </a:p>
                    <a:p>
                      <a:pPr>
                        <a:lnSpc>
                          <a:spcPct val="115000"/>
                        </a:lnSpc>
                        <a:spcBef>
                          <a:spcPts val="600"/>
                        </a:spcBef>
                        <a:spcAft>
                          <a:spcPts val="0"/>
                        </a:spcAft>
                      </a:pPr>
                      <a:r>
                        <a:rPr lang="en-US" sz="1100" dirty="0" smtClean="0"/>
                        <a:t>Level </a:t>
                      </a:r>
                      <a:r>
                        <a:rPr lang="en-US" sz="1100" dirty="0"/>
                        <a:t>of disinfection required when processing some semi-critical equipment/devices.  Intermediate level disinfection kills </a:t>
                      </a:r>
                      <a:r>
                        <a:rPr lang="en-US" sz="1100" dirty="0" err="1"/>
                        <a:t>mycobacteria</a:t>
                      </a:r>
                      <a:r>
                        <a:rPr lang="en-US" sz="1100" dirty="0"/>
                        <a:t>, most viruses, and bacteria. Equipment/devices must be thoroughly cleaned prior to intermediate level disinfection </a:t>
                      </a:r>
                      <a:endParaRPr lang="en-US" sz="1100" dirty="0" smtClean="0"/>
                    </a:p>
                    <a:p>
                      <a:pPr>
                        <a:lnSpc>
                          <a:spcPct val="115000"/>
                        </a:lnSpc>
                        <a:spcBef>
                          <a:spcPts val="600"/>
                        </a:spcBef>
                        <a:spcAft>
                          <a:spcPts val="0"/>
                        </a:spcAft>
                      </a:pPr>
                      <a:endParaRPr lang="en-US" sz="900" dirty="0" smtClean="0">
                        <a:latin typeface="Calibri"/>
                        <a:ea typeface="Calibri"/>
                        <a:cs typeface="Times New Roman"/>
                      </a:endParaRPr>
                    </a:p>
                  </a:txBody>
                  <a:tcPr marL="35524" marR="35524" marT="17762" marB="17762"/>
                </a:tc>
              </a:tr>
              <a:tr h="1788845">
                <a:tc>
                  <a:txBody>
                    <a:bodyPr/>
                    <a:lstStyle/>
                    <a:p>
                      <a:pPr>
                        <a:lnSpc>
                          <a:spcPct val="115000"/>
                        </a:lnSpc>
                        <a:spcBef>
                          <a:spcPts val="600"/>
                        </a:spcBef>
                        <a:spcAft>
                          <a:spcPts val="0"/>
                        </a:spcAft>
                      </a:pPr>
                      <a:endParaRPr lang="en-US" sz="900" dirty="0" smtClean="0"/>
                    </a:p>
                    <a:p>
                      <a:pPr>
                        <a:lnSpc>
                          <a:spcPct val="115000"/>
                        </a:lnSpc>
                        <a:spcBef>
                          <a:spcPts val="600"/>
                        </a:spcBef>
                        <a:spcAft>
                          <a:spcPts val="0"/>
                        </a:spcAft>
                      </a:pPr>
                      <a:endParaRPr lang="en-US" sz="900" dirty="0" smtClean="0"/>
                    </a:p>
                    <a:p>
                      <a:pPr>
                        <a:lnSpc>
                          <a:spcPct val="115000"/>
                        </a:lnSpc>
                        <a:spcBef>
                          <a:spcPts val="600"/>
                        </a:spcBef>
                        <a:spcAft>
                          <a:spcPts val="0"/>
                        </a:spcAft>
                      </a:pPr>
                      <a:endParaRPr lang="en-US" sz="900" dirty="0" smtClean="0"/>
                    </a:p>
                    <a:p>
                      <a:pPr algn="ctr">
                        <a:lnSpc>
                          <a:spcPct val="115000"/>
                        </a:lnSpc>
                        <a:spcBef>
                          <a:spcPts val="600"/>
                        </a:spcBef>
                        <a:spcAft>
                          <a:spcPts val="0"/>
                        </a:spcAft>
                      </a:pPr>
                      <a:r>
                        <a:rPr lang="en-US" sz="1400" b="1" i="1" dirty="0" smtClean="0"/>
                        <a:t>HIGH-LEVEL </a:t>
                      </a:r>
                      <a:r>
                        <a:rPr lang="en-US" sz="1400" b="1" i="1" dirty="0"/>
                        <a:t>DISINFECTION</a:t>
                      </a:r>
                      <a:endParaRPr lang="en-CA" sz="1400" b="1" i="1" dirty="0">
                        <a:solidFill>
                          <a:srgbClr val="FF0000"/>
                        </a:solidFill>
                        <a:latin typeface="Calibri"/>
                        <a:ea typeface="Calibri"/>
                        <a:cs typeface="Times New Roman"/>
                      </a:endParaRPr>
                    </a:p>
                  </a:txBody>
                  <a:tcPr marL="35524" marR="35524" marT="17762" marB="17762"/>
                </a:tc>
                <a:tc>
                  <a:txBody>
                    <a:bodyPr/>
                    <a:lstStyle/>
                    <a:p>
                      <a:pPr>
                        <a:lnSpc>
                          <a:spcPct val="115000"/>
                        </a:lnSpc>
                        <a:spcBef>
                          <a:spcPts val="600"/>
                        </a:spcBef>
                        <a:spcAft>
                          <a:spcPts val="0"/>
                        </a:spcAft>
                      </a:pPr>
                      <a:endParaRPr lang="en-US" sz="900" dirty="0" smtClean="0"/>
                    </a:p>
                    <a:p>
                      <a:pPr>
                        <a:lnSpc>
                          <a:spcPct val="115000"/>
                        </a:lnSpc>
                        <a:spcBef>
                          <a:spcPts val="600"/>
                        </a:spcBef>
                        <a:spcAft>
                          <a:spcPts val="0"/>
                        </a:spcAft>
                      </a:pPr>
                      <a:r>
                        <a:rPr lang="en-US" sz="1100" dirty="0" smtClean="0"/>
                        <a:t>The </a:t>
                      </a:r>
                      <a:r>
                        <a:rPr lang="en-US" sz="1100" dirty="0"/>
                        <a:t>level of disinfection required when processing some semi-critical equipment/devices.  High level disinfection processes destroy vegetative bacteria, </a:t>
                      </a:r>
                      <a:r>
                        <a:rPr lang="en-US" sz="1100" dirty="0" err="1"/>
                        <a:t>mycobacteria</a:t>
                      </a:r>
                      <a:r>
                        <a:rPr lang="en-US" sz="1100" dirty="0"/>
                        <a:t>, fungi and enveloped (lipid) and non-enveloped (non-lipid) viruses, but not necessarily bacterial spores.  Equipment/devices must be thoroughly cleaned prior to high level disinfection </a:t>
                      </a:r>
                      <a:r>
                        <a:rPr lang="en-US" sz="1100" dirty="0" smtClean="0"/>
                        <a:t>.</a:t>
                      </a:r>
                    </a:p>
                    <a:p>
                      <a:pPr>
                        <a:lnSpc>
                          <a:spcPct val="115000"/>
                        </a:lnSpc>
                        <a:spcBef>
                          <a:spcPts val="600"/>
                        </a:spcBef>
                        <a:spcAft>
                          <a:spcPts val="0"/>
                        </a:spcAft>
                      </a:pPr>
                      <a:endParaRPr lang="en-US" sz="900" dirty="0" smtClean="0">
                        <a:latin typeface="Calibri"/>
                        <a:ea typeface="Calibri"/>
                        <a:cs typeface="Times New Roman"/>
                      </a:endParaRPr>
                    </a:p>
                  </a:txBody>
                  <a:tcPr marL="35524" marR="35524" marT="17762" marB="17762"/>
                </a:tc>
              </a:tr>
              <a:tr h="1179120">
                <a:tc>
                  <a:txBody>
                    <a:bodyPr/>
                    <a:lstStyle/>
                    <a:p>
                      <a:pPr marL="0" marR="0" lvl="0" indent="0" algn="l" defTabSz="914400" rtl="0" eaLnBrk="1" fontAlgn="auto" latinLnBrk="0" hangingPunct="1">
                        <a:lnSpc>
                          <a:spcPct val="115000"/>
                        </a:lnSpc>
                        <a:spcBef>
                          <a:spcPts val="600"/>
                        </a:spcBef>
                        <a:spcAft>
                          <a:spcPts val="0"/>
                        </a:spcAft>
                        <a:buClrTx/>
                        <a:buSzTx/>
                        <a:buFontTx/>
                        <a:buNone/>
                        <a:tabLst/>
                        <a:defRPr/>
                      </a:pPr>
                      <a:endParaRPr kumimoji="0" lang="en-US" sz="900" u="none" strike="noStrike" cap="none" normalizeH="0" baseline="0" dirty="0" smtClean="0">
                        <a:ln>
                          <a:noFill/>
                        </a:ln>
                        <a:effectLst/>
                      </a:endParaRPr>
                    </a:p>
                    <a:p>
                      <a:pPr marL="0" marR="0" lvl="0" indent="0" algn="ctr" defTabSz="914400" rtl="0" eaLnBrk="1" fontAlgn="auto" latinLnBrk="0" hangingPunct="1">
                        <a:lnSpc>
                          <a:spcPct val="115000"/>
                        </a:lnSpc>
                        <a:spcBef>
                          <a:spcPts val="600"/>
                        </a:spcBef>
                        <a:spcAft>
                          <a:spcPts val="0"/>
                        </a:spcAft>
                        <a:buClrTx/>
                        <a:buSzTx/>
                        <a:buFontTx/>
                        <a:buNone/>
                        <a:tabLst/>
                        <a:defRPr/>
                      </a:pPr>
                      <a:endParaRPr kumimoji="0" lang="en-US" sz="900" u="none" strike="noStrike" cap="none" normalizeH="0" baseline="0" dirty="0" smtClean="0">
                        <a:ln>
                          <a:noFill/>
                        </a:ln>
                        <a:effectLst/>
                      </a:endParaRPr>
                    </a:p>
                    <a:p>
                      <a:pPr marL="0" marR="0" lvl="0" indent="0" algn="ctr" defTabSz="914400" rtl="0" eaLnBrk="1" fontAlgn="auto" latinLnBrk="0" hangingPunct="1">
                        <a:lnSpc>
                          <a:spcPct val="115000"/>
                        </a:lnSpc>
                        <a:spcBef>
                          <a:spcPts val="600"/>
                        </a:spcBef>
                        <a:spcAft>
                          <a:spcPts val="0"/>
                        </a:spcAft>
                        <a:buClrTx/>
                        <a:buSzTx/>
                        <a:buFontTx/>
                        <a:buNone/>
                        <a:tabLst/>
                        <a:defRPr/>
                      </a:pPr>
                      <a:r>
                        <a:rPr kumimoji="0" lang="en-US" sz="1400" b="1" i="1" u="none" strike="noStrike" cap="none" normalizeH="0" baseline="0" dirty="0" smtClean="0">
                          <a:ln>
                            <a:noFill/>
                          </a:ln>
                          <a:effectLst/>
                        </a:rPr>
                        <a:t>STERILIZATION:</a:t>
                      </a:r>
                      <a:endParaRPr lang="en-CA" sz="1400" b="1" i="1" dirty="0">
                        <a:solidFill>
                          <a:srgbClr val="FF0000"/>
                        </a:solidFill>
                        <a:latin typeface="+mn-lt"/>
                        <a:ea typeface="Calibri"/>
                        <a:cs typeface="Times New Roman"/>
                      </a:endParaRPr>
                    </a:p>
                  </a:txBody>
                  <a:tcPr marL="35524" marR="35524" marT="17762" marB="17762"/>
                </a:tc>
                <a:tc>
                  <a:txBody>
                    <a:bodyPr/>
                    <a:lstStyle/>
                    <a:p>
                      <a:pPr marL="0" marR="0" lvl="0" indent="0" algn="l" defTabSz="914400" rtl="0" eaLnBrk="1" fontAlgn="auto" latinLnBrk="0" hangingPunct="1">
                        <a:lnSpc>
                          <a:spcPct val="115000"/>
                        </a:lnSpc>
                        <a:spcBef>
                          <a:spcPts val="600"/>
                        </a:spcBef>
                        <a:spcAft>
                          <a:spcPts val="0"/>
                        </a:spcAft>
                        <a:buClrTx/>
                        <a:buSzTx/>
                        <a:buFontTx/>
                        <a:buNone/>
                        <a:tabLst/>
                        <a:defRPr/>
                      </a:pPr>
                      <a:endParaRPr kumimoji="0" lang="en-US" sz="1100" u="none" strike="noStrike" cap="none" normalizeH="0" baseline="0" dirty="0" smtClean="0">
                        <a:ln>
                          <a:noFill/>
                        </a:ln>
                        <a:effectLst/>
                      </a:endParaRPr>
                    </a:p>
                    <a:p>
                      <a:pPr marL="0" marR="0" lvl="0" indent="0" algn="l" defTabSz="914400" rtl="0" eaLnBrk="1" fontAlgn="auto" latinLnBrk="0" hangingPunct="1">
                        <a:lnSpc>
                          <a:spcPct val="115000"/>
                        </a:lnSpc>
                        <a:spcBef>
                          <a:spcPts val="600"/>
                        </a:spcBef>
                        <a:spcAft>
                          <a:spcPts val="0"/>
                        </a:spcAft>
                        <a:buClrTx/>
                        <a:buSzTx/>
                        <a:buFontTx/>
                        <a:buNone/>
                        <a:tabLst/>
                        <a:defRPr/>
                      </a:pPr>
                      <a:r>
                        <a:rPr kumimoji="0" lang="en-US" sz="1100" u="none" strike="noStrike" cap="none" normalizeH="0" baseline="0" dirty="0" smtClean="0">
                          <a:ln>
                            <a:noFill/>
                          </a:ln>
                          <a:effectLst/>
                        </a:rPr>
                        <a:t>Destruction of all forms of microbes.  Required for critical and high-level disinfection items that come into contact with the mucous membranes or any human fluid.  Such as, blades, lancet, hypodermic needles, and etc.</a:t>
                      </a:r>
                      <a:endParaRPr kumimoji="0" lang="en-CA" sz="1100" u="none" strike="noStrike" cap="none" normalizeH="0" baseline="0" dirty="0" smtClean="0">
                        <a:ln>
                          <a:noFill/>
                        </a:ln>
                        <a:effectLst/>
                      </a:endParaRPr>
                    </a:p>
                  </a:txBody>
                  <a:tcPr marL="35524" marR="35524" marT="17762" marB="17762"/>
                </a:tc>
              </a:tr>
              <a:tr h="1146192">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CA" sz="900" u="none" strike="noStrike" cap="none" normalizeH="0" baseline="0" dirty="0" smtClean="0">
                        <a:ln>
                          <a:noFill/>
                        </a:ln>
                        <a:effectLst/>
                      </a:endParaRPr>
                    </a:p>
                    <a:p>
                      <a:pPr marL="0" marR="0" lvl="0" indent="0" algn="l" defTabSz="914400" rtl="0" eaLnBrk="1" fontAlgn="base" latinLnBrk="0" hangingPunct="1">
                        <a:lnSpc>
                          <a:spcPct val="100000"/>
                        </a:lnSpc>
                        <a:spcBef>
                          <a:spcPct val="0"/>
                        </a:spcBef>
                        <a:spcAft>
                          <a:spcPts val="1000"/>
                        </a:spcAft>
                        <a:buClrTx/>
                        <a:buSzTx/>
                        <a:buFontTx/>
                        <a:buNone/>
                        <a:tabLst/>
                      </a:pPr>
                      <a:endParaRPr kumimoji="0" lang="en-US" sz="900" b="1" i="1" u="none" strike="noStrike" cap="none" normalizeH="0" baseline="0" dirty="0" smtClean="0">
                        <a:ln>
                          <a:noFill/>
                        </a:ln>
                        <a:effectLst/>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b="1" i="1" u="none" strike="noStrike" cap="none" normalizeH="0" baseline="0" dirty="0" smtClean="0">
                          <a:ln>
                            <a:noFill/>
                          </a:ln>
                          <a:effectLst/>
                        </a:rPr>
                        <a:t>CONTACT TIME (for a disinfectant):</a:t>
                      </a:r>
                    </a:p>
                  </a:txBody>
                  <a:tcPr marL="35524" marR="35524" marT="17762" marB="17762"/>
                </a:tc>
                <a:tc>
                  <a:txBody>
                    <a:bodyPr/>
                    <a:lstStyle/>
                    <a:p>
                      <a:pPr>
                        <a:lnSpc>
                          <a:spcPct val="115000"/>
                        </a:lnSpc>
                        <a:spcBef>
                          <a:spcPts val="600"/>
                        </a:spcBef>
                        <a:spcAft>
                          <a:spcPts val="0"/>
                        </a:spcAft>
                      </a:pPr>
                      <a:endParaRPr kumimoji="0" lang="en-US" sz="1050" u="none" strike="noStrike" cap="none" normalizeH="0" baseline="0" dirty="0" smtClean="0">
                        <a:ln>
                          <a:noFill/>
                        </a:ln>
                        <a:effectLst/>
                      </a:endParaRPr>
                    </a:p>
                    <a:p>
                      <a:pPr>
                        <a:lnSpc>
                          <a:spcPct val="115000"/>
                        </a:lnSpc>
                        <a:spcBef>
                          <a:spcPts val="600"/>
                        </a:spcBef>
                        <a:spcAft>
                          <a:spcPts val="0"/>
                        </a:spcAft>
                      </a:pPr>
                      <a:r>
                        <a:rPr kumimoji="0" lang="en-US" sz="1050" u="none" strike="noStrike" cap="none" normalizeH="0" baseline="0" dirty="0" smtClean="0">
                          <a:ln>
                            <a:noFill/>
                          </a:ln>
                          <a:effectLst/>
                        </a:rPr>
                        <a:t>The length of time a chemical disinfectant needs to be in wet contact in order to effectively disinfect a surface of micro-bacteria.</a:t>
                      </a:r>
                    </a:p>
                  </a:txBody>
                  <a:tcPr marL="35524" marR="35524" marT="17762" marB="17762"/>
                </a:tc>
              </a:tr>
            </a:tbl>
          </a:graphicData>
        </a:graphic>
      </p:graphicFrame>
      <p:sp>
        <p:nvSpPr>
          <p:cNvPr id="53270" name="TextBox 8"/>
          <p:cNvSpPr txBox="1">
            <a:spLocks noChangeArrowheads="1"/>
          </p:cNvSpPr>
          <p:nvPr/>
        </p:nvSpPr>
        <p:spPr bwMode="auto">
          <a:xfrm>
            <a:off x="1052736" y="1115616"/>
            <a:ext cx="4608512" cy="261610"/>
          </a:xfrm>
          <a:prstGeom prst="rect">
            <a:avLst/>
          </a:prstGeom>
          <a:noFill/>
          <a:ln w="9525">
            <a:noFill/>
            <a:miter lim="800000"/>
            <a:headEnd/>
            <a:tailEnd/>
          </a:ln>
        </p:spPr>
        <p:txBody>
          <a:bodyPr wrap="square">
            <a:spAutoFit/>
          </a:bodyPr>
          <a:lstStyle/>
          <a:p>
            <a:pPr algn="ctr"/>
            <a:r>
              <a:rPr lang="en-CA" sz="1100" b="1" i="1" dirty="0" smtClean="0"/>
              <a:t>(</a:t>
            </a:r>
            <a:r>
              <a:rPr lang="en-CA" sz="1100" b="1" i="1" dirty="0"/>
              <a:t>Terms that should be recognized and understood!)</a:t>
            </a:r>
          </a:p>
        </p:txBody>
      </p:sp>
      <p:sp>
        <p:nvSpPr>
          <p:cNvPr id="8" name="Line 7"/>
          <p:cNvSpPr>
            <a:spLocks noChangeShapeType="1"/>
          </p:cNvSpPr>
          <p:nvPr/>
        </p:nvSpPr>
        <p:spPr bwMode="auto">
          <a:xfrm>
            <a:off x="533400" y="899592"/>
            <a:ext cx="5791200" cy="0"/>
          </a:xfrm>
          <a:prstGeom prst="line">
            <a:avLst/>
          </a:prstGeom>
          <a:noFill/>
          <a:ln w="9525">
            <a:solidFill>
              <a:schemeClr val="tx1"/>
            </a:solidFill>
            <a:round/>
            <a:headEnd/>
            <a:tailEnd/>
          </a:ln>
        </p:spPr>
        <p:txBody>
          <a:bodyPr/>
          <a:lstStyle/>
          <a:p>
            <a:endParaRPr lang="en-CA"/>
          </a:p>
        </p:txBody>
      </p:sp>
      <p:sp>
        <p:nvSpPr>
          <p:cNvPr id="9" name="Rectangle 8"/>
          <p:cNvSpPr/>
          <p:nvPr/>
        </p:nvSpPr>
        <p:spPr>
          <a:xfrm>
            <a:off x="437060" y="395536"/>
            <a:ext cx="4285147" cy="461665"/>
          </a:xfrm>
          <a:prstGeom prst="rect">
            <a:avLst/>
          </a:prstGeom>
        </p:spPr>
        <p:txBody>
          <a:bodyPr wrap="none">
            <a:spAutoFit/>
          </a:bodyPr>
          <a:lstStyle/>
          <a:p>
            <a:r>
              <a:rPr lang="en-US" sz="2400" b="1" i="1" dirty="0" smtClean="0">
                <a:solidFill>
                  <a:schemeClr val="tx2"/>
                </a:solidFill>
                <a:latin typeface="Ariel narrow"/>
                <a:cs typeface="Arial" pitchFamily="34" charset="0"/>
              </a:rPr>
              <a:t>Understanding Disinfection </a:t>
            </a:r>
            <a:endParaRPr lang="en-US" b="1" i="1" dirty="0">
              <a:solidFill>
                <a:schemeClr val="tx2"/>
              </a:solidFill>
              <a:latin typeface="Ariel narrow"/>
              <a:cs typeface="Arial" pitchFamily="34" charset="0"/>
            </a:endParaRPr>
          </a:p>
        </p:txBody>
      </p:sp>
      <p:sp>
        <p:nvSpPr>
          <p:cNvPr id="10" name="TextBox 9"/>
          <p:cNvSpPr txBox="1"/>
          <p:nvPr/>
        </p:nvSpPr>
        <p:spPr>
          <a:xfrm>
            <a:off x="6165304" y="8774886"/>
            <a:ext cx="720080" cy="261610"/>
          </a:xfrm>
          <a:prstGeom prst="rect">
            <a:avLst/>
          </a:prstGeom>
          <a:noFill/>
        </p:spPr>
        <p:txBody>
          <a:bodyPr wrap="square" rtlCol="0">
            <a:spAutoFit/>
          </a:bodyPr>
          <a:lstStyle/>
          <a:p>
            <a:r>
              <a:rPr lang="en-CA" sz="1050" b="1" i="1" dirty="0" smtClean="0"/>
              <a:t>WB #14</a:t>
            </a:r>
            <a:endParaRPr lang="en-CA" sz="1050" b="1" i="1"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7"/>
          <p:cNvSpPr>
            <a:spLocks noChangeArrowheads="1"/>
          </p:cNvSpPr>
          <p:nvPr/>
        </p:nvSpPr>
        <p:spPr bwMode="auto">
          <a:xfrm>
            <a:off x="-609600" y="381000"/>
            <a:ext cx="7620000" cy="854075"/>
          </a:xfrm>
          <a:prstGeom prst="rect">
            <a:avLst/>
          </a:prstGeom>
          <a:noFill/>
          <a:ln w="9525">
            <a:noFill/>
            <a:miter lim="800000"/>
            <a:headEnd/>
            <a:tailEnd/>
          </a:ln>
        </p:spPr>
        <p:txBody>
          <a:bodyPr anchor="ctr">
            <a:spAutoFit/>
          </a:bodyPr>
          <a:lstStyle/>
          <a:p>
            <a:pPr indent="457200" algn="ctr"/>
            <a:r>
              <a:rPr lang="en-US" b="1" i="1" dirty="0"/>
              <a:t>Item Classification of tools in the Beauty Industry &amp;</a:t>
            </a:r>
          </a:p>
          <a:p>
            <a:pPr indent="457200" algn="ctr"/>
            <a:r>
              <a:rPr lang="en-US" b="1" i="1" dirty="0"/>
              <a:t>Understanding the Best Method of Infection Control for each</a:t>
            </a:r>
          </a:p>
          <a:p>
            <a:pPr indent="457200" algn="ctr"/>
            <a:r>
              <a:rPr lang="en-US" sz="1400" b="1" i="1" dirty="0"/>
              <a:t>(when sterilization is required or when a specific level of disinfection is required)  </a:t>
            </a:r>
          </a:p>
        </p:txBody>
      </p:sp>
      <p:graphicFrame>
        <p:nvGraphicFramePr>
          <p:cNvPr id="74835" name="Group 83"/>
          <p:cNvGraphicFramePr>
            <a:graphicFrameLocks noGrp="1"/>
          </p:cNvGraphicFramePr>
          <p:nvPr/>
        </p:nvGraphicFramePr>
        <p:xfrm>
          <a:off x="3168352" y="1828800"/>
          <a:ext cx="3501008" cy="6494463"/>
        </p:xfrm>
        <a:graphic>
          <a:graphicData uri="http://schemas.openxmlformats.org/drawingml/2006/table">
            <a:tbl>
              <a:tblPr/>
              <a:tblGrid>
                <a:gridCol w="1324224"/>
                <a:gridCol w="2176784"/>
              </a:tblGrid>
              <a:tr h="9334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smtClean="0">
                          <a:ln>
                            <a:noFill/>
                          </a:ln>
                          <a:solidFill>
                            <a:schemeClr val="tx1"/>
                          </a:solidFill>
                          <a:effectLst/>
                          <a:latin typeface="Calibri" pitchFamily="34" charset="0"/>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1" u="none" strike="noStrike" cap="none" normalizeH="0" baseline="0" dirty="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smtClean="0">
                          <a:ln>
                            <a:noFill/>
                          </a:ln>
                          <a:solidFill>
                            <a:schemeClr val="tx1"/>
                          </a:solidFill>
                          <a:effectLst/>
                          <a:latin typeface="Calibri" pitchFamily="34" charset="0"/>
                          <a:cs typeface="Times New Roman" pitchFamily="18" charset="0"/>
                        </a:rPr>
                        <a:t>CRITICAL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smtClean="0">
                          <a:ln>
                            <a:noFill/>
                          </a:ln>
                          <a:solidFill>
                            <a:schemeClr val="tx1"/>
                          </a:solidFill>
                          <a:effectLst/>
                          <a:latin typeface="Calibri" pitchFamily="34" charset="0"/>
                          <a:cs typeface="Times New Roman" pitchFamily="18" charset="0"/>
                        </a:rPr>
                        <a:t>ITEMS</a:t>
                      </a:r>
                      <a:endParaRPr kumimoji="0" lang="en-US" sz="1200" b="1" i="1"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cs typeface="Times New Roman" pitchFamily="18" charset="0"/>
                        </a:rPr>
                        <a:t>Instruments that enter/penetrate the skin or mucous membranes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cs typeface="Times New Roman" pitchFamily="18" charset="0"/>
                        </a:rPr>
                        <a:t>(scissors, needles, surgical instruments, cuticle cutters, corn and callous slicer)</a:t>
                      </a:r>
                      <a:endParaRPr kumimoji="0" lang="en-US" sz="1200" b="0" i="0"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270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cs typeface="Times New Roman" pitchFamily="18" charset="0"/>
                        </a:rPr>
                        <a:t>method of infection control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cs typeface="Times New Roman" pitchFamily="18" charset="0"/>
                        </a:rPr>
                        <a:t>STERILIZATION</a:t>
                      </a:r>
                      <a:endParaRPr kumimoji="0" lang="en-US" sz="1200" b="0" i="0"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60000"/>
                        <a:lumOff val="40000"/>
                      </a:schemeClr>
                    </a:solidFill>
                  </a:tcPr>
                </a:tc>
              </a:tr>
              <a:tr h="396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smtClean="0">
                          <a:ln>
                            <a:noFill/>
                          </a:ln>
                          <a:solidFill>
                            <a:schemeClr val="tx1"/>
                          </a:solidFill>
                          <a:effectLst/>
                          <a:latin typeface="Calibri" pitchFamily="34" charset="0"/>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1" u="none" strike="noStrike" cap="none" normalizeH="0" baseline="0" dirty="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1" u="none" strike="noStrike" cap="none" normalizeH="0" baseline="0" dirty="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smtClean="0">
                          <a:ln>
                            <a:noFill/>
                          </a:ln>
                          <a:solidFill>
                            <a:schemeClr val="tx1"/>
                          </a:solidFill>
                          <a:effectLst/>
                          <a:latin typeface="Calibri" pitchFamily="34" charset="0"/>
                          <a:cs typeface="Times New Roman" pitchFamily="18" charset="0"/>
                        </a:rPr>
                        <a:t>SEMI-CRITICAL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smtClean="0">
                          <a:ln>
                            <a:noFill/>
                          </a:ln>
                          <a:solidFill>
                            <a:schemeClr val="tx1"/>
                          </a:solidFill>
                          <a:effectLst/>
                          <a:latin typeface="Calibri" pitchFamily="34" charset="0"/>
                          <a:cs typeface="Times New Roman" pitchFamily="18" charset="0"/>
                        </a:rPr>
                        <a:t>ITEMS</a:t>
                      </a:r>
                      <a:endParaRPr kumimoji="0" lang="en-US" sz="1200" b="1" i="1"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cs typeface="Times New Roman" pitchFamily="18" charset="0"/>
                        </a:rPr>
                        <a:t>Instruments that do not penetrate the skin, but can come in contact with non- intact (open) skin or mucous membranes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cs typeface="Times New Roman" pitchFamily="18" charset="0"/>
                        </a:rPr>
                        <a:t>(nippers, comedone extractors, nail cutters, cuticle pushers, nail scissors)</a:t>
                      </a:r>
                      <a:endParaRPr kumimoji="0" lang="en-US" sz="1200" b="0" i="0"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096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cs typeface="Times New Roman" pitchFamily="18" charset="0"/>
                        </a:rPr>
                        <a:t>method of infection control</a:t>
                      </a:r>
                      <a:endParaRPr kumimoji="0" lang="en-US" sz="1200" b="0" i="0"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cs typeface="Times New Roman" pitchFamily="18" charset="0"/>
                        </a:rPr>
                        <a:t>INTERMEDIATE TO HIGH LEVEL DISINFECTION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cs typeface="Times New Roman" pitchFamily="18" charset="0"/>
                        </a:rPr>
                        <a:t>STERILIZATION (opt)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60000"/>
                        <a:lumOff val="40000"/>
                      </a:schemeClr>
                    </a:solidFill>
                  </a:tcPr>
                </a:tc>
              </a:tr>
              <a:tr h="7302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smtClean="0">
                          <a:ln>
                            <a:noFill/>
                          </a:ln>
                          <a:solidFill>
                            <a:schemeClr val="tx1"/>
                          </a:solidFill>
                          <a:effectLst/>
                          <a:latin typeface="Calibri" pitchFamily="34" charset="0"/>
                          <a:cs typeface="Times New Roman" pitchFamily="18" charset="0"/>
                        </a:rPr>
                        <a:t>                                      NON-CRITICAL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smtClean="0">
                          <a:ln>
                            <a:noFill/>
                          </a:ln>
                          <a:solidFill>
                            <a:schemeClr val="tx1"/>
                          </a:solidFill>
                          <a:effectLst/>
                          <a:latin typeface="Calibri" pitchFamily="34" charset="0"/>
                          <a:cs typeface="Times New Roman" pitchFamily="18" charset="0"/>
                        </a:rPr>
                        <a:t>ITEMS</a:t>
                      </a:r>
                      <a:endParaRPr kumimoji="0" lang="en-US" sz="1200" b="1" i="1"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cs typeface="Times New Roman" pitchFamily="18" charset="0"/>
                        </a:rPr>
                        <a:t>Instruments that touch but never enter/penetrate the skin or mucous membranes</a:t>
                      </a:r>
                      <a:endParaRPr kumimoji="0" lang="en-US" sz="1200" b="0" i="0"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270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cs typeface="Times New Roman" pitchFamily="18" charset="0"/>
                        </a:rPr>
                        <a:t>method of infection control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cs typeface="Times New Roman" pitchFamily="18" charset="0"/>
                        </a:rPr>
                        <a:t>LOW-LEVEL</a:t>
                      </a:r>
                      <a:br>
                        <a:rPr kumimoji="0" lang="en-US" sz="1200" b="0" i="0" u="none" strike="noStrike" cap="none" normalizeH="0" baseline="0" dirty="0" smtClean="0">
                          <a:ln>
                            <a:noFill/>
                          </a:ln>
                          <a:solidFill>
                            <a:schemeClr val="tx1"/>
                          </a:solidFill>
                          <a:effectLst/>
                          <a:latin typeface="Calibri" pitchFamily="34" charset="0"/>
                          <a:cs typeface="Times New Roman" pitchFamily="18" charset="0"/>
                        </a:rPr>
                      </a:br>
                      <a:r>
                        <a:rPr kumimoji="0" lang="en-US" sz="1200" b="0" i="0" u="none" strike="noStrike" cap="none" normalizeH="0" baseline="0" dirty="0" smtClean="0">
                          <a:ln>
                            <a:noFill/>
                          </a:ln>
                          <a:solidFill>
                            <a:schemeClr val="tx1"/>
                          </a:solidFill>
                          <a:effectLst/>
                          <a:latin typeface="Calibri" pitchFamily="34" charset="0"/>
                          <a:cs typeface="Times New Roman" pitchFamily="18" charset="0"/>
                        </a:rPr>
                        <a:t>DISINFECTION</a:t>
                      </a:r>
                      <a:endParaRPr kumimoji="0" lang="en-US" sz="1200" b="0" i="0"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60000"/>
                        <a:lumOff val="40000"/>
                      </a:schemeClr>
                    </a:solidFill>
                  </a:tcPr>
                </a:tc>
              </a:tr>
              <a:tr h="7302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smtClean="0">
                          <a:ln>
                            <a:noFill/>
                          </a:ln>
                          <a:solidFill>
                            <a:schemeClr val="tx1"/>
                          </a:solidFill>
                          <a:effectLst/>
                          <a:latin typeface="Calibri" pitchFamily="34" charset="0"/>
                          <a:cs typeface="Times New Roman" pitchFamily="18" charset="0"/>
                        </a:rPr>
                        <a:t>NON-CRITICAL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smtClean="0">
                          <a:ln>
                            <a:noFill/>
                          </a:ln>
                          <a:solidFill>
                            <a:schemeClr val="tx1"/>
                          </a:solidFill>
                          <a:effectLst/>
                          <a:latin typeface="Calibri" pitchFamily="34" charset="0"/>
                          <a:cs typeface="Times New Roman" pitchFamily="18" charset="0"/>
                        </a:rPr>
                        <a:t>ENVIRONMENTAL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smtClean="0">
                          <a:ln>
                            <a:noFill/>
                          </a:ln>
                          <a:solidFill>
                            <a:schemeClr val="tx1"/>
                          </a:solidFill>
                          <a:effectLst/>
                          <a:latin typeface="Calibri" pitchFamily="34" charset="0"/>
                          <a:cs typeface="Times New Roman" pitchFamily="18" charset="0"/>
                        </a:rPr>
                        <a:t>SURFACES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cs typeface="Times New Roman" pitchFamily="18" charset="0"/>
                        </a:rPr>
                        <a:t>Hand contact surfaces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cs typeface="Times New Roman" pitchFamily="18" charset="0"/>
                        </a:rPr>
                        <a:t>(door knobs, neck rests, light switches, chairs, counter top)</a:t>
                      </a:r>
                      <a:endParaRPr kumimoji="0" lang="en-US" sz="1200" b="0" i="0"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270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cs typeface="Times New Roman" pitchFamily="18" charset="0"/>
                        </a:rPr>
                        <a:t>method of infection control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cs typeface="Times New Roman" pitchFamily="18" charset="0"/>
                        </a:rPr>
                        <a:t>LOW-LEVEL</a:t>
                      </a:r>
                      <a:br>
                        <a:rPr kumimoji="0" lang="en-US" sz="1200" b="0" i="0" u="none" strike="noStrike" cap="none" normalizeH="0" baseline="0" dirty="0" smtClean="0">
                          <a:ln>
                            <a:noFill/>
                          </a:ln>
                          <a:solidFill>
                            <a:schemeClr val="tx1"/>
                          </a:solidFill>
                          <a:effectLst/>
                          <a:latin typeface="Calibri" pitchFamily="34" charset="0"/>
                          <a:cs typeface="Times New Roman" pitchFamily="18" charset="0"/>
                        </a:rPr>
                      </a:br>
                      <a:r>
                        <a:rPr kumimoji="0" lang="en-US" sz="1200" b="0" i="0" u="none" strike="noStrike" cap="none" normalizeH="0" baseline="0" dirty="0" smtClean="0">
                          <a:ln>
                            <a:noFill/>
                          </a:ln>
                          <a:solidFill>
                            <a:schemeClr val="tx1"/>
                          </a:solidFill>
                          <a:effectLst/>
                          <a:latin typeface="Calibri" pitchFamily="34" charset="0"/>
                          <a:cs typeface="Times New Roman" pitchFamily="18" charset="0"/>
                        </a:rPr>
                        <a:t>DISINFECTION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60000"/>
                        <a:lumOff val="40000"/>
                      </a:schemeClr>
                    </a:solidFill>
                  </a:tcPr>
                </a:tc>
              </a:tr>
            </a:tbl>
          </a:graphicData>
        </a:graphic>
      </p:graphicFrame>
      <p:sp>
        <p:nvSpPr>
          <p:cNvPr id="54304" name="Rectangle 77"/>
          <p:cNvSpPr>
            <a:spLocks noChangeArrowheads="1"/>
          </p:cNvSpPr>
          <p:nvPr/>
        </p:nvSpPr>
        <p:spPr bwMode="auto">
          <a:xfrm>
            <a:off x="304800" y="3817938"/>
            <a:ext cx="2819400" cy="1047750"/>
          </a:xfrm>
          <a:prstGeom prst="rect">
            <a:avLst/>
          </a:prstGeom>
          <a:noFill/>
          <a:ln w="9525">
            <a:noFill/>
            <a:miter lim="800000"/>
            <a:headEnd/>
            <a:tailEnd/>
          </a:ln>
        </p:spPr>
        <p:txBody>
          <a:bodyPr anchor="ctr">
            <a:spAutoFit/>
          </a:bodyPr>
          <a:lstStyle/>
          <a:p>
            <a:pPr>
              <a:spcBef>
                <a:spcPct val="50000"/>
              </a:spcBef>
            </a:pPr>
            <a:r>
              <a:rPr lang="en-US" sz="1400" b="1" i="1" u="sng" dirty="0"/>
              <a:t>HIGH LEVEL DISINFECTION by</a:t>
            </a:r>
          </a:p>
          <a:p>
            <a:endParaRPr lang="en-US" sz="1200" b="0" i="1" dirty="0"/>
          </a:p>
          <a:p>
            <a:r>
              <a:rPr lang="en-US" sz="1200" b="0" dirty="0" err="1"/>
              <a:t>Accel</a:t>
            </a:r>
            <a:r>
              <a:rPr lang="en-US" sz="1200" b="0" dirty="0"/>
              <a:t> AHP 7% and 2%</a:t>
            </a:r>
          </a:p>
          <a:p>
            <a:r>
              <a:rPr lang="en-US" sz="1200" b="0" dirty="0" err="1"/>
              <a:t>Glutaraldehyde</a:t>
            </a:r>
            <a:r>
              <a:rPr lang="en-US" sz="1200" b="0" dirty="0"/>
              <a:t> 2%,</a:t>
            </a:r>
          </a:p>
          <a:p>
            <a:r>
              <a:rPr lang="en-US" sz="1200" b="0" dirty="0"/>
              <a:t>Or sterilization methods.</a:t>
            </a:r>
          </a:p>
        </p:txBody>
      </p:sp>
      <p:sp>
        <p:nvSpPr>
          <p:cNvPr id="54305" name="Rectangle 78"/>
          <p:cNvSpPr>
            <a:spLocks noChangeArrowheads="1"/>
          </p:cNvSpPr>
          <p:nvPr/>
        </p:nvSpPr>
        <p:spPr bwMode="auto">
          <a:xfrm>
            <a:off x="304800" y="5340350"/>
            <a:ext cx="2667000" cy="1293813"/>
          </a:xfrm>
          <a:prstGeom prst="rect">
            <a:avLst/>
          </a:prstGeom>
          <a:noFill/>
          <a:ln w="9525">
            <a:noFill/>
            <a:miter lim="800000"/>
            <a:headEnd/>
            <a:tailEnd/>
          </a:ln>
        </p:spPr>
        <p:txBody>
          <a:bodyPr anchor="ctr">
            <a:spAutoFit/>
          </a:bodyPr>
          <a:lstStyle/>
          <a:p>
            <a:r>
              <a:rPr lang="en-US" sz="1400" b="1" i="1" u="sng" dirty="0"/>
              <a:t>INTERMEDIATE LEVEL DISINFECTION by</a:t>
            </a:r>
            <a:r>
              <a:rPr lang="en-US" sz="1400" u="sng" dirty="0"/>
              <a:t/>
            </a:r>
            <a:br>
              <a:rPr lang="en-US" sz="1400" u="sng" dirty="0"/>
            </a:br>
            <a:endParaRPr lang="en-US" sz="1400" u="sng" dirty="0"/>
          </a:p>
          <a:p>
            <a:r>
              <a:rPr lang="en-US" sz="1200" b="0" dirty="0" err="1"/>
              <a:t>Accel</a:t>
            </a:r>
            <a:r>
              <a:rPr lang="en-US" sz="1200" b="0" dirty="0"/>
              <a:t> AHP </a:t>
            </a:r>
          </a:p>
          <a:p>
            <a:r>
              <a:rPr lang="en-US" sz="1200" b="0" dirty="0"/>
              <a:t>Alcohols (ethanol 70%, </a:t>
            </a:r>
            <a:r>
              <a:rPr lang="en-US" sz="1200" b="0" dirty="0" err="1"/>
              <a:t>Isopropanol</a:t>
            </a:r>
            <a:r>
              <a:rPr lang="en-US" sz="1200" b="0" dirty="0"/>
              <a:t>)</a:t>
            </a:r>
          </a:p>
          <a:p>
            <a:r>
              <a:rPr lang="en-US" sz="1200" b="0" dirty="0"/>
              <a:t>Halogens (Bleach)</a:t>
            </a:r>
          </a:p>
        </p:txBody>
      </p:sp>
      <p:sp>
        <p:nvSpPr>
          <p:cNvPr id="54306" name="Rectangle 79"/>
          <p:cNvSpPr>
            <a:spLocks noChangeArrowheads="1"/>
          </p:cNvSpPr>
          <p:nvPr/>
        </p:nvSpPr>
        <p:spPr bwMode="auto">
          <a:xfrm>
            <a:off x="304800" y="7034867"/>
            <a:ext cx="2667000" cy="1046440"/>
          </a:xfrm>
          <a:prstGeom prst="rect">
            <a:avLst/>
          </a:prstGeom>
          <a:noFill/>
          <a:ln w="9525">
            <a:noFill/>
            <a:miter lim="800000"/>
            <a:headEnd/>
            <a:tailEnd/>
          </a:ln>
        </p:spPr>
        <p:txBody>
          <a:bodyPr anchor="ctr">
            <a:spAutoFit/>
          </a:bodyPr>
          <a:lstStyle/>
          <a:p>
            <a:r>
              <a:rPr lang="en-US" sz="1400" b="1" i="1" u="sng" dirty="0"/>
              <a:t>LOW LEVEL DISINFECTION by</a:t>
            </a:r>
          </a:p>
          <a:p>
            <a:endParaRPr lang="en-US" sz="1200" b="0" i="1" dirty="0"/>
          </a:p>
          <a:p>
            <a:r>
              <a:rPr lang="en-US" sz="1200" b="0" dirty="0" err="1"/>
              <a:t>Accel</a:t>
            </a:r>
            <a:r>
              <a:rPr lang="en-US" sz="1200" b="0" dirty="0"/>
              <a:t> AHP</a:t>
            </a:r>
          </a:p>
          <a:p>
            <a:r>
              <a:rPr lang="en-US" sz="1200" b="0" dirty="0" err="1"/>
              <a:t>Quats</a:t>
            </a:r>
            <a:r>
              <a:rPr lang="en-US" sz="1200" b="0" dirty="0"/>
              <a:t>: </a:t>
            </a:r>
            <a:r>
              <a:rPr lang="en-US" sz="1200" b="0" dirty="0" err="1"/>
              <a:t>Ultracare</a:t>
            </a:r>
            <a:r>
              <a:rPr lang="en-US" sz="1200" b="0" dirty="0"/>
              <a:t>, </a:t>
            </a:r>
            <a:r>
              <a:rPr lang="en-US" sz="1200" b="0" dirty="0" err="1"/>
              <a:t>Barbicide</a:t>
            </a:r>
            <a:r>
              <a:rPr lang="en-US" sz="1200" b="0" dirty="0"/>
              <a:t>, </a:t>
            </a:r>
            <a:r>
              <a:rPr lang="en-US" sz="1200" b="0" dirty="0" err="1"/>
              <a:t>Zephiran</a:t>
            </a:r>
            <a:r>
              <a:rPr lang="en-US" sz="1200" b="0" dirty="0"/>
              <a:t>, </a:t>
            </a:r>
            <a:r>
              <a:rPr lang="en-US" sz="1200" b="0" dirty="0" err="1"/>
              <a:t>Faltrol</a:t>
            </a:r>
            <a:r>
              <a:rPr lang="en-US" sz="1200" b="0" dirty="0"/>
              <a:t> Plus</a:t>
            </a:r>
          </a:p>
        </p:txBody>
      </p:sp>
      <p:sp>
        <p:nvSpPr>
          <p:cNvPr id="54307" name="Rectangle 80"/>
          <p:cNvSpPr>
            <a:spLocks noChangeArrowheads="1"/>
          </p:cNvSpPr>
          <p:nvPr/>
        </p:nvSpPr>
        <p:spPr bwMode="auto">
          <a:xfrm>
            <a:off x="304800" y="2057400"/>
            <a:ext cx="2971800" cy="1508105"/>
          </a:xfrm>
          <a:prstGeom prst="rect">
            <a:avLst/>
          </a:prstGeom>
          <a:noFill/>
          <a:ln w="9525">
            <a:noFill/>
            <a:miter lim="800000"/>
            <a:headEnd/>
            <a:tailEnd/>
          </a:ln>
        </p:spPr>
        <p:txBody>
          <a:bodyPr>
            <a:spAutoFit/>
          </a:bodyPr>
          <a:lstStyle/>
          <a:p>
            <a:r>
              <a:rPr lang="en-US" sz="1400" b="1" i="1" u="sng" dirty="0"/>
              <a:t>STERILIZATION by</a:t>
            </a:r>
          </a:p>
          <a:p>
            <a:endParaRPr lang="en-US" sz="1400" u="sng" dirty="0"/>
          </a:p>
          <a:p>
            <a:r>
              <a:rPr lang="en-US" sz="1200" b="0" dirty="0"/>
              <a:t>autoclave, dry-heat, liquid and chemical </a:t>
            </a:r>
            <a:r>
              <a:rPr lang="en-US" sz="1200" b="0" dirty="0" err="1"/>
              <a:t>sterilants</a:t>
            </a:r>
            <a:r>
              <a:rPr lang="en-US" sz="1200" b="0" dirty="0"/>
              <a:t>, </a:t>
            </a:r>
            <a:r>
              <a:rPr lang="en-US" sz="1200" b="0" dirty="0" err="1"/>
              <a:t>chemi</a:t>
            </a:r>
            <a:r>
              <a:rPr lang="en-US" sz="1200" b="0" dirty="0"/>
              <a:t>-claves</a:t>
            </a:r>
          </a:p>
          <a:p>
            <a:endParaRPr lang="en-US" sz="1200" b="0" dirty="0"/>
          </a:p>
          <a:p>
            <a:r>
              <a:rPr lang="en-US" sz="1400" b="1" i="1" dirty="0">
                <a:solidFill>
                  <a:srgbClr val="FF0000"/>
                </a:solidFill>
              </a:rPr>
              <a:t>* note: glass bead, UV methods and boiling water are NOT sterilization</a:t>
            </a:r>
          </a:p>
        </p:txBody>
      </p:sp>
      <p:sp>
        <p:nvSpPr>
          <p:cNvPr id="54308" name="Slide Number Placeholder 7"/>
          <p:cNvSpPr>
            <a:spLocks noGrp="1"/>
          </p:cNvSpPr>
          <p:nvPr>
            <p:ph type="sldNum" sz="quarter" idx="12"/>
          </p:nvPr>
        </p:nvSpPr>
        <p:spPr>
          <a:noFill/>
        </p:spPr>
        <p:txBody>
          <a:bodyPr/>
          <a:lstStyle/>
          <a:p>
            <a:fld id="{A0DF0604-D5D6-4571-960C-7A4862FC4AEE}" type="slidenum">
              <a:rPr lang="en-US" smtClean="0">
                <a:latin typeface="Arial" pitchFamily="34" charset="0"/>
              </a:rPr>
              <a:pPr/>
              <a:t>51</a:t>
            </a:fld>
            <a:endParaRPr lang="en-US" smtClean="0">
              <a:latin typeface="Arial" pitchFamily="34" charset="0"/>
            </a:endParaRPr>
          </a:p>
        </p:txBody>
      </p:sp>
      <p:sp>
        <p:nvSpPr>
          <p:cNvPr id="9" name="TextBox 8"/>
          <p:cNvSpPr txBox="1"/>
          <p:nvPr/>
        </p:nvSpPr>
        <p:spPr>
          <a:xfrm>
            <a:off x="6165304" y="8774886"/>
            <a:ext cx="720080" cy="261610"/>
          </a:xfrm>
          <a:prstGeom prst="rect">
            <a:avLst/>
          </a:prstGeom>
          <a:noFill/>
        </p:spPr>
        <p:txBody>
          <a:bodyPr wrap="square" rtlCol="0">
            <a:spAutoFit/>
          </a:bodyPr>
          <a:lstStyle/>
          <a:p>
            <a:r>
              <a:rPr lang="en-CA" sz="1050" b="1" i="1" dirty="0" smtClean="0"/>
              <a:t>WB #15</a:t>
            </a:r>
            <a:endParaRPr lang="en-CA" sz="1050" b="1" i="1"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2"/>
          <p:cNvSpPr>
            <a:spLocks noChangeArrowheads="1"/>
          </p:cNvSpPr>
          <p:nvPr/>
        </p:nvSpPr>
        <p:spPr bwMode="auto">
          <a:xfrm>
            <a:off x="228600" y="1187624"/>
            <a:ext cx="6368752" cy="5632311"/>
          </a:xfrm>
          <a:prstGeom prst="rect">
            <a:avLst/>
          </a:prstGeom>
          <a:noFill/>
          <a:ln w="9525">
            <a:noFill/>
            <a:miter lim="800000"/>
            <a:headEnd/>
            <a:tailEnd/>
          </a:ln>
        </p:spPr>
        <p:txBody>
          <a:bodyPr wrap="square" anchor="ctr">
            <a:spAutoFit/>
          </a:bodyPr>
          <a:lstStyle/>
          <a:p>
            <a:pPr marL="342900" indent="-342900"/>
            <a:r>
              <a:rPr lang="en-US" sz="1200" b="0" dirty="0" smtClean="0"/>
              <a:t>Multi-use </a:t>
            </a:r>
            <a:r>
              <a:rPr lang="en-US" sz="1200" b="0" dirty="0"/>
              <a:t>items/implements are designed to be used more than once, and for use on</a:t>
            </a:r>
          </a:p>
          <a:p>
            <a:pPr marL="342900" indent="-342900"/>
            <a:r>
              <a:rPr lang="en-US" sz="1200" b="0" dirty="0"/>
              <a:t>more than one client.  They are often referred to as “</a:t>
            </a:r>
            <a:r>
              <a:rPr lang="en-US" sz="1200" b="0" dirty="0" err="1"/>
              <a:t>disinfectable</a:t>
            </a:r>
            <a:r>
              <a:rPr lang="en-US" sz="1200" b="0" dirty="0"/>
              <a:t>”, which means that </a:t>
            </a:r>
          </a:p>
          <a:p>
            <a:pPr marL="342900" indent="-342900"/>
            <a:r>
              <a:rPr lang="en-US" sz="1200" b="0" dirty="0"/>
              <a:t>the implement can be properly cleaned and disinfected while retaining it usefulness </a:t>
            </a:r>
          </a:p>
          <a:p>
            <a:pPr marL="342900" indent="-342900"/>
            <a:r>
              <a:rPr lang="en-US" sz="1200" b="0" dirty="0"/>
              <a:t>and quality.  Hence, they require proper cleaning and disinfection between each use, </a:t>
            </a:r>
          </a:p>
          <a:p>
            <a:pPr marL="342900" indent="-342900"/>
            <a:r>
              <a:rPr lang="en-US" sz="1200" b="0" dirty="0"/>
              <a:t>and each client.  </a:t>
            </a:r>
          </a:p>
          <a:p>
            <a:pPr marL="342900" indent="-342900"/>
            <a:endParaRPr lang="en-US" sz="1200" b="0" dirty="0"/>
          </a:p>
          <a:p>
            <a:pPr marL="342900" indent="-342900"/>
            <a:r>
              <a:rPr lang="en-US" sz="1200" b="0" dirty="0"/>
              <a:t>Examples of multi-use implements are cloth towels, manicure bowls, nippers, </a:t>
            </a:r>
          </a:p>
          <a:p>
            <a:pPr marL="342900" indent="-342900"/>
            <a:r>
              <a:rPr lang="en-US" sz="1200" b="0" dirty="0"/>
              <a:t>pushers and certain abrasive files and buffers</a:t>
            </a:r>
            <a:r>
              <a:rPr lang="en-US" sz="1200" b="0" dirty="0" smtClean="0"/>
              <a:t>.</a:t>
            </a:r>
            <a:r>
              <a:rPr lang="en-US" sz="1200" b="0" dirty="0"/>
              <a:t/>
            </a:r>
            <a:br>
              <a:rPr lang="en-US" sz="1200" b="0" dirty="0"/>
            </a:br>
            <a:endParaRPr lang="en-US" sz="1200" dirty="0"/>
          </a:p>
          <a:p>
            <a:pPr marL="342900" indent="-342900"/>
            <a:r>
              <a:rPr lang="en-US" sz="1200" b="1" i="1" dirty="0"/>
              <a:t>Multi-Use items come in three </a:t>
            </a:r>
            <a:r>
              <a:rPr lang="en-US" sz="1200" b="1" i="1" dirty="0" smtClean="0"/>
              <a:t>varieties</a:t>
            </a:r>
            <a:endParaRPr lang="en-US" sz="1200" dirty="0"/>
          </a:p>
          <a:p>
            <a:pPr marL="342900" indent="-342900">
              <a:buFontTx/>
              <a:buAutoNum type="arabicPeriod"/>
            </a:pPr>
            <a:r>
              <a:rPr lang="en-US" sz="1200" b="0" dirty="0"/>
              <a:t>Hard and non-absorbent items constructed of materials that do not absorb liquid (i.e. metal, glass, fiberglass or plastic). These should be cleaned and disinfected appropriately.</a:t>
            </a:r>
          </a:p>
          <a:p>
            <a:pPr marL="342900" indent="-342900">
              <a:buFontTx/>
              <a:buAutoNum type="arabicPeriod"/>
            </a:pPr>
            <a:r>
              <a:rPr lang="en-US" sz="1200" b="0" dirty="0"/>
              <a:t>Porous and/or non absorbent items constructed of materials such as cloth or wood with surfaces that may absorb or are penetrated by liquids (i.e. scrub brushes for nails, cushioned abrasive buffers, cloth towels, and chamois).  These should be cleaned and disinfected appropriately.</a:t>
            </a:r>
          </a:p>
          <a:p>
            <a:pPr marL="342900" indent="-342900">
              <a:buFontTx/>
              <a:buAutoNum type="arabicPeriod"/>
            </a:pPr>
            <a:r>
              <a:rPr lang="en-US" sz="1200" b="0" dirty="0"/>
              <a:t>Self-disinfecting items that will not support the growth of bacteria, viruses or fungi.  Examples are application brushes used for nail polish, primers along with artificial enhancement application brushes.  Due to the nature of these products, the brushes do not require disinfection and should be cleaned, used and stored only as recommended by the product manufacturer. </a:t>
            </a:r>
          </a:p>
          <a:p>
            <a:pPr marL="342900" indent="-342900"/>
            <a:endParaRPr lang="en-US" sz="1200" dirty="0"/>
          </a:p>
          <a:p>
            <a:pPr marL="342900" indent="-342900"/>
            <a:r>
              <a:rPr lang="en-US" sz="1200" b="1" i="1" dirty="0"/>
              <a:t>Individual Client </a:t>
            </a:r>
            <a:r>
              <a:rPr lang="en-US" sz="1200" b="1" i="1" dirty="0" smtClean="0"/>
              <a:t>Packs</a:t>
            </a:r>
            <a:endParaRPr lang="en-US" sz="1200" b="1" i="1" dirty="0"/>
          </a:p>
          <a:p>
            <a:pPr marL="342900" indent="-342900"/>
            <a:r>
              <a:rPr lang="en-US" sz="1200" b="0" dirty="0"/>
              <a:t>	Items/implements kept in individual packs must be properly cleaned and disinfected after each use.  If a client provides their own implements/tools, they must be properly cleaned and disinfected before use.  All implements/tools should be cleaned and disinfected before each use – even if used by the same client!  Improperly cleaned and/or disinfected items may grow disease causing organisms before the client returns for their next visit!  This increases risk of infection.</a:t>
            </a:r>
          </a:p>
        </p:txBody>
      </p:sp>
      <p:sp>
        <p:nvSpPr>
          <p:cNvPr id="55299" name="Slide Number Placeholder 2"/>
          <p:cNvSpPr>
            <a:spLocks noGrp="1"/>
          </p:cNvSpPr>
          <p:nvPr>
            <p:ph type="sldNum" sz="quarter" idx="12"/>
          </p:nvPr>
        </p:nvSpPr>
        <p:spPr>
          <a:noFill/>
        </p:spPr>
        <p:txBody>
          <a:bodyPr/>
          <a:lstStyle/>
          <a:p>
            <a:fld id="{21ADEE48-8D98-4505-A07A-96A94E0BBB64}" type="slidenum">
              <a:rPr lang="en-US" smtClean="0">
                <a:latin typeface="Arial" pitchFamily="34" charset="0"/>
              </a:rPr>
              <a:pPr/>
              <a:t>52</a:t>
            </a:fld>
            <a:endParaRPr lang="en-US" smtClean="0">
              <a:latin typeface="Arial" pitchFamily="34" charset="0"/>
            </a:endParaRPr>
          </a:p>
        </p:txBody>
      </p:sp>
      <p:sp>
        <p:nvSpPr>
          <p:cNvPr id="7" name="Line 7"/>
          <p:cNvSpPr>
            <a:spLocks noChangeShapeType="1"/>
          </p:cNvSpPr>
          <p:nvPr/>
        </p:nvSpPr>
        <p:spPr bwMode="auto">
          <a:xfrm>
            <a:off x="533400" y="899592"/>
            <a:ext cx="5791200" cy="0"/>
          </a:xfrm>
          <a:prstGeom prst="line">
            <a:avLst/>
          </a:prstGeom>
          <a:noFill/>
          <a:ln w="9525">
            <a:solidFill>
              <a:schemeClr val="tx1"/>
            </a:solidFill>
            <a:round/>
            <a:headEnd/>
            <a:tailEnd/>
          </a:ln>
        </p:spPr>
        <p:txBody>
          <a:bodyPr/>
          <a:lstStyle/>
          <a:p>
            <a:endParaRPr lang="en-CA"/>
          </a:p>
        </p:txBody>
      </p:sp>
      <p:sp>
        <p:nvSpPr>
          <p:cNvPr id="8" name="Rectangle 7"/>
          <p:cNvSpPr/>
          <p:nvPr/>
        </p:nvSpPr>
        <p:spPr>
          <a:xfrm>
            <a:off x="449227" y="395536"/>
            <a:ext cx="5953553" cy="361637"/>
          </a:xfrm>
          <a:prstGeom prst="rect">
            <a:avLst/>
          </a:prstGeom>
        </p:spPr>
        <p:txBody>
          <a:bodyPr wrap="none">
            <a:spAutoFit/>
          </a:bodyPr>
          <a:lstStyle/>
          <a:p>
            <a:r>
              <a:rPr lang="en-US" sz="1750" b="1" i="1" dirty="0" smtClean="0">
                <a:solidFill>
                  <a:schemeClr val="tx2"/>
                </a:solidFill>
                <a:latin typeface="Ariel narrow"/>
                <a:cs typeface="Arial" pitchFamily="34" charset="0"/>
              </a:rPr>
              <a:t>Proper Disinfection of Multi-Use Tools and Equipment</a:t>
            </a:r>
            <a:endParaRPr lang="en-US" sz="1750" b="1" i="1" dirty="0">
              <a:solidFill>
                <a:schemeClr val="tx2"/>
              </a:solidFill>
              <a:latin typeface="Ariel narrow"/>
              <a:cs typeface="Arial" pitchFamily="34" charset="0"/>
            </a:endParaRPr>
          </a:p>
        </p:txBody>
      </p:sp>
      <p:pic>
        <p:nvPicPr>
          <p:cNvPr id="153603" name="Picture 3" descr="C:\Users\cparaschos\Desktop\Untitled-1.jpg"/>
          <p:cNvPicPr>
            <a:picLocks noChangeAspect="1" noChangeArrowheads="1"/>
          </p:cNvPicPr>
          <p:nvPr/>
        </p:nvPicPr>
        <p:blipFill>
          <a:blip r:embed="rId2" cstate="print"/>
          <a:srcRect/>
          <a:stretch>
            <a:fillRect/>
          </a:stretch>
        </p:blipFill>
        <p:spPr bwMode="auto">
          <a:xfrm>
            <a:off x="2132856" y="6444208"/>
            <a:ext cx="2655565" cy="2515122"/>
          </a:xfrm>
          <a:prstGeom prst="rect">
            <a:avLst/>
          </a:prstGeom>
          <a:noFill/>
        </p:spPr>
      </p:pic>
      <p:sp>
        <p:nvSpPr>
          <p:cNvPr id="9" name="TextBox 8"/>
          <p:cNvSpPr txBox="1"/>
          <p:nvPr/>
        </p:nvSpPr>
        <p:spPr>
          <a:xfrm>
            <a:off x="6165304" y="8774886"/>
            <a:ext cx="720080" cy="261610"/>
          </a:xfrm>
          <a:prstGeom prst="rect">
            <a:avLst/>
          </a:prstGeom>
          <a:noFill/>
        </p:spPr>
        <p:txBody>
          <a:bodyPr wrap="square" rtlCol="0">
            <a:spAutoFit/>
          </a:bodyPr>
          <a:lstStyle/>
          <a:p>
            <a:r>
              <a:rPr lang="en-CA" sz="1050" b="1" i="1" dirty="0" smtClean="0"/>
              <a:t>WB #16</a:t>
            </a:r>
            <a:endParaRPr lang="en-CA" sz="1050" b="1" i="1"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ChangeArrowheads="1"/>
          </p:cNvSpPr>
          <p:nvPr/>
        </p:nvSpPr>
        <p:spPr bwMode="auto">
          <a:xfrm>
            <a:off x="152400" y="457200"/>
            <a:ext cx="6516960" cy="8686800"/>
          </a:xfrm>
          <a:prstGeom prst="rect">
            <a:avLst/>
          </a:prstGeom>
          <a:noFill/>
          <a:ln w="9525">
            <a:noFill/>
            <a:miter lim="800000"/>
            <a:headEnd/>
            <a:tailEnd/>
          </a:ln>
        </p:spPr>
        <p:txBody>
          <a:bodyPr/>
          <a:lstStyle/>
          <a:p>
            <a:pPr marL="342900" indent="-342900" algn="ctr">
              <a:lnSpc>
                <a:spcPct val="90000"/>
              </a:lnSpc>
              <a:spcBef>
                <a:spcPct val="20000"/>
              </a:spcBef>
            </a:pPr>
            <a:r>
              <a:rPr lang="en-US" sz="2800" b="0" dirty="0"/>
              <a:t>	</a:t>
            </a:r>
            <a:r>
              <a:rPr lang="en-US" sz="1200" dirty="0"/>
              <a:t> </a:t>
            </a:r>
            <a:r>
              <a:rPr lang="en-US" sz="1400" b="1" i="1" dirty="0"/>
              <a:t>The checklist below is a way to identify your level of knowledge and concern for infection control in the personal services setting.</a:t>
            </a:r>
            <a:endParaRPr lang="en-US" sz="1200" b="1" i="1" dirty="0"/>
          </a:p>
          <a:p>
            <a:pPr marL="342900" indent="-342900">
              <a:lnSpc>
                <a:spcPct val="90000"/>
              </a:lnSpc>
              <a:spcBef>
                <a:spcPct val="20000"/>
              </a:spcBef>
            </a:pPr>
            <a:endParaRPr lang="en-US" sz="1200" b="0" dirty="0"/>
          </a:p>
          <a:p>
            <a:pPr marL="342900" indent="-342900">
              <a:lnSpc>
                <a:spcPct val="90000"/>
              </a:lnSpc>
              <a:spcBef>
                <a:spcPct val="20000"/>
              </a:spcBef>
            </a:pPr>
            <a:r>
              <a:rPr lang="en-US" sz="1200" b="0" dirty="0"/>
              <a:t>	</a:t>
            </a:r>
          </a:p>
          <a:p>
            <a:pPr marL="342900" indent="-342900" algn="ctr">
              <a:lnSpc>
                <a:spcPct val="90000"/>
              </a:lnSpc>
              <a:spcBef>
                <a:spcPct val="20000"/>
              </a:spcBef>
            </a:pPr>
            <a:r>
              <a:rPr lang="en-US" sz="1400" b="1" i="1" dirty="0" smtClean="0"/>
              <a:t>			</a:t>
            </a:r>
          </a:p>
          <a:p>
            <a:pPr marL="342900" indent="-342900" algn="ctr">
              <a:lnSpc>
                <a:spcPct val="90000"/>
              </a:lnSpc>
              <a:spcBef>
                <a:spcPct val="20000"/>
              </a:spcBef>
            </a:pPr>
            <a:endParaRPr lang="en-US" sz="1400" b="1" i="1" dirty="0" smtClean="0"/>
          </a:p>
          <a:p>
            <a:pPr marL="342900" indent="-342900" algn="ctr">
              <a:lnSpc>
                <a:spcPct val="90000"/>
              </a:lnSpc>
              <a:spcBef>
                <a:spcPct val="20000"/>
              </a:spcBef>
            </a:pPr>
            <a:r>
              <a:rPr lang="en-US" sz="1400" b="1" i="1" dirty="0" smtClean="0"/>
              <a:t>			QUICK </a:t>
            </a:r>
            <a:r>
              <a:rPr lang="en-US" sz="1400" b="1" i="1" dirty="0"/>
              <a:t>CHECKLIST:  </a:t>
            </a:r>
            <a:r>
              <a:rPr lang="en-US" sz="1200" b="0" i="1" dirty="0"/>
              <a:t>Check if yes, leave blank if no</a:t>
            </a:r>
          </a:p>
          <a:p>
            <a:pPr marL="342900" indent="-342900" algn="ctr">
              <a:lnSpc>
                <a:spcPct val="90000"/>
              </a:lnSpc>
              <a:spcBef>
                <a:spcPct val="20000"/>
              </a:spcBef>
            </a:pPr>
            <a:endParaRPr lang="en-US" sz="1200" b="0" i="1" dirty="0" smtClean="0"/>
          </a:p>
          <a:p>
            <a:pPr marL="342900" indent="-342900" algn="ctr">
              <a:lnSpc>
                <a:spcPct val="90000"/>
              </a:lnSpc>
              <a:spcBef>
                <a:spcPct val="20000"/>
              </a:spcBef>
            </a:pPr>
            <a:endParaRPr lang="en-US" sz="1200" i="1" dirty="0" smtClean="0"/>
          </a:p>
          <a:p>
            <a:pPr marL="342900" indent="-342900" algn="ctr">
              <a:lnSpc>
                <a:spcPct val="90000"/>
              </a:lnSpc>
              <a:spcBef>
                <a:spcPct val="20000"/>
              </a:spcBef>
            </a:pPr>
            <a:endParaRPr lang="en-US" sz="1200" b="0" i="1" dirty="0" smtClean="0"/>
          </a:p>
          <a:p>
            <a:pPr marL="342900" indent="-342900" algn="ctr">
              <a:lnSpc>
                <a:spcPct val="90000"/>
              </a:lnSpc>
              <a:spcBef>
                <a:spcPct val="20000"/>
              </a:spcBef>
            </a:pPr>
            <a:endParaRPr lang="en-US" sz="1200" i="1" dirty="0" smtClean="0"/>
          </a:p>
          <a:p>
            <a:pPr marL="342900" indent="-342900">
              <a:lnSpc>
                <a:spcPct val="90000"/>
              </a:lnSpc>
              <a:spcBef>
                <a:spcPct val="20000"/>
              </a:spcBef>
            </a:pPr>
            <a:endParaRPr lang="en-US" sz="1200" b="0" i="1" dirty="0"/>
          </a:p>
          <a:p>
            <a:pPr marL="342900" indent="-342900">
              <a:lnSpc>
                <a:spcPct val="90000"/>
              </a:lnSpc>
              <a:spcBef>
                <a:spcPct val="20000"/>
              </a:spcBef>
              <a:buFont typeface="Wingdings" pitchFamily="2" charset="2"/>
              <a:buChar char="q"/>
            </a:pPr>
            <a:r>
              <a:rPr lang="en-US" sz="1400" b="0" dirty="0"/>
              <a:t>Are you currently practicing any methods of infection control within your business?</a:t>
            </a:r>
            <a:br>
              <a:rPr lang="en-US" sz="1400" b="0" dirty="0"/>
            </a:br>
            <a:endParaRPr lang="en-US" sz="1400" b="0" dirty="0"/>
          </a:p>
          <a:p>
            <a:pPr marL="342900" indent="-342900">
              <a:lnSpc>
                <a:spcPct val="90000"/>
              </a:lnSpc>
              <a:spcBef>
                <a:spcPct val="20000"/>
              </a:spcBef>
              <a:buFont typeface="Wingdings" pitchFamily="2" charset="2"/>
              <a:buChar char="q"/>
            </a:pPr>
            <a:r>
              <a:rPr lang="en-US" sz="1400" b="0" dirty="0"/>
              <a:t>Do you feel that you had been given adequate infection control training in your schooling?</a:t>
            </a:r>
            <a:br>
              <a:rPr lang="en-US" sz="1400" b="0" dirty="0"/>
            </a:br>
            <a:endParaRPr lang="en-US" sz="1400" b="0" dirty="0"/>
          </a:p>
          <a:p>
            <a:pPr marL="342900" indent="-342900">
              <a:lnSpc>
                <a:spcPct val="90000"/>
              </a:lnSpc>
              <a:spcBef>
                <a:spcPct val="20000"/>
              </a:spcBef>
              <a:buFont typeface="Wingdings" pitchFamily="2" charset="2"/>
              <a:buChar char="q"/>
            </a:pPr>
            <a:r>
              <a:rPr lang="en-US" sz="1400" b="0" dirty="0"/>
              <a:t>Are you familiar with at least 3 products that are available for disinfection for your tools and implements?</a:t>
            </a:r>
            <a:br>
              <a:rPr lang="en-US" sz="1400" b="0" dirty="0"/>
            </a:br>
            <a:endParaRPr lang="en-US" sz="1400" b="0" dirty="0"/>
          </a:p>
          <a:p>
            <a:pPr marL="342900" indent="-342900">
              <a:lnSpc>
                <a:spcPct val="90000"/>
              </a:lnSpc>
              <a:spcBef>
                <a:spcPct val="20000"/>
              </a:spcBef>
              <a:buFont typeface="Wingdings" pitchFamily="2" charset="2"/>
              <a:buChar char="q"/>
            </a:pPr>
            <a:r>
              <a:rPr lang="en-US" sz="1400" b="0" dirty="0"/>
              <a:t>If you work with pedicure foot baths, do you follow procedures to clean and disinfect between each client?</a:t>
            </a:r>
            <a:br>
              <a:rPr lang="en-US" sz="1400" b="0" dirty="0"/>
            </a:br>
            <a:endParaRPr lang="en-US" sz="1400" b="0" dirty="0"/>
          </a:p>
          <a:p>
            <a:pPr marL="342900" indent="-342900">
              <a:lnSpc>
                <a:spcPct val="90000"/>
              </a:lnSpc>
              <a:spcBef>
                <a:spcPct val="20000"/>
              </a:spcBef>
              <a:buFont typeface="Wingdings" pitchFamily="2" charset="2"/>
              <a:buChar char="q"/>
            </a:pPr>
            <a:r>
              <a:rPr lang="en-US" sz="1400" b="0" dirty="0"/>
              <a:t>If you are a manicurist or pedicurist, have you ever given treatment to someone who you could visually see had nail fungus, an open wound or sore in the treatment area, or plantar warts?</a:t>
            </a:r>
            <a:br>
              <a:rPr lang="en-US" sz="1400" b="0" dirty="0"/>
            </a:br>
            <a:endParaRPr lang="en-US" sz="1400" b="0" dirty="0"/>
          </a:p>
          <a:p>
            <a:pPr marL="342900" indent="-342900">
              <a:lnSpc>
                <a:spcPct val="90000"/>
              </a:lnSpc>
              <a:spcBef>
                <a:spcPct val="20000"/>
              </a:spcBef>
              <a:buFont typeface="Wingdings" pitchFamily="2" charset="2"/>
              <a:buChar char="q"/>
            </a:pPr>
            <a:r>
              <a:rPr lang="en-US" sz="1400" b="0" dirty="0"/>
              <a:t>Prior to performing a pedicure spa, do you ask your client if they had just shaved or waxed their legs?</a:t>
            </a:r>
            <a:br>
              <a:rPr lang="en-US" sz="1400" b="0" dirty="0"/>
            </a:br>
            <a:endParaRPr lang="en-US" sz="1400" b="0" dirty="0"/>
          </a:p>
          <a:p>
            <a:pPr marL="342900" indent="-342900">
              <a:lnSpc>
                <a:spcPct val="90000"/>
              </a:lnSpc>
              <a:spcBef>
                <a:spcPct val="20000"/>
              </a:spcBef>
              <a:buFont typeface="Wingdings" pitchFamily="2" charset="2"/>
              <a:buChar char="q"/>
            </a:pPr>
            <a:r>
              <a:rPr lang="en-US" sz="1400" b="0" dirty="0"/>
              <a:t>Do you have health concerns regarding the chemicals you use in your workplace?</a:t>
            </a:r>
            <a:br>
              <a:rPr lang="en-US" sz="1400" b="0" dirty="0"/>
            </a:br>
            <a:endParaRPr lang="en-US" sz="1400" b="0" dirty="0"/>
          </a:p>
          <a:p>
            <a:pPr marL="342900" indent="-342900">
              <a:lnSpc>
                <a:spcPct val="90000"/>
              </a:lnSpc>
              <a:spcBef>
                <a:spcPct val="20000"/>
              </a:spcBef>
              <a:buFont typeface="Wingdings" pitchFamily="2" charset="2"/>
              <a:buChar char="q"/>
            </a:pPr>
            <a:r>
              <a:rPr lang="en-US" sz="1400" b="0" dirty="0"/>
              <a:t>Are you aware about movements towards creating a more clean and healthy environment?</a:t>
            </a:r>
            <a:br>
              <a:rPr lang="en-US" sz="1400" b="0" dirty="0"/>
            </a:br>
            <a:endParaRPr lang="en-US" sz="1400" b="0" dirty="0"/>
          </a:p>
          <a:p>
            <a:pPr marL="342900" indent="-342900">
              <a:lnSpc>
                <a:spcPct val="90000"/>
              </a:lnSpc>
              <a:spcBef>
                <a:spcPct val="20000"/>
              </a:spcBef>
              <a:buFont typeface="Wingdings" pitchFamily="2" charset="2"/>
              <a:buChar char="q"/>
            </a:pPr>
            <a:r>
              <a:rPr lang="en-US" sz="1400" b="0" dirty="0"/>
              <a:t>If you are currently using any disinfectants, are you familiar with any precautions associated with them?</a:t>
            </a:r>
            <a:br>
              <a:rPr lang="en-US" sz="1400" b="0" dirty="0"/>
            </a:br>
            <a:endParaRPr lang="en-US" sz="1400" b="0" dirty="0"/>
          </a:p>
          <a:p>
            <a:pPr marL="342900" indent="-342900">
              <a:lnSpc>
                <a:spcPct val="90000"/>
              </a:lnSpc>
              <a:spcBef>
                <a:spcPct val="20000"/>
              </a:spcBef>
              <a:buFont typeface="Wingdings" pitchFamily="2" charset="2"/>
              <a:buChar char="q"/>
            </a:pPr>
            <a:endParaRPr lang="en-US" sz="1200" b="0" dirty="0"/>
          </a:p>
          <a:p>
            <a:pPr marL="342900" indent="-342900">
              <a:lnSpc>
                <a:spcPct val="90000"/>
              </a:lnSpc>
              <a:spcBef>
                <a:spcPct val="20000"/>
              </a:spcBef>
              <a:buFont typeface="Wingdings" pitchFamily="2" charset="2"/>
              <a:buChar char="q"/>
            </a:pPr>
            <a:endParaRPr lang="en-US" sz="1200" b="0" dirty="0"/>
          </a:p>
          <a:p>
            <a:pPr marL="342900" indent="-342900">
              <a:lnSpc>
                <a:spcPct val="90000"/>
              </a:lnSpc>
              <a:spcBef>
                <a:spcPct val="20000"/>
              </a:spcBef>
              <a:buFont typeface="Wingdings" pitchFamily="2" charset="2"/>
              <a:buChar char="q"/>
            </a:pPr>
            <a:endParaRPr lang="en-US" sz="1200" b="0" dirty="0"/>
          </a:p>
          <a:p>
            <a:pPr marL="342900" indent="-342900">
              <a:lnSpc>
                <a:spcPct val="90000"/>
              </a:lnSpc>
              <a:spcBef>
                <a:spcPct val="20000"/>
              </a:spcBef>
              <a:buFont typeface="Wingdings" pitchFamily="2" charset="2"/>
              <a:buChar char="q"/>
            </a:pPr>
            <a:endParaRPr lang="en-US" sz="1200" b="0" dirty="0"/>
          </a:p>
          <a:p>
            <a:pPr marL="342900" indent="-342900">
              <a:lnSpc>
                <a:spcPct val="90000"/>
              </a:lnSpc>
              <a:spcBef>
                <a:spcPct val="20000"/>
              </a:spcBef>
              <a:buFont typeface="Wingdings" pitchFamily="2" charset="2"/>
              <a:buNone/>
            </a:pPr>
            <a:r>
              <a:rPr lang="en-US" sz="1200" b="0" dirty="0"/>
              <a:t>	</a:t>
            </a:r>
          </a:p>
        </p:txBody>
      </p:sp>
      <p:sp>
        <p:nvSpPr>
          <p:cNvPr id="56323" name="Slide Number Placeholder 2"/>
          <p:cNvSpPr>
            <a:spLocks noGrp="1"/>
          </p:cNvSpPr>
          <p:nvPr>
            <p:ph type="sldNum" sz="quarter" idx="12"/>
          </p:nvPr>
        </p:nvSpPr>
        <p:spPr>
          <a:noFill/>
        </p:spPr>
        <p:txBody>
          <a:bodyPr/>
          <a:lstStyle/>
          <a:p>
            <a:fld id="{5A5DA489-B325-40DC-927E-ED4DFB375C5E}" type="slidenum">
              <a:rPr lang="en-US" smtClean="0">
                <a:latin typeface="Arial" pitchFamily="34" charset="0"/>
              </a:rPr>
              <a:pPr/>
              <a:t>53</a:t>
            </a:fld>
            <a:endParaRPr lang="en-US" smtClean="0">
              <a:latin typeface="Arial" pitchFamily="34" charset="0"/>
            </a:endParaRPr>
          </a:p>
        </p:txBody>
      </p:sp>
      <p:pic>
        <p:nvPicPr>
          <p:cNvPr id="152578" name="Picture 2" descr="http://www.healthsachoice.com/wp-content/uploads/2012/07/man-green-check-mark.jpg"/>
          <p:cNvPicPr>
            <a:picLocks noChangeAspect="1" noChangeArrowheads="1"/>
          </p:cNvPicPr>
          <p:nvPr/>
        </p:nvPicPr>
        <p:blipFill>
          <a:blip r:embed="rId2" cstate="print"/>
          <a:srcRect l="5007" t="8920" r="2372" b="17488"/>
          <a:stretch>
            <a:fillRect/>
          </a:stretch>
        </p:blipFill>
        <p:spPr bwMode="auto">
          <a:xfrm>
            <a:off x="620688" y="1259632"/>
            <a:ext cx="2018406" cy="1800200"/>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228600" y="1524000"/>
            <a:ext cx="6381750" cy="1150938"/>
          </a:xfrm>
          <a:prstGeom prst="rect">
            <a:avLst/>
          </a:prstGeom>
          <a:noFill/>
          <a:ln w="9525">
            <a:noFill/>
            <a:miter lim="800000"/>
            <a:headEnd/>
            <a:tailEnd/>
          </a:ln>
        </p:spPr>
        <p:txBody>
          <a:bodyPr bIns="91440" anchor="b"/>
          <a:lstStyle/>
          <a:p>
            <a:pPr algn="ctr"/>
            <a:r>
              <a:rPr lang="en-US" sz="4000" b="0">
                <a:solidFill>
                  <a:srgbClr val="FF0000"/>
                </a:solidFill>
              </a:rPr>
              <a:t/>
            </a:r>
            <a:br>
              <a:rPr lang="en-US" sz="4000" b="0">
                <a:solidFill>
                  <a:srgbClr val="FF0000"/>
                </a:solidFill>
              </a:rPr>
            </a:br>
            <a:endParaRPr lang="en-US" sz="4000" b="0">
              <a:solidFill>
                <a:srgbClr val="FF0000"/>
              </a:solidFill>
            </a:endParaRPr>
          </a:p>
        </p:txBody>
      </p:sp>
      <p:sp>
        <p:nvSpPr>
          <p:cNvPr id="57347" name="Rectangle 3"/>
          <p:cNvSpPr>
            <a:spLocks noChangeArrowheads="1"/>
          </p:cNvSpPr>
          <p:nvPr/>
        </p:nvSpPr>
        <p:spPr bwMode="auto">
          <a:xfrm>
            <a:off x="404664" y="2339752"/>
            <a:ext cx="6076950" cy="5029200"/>
          </a:xfrm>
          <a:prstGeom prst="rect">
            <a:avLst/>
          </a:prstGeom>
          <a:noFill/>
          <a:ln w="9525">
            <a:noFill/>
            <a:miter lim="800000"/>
            <a:headEnd/>
            <a:tailEnd/>
          </a:ln>
        </p:spPr>
        <p:txBody>
          <a:bodyPr/>
          <a:lstStyle/>
          <a:p>
            <a:pPr marL="273050" indent="-273050">
              <a:lnSpc>
                <a:spcPct val="90000"/>
              </a:lnSpc>
              <a:spcBef>
                <a:spcPct val="20000"/>
              </a:spcBef>
              <a:buFontTx/>
              <a:buChar char="•"/>
            </a:pPr>
            <a:r>
              <a:rPr lang="en-US" sz="1600" b="0" dirty="0">
                <a:cs typeface="Times New Roman" pitchFamily="18" charset="0"/>
              </a:rPr>
              <a:t>Existing technologies </a:t>
            </a:r>
            <a:r>
              <a:rPr lang="en-US" sz="1600" b="1" i="1" u="sng" dirty="0">
                <a:solidFill>
                  <a:srgbClr val="FF0000"/>
                </a:solidFill>
                <a:cs typeface="Times New Roman" pitchFamily="18" charset="0"/>
              </a:rPr>
              <a:t>“FAIL”</a:t>
            </a:r>
            <a:r>
              <a:rPr lang="en-US" sz="1600" b="1" i="1" dirty="0">
                <a:solidFill>
                  <a:srgbClr val="FF0000"/>
                </a:solidFill>
                <a:cs typeface="Times New Roman" pitchFamily="18" charset="0"/>
              </a:rPr>
              <a:t>  </a:t>
            </a:r>
            <a:r>
              <a:rPr lang="en-US" sz="1600" b="0" dirty="0">
                <a:cs typeface="Times New Roman" pitchFamily="18" charset="0"/>
              </a:rPr>
              <a:t>in one or more of the key decision making criteria when selecting a cleaner/disinfectant.</a:t>
            </a:r>
          </a:p>
          <a:p>
            <a:pPr marL="273050" indent="-273050">
              <a:lnSpc>
                <a:spcPct val="90000"/>
              </a:lnSpc>
              <a:spcBef>
                <a:spcPct val="20000"/>
              </a:spcBef>
            </a:pPr>
            <a:endParaRPr lang="en-US" sz="1600" b="0" dirty="0">
              <a:cs typeface="Times New Roman" pitchFamily="18" charset="0"/>
            </a:endParaRPr>
          </a:p>
          <a:p>
            <a:pPr marL="547688" lvl="1" indent="-228600">
              <a:lnSpc>
                <a:spcPct val="90000"/>
              </a:lnSpc>
              <a:spcBef>
                <a:spcPct val="20000"/>
              </a:spcBef>
              <a:buFontTx/>
              <a:buChar char="–"/>
            </a:pPr>
            <a:r>
              <a:rPr lang="en-US" sz="1600" b="1" i="1" dirty="0">
                <a:cs typeface="Times New Roman" pitchFamily="18" charset="0"/>
              </a:rPr>
              <a:t>Cleaning Efficacy</a:t>
            </a:r>
            <a:r>
              <a:rPr lang="en-US" b="1" i="1" dirty="0">
                <a:cs typeface="Times New Roman" pitchFamily="18" charset="0"/>
              </a:rPr>
              <a:t> </a:t>
            </a:r>
            <a:r>
              <a:rPr lang="en-US" sz="1400" b="0" dirty="0">
                <a:cs typeface="Times New Roman" pitchFamily="18" charset="0"/>
              </a:rPr>
              <a:t>(sometimes a product can disinfect but it does not function to clean/sanitize)</a:t>
            </a:r>
            <a:br>
              <a:rPr lang="en-US" sz="1400" b="0" dirty="0">
                <a:cs typeface="Times New Roman" pitchFamily="18" charset="0"/>
              </a:rPr>
            </a:br>
            <a:endParaRPr lang="en-US" sz="1400" b="0" dirty="0">
              <a:cs typeface="Times New Roman" pitchFamily="18" charset="0"/>
            </a:endParaRPr>
          </a:p>
          <a:p>
            <a:pPr marL="547688" lvl="1" indent="-228600">
              <a:lnSpc>
                <a:spcPct val="90000"/>
              </a:lnSpc>
              <a:spcBef>
                <a:spcPct val="20000"/>
              </a:spcBef>
              <a:buFontTx/>
              <a:buChar char="–"/>
            </a:pPr>
            <a:r>
              <a:rPr lang="en-US" sz="1600" b="1" i="1" dirty="0">
                <a:cs typeface="Times New Roman" pitchFamily="18" charset="0"/>
              </a:rPr>
              <a:t>Disinfection Capability</a:t>
            </a:r>
            <a:r>
              <a:rPr lang="en-US" b="1" i="1" dirty="0">
                <a:cs typeface="Times New Roman" pitchFamily="18" charset="0"/>
              </a:rPr>
              <a:t> </a:t>
            </a:r>
            <a:r>
              <a:rPr lang="en-US" sz="1400" b="0" dirty="0">
                <a:cs typeface="Times New Roman" pitchFamily="18" charset="0"/>
              </a:rPr>
              <a:t>(read instruction labels carefully and identify what  level of disinfection is the technology capable of)</a:t>
            </a:r>
            <a:br>
              <a:rPr lang="en-US" sz="1400" b="0" dirty="0">
                <a:cs typeface="Times New Roman" pitchFamily="18" charset="0"/>
              </a:rPr>
            </a:br>
            <a:endParaRPr lang="en-US" sz="1400" b="0" dirty="0">
              <a:cs typeface="Times New Roman" pitchFamily="18" charset="0"/>
            </a:endParaRPr>
          </a:p>
          <a:p>
            <a:pPr marL="547688" lvl="1" indent="-228600">
              <a:lnSpc>
                <a:spcPct val="90000"/>
              </a:lnSpc>
              <a:spcBef>
                <a:spcPct val="20000"/>
              </a:spcBef>
              <a:buFontTx/>
              <a:buChar char="–"/>
            </a:pPr>
            <a:r>
              <a:rPr lang="en-US" sz="1600" b="1" i="1" dirty="0">
                <a:cs typeface="Times New Roman" pitchFamily="18" charset="0"/>
              </a:rPr>
              <a:t>Personal Health &amp; Safety</a:t>
            </a:r>
            <a:r>
              <a:rPr lang="en-US" b="1" i="1" dirty="0">
                <a:cs typeface="Times New Roman" pitchFamily="18" charset="0"/>
              </a:rPr>
              <a:t> </a:t>
            </a:r>
            <a:r>
              <a:rPr lang="en-US" sz="1400" b="0" dirty="0">
                <a:cs typeface="Times New Roman" pitchFamily="18" charset="0"/>
              </a:rPr>
              <a:t>(is this technology safe to the user and customers entering the workplace?)</a:t>
            </a:r>
            <a:br>
              <a:rPr lang="en-US" sz="1400" b="0" dirty="0">
                <a:cs typeface="Times New Roman" pitchFamily="18" charset="0"/>
              </a:rPr>
            </a:br>
            <a:endParaRPr lang="en-US" sz="1400" b="0" dirty="0">
              <a:cs typeface="Times New Roman" pitchFamily="18" charset="0"/>
            </a:endParaRPr>
          </a:p>
          <a:p>
            <a:pPr marL="547688" lvl="1" indent="-228600">
              <a:lnSpc>
                <a:spcPct val="90000"/>
              </a:lnSpc>
              <a:spcBef>
                <a:spcPct val="20000"/>
              </a:spcBef>
              <a:buFontTx/>
              <a:buChar char="–"/>
            </a:pPr>
            <a:r>
              <a:rPr lang="en-US" sz="1600" b="1" i="1" dirty="0">
                <a:cs typeface="Times New Roman" pitchFamily="18" charset="0"/>
              </a:rPr>
              <a:t>Environmental Responsibility</a:t>
            </a:r>
            <a:r>
              <a:rPr lang="en-US" b="1" i="1" dirty="0">
                <a:cs typeface="Times New Roman" pitchFamily="18" charset="0"/>
              </a:rPr>
              <a:t> </a:t>
            </a:r>
            <a:r>
              <a:rPr lang="en-US" sz="1400" b="0" dirty="0">
                <a:cs typeface="Times New Roman" pitchFamily="18" charset="0"/>
              </a:rPr>
              <a:t>(with the current trend towards  “greener” products, is the technology truly safe to the environment?)</a:t>
            </a:r>
            <a:br>
              <a:rPr lang="en-US" sz="1400" b="0" dirty="0">
                <a:cs typeface="Times New Roman" pitchFamily="18" charset="0"/>
              </a:rPr>
            </a:br>
            <a:endParaRPr lang="en-US" sz="1400" b="0" dirty="0">
              <a:cs typeface="Times New Roman" pitchFamily="18" charset="0"/>
            </a:endParaRPr>
          </a:p>
          <a:p>
            <a:pPr marL="547688" lvl="1" indent="-228600">
              <a:lnSpc>
                <a:spcPct val="90000"/>
              </a:lnSpc>
              <a:spcBef>
                <a:spcPct val="20000"/>
              </a:spcBef>
            </a:pPr>
            <a:endParaRPr lang="en-US" sz="1400" b="0" dirty="0">
              <a:cs typeface="Times New Roman" pitchFamily="18" charset="0"/>
            </a:endParaRPr>
          </a:p>
          <a:p>
            <a:pPr marL="547688" lvl="1" indent="-228600">
              <a:lnSpc>
                <a:spcPct val="90000"/>
              </a:lnSpc>
              <a:spcBef>
                <a:spcPct val="20000"/>
              </a:spcBef>
            </a:pPr>
            <a:endParaRPr lang="en-US" sz="2400" b="0" dirty="0">
              <a:cs typeface="Times New Roman" pitchFamily="18" charset="0"/>
            </a:endParaRPr>
          </a:p>
          <a:p>
            <a:pPr marL="273050" indent="-273050">
              <a:lnSpc>
                <a:spcPct val="90000"/>
              </a:lnSpc>
              <a:spcBef>
                <a:spcPct val="20000"/>
              </a:spcBef>
              <a:buFontTx/>
              <a:buChar char="•"/>
            </a:pPr>
            <a:r>
              <a:rPr lang="en-US" sz="1600" b="0" dirty="0">
                <a:cs typeface="Times New Roman" pitchFamily="18" charset="0"/>
              </a:rPr>
              <a:t>There is a growing demand for new technology that makes the decision maker and staff feel</a:t>
            </a:r>
            <a:r>
              <a:rPr lang="en-US" sz="1600" b="0" i="1" dirty="0">
                <a:cs typeface="Times New Roman" pitchFamily="18" charset="0"/>
              </a:rPr>
              <a:t> </a:t>
            </a:r>
            <a:r>
              <a:rPr lang="en-US" sz="1600" b="1" i="1" u="sng" dirty="0">
                <a:cs typeface="Times New Roman" pitchFamily="18" charset="0"/>
              </a:rPr>
              <a:t>Confident </a:t>
            </a:r>
            <a:r>
              <a:rPr lang="en-US" sz="1600" b="1" i="1" dirty="0">
                <a:cs typeface="Times New Roman" pitchFamily="18" charset="0"/>
              </a:rPr>
              <a:t> </a:t>
            </a:r>
            <a:r>
              <a:rPr lang="en-US" sz="1600" b="0" i="1" dirty="0">
                <a:cs typeface="Times New Roman" pitchFamily="18" charset="0"/>
              </a:rPr>
              <a:t>and </a:t>
            </a:r>
            <a:r>
              <a:rPr lang="en-US" sz="1600" b="1" i="1" u="sng" dirty="0">
                <a:cs typeface="Times New Roman" pitchFamily="18" charset="0"/>
              </a:rPr>
              <a:t>Responsible</a:t>
            </a:r>
            <a:r>
              <a:rPr lang="en-US" sz="1600" b="1" i="1" dirty="0">
                <a:cs typeface="Times New Roman" pitchFamily="18" charset="0"/>
              </a:rPr>
              <a:t> </a:t>
            </a:r>
            <a:r>
              <a:rPr lang="en-US" sz="1600" b="0" i="1" dirty="0">
                <a:cs typeface="Times New Roman" pitchFamily="18" charset="0"/>
              </a:rPr>
              <a:t>when cleaning, disinfecting and sterilizing. </a:t>
            </a:r>
            <a:r>
              <a:rPr lang="en-US" sz="1400" b="0" i="1" dirty="0">
                <a:cs typeface="Times New Roman" pitchFamily="18" charset="0"/>
              </a:rPr>
              <a:t/>
            </a:r>
            <a:br>
              <a:rPr lang="en-US" sz="1400" b="0" i="1" dirty="0">
                <a:cs typeface="Times New Roman" pitchFamily="18" charset="0"/>
              </a:rPr>
            </a:br>
            <a:endParaRPr lang="en-US" sz="1400" b="0" i="1" dirty="0">
              <a:cs typeface="Times New Roman" pitchFamily="18" charset="0"/>
            </a:endParaRPr>
          </a:p>
        </p:txBody>
      </p:sp>
      <p:sp>
        <p:nvSpPr>
          <p:cNvPr id="491524" name="Rectangle 4"/>
          <p:cNvSpPr>
            <a:spLocks noChangeArrowheads="1"/>
          </p:cNvSpPr>
          <p:nvPr/>
        </p:nvSpPr>
        <p:spPr bwMode="auto">
          <a:xfrm>
            <a:off x="116632" y="1403648"/>
            <a:ext cx="6629400" cy="437728"/>
          </a:xfrm>
          <a:prstGeom prst="rect">
            <a:avLst/>
          </a:prstGeom>
          <a:noFill/>
          <a:ln w="9525">
            <a:noFill/>
            <a:miter lim="800000"/>
            <a:headEnd/>
            <a:tailEnd/>
          </a:ln>
        </p:spPr>
        <p:txBody>
          <a:bodyPr anchor="ctr"/>
          <a:lstStyle/>
          <a:p>
            <a:pPr algn="ctr" eaLnBrk="0" hangingPunct="0">
              <a:defRPr/>
            </a:pPr>
            <a:r>
              <a:rPr lang="en-US" sz="1600" b="1" i="1" dirty="0" smtClean="0">
                <a:effectLst>
                  <a:outerShdw blurRad="38100" dist="38100" dir="2700000" algn="tl">
                    <a:srgbClr val="C0C0C0"/>
                  </a:outerShdw>
                </a:effectLst>
                <a:latin typeface="+mj-lt"/>
              </a:rPr>
              <a:t>Considerations </a:t>
            </a:r>
            <a:r>
              <a:rPr lang="en-US" sz="1600" b="1" i="1" dirty="0">
                <a:effectLst>
                  <a:outerShdw blurRad="38100" dist="38100" dir="2700000" algn="tl">
                    <a:srgbClr val="C0C0C0"/>
                  </a:outerShdw>
                </a:effectLst>
                <a:latin typeface="+mj-lt"/>
              </a:rPr>
              <a:t>you should be aware of when deciding which chemical disinfectant to use for infection control in your workplace.</a:t>
            </a:r>
          </a:p>
        </p:txBody>
      </p:sp>
      <p:sp>
        <p:nvSpPr>
          <p:cNvPr id="57351" name="Slide Number Placeholder 6"/>
          <p:cNvSpPr>
            <a:spLocks noGrp="1"/>
          </p:cNvSpPr>
          <p:nvPr>
            <p:ph type="sldNum" sz="quarter" idx="12"/>
          </p:nvPr>
        </p:nvSpPr>
        <p:spPr>
          <a:noFill/>
        </p:spPr>
        <p:txBody>
          <a:bodyPr/>
          <a:lstStyle/>
          <a:p>
            <a:fld id="{1C0DE824-BD7F-439B-AA73-535804D4CA6F}" type="slidenum">
              <a:rPr lang="en-US" smtClean="0">
                <a:latin typeface="Arial" pitchFamily="34" charset="0"/>
              </a:rPr>
              <a:pPr/>
              <a:t>54</a:t>
            </a:fld>
            <a:endParaRPr lang="en-US" smtClean="0">
              <a:latin typeface="Arial" pitchFamily="34" charset="0"/>
            </a:endParaRPr>
          </a:p>
        </p:txBody>
      </p:sp>
      <p:sp>
        <p:nvSpPr>
          <p:cNvPr id="10" name="Line 7"/>
          <p:cNvSpPr>
            <a:spLocks noChangeShapeType="1"/>
          </p:cNvSpPr>
          <p:nvPr/>
        </p:nvSpPr>
        <p:spPr bwMode="auto">
          <a:xfrm>
            <a:off x="533400" y="899592"/>
            <a:ext cx="5791200" cy="0"/>
          </a:xfrm>
          <a:prstGeom prst="line">
            <a:avLst/>
          </a:prstGeom>
          <a:noFill/>
          <a:ln w="9525">
            <a:solidFill>
              <a:schemeClr val="tx1"/>
            </a:solidFill>
            <a:round/>
            <a:headEnd/>
            <a:tailEnd/>
          </a:ln>
        </p:spPr>
        <p:txBody>
          <a:bodyPr/>
          <a:lstStyle/>
          <a:p>
            <a:endParaRPr lang="en-CA"/>
          </a:p>
        </p:txBody>
      </p:sp>
      <p:sp>
        <p:nvSpPr>
          <p:cNvPr id="11" name="Rectangle 10"/>
          <p:cNvSpPr/>
          <p:nvPr/>
        </p:nvSpPr>
        <p:spPr>
          <a:xfrm>
            <a:off x="449227" y="395536"/>
            <a:ext cx="5942011" cy="346249"/>
          </a:xfrm>
          <a:prstGeom prst="rect">
            <a:avLst/>
          </a:prstGeom>
        </p:spPr>
        <p:txBody>
          <a:bodyPr wrap="none">
            <a:spAutoFit/>
          </a:bodyPr>
          <a:lstStyle/>
          <a:p>
            <a:r>
              <a:rPr lang="en-US" sz="1650" b="1" i="1" dirty="0" smtClean="0">
                <a:solidFill>
                  <a:schemeClr val="tx2"/>
                </a:solidFill>
                <a:latin typeface="Ariel narrow"/>
                <a:cs typeface="Arial" pitchFamily="34" charset="0"/>
              </a:rPr>
              <a:t>Understanding some difference of chemical disinfectants</a:t>
            </a:r>
            <a:endParaRPr lang="en-US" sz="1650" b="1" i="1" dirty="0">
              <a:solidFill>
                <a:schemeClr val="tx2"/>
              </a:solidFill>
              <a:latin typeface="Ariel narrow"/>
              <a:cs typeface="Arial" pitchFamily="34" charset="0"/>
            </a:endParaRPr>
          </a:p>
        </p:txBody>
      </p:sp>
      <p:sp>
        <p:nvSpPr>
          <p:cNvPr id="8" name="TextBox 7"/>
          <p:cNvSpPr txBox="1"/>
          <p:nvPr/>
        </p:nvSpPr>
        <p:spPr>
          <a:xfrm>
            <a:off x="6165304" y="8774886"/>
            <a:ext cx="720080" cy="253916"/>
          </a:xfrm>
          <a:prstGeom prst="rect">
            <a:avLst/>
          </a:prstGeom>
          <a:noFill/>
        </p:spPr>
        <p:txBody>
          <a:bodyPr wrap="square" rtlCol="0">
            <a:spAutoFit/>
          </a:bodyPr>
          <a:lstStyle/>
          <a:p>
            <a:r>
              <a:rPr lang="en-CA" sz="1050" b="1" i="1" dirty="0" smtClean="0"/>
              <a:t>WB #17</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332656" y="1565722"/>
            <a:ext cx="5638800" cy="2862262"/>
          </a:xfrm>
          <a:prstGeom prst="rect">
            <a:avLst/>
          </a:prstGeom>
          <a:noFill/>
          <a:ln w="9525">
            <a:noFill/>
            <a:miter lim="800000"/>
            <a:headEnd/>
            <a:tailEnd/>
          </a:ln>
        </p:spPr>
        <p:txBody>
          <a:bodyPr tIns="0" bIns="0" anchor="ctr">
            <a:spAutoFit/>
          </a:bodyPr>
          <a:lstStyle/>
          <a:p>
            <a:r>
              <a:rPr lang="en-US" sz="1400" b="0" dirty="0">
                <a:latin typeface="+mj-lt"/>
              </a:rPr>
              <a:t>Chemical germicides/disinfectants vary greatly in their potential to damage the environment.  When choosing a product to use in the workplace, it is important to research effectiveness as well as environmental safety.</a:t>
            </a:r>
          </a:p>
          <a:p>
            <a:endParaRPr lang="en-US" sz="1400" b="0" dirty="0">
              <a:latin typeface="+mj-lt"/>
            </a:endParaRPr>
          </a:p>
          <a:p>
            <a:r>
              <a:rPr lang="en-US" sz="1400" b="0" dirty="0">
                <a:latin typeface="+mj-lt"/>
              </a:rPr>
              <a:t>Some main environmental concerns to consider are:</a:t>
            </a:r>
          </a:p>
          <a:p>
            <a:endParaRPr lang="en-US" sz="1400" b="0" dirty="0">
              <a:latin typeface="+mj-lt"/>
            </a:endParaRPr>
          </a:p>
          <a:p>
            <a:pPr>
              <a:buFontTx/>
              <a:buChar char="-"/>
            </a:pPr>
            <a:r>
              <a:rPr lang="en-US" sz="1400" b="0" dirty="0">
                <a:latin typeface="+mj-lt"/>
              </a:rPr>
              <a:t>Does the technology produce volatile organics (VOCs</a:t>
            </a:r>
            <a:r>
              <a:rPr lang="en-US" sz="1400" b="0" dirty="0" smtClean="0">
                <a:latin typeface="+mj-lt"/>
              </a:rPr>
              <a:t>)?</a:t>
            </a:r>
            <a:endParaRPr lang="en-US" sz="1400" b="0" dirty="0">
              <a:latin typeface="+mj-lt"/>
            </a:endParaRPr>
          </a:p>
          <a:p>
            <a:pPr>
              <a:buFontTx/>
              <a:buChar char="-"/>
            </a:pPr>
            <a:r>
              <a:rPr lang="en-US" sz="1400" b="0" dirty="0">
                <a:latin typeface="+mj-lt"/>
              </a:rPr>
              <a:t>What is the biodegradability of the disinfectant?</a:t>
            </a:r>
          </a:p>
          <a:p>
            <a:pPr>
              <a:buFontTx/>
              <a:buChar char="-"/>
            </a:pPr>
            <a:r>
              <a:rPr lang="en-US" sz="1400" b="0" dirty="0">
                <a:latin typeface="+mj-lt"/>
              </a:rPr>
              <a:t>Does the technology pose toxicity issues to aquatic life?</a:t>
            </a:r>
            <a:br>
              <a:rPr lang="en-US" sz="1400" b="0" dirty="0">
                <a:latin typeface="+mj-lt"/>
              </a:rPr>
            </a:br>
            <a:r>
              <a:rPr lang="en-US" sz="1400" b="0" dirty="0">
                <a:latin typeface="+mj-lt"/>
              </a:rPr>
              <a:t>-Does the technology pose concern for endocrine disruption (hormone)?</a:t>
            </a:r>
            <a:br>
              <a:rPr lang="en-US" sz="1400" b="0" dirty="0">
                <a:latin typeface="+mj-lt"/>
              </a:rPr>
            </a:br>
            <a:r>
              <a:rPr lang="en-US" sz="1400" b="0" dirty="0">
                <a:latin typeface="+mj-lt"/>
              </a:rPr>
              <a:t>-Does the technology create heavy metal byproducts?</a:t>
            </a:r>
          </a:p>
          <a:p>
            <a:endParaRPr lang="en-US" sz="1400" b="0" dirty="0">
              <a:latin typeface="+mj-lt"/>
            </a:endParaRPr>
          </a:p>
          <a:p>
            <a:pPr algn="ctr"/>
            <a:endParaRPr lang="en-US" b="0" dirty="0">
              <a:latin typeface="+mj-lt"/>
            </a:endParaRPr>
          </a:p>
        </p:txBody>
      </p:sp>
      <p:sp>
        <p:nvSpPr>
          <p:cNvPr id="58371" name="Rectangle 3"/>
          <p:cNvSpPr>
            <a:spLocks noChangeArrowheads="1"/>
          </p:cNvSpPr>
          <p:nvPr/>
        </p:nvSpPr>
        <p:spPr bwMode="auto">
          <a:xfrm>
            <a:off x="116632" y="1115616"/>
            <a:ext cx="6553200" cy="338554"/>
          </a:xfrm>
          <a:prstGeom prst="rect">
            <a:avLst/>
          </a:prstGeom>
          <a:noFill/>
          <a:ln w="9525">
            <a:noFill/>
            <a:miter lim="800000"/>
            <a:headEnd/>
            <a:tailEnd/>
          </a:ln>
        </p:spPr>
        <p:txBody>
          <a:bodyPr>
            <a:spAutoFit/>
          </a:bodyPr>
          <a:lstStyle/>
          <a:p>
            <a:pPr algn="ctr"/>
            <a:r>
              <a:rPr lang="en-US" sz="1600" b="1" i="1" dirty="0" smtClean="0">
                <a:latin typeface="Arial Narrow" pitchFamily="34" charset="0"/>
              </a:rPr>
              <a:t>How </a:t>
            </a:r>
            <a:r>
              <a:rPr lang="en-US" sz="1600" b="1" i="1" dirty="0">
                <a:latin typeface="Arial Narrow" pitchFamily="34" charset="0"/>
              </a:rPr>
              <a:t>safe are your current products and are there environmental concerns?</a:t>
            </a:r>
          </a:p>
        </p:txBody>
      </p:sp>
      <p:sp>
        <p:nvSpPr>
          <p:cNvPr id="58372" name="Rectangle 5"/>
          <p:cNvSpPr>
            <a:spLocks noChangeArrowheads="1"/>
          </p:cNvSpPr>
          <p:nvPr/>
        </p:nvSpPr>
        <p:spPr bwMode="auto">
          <a:xfrm>
            <a:off x="304800" y="3962400"/>
            <a:ext cx="6304931" cy="338554"/>
          </a:xfrm>
          <a:prstGeom prst="rect">
            <a:avLst/>
          </a:prstGeom>
          <a:noFill/>
          <a:ln w="9525">
            <a:noFill/>
            <a:miter lim="800000"/>
            <a:headEnd/>
            <a:tailEnd/>
          </a:ln>
        </p:spPr>
        <p:txBody>
          <a:bodyPr wrap="none">
            <a:spAutoFit/>
          </a:bodyPr>
          <a:lstStyle/>
          <a:p>
            <a:r>
              <a:rPr lang="en-US" sz="1600" b="1" i="1" dirty="0">
                <a:latin typeface="Arial Narrow" pitchFamily="34" charset="0"/>
              </a:rPr>
              <a:t>What are some serious concerns related to the use of chemical disinfectant?</a:t>
            </a:r>
          </a:p>
        </p:txBody>
      </p:sp>
      <p:sp>
        <p:nvSpPr>
          <p:cNvPr id="58373" name="Rectangle 6"/>
          <p:cNvSpPr>
            <a:spLocks noChangeArrowheads="1"/>
          </p:cNvSpPr>
          <p:nvPr/>
        </p:nvSpPr>
        <p:spPr bwMode="auto">
          <a:xfrm>
            <a:off x="304800" y="4343400"/>
            <a:ext cx="6172200" cy="4186238"/>
          </a:xfrm>
          <a:prstGeom prst="rect">
            <a:avLst/>
          </a:prstGeom>
          <a:noFill/>
          <a:ln w="9525">
            <a:noFill/>
            <a:miter lim="800000"/>
            <a:headEnd/>
            <a:tailEnd/>
          </a:ln>
        </p:spPr>
        <p:txBody>
          <a:bodyPr>
            <a:spAutoFit/>
          </a:bodyPr>
          <a:lstStyle/>
          <a:p>
            <a:r>
              <a:rPr lang="en-US" sz="1400" b="1" i="1" dirty="0">
                <a:latin typeface="+mj-lt"/>
              </a:rPr>
              <a:t>Toxicity?  </a:t>
            </a:r>
            <a:r>
              <a:rPr lang="en-US" sz="1400" b="0" dirty="0">
                <a:latin typeface="+mj-lt"/>
              </a:rPr>
              <a:t>Chlorine is toxic to humans and may damage the environment. Formaldehyde is a potential carcinogen</a:t>
            </a:r>
            <a:br>
              <a:rPr lang="en-US" sz="1400" b="0" dirty="0">
                <a:latin typeface="+mj-lt"/>
              </a:rPr>
            </a:br>
            <a:endParaRPr lang="en-US" sz="1400" b="0" dirty="0">
              <a:latin typeface="+mj-lt"/>
            </a:endParaRPr>
          </a:p>
          <a:p>
            <a:r>
              <a:rPr lang="en-US" sz="1400" b="1" i="1" dirty="0">
                <a:latin typeface="+mj-lt"/>
              </a:rPr>
              <a:t>Irritating?  </a:t>
            </a:r>
            <a:r>
              <a:rPr lang="en-US" sz="1400" b="0" dirty="0">
                <a:latin typeface="+mj-lt"/>
              </a:rPr>
              <a:t>example </a:t>
            </a:r>
            <a:r>
              <a:rPr lang="en-US" sz="1400" b="0" i="1" dirty="0">
                <a:latin typeface="+mj-lt"/>
              </a:rPr>
              <a:t>chlorine</a:t>
            </a:r>
            <a:r>
              <a:rPr lang="en-US" sz="1400" b="0" dirty="0">
                <a:latin typeface="+mj-lt"/>
              </a:rPr>
              <a:t> in high concentrations can burn skin/eyes.  </a:t>
            </a:r>
            <a:r>
              <a:rPr lang="en-US" sz="1400" b="0" i="1" dirty="0" err="1">
                <a:latin typeface="+mj-lt"/>
              </a:rPr>
              <a:t>Phenolics</a:t>
            </a:r>
            <a:r>
              <a:rPr lang="en-US" sz="1400" b="0" dirty="0">
                <a:latin typeface="+mj-lt"/>
              </a:rPr>
              <a:t> may cause liver damage, skin de-pigmentation and skin burns.  </a:t>
            </a:r>
            <a:r>
              <a:rPr lang="en-US" sz="1400" b="0" i="1" dirty="0" err="1">
                <a:latin typeface="+mj-lt"/>
              </a:rPr>
              <a:t>Glutaraldehyde</a:t>
            </a:r>
            <a:r>
              <a:rPr lang="en-US" sz="1400" b="0" dirty="0">
                <a:latin typeface="+mj-lt"/>
              </a:rPr>
              <a:t> can cause respiratory sensitization and contact dermatitis</a:t>
            </a:r>
            <a:br>
              <a:rPr lang="en-US" sz="1400" b="0" dirty="0">
                <a:latin typeface="+mj-lt"/>
              </a:rPr>
            </a:br>
            <a:endParaRPr lang="en-US" sz="1400" b="0" dirty="0">
              <a:latin typeface="+mj-lt"/>
            </a:endParaRPr>
          </a:p>
          <a:p>
            <a:r>
              <a:rPr lang="en-US" sz="1400" b="1" i="1" dirty="0">
                <a:latin typeface="+mj-lt"/>
              </a:rPr>
              <a:t>Damaging? </a:t>
            </a:r>
            <a:r>
              <a:rPr lang="en-US" sz="1400" b="0" dirty="0">
                <a:latin typeface="+mj-lt"/>
              </a:rPr>
              <a:t>Hydrogen peroxide can cause bleaching and corrosion unless formulated and used properly </a:t>
            </a:r>
            <a:br>
              <a:rPr lang="en-US" sz="1400" b="0" dirty="0">
                <a:latin typeface="+mj-lt"/>
              </a:rPr>
            </a:br>
            <a:endParaRPr lang="en-US" sz="1400" b="0" dirty="0">
              <a:latin typeface="+mj-lt"/>
            </a:endParaRPr>
          </a:p>
          <a:p>
            <a:r>
              <a:rPr lang="en-US" sz="1400" b="1" i="1" dirty="0">
                <a:latin typeface="+mj-lt"/>
              </a:rPr>
              <a:t>Environmental load?  </a:t>
            </a:r>
            <a:r>
              <a:rPr lang="en-US" sz="1400" b="0" dirty="0">
                <a:latin typeface="+mj-lt"/>
              </a:rPr>
              <a:t>Volatile organics contribute to smog.  Volatile organics can affect indoor air quality and workplace safety.  Germicides or their by-products can disrupt the activity of hormones</a:t>
            </a:r>
          </a:p>
          <a:p>
            <a:endParaRPr lang="en-US" sz="1400" b="0" dirty="0">
              <a:latin typeface="+mj-lt"/>
            </a:endParaRPr>
          </a:p>
          <a:p>
            <a:r>
              <a:rPr lang="en-US" sz="1400" b="1" i="1" dirty="0">
                <a:latin typeface="+mj-lt"/>
              </a:rPr>
              <a:t>Severe precautions in use?  </a:t>
            </a:r>
            <a:r>
              <a:rPr lang="en-US" sz="1400" b="0" dirty="0">
                <a:latin typeface="+mj-lt"/>
              </a:rPr>
              <a:t>Accidental misuse or ingestion may result in poisoning</a:t>
            </a:r>
          </a:p>
          <a:p>
            <a:endParaRPr lang="en-US" sz="1400" b="0" dirty="0">
              <a:latin typeface="+mj-lt"/>
            </a:endParaRPr>
          </a:p>
          <a:p>
            <a:r>
              <a:rPr lang="en-US" sz="1400" dirty="0">
                <a:latin typeface="+mj-lt"/>
              </a:rPr>
              <a:t>Inadequate cleaning or disinfection capability?</a:t>
            </a:r>
            <a:r>
              <a:rPr lang="en-US" sz="1400" b="0" dirty="0">
                <a:latin typeface="+mj-lt"/>
              </a:rPr>
              <a:t> Undesirable microbes can grow in germicides that are stored improperly.  Germicide resistance may make bacteria resistant to certain types of antibiotics (consider C. Diff outbreaks)</a:t>
            </a:r>
          </a:p>
        </p:txBody>
      </p:sp>
      <p:sp>
        <p:nvSpPr>
          <p:cNvPr id="58375" name="Slide Number Placeholder 6"/>
          <p:cNvSpPr>
            <a:spLocks noGrp="1"/>
          </p:cNvSpPr>
          <p:nvPr>
            <p:ph type="sldNum" sz="quarter" idx="12"/>
          </p:nvPr>
        </p:nvSpPr>
        <p:spPr>
          <a:noFill/>
        </p:spPr>
        <p:txBody>
          <a:bodyPr/>
          <a:lstStyle/>
          <a:p>
            <a:fld id="{53EFF064-91E6-498C-B530-D43598E94EF5}" type="slidenum">
              <a:rPr lang="en-US" smtClean="0">
                <a:latin typeface="Arial" pitchFamily="34" charset="0"/>
              </a:rPr>
              <a:pPr/>
              <a:t>55</a:t>
            </a:fld>
            <a:endParaRPr lang="en-US" smtClean="0">
              <a:latin typeface="Arial" pitchFamily="34" charset="0"/>
            </a:endParaRPr>
          </a:p>
        </p:txBody>
      </p:sp>
      <p:sp>
        <p:nvSpPr>
          <p:cNvPr id="8" name="Line 7"/>
          <p:cNvSpPr>
            <a:spLocks noChangeShapeType="1"/>
          </p:cNvSpPr>
          <p:nvPr/>
        </p:nvSpPr>
        <p:spPr bwMode="auto">
          <a:xfrm>
            <a:off x="533400" y="899592"/>
            <a:ext cx="5791200" cy="0"/>
          </a:xfrm>
          <a:prstGeom prst="line">
            <a:avLst/>
          </a:prstGeom>
          <a:noFill/>
          <a:ln w="9525">
            <a:solidFill>
              <a:schemeClr val="tx1"/>
            </a:solidFill>
            <a:round/>
            <a:headEnd/>
            <a:tailEnd/>
          </a:ln>
        </p:spPr>
        <p:txBody>
          <a:bodyPr/>
          <a:lstStyle/>
          <a:p>
            <a:endParaRPr lang="en-CA"/>
          </a:p>
        </p:txBody>
      </p:sp>
      <p:sp>
        <p:nvSpPr>
          <p:cNvPr id="9" name="Rectangle 8"/>
          <p:cNvSpPr/>
          <p:nvPr/>
        </p:nvSpPr>
        <p:spPr>
          <a:xfrm>
            <a:off x="437060" y="395536"/>
            <a:ext cx="2970685" cy="461665"/>
          </a:xfrm>
          <a:prstGeom prst="rect">
            <a:avLst/>
          </a:prstGeom>
        </p:spPr>
        <p:txBody>
          <a:bodyPr wrap="none">
            <a:spAutoFit/>
          </a:bodyPr>
          <a:lstStyle/>
          <a:p>
            <a:r>
              <a:rPr lang="en-US" sz="2400" b="1" i="1" dirty="0" smtClean="0">
                <a:solidFill>
                  <a:schemeClr val="tx2"/>
                </a:solidFill>
                <a:latin typeface="Ariel narrow"/>
                <a:cs typeface="Arial" pitchFamily="34" charset="0"/>
              </a:rPr>
              <a:t>Ask the question…</a:t>
            </a:r>
            <a:endParaRPr lang="en-US" b="1" i="1" dirty="0">
              <a:solidFill>
                <a:schemeClr val="tx2"/>
              </a:solidFill>
              <a:latin typeface="Ariel narrow"/>
              <a:cs typeface="Arial" pitchFamily="34" charset="0"/>
            </a:endParaRPr>
          </a:p>
        </p:txBody>
      </p:sp>
      <p:pic>
        <p:nvPicPr>
          <p:cNvPr id="184322" name="Picture 2" descr="http://www.warriorsofthecucumber.com/wp-content/uploads/2011/06/undecided.png"/>
          <p:cNvPicPr>
            <a:picLocks noChangeAspect="1" noChangeArrowheads="1"/>
          </p:cNvPicPr>
          <p:nvPr/>
        </p:nvPicPr>
        <p:blipFill>
          <a:blip r:embed="rId2" cstate="print"/>
          <a:srcRect l="25200" t="4021" r="30701" b="11533"/>
          <a:stretch>
            <a:fillRect/>
          </a:stretch>
        </p:blipFill>
        <p:spPr bwMode="auto">
          <a:xfrm>
            <a:off x="5688632" y="2164804"/>
            <a:ext cx="1124744" cy="1795128"/>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404664" y="1763688"/>
            <a:ext cx="6019800" cy="360040"/>
          </a:xfrm>
          <a:prstGeom prst="rect">
            <a:avLst/>
          </a:prstGeom>
          <a:noFill/>
          <a:ln w="9525">
            <a:noFill/>
            <a:miter lim="800000"/>
            <a:headEnd/>
            <a:tailEnd/>
          </a:ln>
        </p:spPr>
        <p:txBody>
          <a:bodyPr bIns="91440" anchor="b"/>
          <a:lstStyle/>
          <a:p>
            <a:pPr algn="ctr"/>
            <a:r>
              <a:rPr lang="en-US" sz="1300" b="0" dirty="0" smtClean="0">
                <a:solidFill>
                  <a:schemeClr val="tx2"/>
                </a:solidFill>
                <a:latin typeface="Arial Narrow" pitchFamily="34" charset="0"/>
              </a:rPr>
              <a:t>  </a:t>
            </a:r>
          </a:p>
          <a:p>
            <a:pPr algn="ctr"/>
            <a:endParaRPr lang="en-US" sz="1300" i="1" dirty="0" smtClean="0">
              <a:solidFill>
                <a:schemeClr val="tx2"/>
              </a:solidFill>
              <a:latin typeface="Arial Narrow" pitchFamily="34" charset="0"/>
            </a:endParaRPr>
          </a:p>
          <a:p>
            <a:pPr algn="ctr"/>
            <a:endParaRPr lang="en-US" sz="1300" i="1" dirty="0" smtClean="0">
              <a:solidFill>
                <a:schemeClr val="tx2"/>
              </a:solidFill>
              <a:latin typeface="Arial Narrow" pitchFamily="34" charset="0"/>
            </a:endParaRPr>
          </a:p>
          <a:p>
            <a:pPr algn="ctr"/>
            <a:endParaRPr lang="en-US" sz="1300" i="1" dirty="0" smtClean="0">
              <a:solidFill>
                <a:schemeClr val="tx2"/>
              </a:solidFill>
              <a:latin typeface="Arial Narrow" pitchFamily="34" charset="0"/>
            </a:endParaRPr>
          </a:p>
          <a:p>
            <a:pPr algn="ctr"/>
            <a:endParaRPr lang="en-US" sz="1300" i="1" dirty="0" smtClean="0">
              <a:solidFill>
                <a:schemeClr val="tx2"/>
              </a:solidFill>
              <a:latin typeface="Arial Narrow" pitchFamily="34" charset="0"/>
            </a:endParaRPr>
          </a:p>
          <a:p>
            <a:pPr algn="ctr"/>
            <a:endParaRPr lang="en-US" sz="1300" i="1" dirty="0" smtClean="0">
              <a:solidFill>
                <a:schemeClr val="tx2"/>
              </a:solidFill>
              <a:latin typeface="Arial Narrow" pitchFamily="34" charset="0"/>
            </a:endParaRPr>
          </a:p>
          <a:p>
            <a:pPr algn="ctr"/>
            <a:endParaRPr lang="en-US" sz="1300" i="1" dirty="0" smtClean="0">
              <a:solidFill>
                <a:schemeClr val="tx2"/>
              </a:solidFill>
              <a:latin typeface="Arial Narrow" pitchFamily="34" charset="0"/>
            </a:endParaRPr>
          </a:p>
          <a:p>
            <a:pPr algn="ctr"/>
            <a:endParaRPr lang="en-US" sz="1300" i="1" dirty="0" smtClean="0">
              <a:solidFill>
                <a:schemeClr val="tx2"/>
              </a:solidFill>
              <a:latin typeface="Arial Narrow" pitchFamily="34" charset="0"/>
            </a:endParaRPr>
          </a:p>
          <a:p>
            <a:pPr algn="ctr"/>
            <a:r>
              <a:rPr lang="en-US" sz="1600" b="1" i="1" dirty="0" smtClean="0">
                <a:solidFill>
                  <a:srgbClr val="CC0000"/>
                </a:solidFill>
                <a:latin typeface="Arial Narrow" pitchFamily="34" charset="0"/>
              </a:rPr>
              <a:t>There </a:t>
            </a:r>
            <a:r>
              <a:rPr lang="en-US" sz="1600" b="1" i="1" dirty="0">
                <a:solidFill>
                  <a:srgbClr val="CC0000"/>
                </a:solidFill>
                <a:latin typeface="Arial Narrow" pitchFamily="34" charset="0"/>
              </a:rPr>
              <a:t>are </a:t>
            </a:r>
            <a:r>
              <a:rPr lang="en-US" sz="1600" b="1" i="1" dirty="0">
                <a:solidFill>
                  <a:srgbClr val="CC0000"/>
                </a:solidFill>
                <a:latin typeface="Arial Narrow" pitchFamily="34" charset="0"/>
                <a:cs typeface="Arial" pitchFamily="34" charset="0"/>
              </a:rPr>
              <a:t>five chemicals found in 99% of all infection control products in </a:t>
            </a:r>
            <a:r>
              <a:rPr lang="en-US" sz="1600" b="1" i="1" dirty="0" smtClean="0">
                <a:solidFill>
                  <a:srgbClr val="CC0000"/>
                </a:solidFill>
                <a:latin typeface="Arial Narrow" pitchFamily="34" charset="0"/>
                <a:cs typeface="Arial" pitchFamily="34" charset="0"/>
              </a:rPr>
              <a:t>the </a:t>
            </a:r>
            <a:r>
              <a:rPr lang="en-US" sz="1600" b="1" i="1" dirty="0">
                <a:solidFill>
                  <a:srgbClr val="CC0000"/>
                </a:solidFill>
                <a:latin typeface="Arial Narrow" pitchFamily="34" charset="0"/>
                <a:cs typeface="Arial" pitchFamily="34" charset="0"/>
              </a:rPr>
              <a:t>beauty industry.</a:t>
            </a:r>
            <a:endParaRPr lang="en-US" sz="1600" b="1" i="1" dirty="0">
              <a:solidFill>
                <a:srgbClr val="CC0000"/>
              </a:solidFill>
              <a:latin typeface="Arial Narrow" pitchFamily="34" charset="0"/>
            </a:endParaRPr>
          </a:p>
          <a:p>
            <a:pPr algn="ctr"/>
            <a:endParaRPr lang="en-US" sz="1400" b="0" i="1" dirty="0">
              <a:solidFill>
                <a:srgbClr val="CC0000"/>
              </a:solidFill>
              <a:latin typeface="Arial Narrow" pitchFamily="34" charset="0"/>
            </a:endParaRPr>
          </a:p>
        </p:txBody>
      </p:sp>
      <p:sp>
        <p:nvSpPr>
          <p:cNvPr id="59395" name="Rectangle 3"/>
          <p:cNvSpPr>
            <a:spLocks noChangeArrowheads="1"/>
          </p:cNvSpPr>
          <p:nvPr/>
        </p:nvSpPr>
        <p:spPr bwMode="auto">
          <a:xfrm>
            <a:off x="457200" y="2455168"/>
            <a:ext cx="6096000" cy="3701008"/>
          </a:xfrm>
          <a:prstGeom prst="rect">
            <a:avLst/>
          </a:prstGeom>
          <a:noFill/>
          <a:ln w="9525">
            <a:noFill/>
            <a:miter lim="800000"/>
            <a:headEnd/>
            <a:tailEnd/>
          </a:ln>
        </p:spPr>
        <p:txBody>
          <a:bodyPr/>
          <a:lstStyle/>
          <a:p>
            <a:pPr marL="457200" indent="-457200">
              <a:lnSpc>
                <a:spcPct val="90000"/>
              </a:lnSpc>
              <a:spcBef>
                <a:spcPct val="20000"/>
              </a:spcBef>
            </a:pPr>
            <a:r>
              <a:rPr lang="en-US" sz="2000" b="1" i="1" dirty="0">
                <a:latin typeface="Arial Narrow" pitchFamily="34" charset="0"/>
                <a:cs typeface="Times New Roman" pitchFamily="18" charset="0"/>
              </a:rPr>
              <a:t>1. </a:t>
            </a:r>
            <a:r>
              <a:rPr lang="en-US" sz="2000" b="1" i="1" dirty="0" err="1">
                <a:latin typeface="Arial Narrow" pitchFamily="34" charset="0"/>
                <a:cs typeface="Times New Roman" pitchFamily="18" charset="0"/>
              </a:rPr>
              <a:t>Glutaraldehyde</a:t>
            </a:r>
            <a:endParaRPr lang="en-US" sz="2000" b="1" i="1" dirty="0">
              <a:latin typeface="Arial Narrow" pitchFamily="34" charset="0"/>
              <a:cs typeface="Times New Roman" pitchFamily="18" charset="0"/>
            </a:endParaRPr>
          </a:p>
          <a:p>
            <a:pPr marL="457200" indent="-457200">
              <a:lnSpc>
                <a:spcPct val="90000"/>
              </a:lnSpc>
              <a:spcBef>
                <a:spcPct val="20000"/>
              </a:spcBef>
            </a:pPr>
            <a:r>
              <a:rPr lang="en-US" sz="1600" dirty="0">
                <a:latin typeface="Arial Narrow" pitchFamily="34" charset="0"/>
                <a:cs typeface="Times New Roman" pitchFamily="18" charset="0"/>
              </a:rPr>
              <a:t>	</a:t>
            </a:r>
            <a:r>
              <a:rPr lang="en-US" sz="1600" b="0" i="1" dirty="0">
                <a:latin typeface="Arial Narrow" pitchFamily="34" charset="0"/>
                <a:cs typeface="Times New Roman" pitchFamily="18" charset="0"/>
              </a:rPr>
              <a:t>Hospital smell – rarely used in hospitals</a:t>
            </a:r>
            <a:endParaRPr lang="en-US" sz="1400" b="0" dirty="0">
              <a:latin typeface="Arial Narrow" pitchFamily="34" charset="0"/>
              <a:cs typeface="Times New Roman" pitchFamily="18" charset="0"/>
            </a:endParaRPr>
          </a:p>
          <a:p>
            <a:pPr marL="457200" indent="-457200">
              <a:lnSpc>
                <a:spcPct val="90000"/>
              </a:lnSpc>
              <a:spcBef>
                <a:spcPct val="20000"/>
              </a:spcBef>
            </a:pPr>
            <a:r>
              <a:rPr lang="en-US" sz="2000" b="1" i="1" dirty="0">
                <a:latin typeface="Arial Narrow" pitchFamily="34" charset="0"/>
                <a:cs typeface="Times New Roman" pitchFamily="18" charset="0"/>
              </a:rPr>
              <a:t>2. Chlorine</a:t>
            </a:r>
          </a:p>
          <a:p>
            <a:pPr marL="457200" indent="-457200">
              <a:lnSpc>
                <a:spcPct val="90000"/>
              </a:lnSpc>
              <a:spcBef>
                <a:spcPct val="20000"/>
              </a:spcBef>
            </a:pPr>
            <a:r>
              <a:rPr lang="en-US" dirty="0">
                <a:latin typeface="Arial Narrow" pitchFamily="34" charset="0"/>
                <a:cs typeface="Times New Roman" pitchFamily="18" charset="0"/>
              </a:rPr>
              <a:t>	</a:t>
            </a:r>
            <a:r>
              <a:rPr lang="en-US" sz="1600" b="0" i="1" dirty="0">
                <a:latin typeface="Arial Narrow" pitchFamily="34" charset="0"/>
                <a:cs typeface="Times New Roman" pitchFamily="18" charset="0"/>
              </a:rPr>
              <a:t>Used in jetted circulating foot baths</a:t>
            </a:r>
            <a:endParaRPr lang="en-US" sz="1400" b="0" i="1" dirty="0">
              <a:latin typeface="Arial Narrow" pitchFamily="34" charset="0"/>
              <a:cs typeface="Times New Roman" pitchFamily="18" charset="0"/>
            </a:endParaRPr>
          </a:p>
          <a:p>
            <a:pPr marL="457200" indent="-457200">
              <a:lnSpc>
                <a:spcPct val="90000"/>
              </a:lnSpc>
              <a:spcBef>
                <a:spcPct val="20000"/>
              </a:spcBef>
            </a:pPr>
            <a:r>
              <a:rPr lang="en-US" sz="2000" b="1" i="1" dirty="0">
                <a:latin typeface="Arial Narrow" pitchFamily="34" charset="0"/>
                <a:cs typeface="Times New Roman" pitchFamily="18" charset="0"/>
              </a:rPr>
              <a:t>3. Quaternary Ammonia Compounds</a:t>
            </a:r>
          </a:p>
          <a:p>
            <a:pPr marL="457200" indent="-457200">
              <a:lnSpc>
                <a:spcPct val="90000"/>
              </a:lnSpc>
              <a:spcBef>
                <a:spcPct val="20000"/>
              </a:spcBef>
            </a:pPr>
            <a:r>
              <a:rPr lang="en-US" dirty="0">
                <a:latin typeface="Arial Narrow" pitchFamily="34" charset="0"/>
                <a:cs typeface="Times New Roman" pitchFamily="18" charset="0"/>
              </a:rPr>
              <a:t>	</a:t>
            </a:r>
            <a:r>
              <a:rPr lang="en-US" sz="1600" b="0" i="1" dirty="0">
                <a:latin typeface="Arial Narrow" pitchFamily="34" charset="0"/>
                <a:cs typeface="Times New Roman" pitchFamily="18" charset="0"/>
              </a:rPr>
              <a:t>Also known as </a:t>
            </a:r>
            <a:r>
              <a:rPr lang="en-US" sz="1600" b="0" i="1" dirty="0" err="1">
                <a:latin typeface="Arial Narrow" pitchFamily="34" charset="0"/>
                <a:cs typeface="Times New Roman" pitchFamily="18" charset="0"/>
              </a:rPr>
              <a:t>Quats</a:t>
            </a:r>
            <a:r>
              <a:rPr lang="en-US" sz="1600" b="0" i="1" dirty="0">
                <a:latin typeface="Arial Narrow" pitchFamily="34" charset="0"/>
                <a:cs typeface="Times New Roman" pitchFamily="18" charset="0"/>
              </a:rPr>
              <a:t> / BM 32 / </a:t>
            </a:r>
            <a:r>
              <a:rPr lang="en-US" sz="1600" b="0" i="1" dirty="0" err="1">
                <a:latin typeface="Arial Narrow" pitchFamily="34" charset="0"/>
                <a:cs typeface="Times New Roman" pitchFamily="18" charset="0"/>
              </a:rPr>
              <a:t>Ultronics</a:t>
            </a:r>
            <a:r>
              <a:rPr lang="en-US" sz="1600" b="0" i="1" dirty="0">
                <a:latin typeface="Arial Narrow" pitchFamily="34" charset="0"/>
                <a:cs typeface="Times New Roman" pitchFamily="18" charset="0"/>
              </a:rPr>
              <a:t> / </a:t>
            </a:r>
            <a:r>
              <a:rPr lang="en-US" sz="1600" b="0" i="1" dirty="0" err="1">
                <a:latin typeface="Arial Narrow" pitchFamily="34" charset="0"/>
                <a:cs typeface="Times New Roman" pitchFamily="18" charset="0"/>
              </a:rPr>
              <a:t>Barbicide</a:t>
            </a:r>
            <a:r>
              <a:rPr lang="en-US" i="1" dirty="0">
                <a:latin typeface="Arial Narrow" pitchFamily="34" charset="0"/>
                <a:cs typeface="Times New Roman" pitchFamily="18" charset="0"/>
              </a:rPr>
              <a:t>  </a:t>
            </a:r>
            <a:endParaRPr lang="en-US" sz="1600" i="1" dirty="0">
              <a:latin typeface="Arial Narrow" pitchFamily="34" charset="0"/>
              <a:cs typeface="Times New Roman" pitchFamily="18" charset="0"/>
            </a:endParaRPr>
          </a:p>
          <a:p>
            <a:pPr marL="457200" indent="-457200">
              <a:lnSpc>
                <a:spcPct val="90000"/>
              </a:lnSpc>
              <a:spcBef>
                <a:spcPct val="20000"/>
              </a:spcBef>
            </a:pPr>
            <a:r>
              <a:rPr lang="en-US" sz="2000" b="1" i="1" dirty="0">
                <a:latin typeface="Arial Narrow" pitchFamily="34" charset="0"/>
                <a:cs typeface="Times New Roman" pitchFamily="18" charset="0"/>
              </a:rPr>
              <a:t>4. Phenols </a:t>
            </a:r>
          </a:p>
          <a:p>
            <a:pPr marL="457200" indent="-457200">
              <a:lnSpc>
                <a:spcPct val="90000"/>
              </a:lnSpc>
              <a:spcBef>
                <a:spcPct val="20000"/>
              </a:spcBef>
            </a:pPr>
            <a:r>
              <a:rPr lang="en-US" dirty="0">
                <a:latin typeface="Arial Narrow" pitchFamily="34" charset="0"/>
                <a:cs typeface="Times New Roman" pitchFamily="18" charset="0"/>
              </a:rPr>
              <a:t>	</a:t>
            </a:r>
            <a:r>
              <a:rPr lang="en-US" sz="1600" b="0" i="1" dirty="0">
                <a:latin typeface="Arial Narrow" pitchFamily="34" charset="0"/>
                <a:cs typeface="Times New Roman" pitchFamily="18" charset="0"/>
              </a:rPr>
              <a:t>Not used in our industry anymore, due to high allergic reactions.</a:t>
            </a:r>
            <a:endParaRPr lang="en-US" sz="1400" b="0" i="1" dirty="0">
              <a:latin typeface="Arial Narrow" pitchFamily="34" charset="0"/>
              <a:cs typeface="Times New Roman" pitchFamily="18" charset="0"/>
            </a:endParaRPr>
          </a:p>
          <a:p>
            <a:pPr marL="457200" indent="-457200">
              <a:lnSpc>
                <a:spcPct val="90000"/>
              </a:lnSpc>
              <a:spcBef>
                <a:spcPct val="20000"/>
              </a:spcBef>
            </a:pPr>
            <a:r>
              <a:rPr lang="en-US" sz="2000" b="1" i="1" dirty="0">
                <a:latin typeface="Arial Narrow" pitchFamily="34" charset="0"/>
                <a:cs typeface="Times New Roman" pitchFamily="18" charset="0"/>
              </a:rPr>
              <a:t>5. Alcohols - Ethyl, Isopropyl</a:t>
            </a:r>
          </a:p>
          <a:p>
            <a:pPr marL="457200" indent="-457200">
              <a:lnSpc>
                <a:spcPct val="90000"/>
              </a:lnSpc>
              <a:spcBef>
                <a:spcPct val="20000"/>
              </a:spcBef>
            </a:pPr>
            <a:r>
              <a:rPr lang="en-US" dirty="0">
                <a:latin typeface="Arial Narrow" pitchFamily="34" charset="0"/>
                <a:cs typeface="Times New Roman" pitchFamily="18" charset="0"/>
              </a:rPr>
              <a:t>	</a:t>
            </a:r>
            <a:r>
              <a:rPr lang="en-US" sz="1600" b="0" i="1" dirty="0">
                <a:latin typeface="Arial Narrow" pitchFamily="34" charset="0"/>
                <a:cs typeface="Times New Roman" pitchFamily="18" charset="0"/>
              </a:rPr>
              <a:t>Must be betweem70% - 90%. Dries too fast to act as a disinfectant.  Must stay wet for 10 minutes, but cannot.  Potential damage to leather, tools and </a:t>
            </a:r>
            <a:r>
              <a:rPr lang="en-US" sz="1600" b="0" i="1" dirty="0" smtClean="0">
                <a:latin typeface="Arial Narrow" pitchFamily="34" charset="0"/>
                <a:cs typeface="Times New Roman" pitchFamily="18" charset="0"/>
              </a:rPr>
              <a:t>metals.  If </a:t>
            </a:r>
            <a:r>
              <a:rPr lang="en-US" sz="1600" b="0" i="1" dirty="0">
                <a:latin typeface="Arial Narrow" pitchFamily="34" charset="0"/>
                <a:cs typeface="Times New Roman" pitchFamily="18" charset="0"/>
              </a:rPr>
              <a:t>used for soaking tools, must be changed daily.</a:t>
            </a:r>
          </a:p>
          <a:p>
            <a:pPr marL="457200" indent="-457200" algn="ctr">
              <a:lnSpc>
                <a:spcPct val="90000"/>
              </a:lnSpc>
              <a:spcBef>
                <a:spcPct val="20000"/>
              </a:spcBef>
            </a:pPr>
            <a:endParaRPr lang="en-US" sz="1400" b="0" dirty="0">
              <a:solidFill>
                <a:srgbClr val="E61217"/>
              </a:solidFill>
              <a:latin typeface="Arial Narrow" pitchFamily="34" charset="0"/>
              <a:cs typeface="Times New Roman" pitchFamily="18" charset="0"/>
            </a:endParaRPr>
          </a:p>
          <a:p>
            <a:pPr marL="457200" indent="-457200" algn="ctr">
              <a:lnSpc>
                <a:spcPct val="90000"/>
              </a:lnSpc>
              <a:spcBef>
                <a:spcPct val="20000"/>
              </a:spcBef>
            </a:pPr>
            <a:endParaRPr lang="en-US" sz="1200" b="0" dirty="0">
              <a:solidFill>
                <a:srgbClr val="E61217"/>
              </a:solidFill>
              <a:latin typeface="Arial Narrow" pitchFamily="34" charset="0"/>
              <a:cs typeface="Times New Roman" pitchFamily="18" charset="0"/>
            </a:endParaRPr>
          </a:p>
          <a:p>
            <a:pPr marL="457200" indent="-457200" algn="ctr">
              <a:lnSpc>
                <a:spcPct val="90000"/>
              </a:lnSpc>
              <a:spcBef>
                <a:spcPct val="20000"/>
              </a:spcBef>
            </a:pPr>
            <a:endParaRPr lang="en-US" sz="1200" b="0" dirty="0">
              <a:solidFill>
                <a:srgbClr val="E61217"/>
              </a:solidFill>
              <a:latin typeface="Arial Narrow" pitchFamily="34" charset="0"/>
              <a:cs typeface="Times New Roman" pitchFamily="18" charset="0"/>
            </a:endParaRPr>
          </a:p>
          <a:p>
            <a:pPr marL="457200" indent="-457200">
              <a:lnSpc>
                <a:spcPct val="90000"/>
              </a:lnSpc>
              <a:spcBef>
                <a:spcPct val="20000"/>
              </a:spcBef>
            </a:pPr>
            <a:endParaRPr lang="en-US" sz="1200" b="0" dirty="0">
              <a:latin typeface="Arial Narrow" pitchFamily="34" charset="0"/>
              <a:cs typeface="Times New Roman" pitchFamily="18" charset="0"/>
            </a:endParaRPr>
          </a:p>
          <a:p>
            <a:pPr marL="457200" indent="-457200">
              <a:lnSpc>
                <a:spcPct val="90000"/>
              </a:lnSpc>
              <a:spcBef>
                <a:spcPct val="20000"/>
              </a:spcBef>
            </a:pPr>
            <a:endParaRPr lang="en-US" sz="3200" b="0" dirty="0">
              <a:latin typeface="Arial Narrow" pitchFamily="34" charset="0"/>
              <a:cs typeface="Times New Roman" pitchFamily="18" charset="0"/>
            </a:endParaRPr>
          </a:p>
        </p:txBody>
      </p:sp>
      <p:sp>
        <p:nvSpPr>
          <p:cNvPr id="59397" name="Slide Number Placeholder 4"/>
          <p:cNvSpPr>
            <a:spLocks noGrp="1"/>
          </p:cNvSpPr>
          <p:nvPr>
            <p:ph type="sldNum" sz="quarter" idx="12"/>
          </p:nvPr>
        </p:nvSpPr>
        <p:spPr>
          <a:noFill/>
        </p:spPr>
        <p:txBody>
          <a:bodyPr/>
          <a:lstStyle/>
          <a:p>
            <a:fld id="{48AD362A-EE38-4FD4-95BA-BAA6676E709F}" type="slidenum">
              <a:rPr lang="en-US" smtClean="0">
                <a:latin typeface="Arial" pitchFamily="34" charset="0"/>
              </a:rPr>
              <a:pPr/>
              <a:t>56</a:t>
            </a:fld>
            <a:endParaRPr lang="en-US" smtClean="0">
              <a:latin typeface="Arial" pitchFamily="34" charset="0"/>
            </a:endParaRPr>
          </a:p>
        </p:txBody>
      </p:sp>
      <p:sp>
        <p:nvSpPr>
          <p:cNvPr id="8" name="Line 7"/>
          <p:cNvSpPr>
            <a:spLocks noChangeShapeType="1"/>
          </p:cNvSpPr>
          <p:nvPr/>
        </p:nvSpPr>
        <p:spPr bwMode="auto">
          <a:xfrm>
            <a:off x="533400" y="899592"/>
            <a:ext cx="5791200" cy="0"/>
          </a:xfrm>
          <a:prstGeom prst="line">
            <a:avLst/>
          </a:prstGeom>
          <a:noFill/>
          <a:ln w="9525">
            <a:solidFill>
              <a:schemeClr val="tx1"/>
            </a:solidFill>
            <a:round/>
            <a:headEnd/>
            <a:tailEnd/>
          </a:ln>
        </p:spPr>
        <p:txBody>
          <a:bodyPr/>
          <a:lstStyle/>
          <a:p>
            <a:endParaRPr lang="en-CA"/>
          </a:p>
        </p:txBody>
      </p:sp>
      <p:sp>
        <p:nvSpPr>
          <p:cNvPr id="9" name="Rectangle 8"/>
          <p:cNvSpPr/>
          <p:nvPr/>
        </p:nvSpPr>
        <p:spPr>
          <a:xfrm>
            <a:off x="437060" y="395536"/>
            <a:ext cx="5872120" cy="415498"/>
          </a:xfrm>
          <a:prstGeom prst="rect">
            <a:avLst/>
          </a:prstGeom>
        </p:spPr>
        <p:txBody>
          <a:bodyPr wrap="none">
            <a:spAutoFit/>
          </a:bodyPr>
          <a:lstStyle/>
          <a:p>
            <a:r>
              <a:rPr lang="en-US" sz="2100" b="1" i="1" dirty="0" smtClean="0">
                <a:solidFill>
                  <a:schemeClr val="tx2"/>
                </a:solidFill>
                <a:latin typeface="Ariel narrow"/>
                <a:cs typeface="Arial" pitchFamily="34" charset="0"/>
              </a:rPr>
              <a:t>Active Ingredient Chemicals for Salon &amp; Spa</a:t>
            </a:r>
            <a:endParaRPr lang="en-US" sz="2100" b="1" i="1" dirty="0">
              <a:solidFill>
                <a:schemeClr val="tx2"/>
              </a:solidFill>
              <a:latin typeface="Ariel narrow"/>
              <a:cs typeface="Arial" pitchFamily="34" charset="0"/>
            </a:endParaRPr>
          </a:p>
        </p:txBody>
      </p:sp>
      <p:pic>
        <p:nvPicPr>
          <p:cNvPr id="149506" name="Picture 2" descr="https://encrypted-tbn2.gstatic.com/images?q=tbn:ANd9GcTcGCdX5C36LmjwVz3mucA6wEYQIsQaXDBr0bAJrJYM_DbKu5zl5g"/>
          <p:cNvPicPr>
            <a:picLocks noChangeAspect="1" noChangeArrowheads="1"/>
          </p:cNvPicPr>
          <p:nvPr/>
        </p:nvPicPr>
        <p:blipFill>
          <a:blip r:embed="rId2" cstate="print"/>
          <a:srcRect/>
          <a:stretch>
            <a:fillRect/>
          </a:stretch>
        </p:blipFill>
        <p:spPr bwMode="auto">
          <a:xfrm>
            <a:off x="1484784" y="6543060"/>
            <a:ext cx="3600400" cy="2364762"/>
          </a:xfrm>
          <a:prstGeom prst="rect">
            <a:avLst/>
          </a:prstGeom>
          <a:noFill/>
        </p:spPr>
      </p:pic>
      <p:sp>
        <p:nvSpPr>
          <p:cNvPr id="10" name="TextBox 9"/>
          <p:cNvSpPr txBox="1"/>
          <p:nvPr/>
        </p:nvSpPr>
        <p:spPr>
          <a:xfrm>
            <a:off x="6165304" y="8774886"/>
            <a:ext cx="720080" cy="261610"/>
          </a:xfrm>
          <a:prstGeom prst="rect">
            <a:avLst/>
          </a:prstGeom>
          <a:noFill/>
        </p:spPr>
        <p:txBody>
          <a:bodyPr wrap="square" rtlCol="0">
            <a:spAutoFit/>
          </a:bodyPr>
          <a:lstStyle/>
          <a:p>
            <a:r>
              <a:rPr lang="en-CA" sz="1050" b="1" i="1" dirty="0" smtClean="0"/>
              <a:t>WB #18</a:t>
            </a:r>
            <a:endParaRPr lang="en-CA" sz="1050" b="1" i="1"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3"/>
          <p:cNvSpPr txBox="1">
            <a:spLocks noChangeArrowheads="1"/>
          </p:cNvSpPr>
          <p:nvPr/>
        </p:nvSpPr>
        <p:spPr bwMode="auto">
          <a:xfrm>
            <a:off x="404664" y="1164828"/>
            <a:ext cx="4824536" cy="2639184"/>
          </a:xfrm>
          <a:prstGeom prst="rect">
            <a:avLst/>
          </a:prstGeom>
          <a:noFill/>
          <a:ln w="9525">
            <a:noFill/>
            <a:miter lim="800000"/>
            <a:headEnd/>
            <a:tailEnd/>
          </a:ln>
        </p:spPr>
        <p:txBody>
          <a:bodyPr wrap="square">
            <a:spAutoFit/>
          </a:bodyPr>
          <a:lstStyle/>
          <a:p>
            <a:pPr>
              <a:spcBef>
                <a:spcPct val="50000"/>
              </a:spcBef>
            </a:pPr>
            <a:r>
              <a:rPr lang="en-US" sz="1300" b="1" i="1" dirty="0" err="1">
                <a:latin typeface="+mj-lt"/>
              </a:rPr>
              <a:t>Glutaraldehydes</a:t>
            </a:r>
            <a:r>
              <a:rPr lang="en-US" sz="1300" dirty="0">
                <a:latin typeface="+mj-lt"/>
              </a:rPr>
              <a:t> </a:t>
            </a:r>
            <a:r>
              <a:rPr lang="en-US" sz="1300" b="0" dirty="0">
                <a:latin typeface="+mj-lt"/>
              </a:rPr>
              <a:t>have a wide </a:t>
            </a:r>
            <a:r>
              <a:rPr lang="en-US" sz="1300" b="0" dirty="0" err="1">
                <a:latin typeface="+mj-lt"/>
              </a:rPr>
              <a:t>microbiocidal</a:t>
            </a:r>
            <a:r>
              <a:rPr lang="en-US" sz="1300" b="0" dirty="0">
                <a:latin typeface="+mj-lt"/>
              </a:rPr>
              <a:t> activity and </a:t>
            </a:r>
            <a:r>
              <a:rPr lang="en-US" sz="1300" b="0" dirty="0" smtClean="0">
                <a:latin typeface="+mj-lt"/>
              </a:rPr>
              <a:t>are </a:t>
            </a:r>
            <a:r>
              <a:rPr lang="en-US" sz="1300" b="0" dirty="0" err="1" smtClean="0">
                <a:latin typeface="+mj-lt"/>
              </a:rPr>
              <a:t>sporocidal</a:t>
            </a:r>
            <a:r>
              <a:rPr lang="en-US" sz="1300" b="0" dirty="0" smtClean="0">
                <a:latin typeface="+mj-lt"/>
              </a:rPr>
              <a:t> and fungicidal.  They are partly inactivated by organic matter and have slight residual activity.</a:t>
            </a:r>
          </a:p>
          <a:p>
            <a:pPr>
              <a:spcBef>
                <a:spcPct val="50000"/>
              </a:spcBef>
            </a:pPr>
            <a:r>
              <a:rPr lang="en-US" sz="1300" b="0" dirty="0" smtClean="0">
                <a:latin typeface="+mj-lt"/>
              </a:rPr>
              <a:t>Some </a:t>
            </a:r>
            <a:r>
              <a:rPr lang="en-US" sz="1300" b="0" dirty="0">
                <a:latin typeface="+mj-lt"/>
              </a:rPr>
              <a:t>bacteria have developed resistance to </a:t>
            </a:r>
            <a:r>
              <a:rPr lang="en-US" sz="1300" b="0" dirty="0" err="1">
                <a:latin typeface="+mj-lt"/>
              </a:rPr>
              <a:t>glutaraldehyde</a:t>
            </a:r>
            <a:r>
              <a:rPr lang="en-US" sz="1300" b="0" dirty="0">
                <a:latin typeface="+mj-lt"/>
              </a:rPr>
              <a:t>, and it has been found to be toxic, causing severe eye, nose, throat and lung irritation, along with headaches, drowsiness and dizziness. Has been implicated in  literature as a cause of respiratory irritation and asthma among health care workers.  Also has the ability to induce allergic contact dermatitis.</a:t>
            </a:r>
          </a:p>
          <a:p>
            <a:pPr>
              <a:spcBef>
                <a:spcPct val="50000"/>
              </a:spcBef>
            </a:pPr>
            <a:endParaRPr lang="en-US" sz="1400" b="0" dirty="0">
              <a:latin typeface="Arial Narrow" pitchFamily="34" charset="0"/>
            </a:endParaRPr>
          </a:p>
          <a:p>
            <a:pPr>
              <a:spcBef>
                <a:spcPct val="50000"/>
              </a:spcBef>
            </a:pPr>
            <a:endParaRPr lang="en-US" sz="1400" b="0" dirty="0">
              <a:latin typeface="Arial Narrow" pitchFamily="34" charset="0"/>
            </a:endParaRPr>
          </a:p>
        </p:txBody>
      </p:sp>
      <p:sp>
        <p:nvSpPr>
          <p:cNvPr id="60419" name="Rectangle 4"/>
          <p:cNvSpPr>
            <a:spLocks noChangeArrowheads="1"/>
          </p:cNvSpPr>
          <p:nvPr/>
        </p:nvSpPr>
        <p:spPr bwMode="auto">
          <a:xfrm>
            <a:off x="609600" y="6172200"/>
            <a:ext cx="5715000" cy="2133600"/>
          </a:xfrm>
          <a:prstGeom prst="rect">
            <a:avLst/>
          </a:prstGeom>
          <a:noFill/>
          <a:ln w="9525">
            <a:noFill/>
            <a:miter lim="800000"/>
            <a:headEnd/>
            <a:tailEnd/>
          </a:ln>
        </p:spPr>
        <p:txBody>
          <a:bodyPr wrap="none" anchor="ctr"/>
          <a:lstStyle/>
          <a:p>
            <a:endParaRPr lang="en-US"/>
          </a:p>
        </p:txBody>
      </p:sp>
      <p:sp>
        <p:nvSpPr>
          <p:cNvPr id="60420" name="Slide Number Placeholder 5"/>
          <p:cNvSpPr>
            <a:spLocks noGrp="1"/>
          </p:cNvSpPr>
          <p:nvPr>
            <p:ph type="sldNum" sz="quarter" idx="12"/>
          </p:nvPr>
        </p:nvSpPr>
        <p:spPr>
          <a:noFill/>
        </p:spPr>
        <p:txBody>
          <a:bodyPr/>
          <a:lstStyle/>
          <a:p>
            <a:fld id="{F93EE0EC-D3A4-4C84-88C1-0A12AF969E06}" type="slidenum">
              <a:rPr lang="en-US" smtClean="0">
                <a:latin typeface="Arial" pitchFamily="34" charset="0"/>
              </a:rPr>
              <a:pPr/>
              <a:t>57</a:t>
            </a:fld>
            <a:endParaRPr lang="en-US" smtClean="0">
              <a:latin typeface="Arial" pitchFamily="34" charset="0"/>
            </a:endParaRPr>
          </a:p>
        </p:txBody>
      </p:sp>
      <p:sp>
        <p:nvSpPr>
          <p:cNvPr id="60426" name="Rectangle 6"/>
          <p:cNvSpPr>
            <a:spLocks noChangeArrowheads="1"/>
          </p:cNvSpPr>
          <p:nvPr/>
        </p:nvSpPr>
        <p:spPr bwMode="auto">
          <a:xfrm>
            <a:off x="404664" y="3419872"/>
            <a:ext cx="4824536" cy="5093702"/>
          </a:xfrm>
          <a:prstGeom prst="rect">
            <a:avLst/>
          </a:prstGeom>
          <a:noFill/>
          <a:ln w="9525">
            <a:noFill/>
            <a:miter lim="800000"/>
            <a:headEnd/>
            <a:tailEnd/>
          </a:ln>
        </p:spPr>
        <p:txBody>
          <a:bodyPr wrap="square">
            <a:spAutoFit/>
          </a:bodyPr>
          <a:lstStyle/>
          <a:p>
            <a:r>
              <a:rPr lang="en-CA" sz="1300" b="1" i="1" dirty="0">
                <a:latin typeface="+mj-lt"/>
              </a:rPr>
              <a:t>Quaternary ammonium compounds (or </a:t>
            </a:r>
            <a:r>
              <a:rPr lang="en-CA" sz="1300" b="1" i="1" dirty="0" err="1">
                <a:latin typeface="+mj-lt"/>
              </a:rPr>
              <a:t>Quats</a:t>
            </a:r>
            <a:r>
              <a:rPr lang="en-CA" sz="1300" b="1" i="1" dirty="0">
                <a:latin typeface="+mj-lt"/>
              </a:rPr>
              <a:t>) 2, </a:t>
            </a:r>
            <a:r>
              <a:rPr lang="en-CA" sz="1300" dirty="0">
                <a:latin typeface="+mj-lt"/>
              </a:rPr>
              <a:t>such </a:t>
            </a:r>
            <a:r>
              <a:rPr lang="en-CA" sz="1300" dirty="0" smtClean="0">
                <a:latin typeface="+mj-lt"/>
              </a:rPr>
              <a:t>as </a:t>
            </a:r>
            <a:r>
              <a:rPr lang="en-CA" sz="1300" b="0" dirty="0" err="1" smtClean="0">
                <a:latin typeface="+mj-lt"/>
              </a:rPr>
              <a:t>benzalkonium</a:t>
            </a:r>
            <a:r>
              <a:rPr lang="en-CA" sz="1300" b="0" dirty="0" smtClean="0">
                <a:latin typeface="+mj-lt"/>
              </a:rPr>
              <a:t> </a:t>
            </a:r>
            <a:r>
              <a:rPr lang="en-CA" sz="1300" b="0" dirty="0">
                <a:latin typeface="+mj-lt"/>
              </a:rPr>
              <a:t>chloride, are a large group of related compounds. </a:t>
            </a:r>
            <a:r>
              <a:rPr lang="en-CA" sz="1300" b="0" dirty="0" err="1" smtClean="0">
                <a:latin typeface="+mj-lt"/>
              </a:rPr>
              <a:t>Quats</a:t>
            </a:r>
            <a:r>
              <a:rPr lang="en-CA" sz="1300" dirty="0" smtClean="0">
                <a:latin typeface="+mj-lt"/>
              </a:rPr>
              <a:t> </a:t>
            </a:r>
            <a:r>
              <a:rPr lang="en-CA" sz="1300" b="0" dirty="0" smtClean="0">
                <a:latin typeface="+mj-lt"/>
              </a:rPr>
              <a:t>have </a:t>
            </a:r>
            <a:r>
              <a:rPr lang="en-CA" sz="1300" b="0" dirty="0">
                <a:latin typeface="+mj-lt"/>
              </a:rPr>
              <a:t>varied germicidal activity and are generally used in low-level sanitization as they are effective against bacteria, but not against some species of </a:t>
            </a:r>
            <a:r>
              <a:rPr lang="en-CA" sz="1300" b="0" i="1" dirty="0">
                <a:latin typeface="+mj-lt"/>
              </a:rPr>
              <a:t>Pseudomonas bacteria or bacterial spores. They are also </a:t>
            </a:r>
            <a:r>
              <a:rPr lang="en-CA" sz="1300" b="0" dirty="0">
                <a:latin typeface="+mj-lt"/>
              </a:rPr>
              <a:t>effective disinfectants against enveloped viruses. </a:t>
            </a:r>
            <a:r>
              <a:rPr lang="en-CA" sz="1300" b="0" dirty="0" err="1">
                <a:latin typeface="+mj-lt"/>
              </a:rPr>
              <a:t>Quats</a:t>
            </a:r>
            <a:r>
              <a:rPr lang="en-CA" sz="1300" b="0" dirty="0">
                <a:latin typeface="+mj-lt"/>
              </a:rPr>
              <a:t> are biocides which also kill algae and are used as an additive in large-scale industrial water systems to minimize undesired biological growth. Their main advantages are that they are odorless, non-staining, non-corrosive to metals and are relatively non-toxic at use-dilution concentrations. As sanitizers they exhibit a wide latitude in germicidal activity when used in hard water and are effective over a wide pH range. </a:t>
            </a:r>
            <a:r>
              <a:rPr lang="en-CA" sz="1300" b="0" dirty="0" err="1">
                <a:latin typeface="+mj-lt"/>
              </a:rPr>
              <a:t>Quats</a:t>
            </a:r>
            <a:r>
              <a:rPr lang="en-CA" sz="1300" b="0" dirty="0">
                <a:latin typeface="+mj-lt"/>
              </a:rPr>
              <a:t> leave a non volatile residue on surfaces to which they are applied, rendering the surfaces </a:t>
            </a:r>
            <a:r>
              <a:rPr lang="en-CA" sz="1300" b="0" dirty="0" err="1">
                <a:latin typeface="+mj-lt"/>
              </a:rPr>
              <a:t>bacteriastatic</a:t>
            </a:r>
            <a:r>
              <a:rPr lang="en-CA" sz="1300" b="0" dirty="0">
                <a:latin typeface="+mj-lt"/>
              </a:rPr>
              <a:t> for a given time.</a:t>
            </a:r>
          </a:p>
          <a:p>
            <a:endParaRPr lang="en-US" sz="1300" b="0" dirty="0">
              <a:latin typeface="+mj-lt"/>
            </a:endParaRPr>
          </a:p>
          <a:p>
            <a:r>
              <a:rPr lang="en-US" sz="1300" b="1" i="1" u="sng" dirty="0">
                <a:latin typeface="+mj-lt"/>
              </a:rPr>
              <a:t>Health Concerns:</a:t>
            </a:r>
            <a:r>
              <a:rPr lang="en-US" sz="1300" b="1" i="1" dirty="0">
                <a:latin typeface="+mj-lt"/>
              </a:rPr>
              <a:t> </a:t>
            </a:r>
          </a:p>
          <a:p>
            <a:r>
              <a:rPr lang="en-US" sz="1300" b="0" dirty="0">
                <a:latin typeface="+mj-lt"/>
              </a:rPr>
              <a:t>- immune system toxicant</a:t>
            </a:r>
          </a:p>
          <a:p>
            <a:r>
              <a:rPr lang="en-US" sz="1300" b="0" dirty="0">
                <a:latin typeface="+mj-lt"/>
              </a:rPr>
              <a:t>- can irritate the skin, eyes and respiratory system</a:t>
            </a:r>
          </a:p>
          <a:p>
            <a:pPr>
              <a:buFontTx/>
              <a:buChar char="-"/>
            </a:pPr>
            <a:r>
              <a:rPr lang="en-US" sz="1300" b="0" dirty="0">
                <a:latin typeface="+mj-lt"/>
              </a:rPr>
              <a:t>contamination concern with formaldehyde </a:t>
            </a:r>
          </a:p>
          <a:p>
            <a:r>
              <a:rPr lang="en-US" sz="1300" b="0" dirty="0">
                <a:latin typeface="+mj-lt"/>
              </a:rPr>
              <a:t>(a known carcinogen)</a:t>
            </a:r>
          </a:p>
          <a:p>
            <a:r>
              <a:rPr lang="en-US" sz="1300" b="1" i="1" dirty="0">
                <a:latin typeface="+mj-lt"/>
              </a:rPr>
              <a:t/>
            </a:r>
            <a:br>
              <a:rPr lang="en-US" sz="1300" b="1" i="1" dirty="0">
                <a:latin typeface="+mj-lt"/>
              </a:rPr>
            </a:br>
            <a:r>
              <a:rPr lang="en-US" sz="1300" b="1" i="1" dirty="0">
                <a:latin typeface="+mj-lt"/>
              </a:rPr>
              <a:t> </a:t>
            </a:r>
            <a:r>
              <a:rPr lang="en-US" sz="1300" b="1" i="1" u="sng" dirty="0">
                <a:latin typeface="+mj-lt"/>
              </a:rPr>
              <a:t>Environmental Concerns:</a:t>
            </a:r>
            <a:r>
              <a:rPr lang="en-US" sz="1300" b="1" i="1" dirty="0">
                <a:latin typeface="+mj-lt"/>
              </a:rPr>
              <a:t> </a:t>
            </a:r>
          </a:p>
          <a:p>
            <a:pPr>
              <a:buFontTx/>
              <a:buChar char="-"/>
            </a:pPr>
            <a:r>
              <a:rPr lang="en-US" sz="1300" b="0" dirty="0">
                <a:latin typeface="+mj-lt"/>
              </a:rPr>
              <a:t>Found in river water</a:t>
            </a:r>
          </a:p>
          <a:p>
            <a:endParaRPr lang="en-US" sz="1300" b="0" dirty="0">
              <a:latin typeface="Arial Narrow" pitchFamily="34" charset="0"/>
            </a:endParaRPr>
          </a:p>
        </p:txBody>
      </p:sp>
      <p:pic>
        <p:nvPicPr>
          <p:cNvPr id="60428" name="Picture 11" descr="https://encrypted-tbn1.gstatic.com/images?q=tbn:ANd9GcTM1fpROLImGTAkzqhgbeejpAn5oKTK_fmaU_4SPXrve2FChalY"/>
          <p:cNvPicPr>
            <a:picLocks noChangeAspect="1" noChangeArrowheads="1"/>
          </p:cNvPicPr>
          <p:nvPr/>
        </p:nvPicPr>
        <p:blipFill>
          <a:blip r:embed="rId2" cstate="print"/>
          <a:srcRect l="24710" r="22780"/>
          <a:stretch>
            <a:fillRect/>
          </a:stretch>
        </p:blipFill>
        <p:spPr bwMode="auto">
          <a:xfrm>
            <a:off x="4221088" y="6660232"/>
            <a:ext cx="1066800" cy="2000250"/>
          </a:xfrm>
          <a:prstGeom prst="rect">
            <a:avLst/>
          </a:prstGeom>
          <a:noFill/>
          <a:ln w="9525">
            <a:noFill/>
            <a:miter lim="800000"/>
            <a:headEnd/>
            <a:tailEnd/>
          </a:ln>
        </p:spPr>
      </p:pic>
      <p:pic>
        <p:nvPicPr>
          <p:cNvPr id="60429" name="Picture 13" descr="http://www.cachebeauty.com/images/KingResearch/king-barbicide.bmp"/>
          <p:cNvPicPr>
            <a:picLocks noChangeAspect="1" noChangeArrowheads="1"/>
          </p:cNvPicPr>
          <p:nvPr/>
        </p:nvPicPr>
        <p:blipFill>
          <a:blip r:embed="rId3" cstate="print"/>
          <a:srcRect l="7207" r="9911" b="3546"/>
          <a:stretch>
            <a:fillRect/>
          </a:stretch>
        </p:blipFill>
        <p:spPr bwMode="auto">
          <a:xfrm>
            <a:off x="5229200" y="5436096"/>
            <a:ext cx="1260558" cy="2829868"/>
          </a:xfrm>
          <a:prstGeom prst="rect">
            <a:avLst/>
          </a:prstGeom>
          <a:noFill/>
          <a:ln w="9525">
            <a:noFill/>
            <a:miter lim="800000"/>
            <a:headEnd/>
            <a:tailEnd/>
          </a:ln>
        </p:spPr>
      </p:pic>
      <p:sp>
        <p:nvSpPr>
          <p:cNvPr id="14" name="Line 7"/>
          <p:cNvSpPr>
            <a:spLocks noChangeShapeType="1"/>
          </p:cNvSpPr>
          <p:nvPr/>
        </p:nvSpPr>
        <p:spPr bwMode="auto">
          <a:xfrm>
            <a:off x="533400" y="899592"/>
            <a:ext cx="5791200" cy="0"/>
          </a:xfrm>
          <a:prstGeom prst="line">
            <a:avLst/>
          </a:prstGeom>
          <a:noFill/>
          <a:ln w="9525">
            <a:solidFill>
              <a:schemeClr val="tx1"/>
            </a:solidFill>
            <a:round/>
            <a:headEnd/>
            <a:tailEnd/>
          </a:ln>
        </p:spPr>
        <p:txBody>
          <a:bodyPr/>
          <a:lstStyle/>
          <a:p>
            <a:endParaRPr lang="en-CA"/>
          </a:p>
        </p:txBody>
      </p:sp>
      <p:sp>
        <p:nvSpPr>
          <p:cNvPr id="15" name="Rectangle 14"/>
          <p:cNvSpPr/>
          <p:nvPr/>
        </p:nvSpPr>
        <p:spPr>
          <a:xfrm>
            <a:off x="476672" y="323528"/>
            <a:ext cx="4108882" cy="415498"/>
          </a:xfrm>
          <a:prstGeom prst="rect">
            <a:avLst/>
          </a:prstGeom>
        </p:spPr>
        <p:txBody>
          <a:bodyPr wrap="none">
            <a:spAutoFit/>
          </a:bodyPr>
          <a:lstStyle/>
          <a:p>
            <a:r>
              <a:rPr lang="en-US" sz="2100" b="1" i="1" dirty="0" smtClean="0">
                <a:solidFill>
                  <a:schemeClr val="tx2"/>
                </a:solidFill>
                <a:latin typeface="Ariel narrow"/>
                <a:cs typeface="Arial" pitchFamily="34" charset="0"/>
              </a:rPr>
              <a:t>GLUTARALDEHYDE &amp; QUATS </a:t>
            </a:r>
            <a:endParaRPr lang="en-US" sz="2100" b="1" i="1" dirty="0">
              <a:solidFill>
                <a:schemeClr val="tx2"/>
              </a:solidFill>
              <a:latin typeface="Ariel narrow"/>
              <a:cs typeface="Arial" pitchFamily="34" charset="0"/>
            </a:endParaRPr>
          </a:p>
        </p:txBody>
      </p:sp>
      <p:pic>
        <p:nvPicPr>
          <p:cNvPr id="167940" name="Picture 4" descr="http://www.bayviewmedical.com/images/updated%20product/pft%20supplies/metricide28day.jpg"/>
          <p:cNvPicPr>
            <a:picLocks noChangeAspect="1" noChangeArrowheads="1"/>
          </p:cNvPicPr>
          <p:nvPr/>
        </p:nvPicPr>
        <p:blipFill>
          <a:blip r:embed="rId4" cstate="print"/>
          <a:srcRect/>
          <a:stretch>
            <a:fillRect/>
          </a:stretch>
        </p:blipFill>
        <p:spPr bwMode="auto">
          <a:xfrm>
            <a:off x="4797152" y="290736"/>
            <a:ext cx="1977008" cy="1977008"/>
          </a:xfrm>
          <a:prstGeom prst="rect">
            <a:avLst/>
          </a:prstGeom>
          <a:noFill/>
        </p:spPr>
      </p:pic>
      <p:pic>
        <p:nvPicPr>
          <p:cNvPr id="167942" name="Picture 6" descr="http://cdnll.coneinstruments.com/images/l/sporicidin14-daysterilizingandhigh-leveldisinfectantsolution.jpg"/>
          <p:cNvPicPr>
            <a:picLocks noChangeAspect="1" noChangeArrowheads="1"/>
          </p:cNvPicPr>
          <p:nvPr/>
        </p:nvPicPr>
        <p:blipFill>
          <a:blip r:embed="rId5" cstate="print"/>
          <a:srcRect l="16096" r="13345" b="7265"/>
          <a:stretch>
            <a:fillRect/>
          </a:stretch>
        </p:blipFill>
        <p:spPr bwMode="auto">
          <a:xfrm>
            <a:off x="5211980" y="2575308"/>
            <a:ext cx="1574011" cy="2068700"/>
          </a:xfrm>
          <a:prstGeom prst="rect">
            <a:avLst/>
          </a:prstGeom>
          <a:noFill/>
        </p:spPr>
      </p:pic>
      <p:sp>
        <p:nvSpPr>
          <p:cNvPr id="12" name="TextBox 11"/>
          <p:cNvSpPr txBox="1"/>
          <p:nvPr/>
        </p:nvSpPr>
        <p:spPr>
          <a:xfrm>
            <a:off x="6165304" y="8774886"/>
            <a:ext cx="720080" cy="261610"/>
          </a:xfrm>
          <a:prstGeom prst="rect">
            <a:avLst/>
          </a:prstGeom>
          <a:noFill/>
        </p:spPr>
        <p:txBody>
          <a:bodyPr wrap="square" rtlCol="0">
            <a:spAutoFit/>
          </a:bodyPr>
          <a:lstStyle/>
          <a:p>
            <a:r>
              <a:rPr lang="en-CA" sz="1050" b="1" i="1" dirty="0" smtClean="0"/>
              <a:t>WB #19</a:t>
            </a:r>
            <a:endParaRPr lang="en-CA" sz="1050" b="1" i="1"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1" descr="http://www.shtfblog.com/wp-content/uploads/2012/02/clorox.jpg"/>
          <p:cNvPicPr>
            <a:picLocks noChangeAspect="1" noChangeArrowheads="1"/>
          </p:cNvPicPr>
          <p:nvPr/>
        </p:nvPicPr>
        <p:blipFill>
          <a:blip r:embed="rId2" cstate="print"/>
          <a:srcRect l="24124" r="24614"/>
          <a:stretch>
            <a:fillRect/>
          </a:stretch>
        </p:blipFill>
        <p:spPr bwMode="auto">
          <a:xfrm>
            <a:off x="4546600" y="3676650"/>
            <a:ext cx="1244600" cy="1885950"/>
          </a:xfrm>
          <a:prstGeom prst="rect">
            <a:avLst/>
          </a:prstGeom>
          <a:noFill/>
          <a:ln w="9525">
            <a:noFill/>
            <a:miter lim="800000"/>
            <a:headEnd/>
            <a:tailEnd/>
          </a:ln>
        </p:spPr>
      </p:pic>
      <p:sp>
        <p:nvSpPr>
          <p:cNvPr id="61445" name="AutoShape 12" descr="9k="/>
          <p:cNvSpPr>
            <a:spLocks noChangeAspect="1" noChangeArrowheads="1"/>
          </p:cNvSpPr>
          <p:nvPr/>
        </p:nvSpPr>
        <p:spPr bwMode="auto">
          <a:xfrm>
            <a:off x="2924175" y="3838575"/>
            <a:ext cx="1009650" cy="1466850"/>
          </a:xfrm>
          <a:prstGeom prst="rect">
            <a:avLst/>
          </a:prstGeom>
          <a:noFill/>
          <a:ln w="9525">
            <a:noFill/>
            <a:miter lim="800000"/>
            <a:headEnd/>
            <a:tailEnd/>
          </a:ln>
        </p:spPr>
        <p:txBody>
          <a:bodyPr/>
          <a:lstStyle/>
          <a:p>
            <a:endParaRPr lang="en-US"/>
          </a:p>
        </p:txBody>
      </p:sp>
      <p:sp>
        <p:nvSpPr>
          <p:cNvPr id="61446" name="Slide Number Placeholder 6"/>
          <p:cNvSpPr>
            <a:spLocks noGrp="1"/>
          </p:cNvSpPr>
          <p:nvPr>
            <p:ph type="sldNum" sz="quarter" idx="12"/>
          </p:nvPr>
        </p:nvSpPr>
        <p:spPr>
          <a:noFill/>
        </p:spPr>
        <p:txBody>
          <a:bodyPr/>
          <a:lstStyle/>
          <a:p>
            <a:fld id="{CBEA6332-C376-4303-B866-09EB1B06F665}" type="slidenum">
              <a:rPr lang="en-US" smtClean="0">
                <a:latin typeface="Arial" pitchFamily="34" charset="0"/>
              </a:rPr>
              <a:pPr/>
              <a:t>58</a:t>
            </a:fld>
            <a:endParaRPr lang="en-US" smtClean="0">
              <a:latin typeface="Arial" pitchFamily="34" charset="0"/>
            </a:endParaRPr>
          </a:p>
        </p:txBody>
      </p:sp>
      <p:sp>
        <p:nvSpPr>
          <p:cNvPr id="61448" name="AutoShape 11" descr="data:image/jpeg;base64,/9j/4AAQSkZJRgABAQAAAQABAAD/2wCEAAkGBxAQEhQPEBAPEhAUEA8PFBQQFRAQEBAQFBgWFxQWFhUYHSggGRolGxUUIjEhJSkrLi4uFx8zODMsNygtLisBCgoKDg0OGhAQGjAcHyQsLCwsLCwsLCwsLCwsLCwtLCwsLCwsLCwsLCwsLCwsLCwsLCwsLCwsKywsLCwsLCwsLP/AABEIAQoAvgMBIgACEQEDEQH/xAAbAAEAAgMBAQAAAAAAAAAAAAAAAgMEBQYBB//EAEMQAAIBAgMEBQkECAYDAQAAAAECAAMRBBIhBTFBUQYiYXGREzIzUnOBobGyFCM0wRUkQmJygtHhU2OSosLwROLxFv/EABgBAQEBAQEAAAAAAAAAAAAAAAACAQME/8QAJREBAQACAgEDAwUAAAAAAAAAAAECERIxAxMhYUFRUjKhseHw/9oADAMBAAIRAxEAPwD7jERAREQEREBERASFSoFF2IA7ZOazbx6i/wAf5GbCsz7XT9YfGPtdP1xOdE8Mrink6L7bT9dZ6uLpkgB0udALi5M5apKaDWq0z/mJ8xHE27aIiQoiIgIiICIiAiIgIiICIiAiIgIiICa/bGFeoq5ADYkkE5b6c7TYTC2xUtSYDzm6gtv13/C82Dj12ynqP4rINt5P8N/ETc0cHYbhLTguxZfuj2c/+mUb9hvETZ7EwhxB8oOqqVFvfUkizaeMlW2ffgsl0fotSr23K6MOzMLEe/fF22adXEROaiIiAiIgIiICIiAiIgIiICIiAiJ4TbU7oEatQKCzGwE0tSoajZj3AchJYvEGq2nmDd2nnCiXJpFqayU8EkRNYpeY1ZL9+8dhmU4lTCaM/ZePz9R/SAf6hzE2E5aqpBDKSGGoI4Gb3ZuOFVeTjRh+Y7JGUXKzIiJLSIiAiIgIiICIiAiIgIiICanaeKzHyanQeceZ5TI2pjMgyr57buwcTNXRS0rGfVNq2mstEiokxKSkokiIUSTDSBj1BKml1SUtNFTiY61GpMKibxvHBhxBmU0oqLA6LC4haih13HxB4gy6cvs3GeQexP3bGx5KeDTqJzs0uXZERMaREQEREBERAREQErxFYIpdtwF/7SyaHbGJzv5Meahue1v7TZNstUBzUYu28/AcBMlRK6ay0TohISayAlizBaohoWHhqipKGl9SUNNYgZW4lhkGgYldLzb9HsbmU0WPWTd2p/b+k1riY3lWpuKq71N+8cRMs22OziVYautRFddzC4/pLZzWREQEREBERAREQKcZXFNGc/sqT7+HxnNYXmd5Nz3nfNp0mq2pqvrOB7hr8wJq6Bl49JyZimWAzHVpMNKSuBk1aY+aM8wZgeGqTD8pPDUgXO0pLSs1JAvNFpaVs0gXkGeB65mPVMkzSmo0DcdFsRo9E/snOvc2/wCPzm/nHbArZcQv7wZPz+YE7Gc8u1wiImNIiICIiAiIgc50sfrUR2uflMGi8zOmenkWsfOddNd4B/KamjXXnbv0nTHpNbEPJh5iLUHMeMlm7ZqWTnnmeUZpEtAvLzw1JjlpEtNF5qSJqTHLSBaBkmpIGpKC0gzQLWqSl6krZ+2VvUHMTGsrZtS1ekf8xfjpO+nzvZpBrUh/mL859EkZKhERJaREQEREBERA53pj5tL2jfKaikJtumbALSubfeH6TNRQa401nTHpNXeSX1RHkE5fOeiezUoGgvb4mRNBebeJls8Jmik4ces/jIHDj1n8ZeZEwMc0B6z+MicOPWfxlxkTApOHXm3iZE4de3xMuMi0wUGivKRKjkJaZW5hq7Zfp6XtFn0OfO9lVF+0URcXNVQOOs+iSMlQiIktIiICIiAiIgcr0+9HS9o30mc7hMg0uynTunR9PvR0van6TOd2dTDZr8xPR4rrGuHlm7GypDlUHvlwptwZTK6eEXhee4M6n3fMS/azcR7y6v8AK0U2/dPcRPfs7er8Z852r6er7Wp8zKUqEcT4mcufw43zav8Ab6X9nf1TIth29Uz5y1d/Xf8A1NL8KzucvlSum9mYDu745/BPPt3ZoP6plbUm9WcW+z6nW+/U5SAbOx3kD3b5Q+znO9xbmxYH3jhHP4V6l+37u0qBh6o7yJjVcQBvq0h/Ms40bNP7T0x77zGxFEIRZla4v1eHfM5/DfUv+rrq+0aQ34hPcb/KYjY2mwzKaji+W4FgW5XYicu4mww1UBKSm/pS+gOuoH9Zlzqsct11Ow/xOHtu8sPkZ9Sny3YH4nD+1H0mfUpOXb049ERElRERAREQEREDlun/AKKl7U/SZzuzG87vX3zoun/oqftf+LTm9nVAM1+Y7Z38f6a45/qjJ6OYhqtHNUQq2eqpBuDoxt87e6ZmD3n3fMSdGqnMfKQwm8+75iXhvVc73HAbV9PV9rU+ZmMsydrenre1qfMzPbY9NQitXC1mSnVyFTlyuRYBuLazzvHcbbdNQ5mw2NVpK58qSqFGGYC7K3AjtmRW6P1A7qSAirVZX0ObydriwOh14zH/AENiNB5M3bQC63BtmsddDbWxmtmGWN3pYMTQRiuZGRmUsQr3ZQVsCCP4iZ4+0MMVcGmoJapl6i6LYZNw53/O8oq7CrdWy3YhiwJRQlmy+dm11mPU2NiAGYpbIXuLrc5POyjiBC95/ZmV9pYa9TKvVYAKBTRSLX0v7xwmBtPGpVYZEyKC+nO7Eg+BmRsnY6VqflC7qS7oAoUjRb31Nz3CeHYptmVrDyaN195crmI7P7zF6zsat5kU8eyoKYC2DZrkXN5m1djWFyzHqk2VRmDXA3E7tdZi7VoopXJpfeLggEW3ct8xUxs93X9H/wAVh/a/8TPqM+X9HfxVD2h+kz6hNy7evHoiIkqIiICIiAiIgcv0/wDQ0/a/8WnM4Omd4I1A0OhnT9PvQ0/bD6Wmi2f5o7hO2GWo5Z47rIQPxWXYZSCbg7h8xKDXdWIFIst7AoddwNreMuGOFjdaosL2IHAjn3y/U+jnx93A7W9PV9q/zl9PbVYKEumgVAxVc+RTcLm32ncVMVQNsxBzXtmp3JsSOXYZV+qNvFDXnTsZy05ejd7mTjm25WGbzOsarHTjUADcewSf/wCgraNamDfMxC6u2XLdtd9p1gwuDbQJhiT2DXjK2wuD/wAOhY31ynLw47uMaPTz/Jw/6WqBBRGXKEKbtbFs+/vjFbcrOGVilmLHzdVzedl5TsTh8D6uG8P+3lZXB2JCULgFrBLtYdnvEaJ48vycNhtqVaS+TRwq3LblJBOhIJFxJJjK5Fg7kEBbDiALAadk7Ra+HvlXydybdWna3wkP0knDym6+igCNfKp4/lyDYfE1NctZtLXObd75ZT2JWNi2Vf4j+QnUJiM7WyOBYm7STKBwmadcfFE+jn4uh7RvpafUJ8w6O/i6HtH+lp9PmZduuPRERJUREQEREBERA5np96BPbD6WmhwF8gtvyi3fbSb7p76BPbL9LTRbP81e5flOmPSL21or4nNetg2uSt3pPy0vxtoZsKOOoISvlq6bwA6vlBvvBtaZAx6i6uj2uRuupH/ySophCQFNibAAF17Rv04wn2eo2axGJpkMtwWVQSL20v23nhpuermwxbNySzKRyHG95YuDokhhVa19ASrLf3jtmNU2KnneVAysWzFaZ32tc9h+cGonSw9S5OTD3A6tgN+mvdYsJBsLVsB5PDkAW7LcfGV/oBFsS1O2lwUUAjlcHSQfYFxfOlyb3yaW5b901nFPFYJ8xyU6ATS2YKSNNeHOY9WhU4Nhk6oDWAvmt1uG7j7pL9AgG+dcvEBF3cr8pW+xUtYuL5WBsqDQiw38t8HFWMwvmxGHDaG4CXtr/wCvhKKjrYg4kkE/sAbtRbT/ALpMn9F0131Dc2/w1vbXl2TGq0cMNGqMd/7RI/2zFaimnURTmRa9Q/wm2vK9hPauOGbIqMzggEbtDa5v75eMbTJCLc8BobC3aZjYj09PrHzG04HtMxU02PRz8XQ9o/0tPp8+ZdGx+t0P43+lp9NmZdtx6IiJLSIiAiIgIiIHN9PB9wntl+lpzWExdNcqM6q2RWsxtpu3ntnTdO/w6+3T5NOZp4KnVRRUQMMoHEG3eJ0x6Re11RRSy5XqWIYadZeOp7i3wntKqd4qUnIseuoBAHG8xU2bXp2FJ2VQSAEZSMtydVcb/fLadesq/eUgx1F2pgdW27qe/XthNxZWXSxShkNz1Wy79L7+YHhKvJsqkeR6pAzENluBrzNjv4zEOMVhmahTsoy+e6W3cCvNvjLDjaIUoEbKesctSmbsBe2p5n4RpOqm1K4F8PWsAQAGudSTvt+8Z7VoWB+7rWYILAi4F1Y39+nuMoerRBN0xKkHXrJYX9/bPPL0SoH6wbXcnqXHmjnoNAZumaqVPD6AeSrdYlDmbct1Nzp2fOYowxvf7O/YGfd29vCePXobv1o7t7IPjeSxFWiGz5KrG4Ny6BbiwHH92G8U8hA9FTUqpC5nvcE9b5mYlwB/4ym5tuY5f+2kmxFIdZaS3uQc1QaHW40vrb5ygVwfR0U4C5V2t4gdvwmK0sp0nfreV0vuUZQbTIempIa3WAsD2TBU4htLFVPqhUsL8L3PPxmXTw4U3uxO67En4bpi4zejX4uh/FU+lp9LnzXo1+LofxVPpafSpmXbZ0RESWkREBERAREQOc6d/h19tT+TTm9n4hbKmZc2UHLcZrc7TqumSg4cA7vKp+c4ldmi6tYMVOZSfOU9k64Tcc8rZXQo0tVpzVPB1EAWnWqpYk9b7y9+HWmXgq2KVgHei6XsTlKVAuuumhO7hK4VPONzVqhBmYEi4Ggvv/KVfaKDaEJqf2k3n3iYVXFVG0ai1gGINOoBc2BA56m490xftT6m2PXdYWpONBa9/dM1W8mxqLhGvmWj/Mq3PiJHyWFA0Wja1jlUeadNbcJhviyLkviBa2+ijhxxtbnY8uMrOKJBZatUrm3HDqGF7WHWAuNR4TNG2UUwY0y4cfyp/SRqPhxbSlY3AIVeHDd2zXPtDcf1rQZTloUxc6m9j+Uo+1kqxAxp03ZUQ6nWwvvjRtvCo4Ae4CU1Jr6GOdVy+SqmxFjUZSxDHXlu5Smpjq53UqQ33zOSOy1hN41vKM15WZr2euxH3gA4hEGpvwJ4WtPaGGZdbuTa13PDfMuNOc+jbdGj+uYce1P+0z6XPm/RZP1yjzAqfSZ9IkZdrhERJaREQEREBERA0fS9vuQOJqr8AZzNGdN0uQ+SVxuVwT3EEa+8ic7Syndp37p0x6RUxPbDlJCme/u1nkphaeT2eGbyrOM+zwmQaSMiY5VnCIESsoJYZExypwn2UtRWRNJeQlpkDG63UVkCVPL8hO4GV1Kdt5A+JkqZXRb8ZT7qn0mfRZwfQ+lmxOYDREZie09UfM+E7yRl2qERElpERAREQERECNWmGBVgCpBBB3EGcTtfZFTDEsgL0b3uNSg5N2ds7iJsumWbfOaWNEykxn73jrOj2j0aw9a7AGm/OnoD3rumhxXRHELrTdHHI3RvzHxl8onSIxA/dnhqryHjNfW2TjE30an8tnHwmK6V1306o70f+k1jcGovL4yBdOR8ZpGrvxDe8ESs4lu3wM0b0unL4yJqp6o8ZpVqOdwc9ysfylq4bENupVj/ACP/AEmDZHEqP2VlT43llHcBKqWw8Y+6hU/myr8zM/D9DsW3nmlTHaxdvAC3xjcbprauMJ4mY6s1RgiKWcmwVdSZ2GE6EUhrVq1H7F+7X4a/GdBgNmUKAtRpKnMjVj3sdTJuTdMPo1sj7NTs1jVfrORuHJR3TbxEhRERAREQEREBERAREQEREBERA8Kg7wJHyS+qvgJOIHgE9iICIiAiIgIiICIiAiIgf//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61449" name="AutoShape 13" descr="data:image/jpeg;base64,/9j/4AAQSkZJRgABAQAAAQABAAD/2wCEAAkGBxAQEhQPEBAPEhAUEA8PFBQQFRAQEBAQFBgWFxQWFhUYHSggGRolGxUUIjEhJSkrLi4uFx8zODMsNygtLisBCgoKDg0OGhAQGjAcHyQsLCwsLCwsLCwsLCwsLCwtLCwsLCwsLCwsLCwsLCwsLCwsLCwsLCwsKywsLCwsLCwsLP/AABEIAQoAvgMBIgACEQEDEQH/xAAbAAEAAgMBAQAAAAAAAAAAAAAAAgMEBQYBB//EAEMQAAIBAgMEBQkECAYDAQAAAAECAAMRBBIhBTFBUQYiYXGREzIzUnOBobGyFCM0wRUkQmJygtHhU2OSosLwROLxFv/EABgBAQEBAQEAAAAAAAAAAAAAAAACAQME/8QAJREBAQACAgEDAwUAAAAAAAAAAAECERIxAxMhYUFRUjKhseHw/9oADAMBAAIRAxEAPwD7jERAREQEREBERASFSoFF2IA7ZOazbx6i/wAf5GbCsz7XT9YfGPtdP1xOdE8Mrink6L7bT9dZ6uLpkgB0udALi5M5apKaDWq0z/mJ8xHE27aIiQoiIgIiICIiAiIgIiICIiAiIgIiICa/bGFeoq5ADYkkE5b6c7TYTC2xUtSYDzm6gtv13/C82Dj12ynqP4rINt5P8N/ETc0cHYbhLTguxZfuj2c/+mUb9hvETZ7EwhxB8oOqqVFvfUkizaeMlW2ffgsl0fotSr23K6MOzMLEe/fF22adXEROaiIiAiIgIiICIiAiIgIiICIiAiJ4TbU7oEatQKCzGwE0tSoajZj3AchJYvEGq2nmDd2nnCiXJpFqayU8EkRNYpeY1ZL9+8dhmU4lTCaM/ZePz9R/SAf6hzE2E5aqpBDKSGGoI4Gb3ZuOFVeTjRh+Y7JGUXKzIiJLSIiAiIgIiICIiAiIgIiICanaeKzHyanQeceZ5TI2pjMgyr57buwcTNXRS0rGfVNq2mstEiokxKSkokiIUSTDSBj1BKml1SUtNFTiY61GpMKibxvHBhxBmU0oqLA6LC4haih13HxB4gy6cvs3GeQexP3bGx5KeDTqJzs0uXZERMaREQEREBERAREQErxFYIpdtwF/7SyaHbGJzv5Meahue1v7TZNstUBzUYu28/AcBMlRK6ay0TohISayAlizBaohoWHhqipKGl9SUNNYgZW4lhkGgYldLzb9HsbmU0WPWTd2p/b+k1riY3lWpuKq71N+8cRMs22OziVYautRFddzC4/pLZzWREQEREBERAREQKcZXFNGc/sqT7+HxnNYXmd5Nz3nfNp0mq2pqvrOB7hr8wJq6Bl49JyZimWAzHVpMNKSuBk1aY+aM8wZgeGqTD8pPDUgXO0pLSs1JAvNFpaVs0gXkGeB65mPVMkzSmo0DcdFsRo9E/snOvc2/wCPzm/nHbArZcQv7wZPz+YE7Gc8u1wiImNIiICIiAiIgc50sfrUR2uflMGi8zOmenkWsfOddNd4B/KamjXXnbv0nTHpNbEPJh5iLUHMeMlm7ZqWTnnmeUZpEtAvLzw1JjlpEtNF5qSJqTHLSBaBkmpIGpKC0gzQLWqSl6krZ+2VvUHMTGsrZtS1ekf8xfjpO+nzvZpBrUh/mL859EkZKhERJaREQEREBERA53pj5tL2jfKaikJtumbALSubfeH6TNRQa401nTHpNXeSX1RHkE5fOeiezUoGgvb4mRNBebeJls8Jmik4ces/jIHDj1n8ZeZEwMc0B6z+MicOPWfxlxkTApOHXm3iZE4de3xMuMi0wUGivKRKjkJaZW5hq7Zfp6XtFn0OfO9lVF+0URcXNVQOOs+iSMlQiIktIiICIiAiIgcr0+9HS9o30mc7hMg0uynTunR9PvR0van6TOd2dTDZr8xPR4rrGuHlm7GypDlUHvlwptwZTK6eEXhee4M6n3fMS/azcR7y6v8AK0U2/dPcRPfs7er8Z852r6er7Wp8zKUqEcT4mcufw43zav8Ab6X9nf1TIth29Uz5y1d/Xf8A1NL8KzucvlSum9mYDu745/BPPt3ZoP6plbUm9WcW+z6nW+/U5SAbOx3kD3b5Q+znO9xbmxYH3jhHP4V6l+37u0qBh6o7yJjVcQBvq0h/Ms40bNP7T0x77zGxFEIRZla4v1eHfM5/DfUv+rrq+0aQ34hPcb/KYjY2mwzKaji+W4FgW5XYicu4mww1UBKSm/pS+gOuoH9Zlzqsct11Ow/xOHtu8sPkZ9Sny3YH4nD+1H0mfUpOXb049ERElRERAREQEREDlun/AKKl7U/SZzuzG87vX3zoun/oqftf+LTm9nVAM1+Y7Z38f6a45/qjJ6OYhqtHNUQq2eqpBuDoxt87e6ZmD3n3fMSdGqnMfKQwm8+75iXhvVc73HAbV9PV9rU+ZmMsydrenre1qfMzPbY9NQitXC1mSnVyFTlyuRYBuLazzvHcbbdNQ5mw2NVpK58qSqFGGYC7K3AjtmRW6P1A7qSAirVZX0ObydriwOh14zH/AENiNB5M3bQC63BtmsddDbWxmtmGWN3pYMTQRiuZGRmUsQr3ZQVsCCP4iZ4+0MMVcGmoJapl6i6LYZNw53/O8oq7CrdWy3YhiwJRQlmy+dm11mPU2NiAGYpbIXuLrc5POyjiBC95/ZmV9pYa9TKvVYAKBTRSLX0v7xwmBtPGpVYZEyKC+nO7Eg+BmRsnY6VqflC7qS7oAoUjRb31Nz3CeHYptmVrDyaN195crmI7P7zF6zsat5kU8eyoKYC2DZrkXN5m1djWFyzHqk2VRmDXA3E7tdZi7VoopXJpfeLggEW3ct8xUxs93X9H/wAVh/a/8TPqM+X9HfxVD2h+kz6hNy7evHoiIkqIiICIiAiIgcv0/wDQ0/a/8WnM4Omd4I1A0OhnT9PvQ0/bD6Wmi2f5o7hO2GWo5Z47rIQPxWXYZSCbg7h8xKDXdWIFIst7AoddwNreMuGOFjdaosL2IHAjn3y/U+jnx93A7W9PV9q/zl9PbVYKEumgVAxVc+RTcLm32ncVMVQNsxBzXtmp3JsSOXYZV+qNvFDXnTsZy05ejd7mTjm25WGbzOsarHTjUADcewSf/wCgraNamDfMxC6u2XLdtd9p1gwuDbQJhiT2DXjK2wuD/wAOhY31ynLw47uMaPTz/Jw/6WqBBRGXKEKbtbFs+/vjFbcrOGVilmLHzdVzedl5TsTh8D6uG8P+3lZXB2JCULgFrBLtYdnvEaJ48vycNhtqVaS+TRwq3LblJBOhIJFxJJjK5Fg7kEBbDiALAadk7Ra+HvlXydybdWna3wkP0knDym6+igCNfKp4/lyDYfE1NctZtLXObd75ZT2JWNi2Vf4j+QnUJiM7WyOBYm7STKBwmadcfFE+jn4uh7RvpafUJ8w6O/i6HtH+lp9PmZduuPRERJUREQEREBERA5np96BPbD6WmhwF8gtvyi3fbSb7p76BPbL9LTRbP81e5flOmPSL21or4nNetg2uSt3pPy0vxtoZsKOOoISvlq6bwA6vlBvvBtaZAx6i6uj2uRuupH/ySophCQFNibAAF17Rv04wn2eo2axGJpkMtwWVQSL20v23nhpuermwxbNySzKRyHG95YuDokhhVa19ASrLf3jtmNU2KnneVAysWzFaZ32tc9h+cGonSw9S5OTD3A6tgN+mvdYsJBsLVsB5PDkAW7LcfGV/oBFsS1O2lwUUAjlcHSQfYFxfOlyb3yaW5b901nFPFYJ8xyU6ATS2YKSNNeHOY9WhU4Nhk6oDWAvmt1uG7j7pL9AgG+dcvEBF3cr8pW+xUtYuL5WBsqDQiw38t8HFWMwvmxGHDaG4CXtr/wCvhKKjrYg4kkE/sAbtRbT/ALpMn9F0131Dc2/w1vbXl2TGq0cMNGqMd/7RI/2zFaimnURTmRa9Q/wm2vK9hPauOGbIqMzggEbtDa5v75eMbTJCLc8BobC3aZjYj09PrHzG04HtMxU02PRz8XQ9o/0tPp8+ZdGx+t0P43+lp9NmZdtx6IiJLSIiAiIgIiIHN9PB9wntl+lpzWExdNcqM6q2RWsxtpu3ntnTdO/w6+3T5NOZp4KnVRRUQMMoHEG3eJ0x6Re11RRSy5XqWIYadZeOp7i3wntKqd4qUnIseuoBAHG8xU2bXp2FJ2VQSAEZSMtydVcb/fLadesq/eUgx1F2pgdW27qe/XthNxZWXSxShkNz1Wy79L7+YHhKvJsqkeR6pAzENluBrzNjv4zEOMVhmahTsoy+e6W3cCvNvjLDjaIUoEbKesctSmbsBe2p5n4RpOqm1K4F8PWsAQAGudSTvt+8Z7VoWB+7rWYILAi4F1Y39+nuMoerRBN0xKkHXrJYX9/bPPL0SoH6wbXcnqXHmjnoNAZumaqVPD6AeSrdYlDmbct1Nzp2fOYowxvf7O/YGfd29vCePXobv1o7t7IPjeSxFWiGz5KrG4Ny6BbiwHH92G8U8hA9FTUqpC5nvcE9b5mYlwB/4ym5tuY5f+2kmxFIdZaS3uQc1QaHW40vrb5ygVwfR0U4C5V2t4gdvwmK0sp0nfreV0vuUZQbTIempIa3WAsD2TBU4htLFVPqhUsL8L3PPxmXTw4U3uxO67En4bpi4zejX4uh/FU+lp9LnzXo1+LofxVPpafSpmXbZ0RESWkREBERAREQOc6d/h19tT+TTm9n4hbKmZc2UHLcZrc7TqumSg4cA7vKp+c4ldmi6tYMVOZSfOU9k64Tcc8rZXQo0tVpzVPB1EAWnWqpYk9b7y9+HWmXgq2KVgHei6XsTlKVAuuumhO7hK4VPONzVqhBmYEi4Ggvv/KVfaKDaEJqf2k3n3iYVXFVG0ai1gGINOoBc2BA56m490xftT6m2PXdYWpONBa9/dM1W8mxqLhGvmWj/Mq3PiJHyWFA0Wja1jlUeadNbcJhviyLkviBa2+ijhxxtbnY8uMrOKJBZatUrm3HDqGF7WHWAuNR4TNG2UUwY0y4cfyp/SRqPhxbSlY3AIVeHDd2zXPtDcf1rQZTloUxc6m9j+Uo+1kqxAxp03ZUQ6nWwvvjRtvCo4Ae4CU1Jr6GOdVy+SqmxFjUZSxDHXlu5Smpjq53UqQ33zOSOy1hN41vKM15WZr2euxH3gA4hEGpvwJ4WtPaGGZdbuTa13PDfMuNOc+jbdGj+uYce1P+0z6XPm/RZP1yjzAqfSZ9IkZdrhERJaREQEREBERA0fS9vuQOJqr8AZzNGdN0uQ+SVxuVwT3EEa+8ic7Syndp37p0x6RUxPbDlJCme/u1nkphaeT2eGbyrOM+zwmQaSMiY5VnCIESsoJYZExypwn2UtRWRNJeQlpkDG63UVkCVPL8hO4GV1Kdt5A+JkqZXRb8ZT7qn0mfRZwfQ+lmxOYDREZie09UfM+E7yRl2qERElpERAREQERECNWmGBVgCpBBB3EGcTtfZFTDEsgL0b3uNSg5N2ds7iJsumWbfOaWNEykxn73jrOj2j0aw9a7AGm/OnoD3rumhxXRHELrTdHHI3RvzHxl8onSIxA/dnhqryHjNfW2TjE30an8tnHwmK6V1306o70f+k1jcGovL4yBdOR8ZpGrvxDe8ESs4lu3wM0b0unL4yJqp6o8ZpVqOdwc9ysfylq4bENupVj/ACP/AEmDZHEqP2VlT43llHcBKqWw8Y+6hU/myr8zM/D9DsW3nmlTHaxdvAC3xjcbprauMJ4mY6s1RgiKWcmwVdSZ2GE6EUhrVq1H7F+7X4a/GdBgNmUKAtRpKnMjVj3sdTJuTdMPo1sj7NTs1jVfrORuHJR3TbxEhRERAREQEREBERAREQEREBERA8Kg7wJHyS+qvgJOIHgE9iICIiAiIgIiICIiAiIgf//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61450" name="AutoShape 15" descr="data:image/jpeg;base64,/9j/4AAQSkZJRgABAQAAAQABAAD/2wCEAAkGBxAQEhQPEBAPEhAUEA8PFBQQFRAQEBAQFBgWFxQWFhUYHSggGRolGxUUIjEhJSkrLi4uFx8zODMsNygtLisBCgoKDg0OGhAQGjAcHyQsLCwsLCwsLCwsLCwsLCwtLCwsLCwsLCwsLCwsLCwsLCwsLCwsLCwsKywsLCwsLCwsLP/AABEIAQoAvgMBIgACEQEDEQH/xAAbAAEAAgMBAQAAAAAAAAAAAAAAAgMEBQYBB//EAEMQAAIBAgMEBQkECAYDAQAAAAECAAMRBBIhBTFBUQYiYXGREzIzUnOBobGyFCM0wRUkQmJygtHhU2OSosLwROLxFv/EABgBAQEBAQEAAAAAAAAAAAAAAAACAQME/8QAJREBAQACAgEDAwUAAAAAAAAAAAECERIxAxMhYUFRUjKhseHw/9oADAMBAAIRAxEAPwD7jERAREQEREBERASFSoFF2IA7ZOazbx6i/wAf5GbCsz7XT9YfGPtdP1xOdE8Mrink6L7bT9dZ6uLpkgB0udALi5M5apKaDWq0z/mJ8xHE27aIiQoiIgIiICIiAiIgIiICIiAiIgIiICa/bGFeoq5ADYkkE5b6c7TYTC2xUtSYDzm6gtv13/C82Dj12ynqP4rINt5P8N/ETc0cHYbhLTguxZfuj2c/+mUb9hvETZ7EwhxB8oOqqVFvfUkizaeMlW2ffgsl0fotSr23K6MOzMLEe/fF22adXEROaiIiAiIgIiICIiAiIgIiICIiAiJ4TbU7oEatQKCzGwE0tSoajZj3AchJYvEGq2nmDd2nnCiXJpFqayU8EkRNYpeY1ZL9+8dhmU4lTCaM/ZePz9R/SAf6hzE2E5aqpBDKSGGoI4Gb3ZuOFVeTjRh+Y7JGUXKzIiJLSIiAiIgIiICIiAiIgIiICanaeKzHyanQeceZ5TI2pjMgyr57buwcTNXRS0rGfVNq2mstEiokxKSkokiIUSTDSBj1BKml1SUtNFTiY61GpMKibxvHBhxBmU0oqLA6LC4haih13HxB4gy6cvs3GeQexP3bGx5KeDTqJzs0uXZERMaREQEREBERAREQErxFYIpdtwF/7SyaHbGJzv5Meahue1v7TZNstUBzUYu28/AcBMlRK6ay0TohISayAlizBaohoWHhqipKGl9SUNNYgZW4lhkGgYldLzb9HsbmU0WPWTd2p/b+k1riY3lWpuKq71N+8cRMs22OziVYautRFddzC4/pLZzWREQEREBERAREQKcZXFNGc/sqT7+HxnNYXmd5Nz3nfNp0mq2pqvrOB7hr8wJq6Bl49JyZimWAzHVpMNKSuBk1aY+aM8wZgeGqTD8pPDUgXO0pLSs1JAvNFpaVs0gXkGeB65mPVMkzSmo0DcdFsRo9E/snOvc2/wCPzm/nHbArZcQv7wZPz+YE7Gc8u1wiImNIiICIiAiIgc50sfrUR2uflMGi8zOmenkWsfOddNd4B/KamjXXnbv0nTHpNbEPJh5iLUHMeMlm7ZqWTnnmeUZpEtAvLzw1JjlpEtNF5qSJqTHLSBaBkmpIGpKC0gzQLWqSl6krZ+2VvUHMTGsrZtS1ekf8xfjpO+nzvZpBrUh/mL859EkZKhERJaREQEREBERA53pj5tL2jfKaikJtumbALSubfeH6TNRQa401nTHpNXeSX1RHkE5fOeiezUoGgvb4mRNBebeJls8Jmik4ces/jIHDj1n8ZeZEwMc0B6z+MicOPWfxlxkTApOHXm3iZE4de3xMuMi0wUGivKRKjkJaZW5hq7Zfp6XtFn0OfO9lVF+0URcXNVQOOs+iSMlQiIktIiICIiAiIgcr0+9HS9o30mc7hMg0uynTunR9PvR0van6TOd2dTDZr8xPR4rrGuHlm7GypDlUHvlwptwZTK6eEXhee4M6n3fMS/azcR7y6v8AK0U2/dPcRPfs7er8Z852r6er7Wp8zKUqEcT4mcufw43zav8Ab6X9nf1TIth29Uz5y1d/Xf8A1NL8KzucvlSum9mYDu745/BPPt3ZoP6plbUm9WcW+z6nW+/U5SAbOx3kD3b5Q+znO9xbmxYH3jhHP4V6l+37u0qBh6o7yJjVcQBvq0h/Ms40bNP7T0x77zGxFEIRZla4v1eHfM5/DfUv+rrq+0aQ34hPcb/KYjY2mwzKaji+W4FgW5XYicu4mww1UBKSm/pS+gOuoH9Zlzqsct11Ow/xOHtu8sPkZ9Sny3YH4nD+1H0mfUpOXb049ERElRERAREQEREDlun/AKKl7U/SZzuzG87vX3zoun/oqftf+LTm9nVAM1+Y7Z38f6a45/qjJ6OYhqtHNUQq2eqpBuDoxt87e6ZmD3n3fMSdGqnMfKQwm8+75iXhvVc73HAbV9PV9rU+ZmMsydrenre1qfMzPbY9NQitXC1mSnVyFTlyuRYBuLazzvHcbbdNQ5mw2NVpK58qSqFGGYC7K3AjtmRW6P1A7qSAirVZX0ObydriwOh14zH/AENiNB5M3bQC63BtmsddDbWxmtmGWN3pYMTQRiuZGRmUsQr3ZQVsCCP4iZ4+0MMVcGmoJapl6i6LYZNw53/O8oq7CrdWy3YhiwJRQlmy+dm11mPU2NiAGYpbIXuLrc5POyjiBC95/ZmV9pYa9TKvVYAKBTRSLX0v7xwmBtPGpVYZEyKC+nO7Eg+BmRsnY6VqflC7qS7oAoUjRb31Nz3CeHYptmVrDyaN195crmI7P7zF6zsat5kU8eyoKYC2DZrkXN5m1djWFyzHqk2VRmDXA3E7tdZi7VoopXJpfeLggEW3ct8xUxs93X9H/wAVh/a/8TPqM+X9HfxVD2h+kz6hNy7evHoiIkqIiICIiAiIgcv0/wDQ0/a/8WnM4Omd4I1A0OhnT9PvQ0/bD6Wmi2f5o7hO2GWo5Z47rIQPxWXYZSCbg7h8xKDXdWIFIst7AoddwNreMuGOFjdaosL2IHAjn3y/U+jnx93A7W9PV9q/zl9PbVYKEumgVAxVc+RTcLm32ncVMVQNsxBzXtmp3JsSOXYZV+qNvFDXnTsZy05ejd7mTjm25WGbzOsarHTjUADcewSf/wCgraNamDfMxC6u2XLdtd9p1gwuDbQJhiT2DXjK2wuD/wAOhY31ynLw47uMaPTz/Jw/6WqBBRGXKEKbtbFs+/vjFbcrOGVilmLHzdVzedl5TsTh8D6uG8P+3lZXB2JCULgFrBLtYdnvEaJ48vycNhtqVaS+TRwq3LblJBOhIJFxJJjK5Fg7kEBbDiALAadk7Ra+HvlXydybdWna3wkP0knDym6+igCNfKp4/lyDYfE1NctZtLXObd75ZT2JWNi2Vf4j+QnUJiM7WyOBYm7STKBwmadcfFE+jn4uh7RvpafUJ8w6O/i6HtH+lp9PmZduuPRERJUREQEREBERA5np96BPbD6WmhwF8gtvyi3fbSb7p76BPbL9LTRbP81e5flOmPSL21or4nNetg2uSt3pPy0vxtoZsKOOoISvlq6bwA6vlBvvBtaZAx6i6uj2uRuupH/ySophCQFNibAAF17Rv04wn2eo2axGJpkMtwWVQSL20v23nhpuermwxbNySzKRyHG95YuDokhhVa19ASrLf3jtmNU2KnneVAysWzFaZ32tc9h+cGonSw9S5OTD3A6tgN+mvdYsJBsLVsB5PDkAW7LcfGV/oBFsS1O2lwUUAjlcHSQfYFxfOlyb3yaW5b901nFPFYJ8xyU6ATS2YKSNNeHOY9WhU4Nhk6oDWAvmt1uG7j7pL9AgG+dcvEBF3cr8pW+xUtYuL5WBsqDQiw38t8HFWMwvmxGHDaG4CXtr/wCvhKKjrYg4kkE/sAbtRbT/ALpMn9F0131Dc2/w1vbXl2TGq0cMNGqMd/7RI/2zFaimnURTmRa9Q/wm2vK9hPauOGbIqMzggEbtDa5v75eMbTJCLc8BobC3aZjYj09PrHzG04HtMxU02PRz8XQ9o/0tPp8+ZdGx+t0P43+lp9NmZdtx6IiJLSIiAiIgIiIHN9PB9wntl+lpzWExdNcqM6q2RWsxtpu3ntnTdO/w6+3T5NOZp4KnVRRUQMMoHEG3eJ0x6Re11RRSy5XqWIYadZeOp7i3wntKqd4qUnIseuoBAHG8xU2bXp2FJ2VQSAEZSMtydVcb/fLadesq/eUgx1F2pgdW27qe/XthNxZWXSxShkNz1Wy79L7+YHhKvJsqkeR6pAzENluBrzNjv4zEOMVhmahTsoy+e6W3cCvNvjLDjaIUoEbKesctSmbsBe2p5n4RpOqm1K4F8PWsAQAGudSTvt+8Z7VoWB+7rWYILAi4F1Y39+nuMoerRBN0xKkHXrJYX9/bPPL0SoH6wbXcnqXHmjnoNAZumaqVPD6AeSrdYlDmbct1Nzp2fOYowxvf7O/YGfd29vCePXobv1o7t7IPjeSxFWiGz5KrG4Ny6BbiwHH92G8U8hA9FTUqpC5nvcE9b5mYlwB/4ym5tuY5f+2kmxFIdZaS3uQc1QaHW40vrb5ygVwfR0U4C5V2t4gdvwmK0sp0nfreV0vuUZQbTIempIa3WAsD2TBU4htLFVPqhUsL8L3PPxmXTw4U3uxO67En4bpi4zejX4uh/FU+lp9LnzXo1+LofxVPpafSpmXbZ0RESWkREBERAREQOc6d/h19tT+TTm9n4hbKmZc2UHLcZrc7TqumSg4cA7vKp+c4ldmi6tYMVOZSfOU9k64Tcc8rZXQo0tVpzVPB1EAWnWqpYk9b7y9+HWmXgq2KVgHei6XsTlKVAuuumhO7hK4VPONzVqhBmYEi4Ggvv/KVfaKDaEJqf2k3n3iYVXFVG0ai1gGINOoBc2BA56m490xftT6m2PXdYWpONBa9/dM1W8mxqLhGvmWj/Mq3PiJHyWFA0Wja1jlUeadNbcJhviyLkviBa2+ijhxxtbnY8uMrOKJBZatUrm3HDqGF7WHWAuNR4TNG2UUwY0y4cfyp/SRqPhxbSlY3AIVeHDd2zXPtDcf1rQZTloUxc6m9j+Uo+1kqxAxp03ZUQ6nWwvvjRtvCo4Ae4CU1Jr6GOdVy+SqmxFjUZSxDHXlu5Smpjq53UqQ33zOSOy1hN41vKM15WZr2euxH3gA4hEGpvwJ4WtPaGGZdbuTa13PDfMuNOc+jbdGj+uYce1P+0z6XPm/RZP1yjzAqfSZ9IkZdrhERJaREQEREBERA0fS9vuQOJqr8AZzNGdN0uQ+SVxuVwT3EEa+8ic7Syndp37p0x6RUxPbDlJCme/u1nkphaeT2eGbyrOM+zwmQaSMiY5VnCIESsoJYZExypwn2UtRWRNJeQlpkDG63UVkCVPL8hO4GV1Kdt5A+JkqZXRb8ZT7qn0mfRZwfQ+lmxOYDREZie09UfM+E7yRl2qERElpERAREQERECNWmGBVgCpBBB3EGcTtfZFTDEsgL0b3uNSg5N2ds7iJsumWbfOaWNEykxn73jrOj2j0aw9a7AGm/OnoD3rumhxXRHELrTdHHI3RvzHxl8onSIxA/dnhqryHjNfW2TjE30an8tnHwmK6V1306o70f+k1jcGovL4yBdOR8ZpGrvxDe8ESs4lu3wM0b0unL4yJqp6o8ZpVqOdwc9ysfylq4bENupVj/ACP/AEmDZHEqP2VlT43llHcBKqWw8Y+6hU/myr8zM/D9DsW3nmlTHaxdvAC3xjcbprauMJ4mY6s1RgiKWcmwVdSZ2GE6EUhrVq1H7F+7X4a/GdBgNmUKAtRpKnMjVj3sdTJuTdMPo1sj7NTs1jVfrORuHJR3TbxEhRERAREQEREBERAREQEREBERA8Kg7wJHyS+qvgJOIHgE9iICIiAiIgIiICIiAiIgf//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61451" name="AutoShape 17" descr="data:image/jpeg;base64,/9j/4AAQSkZJRgABAQAAAQABAAD/2wCEAAkGBxAQEhQPEBAPEhAUEA8PFBQQFRAQEBAQFBgWFxQWFhUYHSggGRolGxUUIjEhJSkrLi4uFx8zODMsNygtLisBCgoKDg0OGhAQGjAcHyQsLCwsLCwsLCwsLCwsLCwtLCwsLCwsLCwsLCwsLCwsLCwsLCwsLCwsKywsLCwsLCwsLP/AABEIAQoAvgMBIgACEQEDEQH/xAAbAAEAAgMBAQAAAAAAAAAAAAAAAgMEBQYBB//EAEMQAAIBAgMEBQkECAYDAQAAAAECAAMRBBIhBTFBUQYiYXGREzIzUnOBobGyFCM0wRUkQmJygtHhU2OSosLwROLxFv/EABgBAQEBAQEAAAAAAAAAAAAAAAACAQME/8QAJREBAQACAgEDAwUAAAAAAAAAAAECERIxAxMhYUFRUjKhseHw/9oADAMBAAIRAxEAPwD7jERAREQEREBERASFSoFF2IA7ZOazbx6i/wAf5GbCsz7XT9YfGPtdP1xOdE8Mrink6L7bT9dZ6uLpkgB0udALi5M5apKaDWq0z/mJ8xHE27aIiQoiIgIiICIiAiIgIiICIiAiIgIiICa/bGFeoq5ADYkkE5b6c7TYTC2xUtSYDzm6gtv13/C82Dj12ynqP4rINt5P8N/ETc0cHYbhLTguxZfuj2c/+mUb9hvETZ7EwhxB8oOqqVFvfUkizaeMlW2ffgsl0fotSr23K6MOzMLEe/fF22adXEROaiIiAiIgIiICIiAiIgIiICIiAiJ4TbU7oEatQKCzGwE0tSoajZj3AchJYvEGq2nmDd2nnCiXJpFqayU8EkRNYpeY1ZL9+8dhmU4lTCaM/ZePz9R/SAf6hzE2E5aqpBDKSGGoI4Gb3ZuOFVeTjRh+Y7JGUXKzIiJLSIiAiIgIiICIiAiIgIiICanaeKzHyanQeceZ5TI2pjMgyr57buwcTNXRS0rGfVNq2mstEiokxKSkokiIUSTDSBj1BKml1SUtNFTiY61GpMKibxvHBhxBmU0oqLA6LC4haih13HxB4gy6cvs3GeQexP3bGx5KeDTqJzs0uXZERMaREQEREBERAREQErxFYIpdtwF/7SyaHbGJzv5Meahue1v7TZNstUBzUYu28/AcBMlRK6ay0TohISayAlizBaohoWHhqipKGl9SUNNYgZW4lhkGgYldLzb9HsbmU0WPWTd2p/b+k1riY3lWpuKq71N+8cRMs22OziVYautRFddzC4/pLZzWREQEREBERAREQKcZXFNGc/sqT7+HxnNYXmd5Nz3nfNp0mq2pqvrOB7hr8wJq6Bl49JyZimWAzHVpMNKSuBk1aY+aM8wZgeGqTD8pPDUgXO0pLSs1JAvNFpaVs0gXkGeB65mPVMkzSmo0DcdFsRo9E/snOvc2/wCPzm/nHbArZcQv7wZPz+YE7Gc8u1wiImNIiICIiAiIgc50sfrUR2uflMGi8zOmenkWsfOddNd4B/KamjXXnbv0nTHpNbEPJh5iLUHMeMlm7ZqWTnnmeUZpEtAvLzw1JjlpEtNF5qSJqTHLSBaBkmpIGpKC0gzQLWqSl6krZ+2VvUHMTGsrZtS1ekf8xfjpO+nzvZpBrUh/mL859EkZKhERJaREQEREBERA53pj5tL2jfKaikJtumbALSubfeH6TNRQa401nTHpNXeSX1RHkE5fOeiezUoGgvb4mRNBebeJls8Jmik4ces/jIHDj1n8ZeZEwMc0B6z+MicOPWfxlxkTApOHXm3iZE4de3xMuMi0wUGivKRKjkJaZW5hq7Zfp6XtFn0OfO9lVF+0URcXNVQOOs+iSMlQiIktIiICIiAiIgcr0+9HS9o30mc7hMg0uynTunR9PvR0van6TOd2dTDZr8xPR4rrGuHlm7GypDlUHvlwptwZTK6eEXhee4M6n3fMS/azcR7y6v8AK0U2/dPcRPfs7er8Z852r6er7Wp8zKUqEcT4mcufw43zav8Ab6X9nf1TIth29Uz5y1d/Xf8A1NL8KzucvlSum9mYDu745/BPPt3ZoP6plbUm9WcW+z6nW+/U5SAbOx3kD3b5Q+znO9xbmxYH3jhHP4V6l+37u0qBh6o7yJjVcQBvq0h/Ms40bNP7T0x77zGxFEIRZla4v1eHfM5/DfUv+rrq+0aQ34hPcb/KYjY2mwzKaji+W4FgW5XYicu4mww1UBKSm/pS+gOuoH9Zlzqsct11Ow/xOHtu8sPkZ9Sny3YH4nD+1H0mfUpOXb049ERElRERAREQEREDlun/AKKl7U/SZzuzG87vX3zoun/oqftf+LTm9nVAM1+Y7Z38f6a45/qjJ6OYhqtHNUQq2eqpBuDoxt87e6ZmD3n3fMSdGqnMfKQwm8+75iXhvVc73HAbV9PV9rU+ZmMsydrenre1qfMzPbY9NQitXC1mSnVyFTlyuRYBuLazzvHcbbdNQ5mw2NVpK58qSqFGGYC7K3AjtmRW6P1A7qSAirVZX0ObydriwOh14zH/AENiNB5M3bQC63BtmsddDbWxmtmGWN3pYMTQRiuZGRmUsQr3ZQVsCCP4iZ4+0MMVcGmoJapl6i6LYZNw53/O8oq7CrdWy3YhiwJRQlmy+dm11mPU2NiAGYpbIXuLrc5POyjiBC95/ZmV9pYa9TKvVYAKBTRSLX0v7xwmBtPGpVYZEyKC+nO7Eg+BmRsnY6VqflC7qS7oAoUjRb31Nz3CeHYptmVrDyaN195crmI7P7zF6zsat5kU8eyoKYC2DZrkXN5m1djWFyzHqk2VRmDXA3E7tdZi7VoopXJpfeLggEW3ct8xUxs93X9H/wAVh/a/8TPqM+X9HfxVD2h+kz6hNy7evHoiIkqIiICIiAiIgcv0/wDQ0/a/8WnM4Omd4I1A0OhnT9PvQ0/bD6Wmi2f5o7hO2GWo5Z47rIQPxWXYZSCbg7h8xKDXdWIFIst7AoddwNreMuGOFjdaosL2IHAjn3y/U+jnx93A7W9PV9q/zl9PbVYKEumgVAxVc+RTcLm32ncVMVQNsxBzXtmp3JsSOXYZV+qNvFDXnTsZy05ejd7mTjm25WGbzOsarHTjUADcewSf/wCgraNamDfMxC6u2XLdtd9p1gwuDbQJhiT2DXjK2wuD/wAOhY31ynLw47uMaPTz/Jw/6WqBBRGXKEKbtbFs+/vjFbcrOGVilmLHzdVzedl5TsTh8D6uG8P+3lZXB2JCULgFrBLtYdnvEaJ48vycNhtqVaS+TRwq3LblJBOhIJFxJJjK5Fg7kEBbDiALAadk7Ra+HvlXydybdWna3wkP0knDym6+igCNfKp4/lyDYfE1NctZtLXObd75ZT2JWNi2Vf4j+QnUJiM7WyOBYm7STKBwmadcfFE+jn4uh7RvpafUJ8w6O/i6HtH+lp9PmZduuPRERJUREQEREBERA5np96BPbD6WmhwF8gtvyi3fbSb7p76BPbL9LTRbP81e5flOmPSL21or4nNetg2uSt3pPy0vxtoZsKOOoISvlq6bwA6vlBvvBtaZAx6i6uj2uRuupH/ySophCQFNibAAF17Rv04wn2eo2axGJpkMtwWVQSL20v23nhpuermwxbNySzKRyHG95YuDokhhVa19ASrLf3jtmNU2KnneVAysWzFaZ32tc9h+cGonSw9S5OTD3A6tgN+mvdYsJBsLVsB5PDkAW7LcfGV/oBFsS1O2lwUUAjlcHSQfYFxfOlyb3yaW5b901nFPFYJ8xyU6ATS2YKSNNeHOY9WhU4Nhk6oDWAvmt1uG7j7pL9AgG+dcvEBF3cr8pW+xUtYuL5WBsqDQiw38t8HFWMwvmxGHDaG4CXtr/wCvhKKjrYg4kkE/sAbtRbT/ALpMn9F0131Dc2/w1vbXl2TGq0cMNGqMd/7RI/2zFaimnURTmRa9Q/wm2vK9hPauOGbIqMzggEbtDa5v75eMbTJCLc8BobC3aZjYj09PrHzG04HtMxU02PRz8XQ9o/0tPp8+ZdGx+t0P43+lp9NmZdtx6IiJLSIiAiIgIiIHN9PB9wntl+lpzWExdNcqM6q2RWsxtpu3ntnTdO/w6+3T5NOZp4KnVRRUQMMoHEG3eJ0x6Re11RRSy5XqWIYadZeOp7i3wntKqd4qUnIseuoBAHG8xU2bXp2FJ2VQSAEZSMtydVcb/fLadesq/eUgx1F2pgdW27qe/XthNxZWXSxShkNz1Wy79L7+YHhKvJsqkeR6pAzENluBrzNjv4zEOMVhmahTsoy+e6W3cCvNvjLDjaIUoEbKesctSmbsBe2p5n4RpOqm1K4F8PWsAQAGudSTvt+8Z7VoWB+7rWYILAi4F1Y39+nuMoerRBN0xKkHXrJYX9/bPPL0SoH6wbXcnqXHmjnoNAZumaqVPD6AeSrdYlDmbct1Nzp2fOYowxvf7O/YGfd29vCePXobv1o7t7IPjeSxFWiGz5KrG4Ny6BbiwHH92G8U8hA9FTUqpC5nvcE9b5mYlwB/4ym5tuY5f+2kmxFIdZaS3uQc1QaHW40vrb5ygVwfR0U4C5V2t4gdvwmK0sp0nfreV0vuUZQbTIempIa3WAsD2TBU4htLFVPqhUsL8L3PPxmXTw4U3uxO67En4bpi4zejX4uh/FU+lp9LnzXo1+LofxVPpafSpmXbZ0RESWkREBERAREQOc6d/h19tT+TTm9n4hbKmZc2UHLcZrc7TqumSg4cA7vKp+c4ldmi6tYMVOZSfOU9k64Tcc8rZXQo0tVpzVPB1EAWnWqpYk9b7y9+HWmXgq2KVgHei6XsTlKVAuuumhO7hK4VPONzVqhBmYEi4Ggvv/KVfaKDaEJqf2k3n3iYVXFVG0ai1gGINOoBc2BA56m490xftT6m2PXdYWpONBa9/dM1W8mxqLhGvmWj/Mq3PiJHyWFA0Wja1jlUeadNbcJhviyLkviBa2+ijhxxtbnY8uMrOKJBZatUrm3HDqGF7WHWAuNR4TNG2UUwY0y4cfyp/SRqPhxbSlY3AIVeHDd2zXPtDcf1rQZTloUxc6m9j+Uo+1kqxAxp03ZUQ6nWwvvjRtvCo4Ae4CU1Jr6GOdVy+SqmxFjUZSxDHXlu5Smpjq53UqQ33zOSOy1hN41vKM15WZr2euxH3gA4hEGpvwJ4WtPaGGZdbuTa13PDfMuNOc+jbdGj+uYce1P+0z6XPm/RZP1yjzAqfSZ9IkZdrhERJaREQEREBERA0fS9vuQOJqr8AZzNGdN0uQ+SVxuVwT3EEa+8ic7Syndp37p0x6RUxPbDlJCme/u1nkphaeT2eGbyrOM+zwmQaSMiY5VnCIESsoJYZExypwn2UtRWRNJeQlpkDG63UVkCVPL8hO4GV1Kdt5A+JkqZXRb8ZT7qn0mfRZwfQ+lmxOYDREZie09UfM+E7yRl2qERElpERAREQERECNWmGBVgCpBBB3EGcTtfZFTDEsgL0b3uNSg5N2ds7iJsumWbfOaWNEykxn73jrOj2j0aw9a7AGm/OnoD3rumhxXRHELrTdHHI3RvzHxl8onSIxA/dnhqryHjNfW2TjE30an8tnHwmK6V1306o70f+k1jcGovL4yBdOR8ZpGrvxDe8ESs4lu3wM0b0unL4yJqp6o8ZpVqOdwc9ysfylq4bENupVj/ACP/AEmDZHEqP2VlT43llHcBKqWw8Y+6hU/myr8zM/D9DsW3nmlTHaxdvAC3xjcbprauMJ4mY6s1RgiKWcmwVdSZ2GE6EUhrVq1H7F+7X4a/GdBgNmUKAtRpKnMjVj3sdTJuTdMPo1sj7NTs1jVfrORuHJR3TbxEhRERAREQEREBERAREQEREBERA8Kg7wJHyS+qvgJOIHgE9iICIiAiIgIiICIiAiIgf//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pic>
        <p:nvPicPr>
          <p:cNvPr id="61452" name="Picture 19" descr="http://www.drkarenslee.com/wp-content/uploads/2012/11/reg_bleach.jpg"/>
          <p:cNvPicPr>
            <a:picLocks noChangeAspect="1" noChangeArrowheads="1"/>
          </p:cNvPicPr>
          <p:nvPr/>
        </p:nvPicPr>
        <p:blipFill>
          <a:blip r:embed="rId3" cstate="print"/>
          <a:srcRect l="10922" r="7150" b="13045"/>
          <a:stretch>
            <a:fillRect/>
          </a:stretch>
        </p:blipFill>
        <p:spPr bwMode="auto">
          <a:xfrm>
            <a:off x="5715000" y="3352800"/>
            <a:ext cx="1143000" cy="1905000"/>
          </a:xfrm>
          <a:prstGeom prst="rect">
            <a:avLst/>
          </a:prstGeom>
          <a:noFill/>
          <a:ln w="9525">
            <a:noFill/>
            <a:miter lim="800000"/>
            <a:headEnd/>
            <a:tailEnd/>
          </a:ln>
        </p:spPr>
      </p:pic>
      <p:sp>
        <p:nvSpPr>
          <p:cNvPr id="61454" name="Rectangle 16"/>
          <p:cNvSpPr>
            <a:spLocks noChangeArrowheads="1"/>
          </p:cNvSpPr>
          <p:nvPr/>
        </p:nvSpPr>
        <p:spPr bwMode="auto">
          <a:xfrm>
            <a:off x="476672" y="1187624"/>
            <a:ext cx="4876800" cy="2739211"/>
          </a:xfrm>
          <a:prstGeom prst="rect">
            <a:avLst/>
          </a:prstGeom>
          <a:noFill/>
          <a:ln w="9525">
            <a:noFill/>
            <a:miter lim="800000"/>
            <a:headEnd/>
            <a:tailEnd/>
          </a:ln>
        </p:spPr>
        <p:txBody>
          <a:bodyPr>
            <a:spAutoFit/>
          </a:bodyPr>
          <a:lstStyle/>
          <a:p>
            <a:r>
              <a:rPr lang="en-CA" b="1" i="1" dirty="0"/>
              <a:t>Excellent Disinfectants, But Poor Cleaners</a:t>
            </a:r>
          </a:p>
          <a:p>
            <a:r>
              <a:rPr lang="en-CA" sz="1400" b="0" dirty="0"/>
              <a:t>Household and institutional chlorine bleaches contain 5.25% active sodium hypochlorite when they are manufactured. The remaining 94.75% is primarily water. Chlorinated compounds such as sodium hypochlorite when diluted in water form </a:t>
            </a:r>
            <a:r>
              <a:rPr lang="en-CA" sz="1400" b="0" dirty="0" err="1"/>
              <a:t>hypochlorous</a:t>
            </a:r>
            <a:r>
              <a:rPr lang="en-CA" sz="1400" b="0" dirty="0"/>
              <a:t> acid. This acid is extremely effective against many</a:t>
            </a:r>
          </a:p>
          <a:p>
            <a:r>
              <a:rPr lang="en-CA" sz="1400" b="0" dirty="0"/>
              <a:t>types of microorganisms including bacteria, fungi and viruses. For instance, the product label for </a:t>
            </a:r>
            <a:r>
              <a:rPr lang="en-CA" sz="1400" b="0" dirty="0" err="1"/>
              <a:t>Purex</a:t>
            </a:r>
            <a:r>
              <a:rPr lang="en-CA" sz="1400" b="0" dirty="0"/>
              <a:t> household bleach claims it is effective against staphylococcus and streptococcus bacteria, Influenza A and B viruses and athletes foot fungus. However, the label also says a surface must be pre-cleaned before using the chlorine bleach solution.</a:t>
            </a:r>
          </a:p>
        </p:txBody>
      </p:sp>
      <p:sp>
        <p:nvSpPr>
          <p:cNvPr id="20" name="Rectangle 19"/>
          <p:cNvSpPr/>
          <p:nvPr/>
        </p:nvSpPr>
        <p:spPr>
          <a:xfrm>
            <a:off x="476672" y="5076056"/>
            <a:ext cx="5976664" cy="3754874"/>
          </a:xfrm>
          <a:prstGeom prst="rect">
            <a:avLst/>
          </a:prstGeom>
        </p:spPr>
        <p:txBody>
          <a:bodyPr wrap="square">
            <a:spAutoFit/>
          </a:bodyPr>
          <a:lstStyle/>
          <a:p>
            <a:pPr marL="342900" indent="-342900">
              <a:defRPr/>
            </a:pPr>
            <a:r>
              <a:rPr lang="en-CA" sz="1400" b="0" dirty="0"/>
              <a:t>1. Lack detergency – Contain no wetting agents to </a:t>
            </a:r>
          </a:p>
          <a:p>
            <a:pPr marL="342900" indent="-342900">
              <a:defRPr/>
            </a:pPr>
            <a:r>
              <a:rPr lang="en-CA" sz="1400" b="0" dirty="0"/>
              <a:t>allow the disinfecting agent to penetrate soils, so</a:t>
            </a:r>
          </a:p>
          <a:p>
            <a:pPr>
              <a:defRPr/>
            </a:pPr>
            <a:r>
              <a:rPr lang="en-CA" sz="1400" b="0" dirty="0"/>
              <a:t>surfaces MUST be pre-cleaned before the chlorine bleach will effectively kill germs.</a:t>
            </a:r>
          </a:p>
          <a:p>
            <a:pPr>
              <a:defRPr/>
            </a:pPr>
            <a:r>
              <a:rPr lang="en-CA" sz="1400" b="0" dirty="0"/>
              <a:t>2. Very caustic to human tissues – Can burn skin and eyes</a:t>
            </a:r>
          </a:p>
          <a:p>
            <a:pPr>
              <a:defRPr/>
            </a:pPr>
            <a:r>
              <a:rPr lang="en-CA" sz="1400" b="0" dirty="0"/>
              <a:t>3. Fumes can be irritating and affect the human respiratory system.  Effects differ from coughing and chest pains, to water retention in the lungs. Also harmful to aquatic freshwater life.</a:t>
            </a:r>
          </a:p>
          <a:p>
            <a:pPr>
              <a:defRPr/>
            </a:pPr>
            <a:r>
              <a:rPr lang="en-CA" sz="1400" b="0" dirty="0"/>
              <a:t>4. Extremely corrosive to metals – Chlorine bleach can attack and corrode metal surfaces as well as permanently discolor countertops.</a:t>
            </a:r>
          </a:p>
          <a:p>
            <a:pPr>
              <a:defRPr/>
            </a:pPr>
            <a:r>
              <a:rPr lang="en-CA" sz="1400" b="0" dirty="0"/>
              <a:t>5. Damage floor finishes – Chlorine bleach can attack the floor finish coatings on the floor requiring them to be removed and replaced. </a:t>
            </a:r>
          </a:p>
          <a:p>
            <a:pPr>
              <a:defRPr/>
            </a:pPr>
            <a:r>
              <a:rPr lang="en-CA" sz="1400" b="0" dirty="0"/>
              <a:t>6. Rapidly inactivated by organic debris (blood, tissue, saliva, microbes)</a:t>
            </a:r>
          </a:p>
          <a:p>
            <a:pPr>
              <a:defRPr/>
            </a:pPr>
            <a:r>
              <a:rPr lang="en-CA" sz="1400" b="0" dirty="0"/>
              <a:t>7. Diluted solutions quickly lose their effectiveness. Chlorine bleach is unstable and can lose its oxidizing and disinfecting strength rapidly .</a:t>
            </a:r>
          </a:p>
          <a:p>
            <a:pPr>
              <a:defRPr/>
            </a:pPr>
            <a:r>
              <a:rPr lang="en-CA" sz="1400" b="0" dirty="0"/>
              <a:t>8. Are expensive to use – The recommended dilution ratio for proper disinfecting of surfaces is 1:10</a:t>
            </a:r>
          </a:p>
        </p:txBody>
      </p:sp>
      <p:sp>
        <p:nvSpPr>
          <p:cNvPr id="21" name="Rectangle 20"/>
          <p:cNvSpPr/>
          <p:nvPr/>
        </p:nvSpPr>
        <p:spPr>
          <a:xfrm>
            <a:off x="-171400" y="4211960"/>
            <a:ext cx="4686300" cy="584200"/>
          </a:xfrm>
          <a:prstGeom prst="rect">
            <a:avLst/>
          </a:prstGeom>
        </p:spPr>
        <p:txBody>
          <a:bodyPr>
            <a:spAutoFit/>
          </a:bodyPr>
          <a:lstStyle/>
          <a:p>
            <a:pPr algn="ctr">
              <a:defRPr/>
            </a:pPr>
            <a:r>
              <a:rPr lang="en-CA" sz="1600" b="1" i="1" dirty="0">
                <a:solidFill>
                  <a:srgbClr val="FF0000"/>
                </a:solidFill>
              </a:rPr>
              <a:t>Disadvantages of Using Chlorine Bleach </a:t>
            </a:r>
          </a:p>
          <a:p>
            <a:pPr algn="ctr">
              <a:defRPr/>
            </a:pPr>
            <a:r>
              <a:rPr lang="en-CA" sz="1600" b="1" i="1" dirty="0">
                <a:solidFill>
                  <a:srgbClr val="FF0000"/>
                </a:solidFill>
              </a:rPr>
              <a:t>As a Disinfectant</a:t>
            </a:r>
          </a:p>
        </p:txBody>
      </p:sp>
      <p:sp>
        <p:nvSpPr>
          <p:cNvPr id="17" name="Line 7"/>
          <p:cNvSpPr>
            <a:spLocks noChangeShapeType="1"/>
          </p:cNvSpPr>
          <p:nvPr/>
        </p:nvSpPr>
        <p:spPr bwMode="auto">
          <a:xfrm>
            <a:off x="533400" y="899592"/>
            <a:ext cx="5791200" cy="0"/>
          </a:xfrm>
          <a:prstGeom prst="line">
            <a:avLst/>
          </a:prstGeom>
          <a:noFill/>
          <a:ln w="9525">
            <a:solidFill>
              <a:schemeClr val="tx1"/>
            </a:solidFill>
            <a:round/>
            <a:headEnd/>
            <a:tailEnd/>
          </a:ln>
        </p:spPr>
        <p:txBody>
          <a:bodyPr/>
          <a:lstStyle/>
          <a:p>
            <a:endParaRPr lang="en-CA"/>
          </a:p>
        </p:txBody>
      </p:sp>
      <p:sp>
        <p:nvSpPr>
          <p:cNvPr id="18" name="Rectangle 17"/>
          <p:cNvSpPr/>
          <p:nvPr/>
        </p:nvSpPr>
        <p:spPr>
          <a:xfrm>
            <a:off x="476672" y="323528"/>
            <a:ext cx="2861681" cy="415498"/>
          </a:xfrm>
          <a:prstGeom prst="rect">
            <a:avLst/>
          </a:prstGeom>
        </p:spPr>
        <p:txBody>
          <a:bodyPr wrap="none">
            <a:spAutoFit/>
          </a:bodyPr>
          <a:lstStyle/>
          <a:p>
            <a:r>
              <a:rPr lang="en-US" sz="2100" b="1" i="1" dirty="0" smtClean="0">
                <a:solidFill>
                  <a:schemeClr val="tx2"/>
                </a:solidFill>
                <a:latin typeface="Ariel narrow"/>
                <a:cs typeface="Arial" pitchFamily="34" charset="0"/>
              </a:rPr>
              <a:t>CHLORINE BLEACH </a:t>
            </a:r>
            <a:endParaRPr lang="en-US" sz="2100" b="1" i="1" dirty="0">
              <a:solidFill>
                <a:schemeClr val="tx2"/>
              </a:solidFill>
              <a:latin typeface="Ariel narrow"/>
              <a:cs typeface="Arial" pitchFamily="34" charset="0"/>
            </a:endParaRPr>
          </a:p>
        </p:txBody>
      </p:sp>
      <p:pic>
        <p:nvPicPr>
          <p:cNvPr id="61444" name="Picture 10" descr="ANd9GcQK-m0hx10ruVlqUJ0-KlN1Pg1ZTNwjZXP7D2MP3HozQploecLa"/>
          <p:cNvPicPr>
            <a:picLocks noChangeAspect="1" noChangeArrowheads="1"/>
          </p:cNvPicPr>
          <p:nvPr/>
        </p:nvPicPr>
        <p:blipFill>
          <a:blip r:embed="rId4" cstate="print"/>
          <a:srcRect/>
          <a:stretch>
            <a:fillRect/>
          </a:stretch>
        </p:blipFill>
        <p:spPr bwMode="auto">
          <a:xfrm>
            <a:off x="5085184" y="179512"/>
            <a:ext cx="1613941" cy="1195512"/>
          </a:xfrm>
          <a:prstGeom prst="rect">
            <a:avLst/>
          </a:prstGeom>
          <a:noFill/>
          <a:ln w="9525">
            <a:noFill/>
            <a:miter lim="800000"/>
            <a:headEnd/>
            <a:tailEnd/>
          </a:ln>
        </p:spPr>
      </p:pic>
      <p:sp>
        <p:nvSpPr>
          <p:cNvPr id="16" name="TextBox 15"/>
          <p:cNvSpPr txBox="1"/>
          <p:nvPr/>
        </p:nvSpPr>
        <p:spPr>
          <a:xfrm>
            <a:off x="6165304" y="8774886"/>
            <a:ext cx="720080" cy="261610"/>
          </a:xfrm>
          <a:prstGeom prst="rect">
            <a:avLst/>
          </a:prstGeom>
          <a:noFill/>
        </p:spPr>
        <p:txBody>
          <a:bodyPr wrap="square" rtlCol="0">
            <a:spAutoFit/>
          </a:bodyPr>
          <a:lstStyle/>
          <a:p>
            <a:r>
              <a:rPr lang="en-CA" sz="1050" b="1" i="1" dirty="0" smtClean="0"/>
              <a:t>WB #20</a:t>
            </a:r>
            <a:endParaRPr lang="en-CA" sz="1050" b="1" i="1"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ext Box 9"/>
          <p:cNvSpPr txBox="1">
            <a:spLocks noChangeArrowheads="1"/>
          </p:cNvSpPr>
          <p:nvPr/>
        </p:nvSpPr>
        <p:spPr bwMode="auto">
          <a:xfrm>
            <a:off x="457200" y="1066800"/>
            <a:ext cx="3429000" cy="754063"/>
          </a:xfrm>
          <a:prstGeom prst="rect">
            <a:avLst/>
          </a:prstGeom>
          <a:noFill/>
          <a:ln w="9525">
            <a:noFill/>
            <a:miter lim="800000"/>
            <a:headEnd/>
            <a:tailEnd/>
          </a:ln>
        </p:spPr>
        <p:txBody>
          <a:bodyPr>
            <a:spAutoFit/>
          </a:bodyPr>
          <a:lstStyle/>
          <a:p>
            <a:pPr>
              <a:spcBef>
                <a:spcPct val="50000"/>
              </a:spcBef>
            </a:pPr>
            <a:endParaRPr lang="en-US" sz="1600" b="0" i="1">
              <a:latin typeface="Arial Narrow" pitchFamily="34" charset="0"/>
            </a:endParaRPr>
          </a:p>
          <a:p>
            <a:pPr>
              <a:spcBef>
                <a:spcPct val="50000"/>
              </a:spcBef>
            </a:pPr>
            <a:endParaRPr lang="en-US" b="0" i="1">
              <a:latin typeface="Arial Narrow" pitchFamily="34" charset="0"/>
            </a:endParaRPr>
          </a:p>
        </p:txBody>
      </p:sp>
      <p:sp>
        <p:nvSpPr>
          <p:cNvPr id="62468" name="Rectangle 11"/>
          <p:cNvSpPr>
            <a:spLocks noChangeArrowheads="1"/>
          </p:cNvSpPr>
          <p:nvPr/>
        </p:nvSpPr>
        <p:spPr bwMode="auto">
          <a:xfrm>
            <a:off x="533400" y="838200"/>
            <a:ext cx="3048000" cy="3886200"/>
          </a:xfrm>
          <a:prstGeom prst="rect">
            <a:avLst/>
          </a:prstGeom>
          <a:noFill/>
          <a:ln w="9525">
            <a:noFill/>
            <a:miter lim="800000"/>
            <a:headEnd/>
            <a:tailEnd/>
          </a:ln>
        </p:spPr>
        <p:txBody>
          <a:bodyPr wrap="none" anchor="ctr"/>
          <a:lstStyle/>
          <a:p>
            <a:endParaRPr lang="en-US"/>
          </a:p>
        </p:txBody>
      </p:sp>
      <p:sp>
        <p:nvSpPr>
          <p:cNvPr id="62469" name="Rectangle 6"/>
          <p:cNvSpPr>
            <a:spLocks noChangeArrowheads="1"/>
          </p:cNvSpPr>
          <p:nvPr/>
        </p:nvSpPr>
        <p:spPr bwMode="auto">
          <a:xfrm>
            <a:off x="476672" y="1043608"/>
            <a:ext cx="4191000" cy="1277273"/>
          </a:xfrm>
          <a:prstGeom prst="rect">
            <a:avLst/>
          </a:prstGeom>
          <a:noFill/>
          <a:ln w="9525">
            <a:noFill/>
            <a:miter lim="800000"/>
            <a:headEnd/>
            <a:tailEnd/>
          </a:ln>
        </p:spPr>
        <p:txBody>
          <a:bodyPr>
            <a:spAutoFit/>
          </a:bodyPr>
          <a:lstStyle/>
          <a:p>
            <a:r>
              <a:rPr lang="en-US" sz="1300" dirty="0" err="1">
                <a:latin typeface="+mj-lt"/>
              </a:rPr>
              <a:t>Barbicide</a:t>
            </a:r>
            <a:r>
              <a:rPr lang="en-US" sz="1300" dirty="0">
                <a:latin typeface="+mj-lt"/>
              </a:rPr>
              <a:t> </a:t>
            </a:r>
            <a:r>
              <a:rPr lang="en-US" sz="1300" dirty="0" smtClean="0">
                <a:latin typeface="+mj-lt"/>
              </a:rPr>
              <a:t>- clear </a:t>
            </a:r>
            <a:r>
              <a:rPr lang="en-US" sz="1300" dirty="0">
                <a:latin typeface="+mj-lt"/>
              </a:rPr>
              <a:t>blue solution often used to disinfect hairdressing and barbering equipment, such as combs, brushes, and scissors.  It is a quaternary ammonium product that health Canada categorizes as a low-level disinfectant.</a:t>
            </a:r>
          </a:p>
          <a:p>
            <a:r>
              <a:rPr lang="en-US" sz="1200" b="1" i="1" dirty="0" smtClean="0">
                <a:latin typeface="+mj-lt"/>
              </a:rPr>
              <a:t>Not </a:t>
            </a:r>
            <a:r>
              <a:rPr lang="en-US" sz="1200" b="1" i="1" dirty="0">
                <a:latin typeface="+mj-lt"/>
              </a:rPr>
              <a:t>suitable for Esthetic tools such as nippers, clippers etc…</a:t>
            </a:r>
          </a:p>
        </p:txBody>
      </p:sp>
      <p:sp>
        <p:nvSpPr>
          <p:cNvPr id="62470" name="Slide Number Placeholder 7"/>
          <p:cNvSpPr>
            <a:spLocks noGrp="1"/>
          </p:cNvSpPr>
          <p:nvPr>
            <p:ph type="sldNum" sz="quarter" idx="12"/>
          </p:nvPr>
        </p:nvSpPr>
        <p:spPr>
          <a:xfrm>
            <a:off x="5105400" y="8737600"/>
            <a:ext cx="1600200" cy="635000"/>
          </a:xfrm>
          <a:noFill/>
        </p:spPr>
        <p:txBody>
          <a:bodyPr/>
          <a:lstStyle/>
          <a:p>
            <a:fld id="{CCC7E7ED-680E-4D9C-AE19-2B4D361440E8}" type="slidenum">
              <a:rPr lang="en-US" smtClean="0">
                <a:latin typeface="Arial" pitchFamily="34" charset="0"/>
              </a:rPr>
              <a:pPr/>
              <a:t>59</a:t>
            </a:fld>
            <a:endParaRPr lang="en-US" smtClean="0">
              <a:latin typeface="Arial" pitchFamily="34" charset="0"/>
            </a:endParaRPr>
          </a:p>
        </p:txBody>
      </p:sp>
      <p:graphicFrame>
        <p:nvGraphicFramePr>
          <p:cNvPr id="12" name="Group 63"/>
          <p:cNvGraphicFramePr>
            <a:graphicFrameLocks/>
          </p:cNvGraphicFramePr>
          <p:nvPr/>
        </p:nvGraphicFramePr>
        <p:xfrm>
          <a:off x="144016" y="2483768"/>
          <a:ext cx="6669360" cy="3505200"/>
        </p:xfrm>
        <a:graphic>
          <a:graphicData uri="http://schemas.openxmlformats.org/drawingml/2006/table">
            <a:tbl>
              <a:tblPr/>
              <a:tblGrid>
                <a:gridCol w="3334680"/>
                <a:gridCol w="3334680"/>
              </a:tblGrid>
              <a:tr h="3505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rPr>
                        <a:t>1. </a:t>
                      </a:r>
                      <a:r>
                        <a:rPr kumimoji="0" lang="en-US" sz="1000" b="1" i="1" u="none" strike="noStrike" cap="none" normalizeH="0" baseline="0" dirty="0" smtClean="0">
                          <a:ln>
                            <a:noFill/>
                          </a:ln>
                          <a:solidFill>
                            <a:schemeClr val="tx1"/>
                          </a:solidFill>
                          <a:effectLst/>
                          <a:latin typeface="Arial" charset="0"/>
                        </a:rPr>
                        <a:t>CLEAN TOOLS BEFORE USING BARBICIDE</a:t>
                      </a:r>
                      <a:r>
                        <a:rPr kumimoji="0" lang="en-US" sz="1000" b="0" i="0" u="none" strike="noStrike" cap="none" normalizeH="0" baseline="0" dirty="0" smtClean="0">
                          <a:ln>
                            <a:noFill/>
                          </a:ln>
                          <a:solidFill>
                            <a:schemeClr val="tx1"/>
                          </a:solidFill>
                          <a:effectLst/>
                          <a:latin typeface="Arial" charset="0"/>
                        </a:rPr>
                        <a:t/>
                      </a:r>
                      <a:br>
                        <a:rPr kumimoji="0" lang="en-US" sz="1000" b="0" i="0" u="none" strike="noStrike" cap="none" normalizeH="0" baseline="0" dirty="0" smtClean="0">
                          <a:ln>
                            <a:noFill/>
                          </a:ln>
                          <a:solidFill>
                            <a:schemeClr val="tx1"/>
                          </a:solidFill>
                          <a:effectLst/>
                          <a:latin typeface="Arial" charset="0"/>
                        </a:rPr>
                      </a:br>
                      <a:r>
                        <a:rPr kumimoji="0" lang="en-US" sz="1000" b="0" i="0" u="none" strike="noStrike" cap="none" normalizeH="0" baseline="0" dirty="0" smtClean="0">
                          <a:ln>
                            <a:noFill/>
                          </a:ln>
                          <a:solidFill>
                            <a:schemeClr val="tx1"/>
                          </a:solidFill>
                          <a:effectLst/>
                          <a:latin typeface="Arial" charset="0"/>
                        </a:rPr>
                        <a:t>a dirty tool cannot be properly disinfected.  Placing a soiled item (e.g. comb with hair strands) in a container filled with Barbicde will not disinfect the item – it will only contaminate the solution and all other items placed in it.</a:t>
                      </a:r>
                      <a:br>
                        <a:rPr kumimoji="0" lang="en-US" sz="1000" b="0" i="0" u="none" strike="noStrike" cap="none" normalizeH="0" baseline="0" dirty="0" smtClean="0">
                          <a:ln>
                            <a:noFill/>
                          </a:ln>
                          <a:solidFill>
                            <a:schemeClr val="tx1"/>
                          </a:solidFill>
                          <a:effectLst/>
                          <a:latin typeface="Arial" charset="0"/>
                        </a:rPr>
                      </a:br>
                      <a:r>
                        <a:rPr kumimoji="0" lang="en-US" sz="1000" b="0" i="0" u="none" strike="noStrike" cap="none" normalizeH="0" baseline="0" dirty="0" smtClean="0">
                          <a:ln>
                            <a:noFill/>
                          </a:ln>
                          <a:solidFill>
                            <a:schemeClr val="tx1"/>
                          </a:solidFill>
                          <a:effectLst/>
                          <a:latin typeface="Arial" charset="0"/>
                        </a:rPr>
                        <a:t/>
                      </a:r>
                      <a:br>
                        <a:rPr kumimoji="0" lang="en-US" sz="1000" b="0" i="0" u="none" strike="noStrike" cap="none" normalizeH="0" baseline="0" dirty="0" smtClean="0">
                          <a:ln>
                            <a:noFill/>
                          </a:ln>
                          <a:solidFill>
                            <a:schemeClr val="tx1"/>
                          </a:solidFill>
                          <a:effectLst/>
                          <a:latin typeface="Arial" charset="0"/>
                        </a:rPr>
                      </a:br>
                      <a:r>
                        <a:rPr kumimoji="0" lang="en-US" sz="1000" b="0" i="0" u="none" strike="noStrike" cap="none" normalizeH="0" baseline="0" dirty="0" smtClean="0">
                          <a:ln>
                            <a:noFill/>
                          </a:ln>
                          <a:solidFill>
                            <a:schemeClr val="tx1"/>
                          </a:solidFill>
                          <a:effectLst/>
                          <a:latin typeface="Arial" charset="0"/>
                        </a:rPr>
                        <a:t>All tools must be thoroughly cleaned with soap/detergent, scrubbed with a brush then rinsed with potable water BEFORE placing them in the Barbicide solution.</a:t>
                      </a:r>
                      <a:br>
                        <a:rPr kumimoji="0" lang="en-US" sz="1000" b="0" i="0" u="none" strike="noStrike" cap="none" normalizeH="0" baseline="0" dirty="0" smtClean="0">
                          <a:ln>
                            <a:noFill/>
                          </a:ln>
                          <a:solidFill>
                            <a:schemeClr val="tx1"/>
                          </a:solidFill>
                          <a:effectLst/>
                          <a:latin typeface="Arial" charset="0"/>
                        </a:rPr>
                      </a:br>
                      <a:r>
                        <a:rPr kumimoji="0" lang="en-US" sz="1000" b="0" i="0" u="none" strike="noStrike" cap="none" normalizeH="0" baseline="0" dirty="0" smtClean="0">
                          <a:ln>
                            <a:noFill/>
                          </a:ln>
                          <a:solidFill>
                            <a:schemeClr val="tx1"/>
                          </a:solidFill>
                          <a:effectLst/>
                          <a:latin typeface="Arial" charset="0"/>
                        </a:rPr>
                        <a:t/>
                      </a:r>
                      <a:br>
                        <a:rPr kumimoji="0" lang="en-US" sz="1000" b="0" i="0" u="none" strike="noStrike" cap="none" normalizeH="0" baseline="0" dirty="0" smtClean="0">
                          <a:ln>
                            <a:noFill/>
                          </a:ln>
                          <a:solidFill>
                            <a:schemeClr val="tx1"/>
                          </a:solidFill>
                          <a:effectLst/>
                          <a:latin typeface="Arial" charset="0"/>
                        </a:rPr>
                      </a:br>
                      <a:r>
                        <a:rPr kumimoji="0" lang="en-US" sz="1000" b="0" i="0" u="none" strike="noStrike" cap="none" normalizeH="0" baseline="0" dirty="0" smtClean="0">
                          <a:ln>
                            <a:noFill/>
                          </a:ln>
                          <a:solidFill>
                            <a:schemeClr val="tx1"/>
                          </a:solidFill>
                          <a:effectLst/>
                          <a:latin typeface="Arial" charset="0"/>
                        </a:rPr>
                        <a:t>2. </a:t>
                      </a:r>
                      <a:r>
                        <a:rPr kumimoji="0" lang="en-US" sz="1000" b="1" i="1" u="none" strike="noStrike" cap="none" normalizeH="0" baseline="0" dirty="0" smtClean="0">
                          <a:ln>
                            <a:noFill/>
                          </a:ln>
                          <a:solidFill>
                            <a:schemeClr val="tx1"/>
                          </a:solidFill>
                          <a:effectLst/>
                          <a:latin typeface="Arial" charset="0"/>
                        </a:rPr>
                        <a:t>PUT THE BARBICED BY THE SINK</a:t>
                      </a:r>
                      <a:r>
                        <a:rPr kumimoji="0" lang="en-US" sz="1000" b="0" i="0" u="none" strike="noStrike" cap="none" normalizeH="0" baseline="0" dirty="0" smtClean="0">
                          <a:ln>
                            <a:noFill/>
                          </a:ln>
                          <a:solidFill>
                            <a:schemeClr val="tx1"/>
                          </a:solidFill>
                          <a:effectLst/>
                          <a:latin typeface="Arial" charset="0"/>
                        </a:rPr>
                        <a:t/>
                      </a:r>
                      <a:br>
                        <a:rPr kumimoji="0" lang="en-US" sz="1000" b="0" i="0" u="none" strike="noStrike" cap="none" normalizeH="0" baseline="0" dirty="0" smtClean="0">
                          <a:ln>
                            <a:noFill/>
                          </a:ln>
                          <a:solidFill>
                            <a:schemeClr val="tx1"/>
                          </a:solidFill>
                          <a:effectLst/>
                          <a:latin typeface="Arial" charset="0"/>
                        </a:rPr>
                      </a:br>
                      <a:r>
                        <a:rPr kumimoji="0" lang="en-US" sz="1000" b="0" i="0" u="none" strike="noStrike" cap="none" normalizeH="0" baseline="0" dirty="0" smtClean="0">
                          <a:ln>
                            <a:noFill/>
                          </a:ln>
                          <a:solidFill>
                            <a:schemeClr val="tx1"/>
                          </a:solidFill>
                          <a:effectLst/>
                          <a:latin typeface="Arial" charset="0"/>
                        </a:rPr>
                        <a:t>Put the Barbicide container next to the sink rather than the work station.  This will make it easier to wash items first before disinfecting with Barbicide.</a:t>
                      </a:r>
                      <a:endParaRPr kumimoji="0" lang="en-US" sz="1200" b="0" i="0" u="none" strike="noStrike" cap="none" normalizeH="0" baseline="0" dirty="0" smtClean="0">
                        <a:ln>
                          <a:noFill/>
                        </a:ln>
                        <a:solidFill>
                          <a:schemeClr val="tx1"/>
                        </a:solidFill>
                        <a:effectLst/>
                        <a:latin typeface="Arial" charset="0"/>
                      </a:endParaRPr>
                    </a:p>
                  </a:txBody>
                  <a:tcPr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rPr>
                        <a:t>3. </a:t>
                      </a:r>
                      <a:r>
                        <a:rPr kumimoji="0" lang="en-US" sz="1000" b="1" i="1" u="none" strike="noStrike" cap="none" normalizeH="0" baseline="0" dirty="0" smtClean="0">
                          <a:ln>
                            <a:noFill/>
                          </a:ln>
                          <a:solidFill>
                            <a:schemeClr val="tx1"/>
                          </a:solidFill>
                          <a:effectLst/>
                          <a:latin typeface="Arial" charset="0"/>
                        </a:rPr>
                        <a:t>FOLLOW INSTRUCTIONS</a:t>
                      </a:r>
                      <a:r>
                        <a:rPr kumimoji="0" lang="en-US" sz="1000" b="0" i="0" u="none" strike="noStrike" cap="none" normalizeH="0" baseline="0" dirty="0" smtClean="0">
                          <a:ln>
                            <a:noFill/>
                          </a:ln>
                          <a:solidFill>
                            <a:schemeClr val="tx1"/>
                          </a:solidFill>
                          <a:effectLst/>
                          <a:latin typeface="Arial" charset="0"/>
                        </a:rPr>
                        <a:t/>
                      </a:r>
                      <a:br>
                        <a:rPr kumimoji="0" lang="en-US" sz="1000" b="0" i="0" u="none" strike="noStrike" cap="none" normalizeH="0" baseline="0" dirty="0" smtClean="0">
                          <a:ln>
                            <a:noFill/>
                          </a:ln>
                          <a:solidFill>
                            <a:schemeClr val="tx1"/>
                          </a:solidFill>
                          <a:effectLst/>
                          <a:latin typeface="Arial" charset="0"/>
                        </a:rPr>
                      </a:br>
                      <a:r>
                        <a:rPr kumimoji="0" lang="en-US" sz="1000" b="0" i="0" u="none" strike="noStrike" cap="none" normalizeH="0" baseline="0" dirty="0" smtClean="0">
                          <a:ln>
                            <a:noFill/>
                          </a:ln>
                          <a:solidFill>
                            <a:schemeClr val="tx1"/>
                          </a:solidFill>
                          <a:effectLst/>
                          <a:latin typeface="Arial" charset="0"/>
                        </a:rPr>
                        <a:t>Always follow the manufacturer’s instructions about</a:t>
                      </a:r>
                      <a:br>
                        <a:rPr kumimoji="0" lang="en-US" sz="1000" b="0" i="0" u="none" strike="noStrike" cap="none" normalizeH="0" baseline="0" dirty="0" smtClean="0">
                          <a:ln>
                            <a:noFill/>
                          </a:ln>
                          <a:solidFill>
                            <a:schemeClr val="tx1"/>
                          </a:solidFill>
                          <a:effectLst/>
                          <a:latin typeface="Arial" charset="0"/>
                        </a:rPr>
                      </a:br>
                      <a:endParaRPr kumimoji="0" lang="en-US" sz="10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000" b="0" i="0" u="none" strike="noStrike" cap="none" normalizeH="0" baseline="0" dirty="0" smtClean="0">
                          <a:ln>
                            <a:noFill/>
                          </a:ln>
                          <a:solidFill>
                            <a:schemeClr val="tx1"/>
                          </a:solidFill>
                          <a:effectLst/>
                          <a:latin typeface="Arial" charset="0"/>
                        </a:rPr>
                        <a:t>Proper dilutions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000" b="0" i="0" u="none" strike="noStrike" cap="none" normalizeH="0" baseline="0" dirty="0" smtClean="0">
                          <a:ln>
                            <a:noFill/>
                          </a:ln>
                          <a:solidFill>
                            <a:schemeClr val="tx1"/>
                          </a:solidFill>
                          <a:effectLst/>
                          <a:latin typeface="Arial" charset="0"/>
                        </a:rPr>
                        <a:t>How often it needs to be changed</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000" b="0" i="0" u="none" strike="noStrike" cap="none" normalizeH="0" baseline="0" dirty="0" smtClean="0">
                          <a:ln>
                            <a:noFill/>
                          </a:ln>
                          <a:solidFill>
                            <a:schemeClr val="tx1"/>
                          </a:solidFill>
                          <a:effectLst/>
                          <a:latin typeface="Arial" charset="0"/>
                        </a:rPr>
                        <a:t>The amount of time the disinfectant muse remain wet on the surface of the instrument</a:t>
                      </a:r>
                    </a:p>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10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rPr>
                        <a:t>4. </a:t>
                      </a:r>
                      <a:r>
                        <a:rPr kumimoji="0" lang="en-US" sz="1000" b="1" i="1" u="none" strike="noStrike" cap="none" normalizeH="0" baseline="0" dirty="0" smtClean="0">
                          <a:ln>
                            <a:noFill/>
                          </a:ln>
                          <a:solidFill>
                            <a:schemeClr val="tx1"/>
                          </a:solidFill>
                          <a:effectLst/>
                          <a:latin typeface="Arial" charset="0"/>
                        </a:rPr>
                        <a:t>CHECK EXPIRY DATE</a:t>
                      </a:r>
                      <a:r>
                        <a:rPr kumimoji="0" lang="en-US" sz="1000" b="0" i="0" u="none" strike="noStrike" cap="none" normalizeH="0" baseline="0" dirty="0" smtClean="0">
                          <a:ln>
                            <a:noFill/>
                          </a:ln>
                          <a:solidFill>
                            <a:schemeClr val="tx1"/>
                          </a:solidFill>
                          <a:effectLst/>
                          <a:latin typeface="Arial" charset="0"/>
                        </a:rPr>
                        <a:t/>
                      </a:r>
                      <a:br>
                        <a:rPr kumimoji="0" lang="en-US" sz="1000" b="0" i="0" u="none" strike="noStrike" cap="none" normalizeH="0" baseline="0" dirty="0" smtClean="0">
                          <a:ln>
                            <a:noFill/>
                          </a:ln>
                          <a:solidFill>
                            <a:schemeClr val="tx1"/>
                          </a:solidFill>
                          <a:effectLst/>
                          <a:latin typeface="Arial" charset="0"/>
                        </a:rPr>
                      </a:br>
                      <a:r>
                        <a:rPr kumimoji="0" lang="en-US" sz="1000" b="0" i="0" u="none" strike="noStrike" cap="none" normalizeH="0" baseline="0" dirty="0" smtClean="0">
                          <a:ln>
                            <a:noFill/>
                          </a:ln>
                          <a:solidFill>
                            <a:schemeClr val="tx1"/>
                          </a:solidFill>
                          <a:effectLst/>
                          <a:latin typeface="Arial" charset="0"/>
                        </a:rPr>
                        <a:t>check the expiry date of the Barbicide to ensure the product has not expired.</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Arial" charset="0"/>
                      </a:endParaRPr>
                    </a:p>
                  </a:txBody>
                  <a:tcPr horzOverflow="overflow">
                    <a:lnL>
                      <a:noFill/>
                    </a:lnL>
                    <a:lnR cap="flat">
                      <a:noFill/>
                    </a:lnR>
                    <a:lnT cap="flat">
                      <a:noFill/>
                    </a:lnT>
                    <a:lnB cap="flat">
                      <a:noFill/>
                    </a:lnB>
                    <a:lnTlToBr>
                      <a:noFill/>
                    </a:lnTlToBr>
                    <a:lnBlToTr>
                      <a:noFill/>
                    </a:lnBlToTr>
                    <a:noFill/>
                  </a:tcPr>
                </a:tc>
              </a:tr>
            </a:tbl>
          </a:graphicData>
        </a:graphic>
      </p:graphicFrame>
      <p:graphicFrame>
        <p:nvGraphicFramePr>
          <p:cNvPr id="13" name="Group 110"/>
          <p:cNvGraphicFramePr>
            <a:graphicFrameLocks/>
          </p:cNvGraphicFramePr>
          <p:nvPr/>
        </p:nvGraphicFramePr>
        <p:xfrm>
          <a:off x="76200" y="4921696"/>
          <a:ext cx="6705600" cy="4114800"/>
        </p:xfrm>
        <a:graphic>
          <a:graphicData uri="http://schemas.openxmlformats.org/drawingml/2006/table">
            <a:tbl>
              <a:tblPr/>
              <a:tblGrid>
                <a:gridCol w="3352800"/>
                <a:gridCol w="3352800"/>
              </a:tblGrid>
              <a:tr h="20771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Narrow" pitchFamily="34" charset="0"/>
                        </a:rPr>
                        <a:t>I want to disinfect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Narrow" pitchFamily="34" charset="0"/>
                        </a:rPr>
                        <a:t>Can I use Barbicide?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r>
              <a:tr h="4933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i="1" u="none" strike="noStrike" cap="none" normalizeH="0" baseline="0" dirty="0" smtClean="0">
                          <a:ln>
                            <a:noFill/>
                          </a:ln>
                          <a:solidFill>
                            <a:schemeClr val="tx1"/>
                          </a:solidFill>
                          <a:effectLst/>
                          <a:latin typeface="Arial Narrow" pitchFamily="34" charset="0"/>
                        </a:rPr>
                        <a:t>NON-CRITICAL TOOLS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Narrow" pitchFamily="34" charset="0"/>
                        </a:rPr>
                        <a:t>(Tools that come in contact with intact skin.  Some non-critical tools require and intermediate level of disinfection after cleaning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i="1" u="none" strike="noStrike" cap="none" normalizeH="0" baseline="0" dirty="0" smtClean="0">
                          <a:ln>
                            <a:noFill/>
                          </a:ln>
                          <a:solidFill>
                            <a:schemeClr val="tx1"/>
                          </a:solidFill>
                          <a:effectLst/>
                          <a:latin typeface="Arial Narrow" pitchFamily="34" charset="0"/>
                        </a:rPr>
                        <a:t>YES </a:t>
                      </a:r>
                      <a:r>
                        <a:rPr kumimoji="0" lang="en-US" sz="1000" b="0" i="0" u="none" strike="noStrike" cap="none" normalizeH="0" baseline="0" dirty="0" smtClean="0">
                          <a:ln>
                            <a:noFill/>
                          </a:ln>
                          <a:solidFill>
                            <a:schemeClr val="tx1"/>
                          </a:solidFill>
                          <a:effectLst/>
                          <a:latin typeface="Arial Narrow" pitchFamily="34" charset="0"/>
                        </a:rPr>
                        <a:t>– Only after cleaning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33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Narrow" pitchFamily="34" charset="0"/>
                        </a:rPr>
                        <a:t>Can Include: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Narrow" pitchFamily="34" charset="0"/>
                        </a:rPr>
                        <a:t>Combs and brushes – hair rollers</a:t>
                      </a:r>
                      <a:br>
                        <a:rPr kumimoji="0" lang="en-US" sz="1000" b="0" i="0" u="none" strike="noStrike" cap="none" normalizeH="0" baseline="0" dirty="0" smtClean="0">
                          <a:ln>
                            <a:noFill/>
                          </a:ln>
                          <a:solidFill>
                            <a:schemeClr val="tx1"/>
                          </a:solidFill>
                          <a:effectLst/>
                          <a:latin typeface="Arial Narrow" pitchFamily="34" charset="0"/>
                        </a:rPr>
                      </a:br>
                      <a:r>
                        <a:rPr kumimoji="0" lang="en-US" sz="1000" b="0" i="0" u="none" strike="noStrike" cap="none" normalizeH="0" baseline="0" dirty="0" smtClean="0">
                          <a:ln>
                            <a:noFill/>
                          </a:ln>
                          <a:solidFill>
                            <a:schemeClr val="tx1"/>
                          </a:solidFill>
                          <a:effectLst/>
                          <a:latin typeface="Arial Narrow" pitchFamily="34" charset="0"/>
                        </a:rPr>
                        <a:t>instruments for razoning/feathering hair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i="1" u="none" strike="noStrike" cap="none" normalizeH="0" baseline="0" dirty="0" smtClean="0">
                          <a:ln>
                            <a:noFill/>
                          </a:ln>
                          <a:solidFill>
                            <a:schemeClr val="tx1"/>
                          </a:solidFill>
                          <a:effectLst/>
                          <a:latin typeface="Arial Narrow" pitchFamily="34" charset="0"/>
                        </a:rPr>
                        <a:t>YES</a:t>
                      </a:r>
                      <a:r>
                        <a:rPr kumimoji="0" lang="en-US" sz="1000" b="0" i="0" u="none" strike="noStrike" cap="none" normalizeH="0" baseline="0" dirty="0" smtClean="0">
                          <a:ln>
                            <a:noFill/>
                          </a:ln>
                          <a:solidFill>
                            <a:schemeClr val="tx1"/>
                          </a:solidFill>
                          <a:effectLst/>
                          <a:latin typeface="Arial Narrow" pitchFamily="34" charset="0"/>
                        </a:rPr>
                        <a:t> – Only after cleaning</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7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Narrow" pitchFamily="34" charset="0"/>
                        </a:rPr>
                        <a:t>Clippers</a:t>
                      </a:r>
                      <a:br>
                        <a:rPr kumimoji="0" lang="en-US" sz="1000" b="0" i="0" u="none" strike="noStrike" cap="none" normalizeH="0" baseline="0" dirty="0" smtClean="0">
                          <a:ln>
                            <a:noFill/>
                          </a:ln>
                          <a:solidFill>
                            <a:schemeClr val="tx1"/>
                          </a:solidFill>
                          <a:effectLst/>
                          <a:latin typeface="Arial Narrow" pitchFamily="34" charset="0"/>
                        </a:rPr>
                      </a:br>
                      <a:r>
                        <a:rPr kumimoji="0" lang="en-US" sz="1000" b="0" i="0" u="none" strike="noStrike" cap="none" normalizeH="0" baseline="0" dirty="0" smtClean="0">
                          <a:ln>
                            <a:noFill/>
                          </a:ln>
                          <a:solidFill>
                            <a:schemeClr val="tx1"/>
                          </a:solidFill>
                          <a:effectLst/>
                          <a:latin typeface="Arial Narrow" pitchFamily="34" charset="0"/>
                        </a:rPr>
                        <a:t>Scissors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i="1" u="none" strike="noStrike" cap="none" normalizeH="0" baseline="0" dirty="0" smtClean="0">
                          <a:ln>
                            <a:noFill/>
                          </a:ln>
                          <a:solidFill>
                            <a:schemeClr val="tx1"/>
                          </a:solidFill>
                          <a:effectLst/>
                          <a:latin typeface="Arial Narrow" pitchFamily="34" charset="0"/>
                        </a:rPr>
                        <a:t>YES </a:t>
                      </a:r>
                      <a:r>
                        <a:rPr kumimoji="0" lang="en-US" sz="1000" b="0" i="0" u="none" strike="noStrike" cap="none" normalizeH="0" baseline="0" dirty="0" smtClean="0">
                          <a:ln>
                            <a:noFill/>
                          </a:ln>
                          <a:solidFill>
                            <a:schemeClr val="tx1"/>
                          </a:solidFill>
                          <a:effectLst/>
                          <a:latin typeface="Arial Narrow" pitchFamily="34" charset="0"/>
                        </a:rPr>
                        <a:t>– Only if they have NOT nicked the skin.  If skin is nicked the item must be treated as a semi-critical tool.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33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i="1" u="none" strike="noStrike" cap="none" normalizeH="0" baseline="0" dirty="0" smtClean="0">
                          <a:ln>
                            <a:noFill/>
                          </a:ln>
                          <a:solidFill>
                            <a:schemeClr val="tx1"/>
                          </a:solidFill>
                          <a:effectLst/>
                          <a:latin typeface="Arial Narrow" pitchFamily="34" charset="0"/>
                        </a:rPr>
                        <a:t>SEMI-CRITICAL TOOLS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Narrow" pitchFamily="34" charset="0"/>
                        </a:rPr>
                        <a:t>(Tools that may come in contact with blood or body fluids or accidentally penetrate body surfaces).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i="1" u="none" strike="noStrike" cap="none" normalizeH="0" baseline="0" dirty="0" smtClean="0">
                          <a:ln>
                            <a:noFill/>
                          </a:ln>
                          <a:solidFill>
                            <a:schemeClr val="tx1"/>
                          </a:solidFill>
                          <a:effectLst/>
                          <a:latin typeface="Arial Narrow" pitchFamily="34" charset="0"/>
                        </a:rPr>
                        <a:t>NO</a:t>
                      </a:r>
                      <a:r>
                        <a:rPr kumimoji="0" lang="en-US" sz="1000" b="0" i="0" u="none" strike="noStrike" cap="none" normalizeH="0" baseline="0" dirty="0" smtClean="0">
                          <a:ln>
                            <a:noFill/>
                          </a:ln>
                          <a:solidFill>
                            <a:schemeClr val="tx1"/>
                          </a:solidFill>
                          <a:effectLst/>
                          <a:latin typeface="Arial Narrow" pitchFamily="34" charset="0"/>
                        </a:rPr>
                        <a:t> – Can use an intermediate to high-level disinfectant after cleaning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7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Narrow" pitchFamily="34" charset="0"/>
                        </a:rPr>
                        <a:t>Can include:</a:t>
                      </a:r>
                      <a:br>
                        <a:rPr kumimoji="0" lang="en-US" sz="1000" b="0" i="0" u="none" strike="noStrike" cap="none" normalizeH="0" baseline="0" dirty="0" smtClean="0">
                          <a:ln>
                            <a:noFill/>
                          </a:ln>
                          <a:solidFill>
                            <a:schemeClr val="tx1"/>
                          </a:solidFill>
                          <a:effectLst/>
                          <a:latin typeface="Arial Narrow" pitchFamily="34" charset="0"/>
                        </a:rPr>
                      </a:br>
                      <a:r>
                        <a:rPr kumimoji="0" lang="en-US" sz="1000" b="0" i="0" u="none" strike="noStrike" cap="none" normalizeH="0" baseline="0" dirty="0" smtClean="0">
                          <a:ln>
                            <a:noFill/>
                          </a:ln>
                          <a:solidFill>
                            <a:schemeClr val="tx1"/>
                          </a:solidFill>
                          <a:effectLst/>
                          <a:latin typeface="Arial Narrow" pitchFamily="34" charset="0"/>
                        </a:rPr>
                        <a:t>“crochet hooks” for cap highlights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i="1" u="none" strike="noStrike" cap="none" normalizeH="0" baseline="0" dirty="0" smtClean="0">
                          <a:ln>
                            <a:noFill/>
                          </a:ln>
                          <a:solidFill>
                            <a:schemeClr val="tx1"/>
                          </a:solidFill>
                          <a:effectLst/>
                          <a:latin typeface="Arial Narrow" pitchFamily="34" charset="0"/>
                        </a:rPr>
                        <a:t>NO</a:t>
                      </a:r>
                      <a:r>
                        <a:rPr kumimoji="0" lang="en-US" sz="1000" b="0" i="0" u="none" strike="noStrike" cap="none" normalizeH="0" baseline="0" dirty="0" smtClean="0">
                          <a:ln>
                            <a:noFill/>
                          </a:ln>
                          <a:solidFill>
                            <a:schemeClr val="tx1"/>
                          </a:solidFill>
                          <a:effectLst/>
                          <a:latin typeface="Arial Narrow" pitchFamily="34" charset="0"/>
                        </a:rPr>
                        <a:t> – may scratch the scalp. Can use an intermediate to high-level disinfectant after cleaning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73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Narrow" pitchFamily="34" charset="0"/>
                        </a:rPr>
                        <a:t>Straight razors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i="1" u="none" strike="noStrike" cap="none" normalizeH="0" baseline="0" dirty="0" smtClean="0">
                          <a:ln>
                            <a:noFill/>
                          </a:ln>
                          <a:solidFill>
                            <a:schemeClr val="tx1"/>
                          </a:solidFill>
                          <a:effectLst/>
                          <a:latin typeface="Arial Narrow" pitchFamily="34" charset="0"/>
                        </a:rPr>
                        <a:t>NO </a:t>
                      </a:r>
                      <a:r>
                        <a:rPr kumimoji="0" lang="en-US" sz="1000" b="0" i="0" u="none" strike="noStrike" cap="none" normalizeH="0" baseline="0" dirty="0" smtClean="0">
                          <a:ln>
                            <a:noFill/>
                          </a:ln>
                          <a:solidFill>
                            <a:schemeClr val="tx1"/>
                          </a:solidFill>
                          <a:effectLst/>
                          <a:latin typeface="Arial Narrow" pitchFamily="34" charset="0"/>
                        </a:rPr>
                        <a:t>– generally not recommended for use, cleaning sharps are hazardous to the worker.  Can use an intermediate to high level disinfectant after cleaning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7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Narrow" pitchFamily="34" charset="0"/>
                        </a:rPr>
                        <a:t>Tweezers</a:t>
                      </a:r>
                      <a:br>
                        <a:rPr kumimoji="0" lang="en-US" sz="1000" b="0" i="0" u="none" strike="noStrike" cap="none" normalizeH="0" baseline="0" dirty="0" smtClean="0">
                          <a:ln>
                            <a:noFill/>
                          </a:ln>
                          <a:solidFill>
                            <a:schemeClr val="tx1"/>
                          </a:solidFill>
                          <a:effectLst/>
                          <a:latin typeface="Arial Narrow" pitchFamily="34" charset="0"/>
                        </a:rPr>
                      </a:br>
                      <a:r>
                        <a:rPr kumimoji="0" lang="en-US" sz="1000" b="0" i="0" u="none" strike="noStrike" cap="none" normalizeH="0" baseline="0" dirty="0" smtClean="0">
                          <a:ln>
                            <a:noFill/>
                          </a:ln>
                          <a:solidFill>
                            <a:schemeClr val="tx1"/>
                          </a:solidFill>
                          <a:effectLst/>
                          <a:latin typeface="Arial Narrow" pitchFamily="34" charset="0"/>
                        </a:rPr>
                        <a:t>(Nail Service equipment and instruments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i="1" u="none" strike="noStrike" cap="none" normalizeH="0" baseline="0" dirty="0" smtClean="0">
                          <a:ln>
                            <a:noFill/>
                          </a:ln>
                          <a:solidFill>
                            <a:schemeClr val="tx1"/>
                          </a:solidFill>
                          <a:effectLst/>
                          <a:latin typeface="Arial Narrow" pitchFamily="34" charset="0"/>
                        </a:rPr>
                        <a:t>NO</a:t>
                      </a:r>
                      <a:r>
                        <a:rPr kumimoji="0" lang="en-US" sz="1000" b="0" i="0" u="none" strike="noStrike" cap="none" normalizeH="0" baseline="0" dirty="0" smtClean="0">
                          <a:ln>
                            <a:noFill/>
                          </a:ln>
                          <a:solidFill>
                            <a:schemeClr val="tx1"/>
                          </a:solidFill>
                          <a:effectLst/>
                          <a:latin typeface="Arial Narrow" pitchFamily="34" charset="0"/>
                        </a:rPr>
                        <a:t> – can use an intermediate to high-level disinfectant after cleaning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7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i="1" u="none" strike="noStrike" cap="none" normalizeH="0" baseline="0" dirty="0" smtClean="0">
                          <a:ln>
                            <a:noFill/>
                          </a:ln>
                          <a:solidFill>
                            <a:schemeClr val="tx1"/>
                          </a:solidFill>
                          <a:effectLst/>
                          <a:latin typeface="Arial Narrow" pitchFamily="34" charset="0"/>
                        </a:rPr>
                        <a:t>CRITICAL TOOLS:</a:t>
                      </a:r>
                      <a:r>
                        <a:rPr kumimoji="0" lang="en-US" sz="1000" b="0" i="0" u="none" strike="noStrike" cap="none" normalizeH="0" baseline="0" dirty="0" smtClean="0">
                          <a:ln>
                            <a:noFill/>
                          </a:ln>
                          <a:solidFill>
                            <a:schemeClr val="tx1"/>
                          </a:solidFill>
                          <a:effectLst/>
                          <a:latin typeface="Arial Narrow" pitchFamily="34" charset="0"/>
                        </a:rPr>
                        <a:t/>
                      </a:r>
                      <a:br>
                        <a:rPr kumimoji="0" lang="en-US" sz="1000" b="0" i="0" u="none" strike="noStrike" cap="none" normalizeH="0" baseline="0" dirty="0" smtClean="0">
                          <a:ln>
                            <a:noFill/>
                          </a:ln>
                          <a:solidFill>
                            <a:schemeClr val="tx1"/>
                          </a:solidFill>
                          <a:effectLst/>
                          <a:latin typeface="Arial Narrow" pitchFamily="34" charset="0"/>
                        </a:rPr>
                      </a:br>
                      <a:r>
                        <a:rPr kumimoji="0" lang="en-US" sz="1000" b="0" i="0" u="none" strike="noStrike" cap="none" normalizeH="0" baseline="0" dirty="0" smtClean="0">
                          <a:ln>
                            <a:noFill/>
                          </a:ln>
                          <a:solidFill>
                            <a:schemeClr val="tx1"/>
                          </a:solidFill>
                          <a:effectLst/>
                          <a:latin typeface="Arial Narrow" pitchFamily="34" charset="0"/>
                        </a:rPr>
                        <a:t>(Instruments that are intended to penetrate skin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i="1" u="none" strike="noStrike" cap="none" normalizeH="0" baseline="0" dirty="0" smtClean="0">
                          <a:ln>
                            <a:noFill/>
                          </a:ln>
                          <a:solidFill>
                            <a:schemeClr val="tx1"/>
                          </a:solidFill>
                          <a:effectLst/>
                          <a:latin typeface="Arial Narrow" pitchFamily="34" charset="0"/>
                        </a:rPr>
                        <a:t>NO </a:t>
                      </a:r>
                      <a:r>
                        <a:rPr kumimoji="0" lang="en-US" sz="1000" b="0" i="0" u="none" strike="noStrike" cap="none" normalizeH="0" baseline="0" dirty="0" smtClean="0">
                          <a:ln>
                            <a:noFill/>
                          </a:ln>
                          <a:solidFill>
                            <a:schemeClr val="tx1"/>
                          </a:solidFill>
                          <a:effectLst/>
                          <a:latin typeface="Arial Narrow" pitchFamily="34" charset="0"/>
                        </a:rPr>
                        <a:t>– Sterilization of item after thorough cleaning.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2507" name="Text Box 111"/>
          <p:cNvSpPr txBox="1">
            <a:spLocks noChangeArrowheads="1"/>
          </p:cNvSpPr>
          <p:nvPr/>
        </p:nvSpPr>
        <p:spPr bwMode="auto">
          <a:xfrm>
            <a:off x="4953000" y="4644008"/>
            <a:ext cx="2590800" cy="228600"/>
          </a:xfrm>
          <a:prstGeom prst="rect">
            <a:avLst/>
          </a:prstGeom>
          <a:noFill/>
          <a:ln w="9525">
            <a:noFill/>
            <a:miter lim="800000"/>
            <a:headEnd/>
            <a:tailEnd/>
          </a:ln>
        </p:spPr>
        <p:txBody>
          <a:bodyPr>
            <a:spAutoFit/>
          </a:bodyPr>
          <a:lstStyle/>
          <a:p>
            <a:pPr>
              <a:spcBef>
                <a:spcPct val="50000"/>
              </a:spcBef>
            </a:pPr>
            <a:r>
              <a:rPr lang="en-US" sz="900" b="0"/>
              <a:t>Huron County Healthy Unit/, 2010</a:t>
            </a:r>
          </a:p>
        </p:txBody>
      </p:sp>
      <p:sp>
        <p:nvSpPr>
          <p:cNvPr id="15" name="Line 7"/>
          <p:cNvSpPr>
            <a:spLocks noChangeShapeType="1"/>
          </p:cNvSpPr>
          <p:nvPr/>
        </p:nvSpPr>
        <p:spPr bwMode="auto">
          <a:xfrm>
            <a:off x="533400" y="899592"/>
            <a:ext cx="5791200" cy="0"/>
          </a:xfrm>
          <a:prstGeom prst="line">
            <a:avLst/>
          </a:prstGeom>
          <a:noFill/>
          <a:ln w="9525">
            <a:solidFill>
              <a:schemeClr val="tx1"/>
            </a:solidFill>
            <a:round/>
            <a:headEnd/>
            <a:tailEnd/>
          </a:ln>
        </p:spPr>
        <p:txBody>
          <a:bodyPr/>
          <a:lstStyle/>
          <a:p>
            <a:endParaRPr lang="en-CA"/>
          </a:p>
        </p:txBody>
      </p:sp>
      <p:sp>
        <p:nvSpPr>
          <p:cNvPr id="16" name="Rectangle 15"/>
          <p:cNvSpPr/>
          <p:nvPr/>
        </p:nvSpPr>
        <p:spPr>
          <a:xfrm>
            <a:off x="476672" y="323528"/>
            <a:ext cx="1754006" cy="415498"/>
          </a:xfrm>
          <a:prstGeom prst="rect">
            <a:avLst/>
          </a:prstGeom>
        </p:spPr>
        <p:txBody>
          <a:bodyPr wrap="none">
            <a:spAutoFit/>
          </a:bodyPr>
          <a:lstStyle/>
          <a:p>
            <a:r>
              <a:rPr lang="en-US" sz="2100" b="1" i="1" dirty="0" smtClean="0">
                <a:solidFill>
                  <a:schemeClr val="tx2"/>
                </a:solidFill>
                <a:latin typeface="Ariel narrow"/>
                <a:cs typeface="Arial" pitchFamily="34" charset="0"/>
              </a:rPr>
              <a:t>BARBICIDE </a:t>
            </a:r>
            <a:endParaRPr lang="en-US" sz="2100" b="1" i="1" dirty="0">
              <a:solidFill>
                <a:schemeClr val="tx2"/>
              </a:solidFill>
              <a:latin typeface="Ariel narrow"/>
              <a:cs typeface="Arial" pitchFamily="34" charset="0"/>
            </a:endParaRPr>
          </a:p>
        </p:txBody>
      </p:sp>
      <p:pic>
        <p:nvPicPr>
          <p:cNvPr id="62466" name="Picture 7" descr="1257078437img_clippers_maint_barbicide_02"/>
          <p:cNvPicPr>
            <a:picLocks noChangeAspect="1" noChangeArrowheads="1"/>
          </p:cNvPicPr>
          <p:nvPr/>
        </p:nvPicPr>
        <p:blipFill>
          <a:blip r:embed="rId3" cstate="print"/>
          <a:srcRect/>
          <a:stretch>
            <a:fillRect/>
          </a:stretch>
        </p:blipFill>
        <p:spPr bwMode="auto">
          <a:xfrm>
            <a:off x="4937125" y="0"/>
            <a:ext cx="1920875" cy="2428875"/>
          </a:xfrm>
          <a:prstGeom prst="rect">
            <a:avLst/>
          </a:prstGeom>
          <a:noFill/>
          <a:ln w="9525">
            <a:noFill/>
            <a:miter lim="800000"/>
            <a:headEnd/>
            <a:tailEnd/>
          </a:ln>
        </p:spPr>
      </p:pic>
      <p:sp>
        <p:nvSpPr>
          <p:cNvPr id="14" name="TextBox 13"/>
          <p:cNvSpPr txBox="1"/>
          <p:nvPr/>
        </p:nvSpPr>
        <p:spPr>
          <a:xfrm>
            <a:off x="6165304" y="8774886"/>
            <a:ext cx="720080" cy="261610"/>
          </a:xfrm>
          <a:prstGeom prst="rect">
            <a:avLst/>
          </a:prstGeom>
          <a:noFill/>
        </p:spPr>
        <p:txBody>
          <a:bodyPr wrap="square" rtlCol="0">
            <a:spAutoFit/>
          </a:bodyPr>
          <a:lstStyle/>
          <a:p>
            <a:r>
              <a:rPr lang="en-CA" sz="1050" b="1" i="1" dirty="0" smtClean="0"/>
              <a:t>WB #21</a:t>
            </a:r>
            <a:endParaRPr lang="en-CA" sz="1050" b="1" i="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p:cNvSpPr>
            <a:spLocks noChangeArrowheads="1"/>
          </p:cNvSpPr>
          <p:nvPr/>
        </p:nvSpPr>
        <p:spPr bwMode="auto">
          <a:xfrm>
            <a:off x="457200" y="457200"/>
            <a:ext cx="1371600" cy="461665"/>
          </a:xfrm>
          <a:prstGeom prst="rect">
            <a:avLst/>
          </a:prstGeom>
          <a:noFill/>
          <a:ln w="9525">
            <a:noFill/>
            <a:miter lim="800000"/>
            <a:headEnd/>
            <a:tailEnd/>
          </a:ln>
        </p:spPr>
        <p:txBody>
          <a:bodyPr>
            <a:spAutoFit/>
          </a:bodyPr>
          <a:lstStyle/>
          <a:p>
            <a:pPr algn="ctr">
              <a:defRPr/>
            </a:pPr>
            <a:r>
              <a:rPr lang="en-CA" sz="2400" dirty="0">
                <a:ln w="1905"/>
                <a:effectLst>
                  <a:innerShdw blurRad="69850" dist="43180" dir="5400000">
                    <a:srgbClr val="000000">
                      <a:alpha val="65000"/>
                    </a:srgbClr>
                  </a:innerShdw>
                </a:effectLst>
                <a:latin typeface="Arial" charset="0"/>
              </a:rPr>
              <a:t>Cont’…</a:t>
            </a:r>
          </a:p>
        </p:txBody>
      </p:sp>
      <p:sp>
        <p:nvSpPr>
          <p:cNvPr id="13315" name="Rectangle 7"/>
          <p:cNvSpPr>
            <a:spLocks noChangeArrowheads="1"/>
          </p:cNvSpPr>
          <p:nvPr/>
        </p:nvSpPr>
        <p:spPr bwMode="auto">
          <a:xfrm>
            <a:off x="533400" y="1371600"/>
            <a:ext cx="4724400" cy="1054135"/>
          </a:xfrm>
          <a:prstGeom prst="rect">
            <a:avLst/>
          </a:prstGeom>
          <a:noFill/>
          <a:ln w="9525">
            <a:noFill/>
            <a:miter lim="800000"/>
            <a:headEnd/>
            <a:tailEnd/>
          </a:ln>
        </p:spPr>
        <p:txBody>
          <a:bodyPr>
            <a:spAutoFit/>
          </a:bodyPr>
          <a:lstStyle/>
          <a:p>
            <a:r>
              <a:rPr lang="en-CA" sz="1250" b="0" dirty="0">
                <a:latin typeface="+mj-lt"/>
              </a:rPr>
              <a:t>Singer and </a:t>
            </a:r>
            <a:r>
              <a:rPr lang="en-CA" sz="1250" b="0" i="1" dirty="0">
                <a:latin typeface="+mj-lt"/>
              </a:rPr>
              <a:t>American Idol </a:t>
            </a:r>
            <a:r>
              <a:rPr lang="en-CA" sz="1250" b="0" dirty="0">
                <a:latin typeface="+mj-lt"/>
              </a:rPr>
              <a:t>judge Paula Abdul recently had a thumbnail surgically removed after developing a severe infection. Abdul claimed she received the infection after a Studio City, California manicurist poked Abdul's thumb while working on the celebrity's nails. The salon denies they were responsible.</a:t>
            </a:r>
          </a:p>
        </p:txBody>
      </p:sp>
      <p:sp>
        <p:nvSpPr>
          <p:cNvPr id="15364" name="Rectangle 8"/>
          <p:cNvSpPr>
            <a:spLocks noChangeArrowheads="1"/>
          </p:cNvSpPr>
          <p:nvPr/>
        </p:nvSpPr>
        <p:spPr bwMode="auto">
          <a:xfrm>
            <a:off x="457200" y="990600"/>
            <a:ext cx="3352800" cy="369332"/>
          </a:xfrm>
          <a:prstGeom prst="rect">
            <a:avLst/>
          </a:prstGeom>
          <a:noFill/>
          <a:ln w="9525">
            <a:noFill/>
            <a:miter lim="800000"/>
            <a:headEnd/>
            <a:tailEnd/>
          </a:ln>
        </p:spPr>
        <p:txBody>
          <a:bodyPr>
            <a:spAutoFit/>
          </a:bodyPr>
          <a:lstStyle/>
          <a:p>
            <a:pPr>
              <a:defRPr/>
            </a:pPr>
            <a:r>
              <a:rPr lang="en-CA" dirty="0">
                <a:latin typeface="Arial" charset="0"/>
              </a:rPr>
              <a:t> </a:t>
            </a:r>
            <a:r>
              <a:rPr lang="en-CA" sz="1400" b="1"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California 2004</a:t>
            </a:r>
            <a:endParaRPr lang="en-CA" sz="1400" b="1" i="1" dirty="0">
              <a:latin typeface="+mj-lt"/>
            </a:endParaRPr>
          </a:p>
        </p:txBody>
      </p:sp>
      <p:sp>
        <p:nvSpPr>
          <p:cNvPr id="13317" name="Rectangle 9"/>
          <p:cNvSpPr>
            <a:spLocks noChangeArrowheads="1"/>
          </p:cNvSpPr>
          <p:nvPr/>
        </p:nvSpPr>
        <p:spPr bwMode="auto">
          <a:xfrm>
            <a:off x="533400" y="2438400"/>
            <a:ext cx="6096000" cy="1000274"/>
          </a:xfrm>
          <a:prstGeom prst="rect">
            <a:avLst/>
          </a:prstGeom>
          <a:noFill/>
          <a:ln w="9525">
            <a:noFill/>
            <a:miter lim="800000"/>
            <a:headEnd/>
            <a:tailEnd/>
          </a:ln>
        </p:spPr>
        <p:txBody>
          <a:bodyPr>
            <a:spAutoFit/>
          </a:bodyPr>
          <a:lstStyle/>
          <a:p>
            <a:r>
              <a:rPr lang="en-CA" sz="1250" b="0" dirty="0"/>
              <a:t>ABC News's </a:t>
            </a:r>
            <a:r>
              <a:rPr lang="en-CA" sz="1250" b="0" i="1" dirty="0"/>
              <a:t>20/20 </a:t>
            </a:r>
            <a:r>
              <a:rPr lang="en-CA" sz="1250" b="0" dirty="0"/>
              <a:t>program reported on an investigation revealing that of 27 discount nail salons tested by an independent laboratory, 24 showed evidences of bacteria or fungi that could lead to infection. The </a:t>
            </a:r>
            <a:r>
              <a:rPr lang="en-CA" sz="1250" b="0" i="1" dirty="0"/>
              <a:t>20/20 </a:t>
            </a:r>
            <a:r>
              <a:rPr lang="en-CA" sz="1250" b="0" dirty="0"/>
              <a:t>site features a lengthy article summarizing their investigation.</a:t>
            </a:r>
          </a:p>
          <a:p>
            <a:r>
              <a:rPr lang="en-CA" sz="900" b="1" i="1" dirty="0"/>
              <a:t>(Internet Blog)</a:t>
            </a:r>
          </a:p>
        </p:txBody>
      </p:sp>
      <p:sp>
        <p:nvSpPr>
          <p:cNvPr id="15366" name="Rectangle 5"/>
          <p:cNvSpPr>
            <a:spLocks noChangeArrowheads="1"/>
          </p:cNvSpPr>
          <p:nvPr/>
        </p:nvSpPr>
        <p:spPr bwMode="auto">
          <a:xfrm>
            <a:off x="533400" y="3635896"/>
            <a:ext cx="2443489" cy="307777"/>
          </a:xfrm>
          <a:prstGeom prst="rect">
            <a:avLst/>
          </a:prstGeom>
          <a:noFill/>
          <a:ln w="9525">
            <a:noFill/>
            <a:miter lim="800000"/>
            <a:headEnd/>
            <a:tailEnd/>
          </a:ln>
        </p:spPr>
        <p:txBody>
          <a:bodyPr wrap="none">
            <a:spAutoFit/>
          </a:bodyPr>
          <a:lstStyle/>
          <a:p>
            <a:pPr eaLnBrk="0" hangingPunct="0">
              <a:defRPr/>
            </a:pPr>
            <a:r>
              <a:rPr lang="en-CA" sz="1400" b="1"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Times New Roman" pitchFamily="18" charset="0"/>
              </a:rPr>
              <a:t>Paula Abdul: Clean '</a:t>
            </a:r>
            <a:r>
              <a:rPr lang="en-CA" sz="1400" b="1" i="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Times New Roman" pitchFamily="18" charset="0"/>
              </a:rPr>
              <a:t>Em</a:t>
            </a:r>
            <a:r>
              <a:rPr lang="en-CA" sz="1400" b="1"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Times New Roman" pitchFamily="18" charset="0"/>
              </a:rPr>
              <a:t> Up!</a:t>
            </a:r>
            <a:endParaRPr lang="en-CA" sz="1400" b="1"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endParaRPr>
          </a:p>
        </p:txBody>
      </p:sp>
      <p:sp>
        <p:nvSpPr>
          <p:cNvPr id="13319" name="Rectangle 11"/>
          <p:cNvSpPr>
            <a:spLocks noChangeArrowheads="1"/>
          </p:cNvSpPr>
          <p:nvPr/>
        </p:nvSpPr>
        <p:spPr bwMode="auto">
          <a:xfrm>
            <a:off x="533400" y="3943673"/>
            <a:ext cx="5867400" cy="1438855"/>
          </a:xfrm>
          <a:prstGeom prst="rect">
            <a:avLst/>
          </a:prstGeom>
          <a:noFill/>
          <a:ln w="9525">
            <a:noFill/>
            <a:miter lim="800000"/>
            <a:headEnd/>
            <a:tailEnd/>
          </a:ln>
        </p:spPr>
        <p:txBody>
          <a:bodyPr>
            <a:spAutoFit/>
          </a:bodyPr>
          <a:lstStyle/>
          <a:p>
            <a:r>
              <a:rPr lang="en-CA" sz="1250" b="0" dirty="0"/>
              <a:t>Entertainer Paula Abdul is urging California legislators to force nail salons to clean up their </a:t>
            </a:r>
            <a:r>
              <a:rPr lang="en-CA" sz="1250" b="0" dirty="0" smtClean="0"/>
              <a:t>act.</a:t>
            </a:r>
            <a:r>
              <a:rPr lang="en-CA" sz="1250" dirty="0" smtClean="0"/>
              <a:t>  </a:t>
            </a:r>
            <a:r>
              <a:rPr lang="en-CA" sz="1250" b="0" dirty="0" smtClean="0"/>
              <a:t>The </a:t>
            </a:r>
            <a:r>
              <a:rPr lang="en-CA" sz="1250" b="0" dirty="0"/>
              <a:t>43-year-old dancer/choreographer/actress and "American Idol" judge talked about her own year long health ordeal caused by an unsanitary manicure.</a:t>
            </a:r>
            <a:br>
              <a:rPr lang="en-CA" sz="1250" b="0" dirty="0"/>
            </a:br>
            <a:r>
              <a:rPr lang="en-CA" sz="1250" b="0" dirty="0"/>
              <a:t>Abdul said a trip in April 2004 to a Studio City nail shop that used unclean equipment sent her in and out of the hospital, and made her the butt of late-night talk show jokes.</a:t>
            </a:r>
            <a:br>
              <a:rPr lang="en-CA" sz="1250" b="0" dirty="0"/>
            </a:br>
            <a:r>
              <a:rPr lang="en-CA" sz="1250" b="0" dirty="0" smtClean="0"/>
              <a:t>Customers </a:t>
            </a:r>
            <a:r>
              <a:rPr lang="en-CA" sz="1250" b="0" dirty="0"/>
              <a:t>are vulnerable to bacterial infections if manicurists do </a:t>
            </a:r>
            <a:endParaRPr lang="en-CA" sz="1250" b="0" dirty="0" smtClean="0"/>
          </a:p>
          <a:p>
            <a:r>
              <a:rPr lang="en-CA" sz="1250" b="0" dirty="0" smtClean="0"/>
              <a:t>not </a:t>
            </a:r>
            <a:r>
              <a:rPr lang="en-CA" sz="1250" b="0" dirty="0"/>
              <a:t>properly sanitize their tools between jobs.</a:t>
            </a:r>
          </a:p>
        </p:txBody>
      </p:sp>
      <p:sp>
        <p:nvSpPr>
          <p:cNvPr id="13320" name="Rectangle 12"/>
          <p:cNvSpPr>
            <a:spLocks noChangeArrowheads="1"/>
          </p:cNvSpPr>
          <p:nvPr/>
        </p:nvSpPr>
        <p:spPr bwMode="auto">
          <a:xfrm>
            <a:off x="504056" y="5292080"/>
            <a:ext cx="3429000" cy="215900"/>
          </a:xfrm>
          <a:prstGeom prst="rect">
            <a:avLst/>
          </a:prstGeom>
          <a:noFill/>
          <a:ln w="9525">
            <a:noFill/>
            <a:miter lim="800000"/>
            <a:headEnd/>
            <a:tailEnd/>
          </a:ln>
        </p:spPr>
        <p:txBody>
          <a:bodyPr>
            <a:spAutoFit/>
          </a:bodyPr>
          <a:lstStyle/>
          <a:p>
            <a:r>
              <a:rPr lang="en-CA" sz="800" b="1" i="1" dirty="0"/>
              <a:t>© 2009 The Associated Press. All Rights Reserved</a:t>
            </a:r>
          </a:p>
        </p:txBody>
      </p:sp>
      <p:sp>
        <p:nvSpPr>
          <p:cNvPr id="15369" name="Rectangle 13"/>
          <p:cNvSpPr>
            <a:spLocks noChangeArrowheads="1"/>
          </p:cNvSpPr>
          <p:nvPr/>
        </p:nvSpPr>
        <p:spPr bwMode="auto">
          <a:xfrm>
            <a:off x="533400" y="6019800"/>
            <a:ext cx="4572000" cy="369332"/>
          </a:xfrm>
          <a:prstGeom prst="rect">
            <a:avLst/>
          </a:prstGeom>
          <a:noFill/>
          <a:ln w="9525">
            <a:noFill/>
            <a:miter lim="800000"/>
            <a:headEnd/>
            <a:tailEnd/>
          </a:ln>
        </p:spPr>
        <p:txBody>
          <a:bodyPr>
            <a:spAutoFit/>
          </a:bodyPr>
          <a:lstStyle/>
          <a:p>
            <a:pPr eaLnBrk="0" hangingPunct="0">
              <a:defRPr/>
            </a:pPr>
            <a:r>
              <a:rPr lang="en-CA" sz="1400" b="1"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itchFamily="34" charset="0"/>
                <a:ea typeface="Times New Roman" pitchFamily="18" charset="0"/>
                <a:cs typeface="Arial" charset="0"/>
              </a:rPr>
              <a:t>Family sues salon over death after pedicure</a:t>
            </a:r>
            <a:r>
              <a:rPr lang="en-CA" b="1" i="1" dirty="0">
                <a:solidFill>
                  <a:srgbClr val="333333"/>
                </a:solidFill>
                <a:latin typeface="Calibri" pitchFamily="34" charset="0"/>
                <a:ea typeface="Times New Roman" pitchFamily="18" charset="0"/>
                <a:cs typeface="Arial" charset="0"/>
              </a:rPr>
              <a:t> </a:t>
            </a:r>
            <a:endParaRPr lang="en-CA" sz="2000" b="1" i="1" dirty="0">
              <a:latin typeface="Calibri" pitchFamily="34" charset="0"/>
              <a:ea typeface="Times New Roman" pitchFamily="18" charset="0"/>
              <a:cs typeface="Arial" charset="0"/>
            </a:endParaRPr>
          </a:p>
        </p:txBody>
      </p:sp>
      <p:sp>
        <p:nvSpPr>
          <p:cNvPr id="13322" name="Rectangle 14"/>
          <p:cNvSpPr>
            <a:spLocks noChangeArrowheads="1"/>
          </p:cNvSpPr>
          <p:nvPr/>
        </p:nvSpPr>
        <p:spPr bwMode="auto">
          <a:xfrm>
            <a:off x="533400" y="6400800"/>
            <a:ext cx="5867400" cy="2200602"/>
          </a:xfrm>
          <a:prstGeom prst="rect">
            <a:avLst/>
          </a:prstGeom>
          <a:noFill/>
          <a:ln w="9525">
            <a:noFill/>
            <a:miter lim="800000"/>
            <a:headEnd/>
            <a:tailEnd/>
          </a:ln>
        </p:spPr>
        <p:txBody>
          <a:bodyPr>
            <a:spAutoFit/>
          </a:bodyPr>
          <a:lstStyle/>
          <a:p>
            <a:pPr eaLnBrk="0" hangingPunct="0"/>
            <a:r>
              <a:rPr lang="en-CA" sz="1250" dirty="0">
                <a:ea typeface="Times New Roman" pitchFamily="18" charset="0"/>
                <a:cs typeface="Arial" pitchFamily="34" charset="0"/>
              </a:rPr>
              <a:t>FORT WORTH, Texas 2006</a:t>
            </a:r>
            <a:r>
              <a:rPr lang="en-CA" sz="1250" b="0" dirty="0">
                <a:latin typeface="Calibri" pitchFamily="34" charset="0"/>
                <a:ea typeface="Times New Roman" pitchFamily="18" charset="0"/>
                <a:cs typeface="Arial" pitchFamily="34" charset="0"/>
              </a:rPr>
              <a:t>—</a:t>
            </a:r>
            <a:r>
              <a:rPr lang="en-CA" sz="1250" b="0" dirty="0">
                <a:ea typeface="Times New Roman" pitchFamily="18" charset="0"/>
                <a:cs typeface="Arial" pitchFamily="34" charset="0"/>
              </a:rPr>
              <a:t> Kimberly Kay Jackson loved getting pedicures each month, especially with bright pink nail polish, although as a paraplegic she couldn</a:t>
            </a:r>
            <a:r>
              <a:rPr lang="en-CA" sz="1250" b="0" dirty="0">
                <a:latin typeface="Calibri" pitchFamily="34" charset="0"/>
                <a:ea typeface="Times New Roman" pitchFamily="18" charset="0"/>
                <a:cs typeface="Arial" pitchFamily="34" charset="0"/>
              </a:rPr>
              <a:t>’</a:t>
            </a:r>
            <a:r>
              <a:rPr lang="en-CA" sz="1250" b="0" dirty="0">
                <a:ea typeface="Times New Roman" pitchFamily="18" charset="0"/>
                <a:cs typeface="Arial" pitchFamily="34" charset="0"/>
              </a:rPr>
              <a:t>t feel the massages and bubbling water on her feet. </a:t>
            </a:r>
          </a:p>
          <a:p>
            <a:pPr eaLnBrk="0" hangingPunct="0"/>
            <a:r>
              <a:rPr lang="en-CA" sz="1250" b="0" dirty="0">
                <a:ea typeface="Times New Roman" pitchFamily="18" charset="0"/>
                <a:cs typeface="Arial" pitchFamily="34" charset="0"/>
              </a:rPr>
              <a:t>But after her heel was cut with a pumice stone during a July pedicure, she developed an oozing wound that wouldn</a:t>
            </a:r>
            <a:r>
              <a:rPr lang="en-CA" sz="1250" b="0" dirty="0">
                <a:latin typeface="Calibri" pitchFamily="34" charset="0"/>
                <a:ea typeface="Times New Roman" pitchFamily="18" charset="0"/>
                <a:cs typeface="Arial" pitchFamily="34" charset="0"/>
              </a:rPr>
              <a:t>’</a:t>
            </a:r>
            <a:r>
              <a:rPr lang="en-CA" sz="1250" b="0" dirty="0">
                <a:ea typeface="Times New Roman" pitchFamily="18" charset="0"/>
                <a:cs typeface="Arial" pitchFamily="34" charset="0"/>
              </a:rPr>
              <a:t>t heal despite repeated rounds of antibiotics, relatives said. The 46-year-old died in February of a heart attack triggered by a staph infection, said the family</a:t>
            </a:r>
            <a:r>
              <a:rPr lang="en-CA" sz="1250" b="0" dirty="0">
                <a:latin typeface="Calibri" pitchFamily="34" charset="0"/>
                <a:ea typeface="Times New Roman" pitchFamily="18" charset="0"/>
                <a:cs typeface="Arial" pitchFamily="34" charset="0"/>
              </a:rPr>
              <a:t>’</a:t>
            </a:r>
            <a:r>
              <a:rPr lang="en-CA" sz="1250" b="0" dirty="0">
                <a:ea typeface="Times New Roman" pitchFamily="18" charset="0"/>
                <a:cs typeface="Arial" pitchFamily="34" charset="0"/>
              </a:rPr>
              <a:t>s attorney, Steven C. Laird.</a:t>
            </a:r>
          </a:p>
          <a:p>
            <a:pPr eaLnBrk="0" hangingPunct="0"/>
            <a:r>
              <a:rPr lang="en-CA" sz="1250" b="0" dirty="0">
                <a:ea typeface="Times New Roman" pitchFamily="18" charset="0"/>
                <a:cs typeface="Arial" pitchFamily="34" charset="0"/>
              </a:rPr>
              <a:t>Now, her three teenage children are suing Angel Nails and its owner for unspecified damages. The lawsuit, filed last week, claims the Fort Worth salon did not follow state regulations for disinfecting the whirlpool and instruments.</a:t>
            </a:r>
          </a:p>
          <a:p>
            <a:pPr eaLnBrk="0" hangingPunct="0"/>
            <a:endParaRPr lang="en-CA" sz="1200" b="0" dirty="0">
              <a:ea typeface="Times New Roman" pitchFamily="18" charset="0"/>
              <a:cs typeface="Arial" pitchFamily="34" charset="0"/>
            </a:endParaRPr>
          </a:p>
        </p:txBody>
      </p:sp>
      <p:sp>
        <p:nvSpPr>
          <p:cNvPr id="13323" name="Rectangle 15"/>
          <p:cNvSpPr>
            <a:spLocks noChangeArrowheads="1"/>
          </p:cNvSpPr>
          <p:nvPr/>
        </p:nvSpPr>
        <p:spPr bwMode="auto">
          <a:xfrm>
            <a:off x="533400" y="8318500"/>
            <a:ext cx="5943600" cy="215900"/>
          </a:xfrm>
          <a:prstGeom prst="rect">
            <a:avLst/>
          </a:prstGeom>
          <a:noFill/>
          <a:ln w="9525">
            <a:noFill/>
            <a:miter lim="800000"/>
            <a:headEnd/>
            <a:tailEnd/>
          </a:ln>
        </p:spPr>
        <p:txBody>
          <a:bodyPr>
            <a:spAutoFit/>
          </a:bodyPr>
          <a:lstStyle/>
          <a:p>
            <a:r>
              <a:rPr lang="en-CA" sz="800" b="1" i="1" dirty="0"/>
              <a:t>© 2012 The Associated Press. All rights reserved</a:t>
            </a:r>
            <a:r>
              <a:rPr lang="en-CA" sz="800" b="0" i="1" dirty="0"/>
              <a:t>. </a:t>
            </a:r>
            <a:endParaRPr lang="en-CA" sz="800" b="0" dirty="0"/>
          </a:p>
        </p:txBody>
      </p:sp>
      <p:pic>
        <p:nvPicPr>
          <p:cNvPr id="15372" name="Picture 13" descr="http://ronekissrichmond.files.wordpress.com/2012/02/paula-abdul-240.jpg"/>
          <p:cNvPicPr>
            <a:picLocks noChangeAspect="1" noChangeArrowheads="1"/>
          </p:cNvPicPr>
          <p:nvPr/>
        </p:nvPicPr>
        <p:blipFill>
          <a:blip r:embed="rId3" cstate="print"/>
          <a:srcRect/>
          <a:stretch>
            <a:fillRect/>
          </a:stretch>
        </p:blipFill>
        <p:spPr bwMode="auto">
          <a:xfrm>
            <a:off x="5293283" y="971600"/>
            <a:ext cx="1088045" cy="13681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325" name="Slide Number Placeholder 12"/>
          <p:cNvSpPr>
            <a:spLocks noGrp="1"/>
          </p:cNvSpPr>
          <p:nvPr>
            <p:ph type="sldNum" sz="quarter" idx="12"/>
          </p:nvPr>
        </p:nvSpPr>
        <p:spPr>
          <a:noFill/>
        </p:spPr>
        <p:txBody>
          <a:bodyPr/>
          <a:lstStyle/>
          <a:p>
            <a:fld id="{817B85D8-20B9-4A7F-971F-6A7A01B09B9F}" type="slidenum">
              <a:rPr lang="en-US" smtClean="0">
                <a:latin typeface="Arial" pitchFamily="34" charset="0"/>
              </a:rPr>
              <a:pPr/>
              <a:t>6</a:t>
            </a:fld>
            <a:endParaRPr lang="en-US" smtClean="0">
              <a:latin typeface="Arial" pitchFamily="34" charset="0"/>
            </a:endParaRPr>
          </a:p>
        </p:txBody>
      </p:sp>
      <p:pic>
        <p:nvPicPr>
          <p:cNvPr id="21" name="Picture 9" descr="https://encrypted-tbn0.gstatic.com/images?q=tbn:ANd9GcTLdWhOrUNjAIAENBKw-eNTgBYHwetigsPVMDEOiY20XKy4yhKk"/>
          <p:cNvPicPr>
            <a:picLocks noChangeAspect="1" noChangeArrowheads="1"/>
          </p:cNvPicPr>
          <p:nvPr/>
        </p:nvPicPr>
        <p:blipFill>
          <a:blip r:embed="rId4" cstate="print"/>
          <a:srcRect l="27868"/>
          <a:stretch>
            <a:fillRect/>
          </a:stretch>
        </p:blipFill>
        <p:spPr bwMode="auto">
          <a:xfrm>
            <a:off x="5088501" y="5005198"/>
            <a:ext cx="1436843" cy="14597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503" name="Picture 20" descr="http://kegohealthcare.com/Products/Cavicide/Images1/Cavicide%20Family.jpg"/>
          <p:cNvPicPr>
            <a:picLocks noChangeAspect="1" noChangeArrowheads="1"/>
          </p:cNvPicPr>
          <p:nvPr/>
        </p:nvPicPr>
        <p:blipFill>
          <a:blip r:embed="rId2" cstate="print"/>
          <a:srcRect l="2721" t="7191" r="12926" b="11909"/>
          <a:stretch>
            <a:fillRect/>
          </a:stretch>
        </p:blipFill>
        <p:spPr bwMode="auto">
          <a:xfrm>
            <a:off x="2636912" y="6472479"/>
            <a:ext cx="3532732" cy="2564017"/>
          </a:xfrm>
          <a:prstGeom prst="rect">
            <a:avLst/>
          </a:prstGeom>
          <a:noFill/>
          <a:ln w="9525">
            <a:noFill/>
            <a:miter lim="800000"/>
            <a:headEnd/>
            <a:tailEnd/>
          </a:ln>
        </p:spPr>
      </p:pic>
      <p:sp>
        <p:nvSpPr>
          <p:cNvPr id="63490" name="Text Box 3"/>
          <p:cNvSpPr txBox="1">
            <a:spLocks noChangeArrowheads="1"/>
          </p:cNvSpPr>
          <p:nvPr/>
        </p:nvSpPr>
        <p:spPr bwMode="auto">
          <a:xfrm>
            <a:off x="1257300" y="6299200"/>
            <a:ext cx="4400550" cy="366713"/>
          </a:xfrm>
          <a:prstGeom prst="rect">
            <a:avLst/>
          </a:prstGeom>
          <a:noFill/>
          <a:ln w="9525">
            <a:noFill/>
            <a:miter lim="800000"/>
            <a:headEnd/>
            <a:tailEnd/>
          </a:ln>
        </p:spPr>
        <p:txBody>
          <a:bodyPr>
            <a:spAutoFit/>
          </a:bodyPr>
          <a:lstStyle/>
          <a:p>
            <a:pPr>
              <a:spcBef>
                <a:spcPct val="50000"/>
              </a:spcBef>
            </a:pPr>
            <a:endParaRPr lang="en-US" b="0">
              <a:latin typeface="Arial Narrow" pitchFamily="34" charset="0"/>
            </a:endParaRPr>
          </a:p>
        </p:txBody>
      </p:sp>
      <p:sp>
        <p:nvSpPr>
          <p:cNvPr id="63491" name="Text Box 10"/>
          <p:cNvSpPr txBox="1">
            <a:spLocks noChangeArrowheads="1"/>
          </p:cNvSpPr>
          <p:nvPr/>
        </p:nvSpPr>
        <p:spPr bwMode="auto">
          <a:xfrm>
            <a:off x="260648" y="3175392"/>
            <a:ext cx="6408712" cy="892552"/>
          </a:xfrm>
          <a:prstGeom prst="rect">
            <a:avLst/>
          </a:prstGeom>
          <a:noFill/>
          <a:ln w="9525">
            <a:noFill/>
            <a:miter lim="800000"/>
            <a:headEnd/>
            <a:tailEnd/>
          </a:ln>
        </p:spPr>
        <p:txBody>
          <a:bodyPr wrap="square">
            <a:spAutoFit/>
          </a:bodyPr>
          <a:lstStyle/>
          <a:p>
            <a:pPr>
              <a:spcBef>
                <a:spcPct val="50000"/>
              </a:spcBef>
            </a:pPr>
            <a:r>
              <a:rPr lang="en-US" sz="1300" b="0" dirty="0"/>
              <a:t>According to APIC, </a:t>
            </a:r>
            <a:r>
              <a:rPr lang="en-US" sz="1300" b="1" i="1" dirty="0"/>
              <a:t>ethyl alcohol and isopropyl alcohol </a:t>
            </a:r>
            <a:r>
              <a:rPr lang="en-US" sz="1300" b="0" dirty="0"/>
              <a:t>are not effective in sterilizing instruments because they lack </a:t>
            </a:r>
            <a:r>
              <a:rPr lang="en-US" sz="1300" b="0" dirty="0" err="1"/>
              <a:t>sporicidal</a:t>
            </a:r>
            <a:r>
              <a:rPr lang="en-US" sz="1300" b="0" dirty="0"/>
              <a:t> activity and cannot penetrate protein-rich materials.  Isopropyl alcohol also lacks the ability to kill </a:t>
            </a:r>
            <a:r>
              <a:rPr lang="en-US" sz="1300" b="0" dirty="0" err="1"/>
              <a:t>hydrophylic</a:t>
            </a:r>
            <a:r>
              <a:rPr lang="en-US" sz="1300" b="0" dirty="0"/>
              <a:t> viruses.  For this reason alcohol is classified as an intermediate disinfectant.</a:t>
            </a:r>
          </a:p>
        </p:txBody>
      </p:sp>
      <p:sp>
        <p:nvSpPr>
          <p:cNvPr id="63492" name="Text Box 11"/>
          <p:cNvSpPr txBox="1">
            <a:spLocks noChangeArrowheads="1"/>
          </p:cNvSpPr>
          <p:nvPr/>
        </p:nvSpPr>
        <p:spPr bwMode="auto">
          <a:xfrm>
            <a:off x="304800" y="4114800"/>
            <a:ext cx="6324600" cy="2192908"/>
          </a:xfrm>
          <a:prstGeom prst="rect">
            <a:avLst/>
          </a:prstGeom>
          <a:noFill/>
          <a:ln w="9525">
            <a:noFill/>
            <a:miter lim="800000"/>
            <a:headEnd/>
            <a:tailEnd/>
          </a:ln>
        </p:spPr>
        <p:txBody>
          <a:bodyPr>
            <a:spAutoFit/>
          </a:bodyPr>
          <a:lstStyle/>
          <a:p>
            <a:pPr>
              <a:spcBef>
                <a:spcPct val="50000"/>
              </a:spcBef>
            </a:pPr>
            <a:r>
              <a:rPr lang="en-US" sz="1300" b="1" i="1" dirty="0"/>
              <a:t>High concentration alcohol-based</a:t>
            </a:r>
            <a:r>
              <a:rPr lang="en-US" sz="1200" b="0" dirty="0"/>
              <a:t/>
            </a:r>
            <a:br>
              <a:rPr lang="en-US" sz="1200" b="0" dirty="0"/>
            </a:br>
            <a:r>
              <a:rPr lang="en-US" sz="1300" b="0" dirty="0"/>
              <a:t>Lysol I.C. Disinfectant Spray has a broad spectrum of antimicrobial activity with 79% ethyl alcohol and has a recommended surface contact time of 10 minutes. High concentration alcohol products are generally not advocated for instrument immersion since the high alcohol content volatilizes easily, and thus diminishes antimicrobial activity. Additionally, alcohols cannot be used as cleaners, which then requires the user to purchase a separate cleaner. </a:t>
            </a:r>
          </a:p>
          <a:p>
            <a:pPr>
              <a:spcBef>
                <a:spcPct val="50000"/>
              </a:spcBef>
            </a:pPr>
            <a:r>
              <a:rPr lang="en-US" sz="1300" b="0" dirty="0"/>
              <a:t>Prolonged exposure to alcohol has been known to disrupt adhesives, damage seals, cause certain plastics to swell and harden, which could make them more brittle and prone to break. </a:t>
            </a:r>
          </a:p>
        </p:txBody>
      </p:sp>
      <p:sp>
        <p:nvSpPr>
          <p:cNvPr id="63493" name="Text Box 12"/>
          <p:cNvSpPr txBox="1">
            <a:spLocks noChangeArrowheads="1"/>
          </p:cNvSpPr>
          <p:nvPr/>
        </p:nvSpPr>
        <p:spPr bwMode="auto">
          <a:xfrm>
            <a:off x="1905000" y="6084168"/>
            <a:ext cx="4800600" cy="214313"/>
          </a:xfrm>
          <a:prstGeom prst="rect">
            <a:avLst/>
          </a:prstGeom>
          <a:noFill/>
          <a:ln w="9525">
            <a:noFill/>
            <a:miter lim="800000"/>
            <a:headEnd/>
            <a:tailEnd/>
          </a:ln>
        </p:spPr>
        <p:txBody>
          <a:bodyPr>
            <a:spAutoFit/>
          </a:bodyPr>
          <a:lstStyle/>
          <a:p>
            <a:pPr>
              <a:spcBef>
                <a:spcPct val="50000"/>
              </a:spcBef>
            </a:pPr>
            <a:r>
              <a:rPr lang="en-US" sz="800" dirty="0">
                <a:latin typeface="Arial Narrow" pitchFamily="34" charset="0"/>
              </a:rPr>
              <a:t>http://www.infectioncontroltoday.com/articles/2000/11/a-comparison-of-commonly-used-surface-disinfectan.aspx</a:t>
            </a:r>
          </a:p>
        </p:txBody>
      </p:sp>
      <p:sp>
        <p:nvSpPr>
          <p:cNvPr id="63494" name="Slide Number Placeholder 7"/>
          <p:cNvSpPr>
            <a:spLocks noGrp="1"/>
          </p:cNvSpPr>
          <p:nvPr>
            <p:ph type="sldNum" sz="quarter" idx="12"/>
          </p:nvPr>
        </p:nvSpPr>
        <p:spPr>
          <a:noFill/>
        </p:spPr>
        <p:txBody>
          <a:bodyPr/>
          <a:lstStyle/>
          <a:p>
            <a:fld id="{A76785B8-CB3B-4F8C-9CB6-21A1DD9EC9B8}" type="slidenum">
              <a:rPr lang="en-US" smtClean="0">
                <a:latin typeface="Arial" pitchFamily="34" charset="0"/>
              </a:rPr>
              <a:pPr/>
              <a:t>60</a:t>
            </a:fld>
            <a:endParaRPr lang="en-US" smtClean="0">
              <a:latin typeface="Arial" pitchFamily="34" charset="0"/>
            </a:endParaRPr>
          </a:p>
        </p:txBody>
      </p:sp>
      <p:pic>
        <p:nvPicPr>
          <p:cNvPr id="63498" name="Picture 12" descr="http://www.bamford.co.nz/uploads/image/news/AzoNewRange.jpg"/>
          <p:cNvPicPr>
            <a:picLocks noChangeAspect="1" noChangeArrowheads="1"/>
          </p:cNvPicPr>
          <p:nvPr/>
        </p:nvPicPr>
        <p:blipFill>
          <a:blip r:embed="rId3" cstate="print"/>
          <a:srcRect/>
          <a:stretch>
            <a:fillRect/>
          </a:stretch>
        </p:blipFill>
        <p:spPr bwMode="auto">
          <a:xfrm>
            <a:off x="723429" y="1173885"/>
            <a:ext cx="2633563" cy="2029963"/>
          </a:xfrm>
          <a:prstGeom prst="rect">
            <a:avLst/>
          </a:prstGeom>
          <a:noFill/>
          <a:ln w="9525">
            <a:noFill/>
            <a:miter lim="800000"/>
            <a:headEnd/>
            <a:tailEnd/>
          </a:ln>
        </p:spPr>
      </p:pic>
      <p:pic>
        <p:nvPicPr>
          <p:cNvPr id="63499" name="Picture 14" descr="http://www.dentalproductshopper.com/files/imagecache/Product-Medium-Image/product/images/PureLife%20BioSURF%20Wipes.jpg"/>
          <p:cNvPicPr>
            <a:picLocks noChangeAspect="1" noChangeArrowheads="1"/>
          </p:cNvPicPr>
          <p:nvPr/>
        </p:nvPicPr>
        <p:blipFill>
          <a:blip r:embed="rId4" cstate="print"/>
          <a:srcRect l="8000" r="9332"/>
          <a:stretch>
            <a:fillRect/>
          </a:stretch>
        </p:blipFill>
        <p:spPr bwMode="auto">
          <a:xfrm>
            <a:off x="4267200" y="1029109"/>
            <a:ext cx="1826096" cy="2209391"/>
          </a:xfrm>
          <a:prstGeom prst="rect">
            <a:avLst/>
          </a:prstGeom>
          <a:noFill/>
          <a:ln w="9525">
            <a:noFill/>
            <a:miter lim="800000"/>
            <a:headEnd/>
            <a:tailEnd/>
          </a:ln>
        </p:spPr>
      </p:pic>
      <p:sp>
        <p:nvSpPr>
          <p:cNvPr id="15" name="Rectangle 14"/>
          <p:cNvSpPr/>
          <p:nvPr/>
        </p:nvSpPr>
        <p:spPr>
          <a:xfrm>
            <a:off x="2708920" y="6516216"/>
            <a:ext cx="3474093" cy="46166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CA" sz="2400" dirty="0">
                <a:ln w="11430"/>
                <a:solidFill>
                  <a:srgbClr val="002060"/>
                </a:solidFill>
                <a:effectLst>
                  <a:outerShdw blurRad="50800" dist="39000" dir="5460000" algn="tl">
                    <a:srgbClr val="000000">
                      <a:alpha val="38000"/>
                    </a:srgbClr>
                  </a:outerShdw>
                </a:effectLst>
              </a:rPr>
              <a:t>QUAT &amp; ALCOHOL BLENDS</a:t>
            </a:r>
          </a:p>
        </p:txBody>
      </p:sp>
      <p:sp>
        <p:nvSpPr>
          <p:cNvPr id="63501" name="AutoShape 16" descr="data:image/jpeg;base64,/9j/4AAQSkZJRgABAQAAAQABAAD/2wCEAAkGBxITEBUUExQWFBQXFRYVFxQYFRUUFhUWFRYXFhYWFBQYHSggGBolGxYVITElJSkrLi4uFx8zODMsNygtMCsBCgoKDg0OGhAQGiwcHCQsLCwsNy0sLCwvLCwsNy4vLDQsLCssLSwsLC0vLCwsLCw3LCwsLCsvLCwsLCwuLCwsLP/AABEIAMMBAgMBIgACEQEDEQH/xAAbAAEAAgMBAQAAAAAAAAAAAAAABAUCAwYBB//EAEAQAAIBAgQCBwUFBwIHAQAAAAECAAMRBBIhMQVBBhMiUWFxkTJSgaGxI0JywdEHFBUzYrLhgvAkQ3OSosLxNP/EABoBAQEBAAMBAAAAAAAAAAAAAAABAgMEBQb/xAAvEQEAAgEBBQUGBwAAAAAAAAAAAQIRAwQSITFBBTJRYbE0cYGhwdETFSJCcuHx/9oADAMBAAIRAxEAPwD7jERAREQEREBERAREQEREBERAREQEREBERAREQEREBERAREQEREBERAREQE8ns8gImNSoF3NpGbHryBPyEIlxILYlj4eX+ZjmJ3N/nLhU8sO+YHEJ7y+okKoJVYtYwOmBns0YL+Un4V+k3yBERAREQEREBERAREQEREBERAREQEREBERAREQEREBI+IqMNvWSJhUS4tAralO+p375pCyWy8ppdZoZJNhE1pN1tIGt5XYoSxaQMQNIF1gR9kn4R9JvmvDjsL+EfSbJkIiICJ4WHfNbYlBuyj4iBtiIgIiICIiAiIgInjbGVtdmtz9R+sCzicLWxjDFUg1RkUVASWbskA3INid9tdJ29KqrC6kEd4NxKM4iJAiIgIiICIiAnk9nkDViKd9Rv9RIksJGr0rajaWBFE3LtNdptpSjU0h4gaSe0i11gW6DQeU9ZrC5ns1tUXY+kyI1bGH7o+J/SaVrMdz+U2VEsbenlNIWxmhsAlfjhr8ZZNtIGMEC+iaMTXyqO87TTRqne95kTZ5eYsLje0iVlI3MCaWExNVe8StYwG8PygWPXL3zNWB2lUh6xsobLbU2F/CxN99ZNH2a2vc95gbnPKaaqC0I8OYHMcd4eTUpmmt3zgAd8sqdKtSsTl193a/cdBNuMNije66n4HQ/ImWOPS9NvDX01lGHDMZ1iEnQhipHiNvUEH4yXKLglS1eovJ1DjzXRvkV9JeyBERAREQEREBPJ7PICIiEQ61Ox8JismstxaQ3WxtKrx95G3cecksJGoLdx5j6wLdjpK96Yv49/O8sDK41c2liD8vgecQkpDLmS/Mf7Ikci8n0lsAJHr0bajb6QrAbSJi1kpZGre18IEnHroh/3qP8TBdrczpMuJtZEHj9B/meYEaiRU9BYCasVbS9/gCfpN8j4o2Ivp8oRV4zFqrdwOlyCLeOsnVcECvtHv02PhKTjjgiwYE7WuP1nSYUfZrf3RcfCUQsBZS2wAUH5m/5TT1xqNflymPEFIawOh0P1H5zbgE0gS6SWnlSbZoqGQRMWmZSO8Wk3htbPSUne2VvMaH13+Mh1TNXDcQEqlTor+gYfqPoJRCovkxFP8Zpn/VdfrlnUzk+KKS5ZRez5x45WDflOrVrgEbHWQexEQEREBERATyexA8iexA8mFWncTRXxtiQq5iN9QPGQquPxH3aajzzH9ITKUBymrDL2/jNGGxNYv8AaKtjpdQwsfG+4kkgg3H0v8oXKwY6SGBrHXk6b+NrTwm3OahEx3A3NppbFp33kB66u552AHlvMxhl8ZFbAwJ0mDr2ifCbadMDnDlZFQcbWzsCAbAWt48/yk3A6W5TWHAmFbF6bQLaR8TuJr4XULU7nvM2VvahHP8AHBOlpHsjyH0lBxlNDLnhtTNRQ/0gfEaH6SiuTtO5PvH5aCS6FPLIwFqjj+o/PWSbyKkZpGrNMWaaKjQMKrysxrAi0lVmlXi5pJb8PxhFFn0I598kdG+OdZiWpD2MhYeBBANvO/ynK4xPEeolv0Bww/eHbMCVp2sL/eI5/wCmSR3sREgREQEREBERAREQKE1bVql72zb2NtNN9pMSsO8esgUjarU/G31MsFMrHVtFTx+cdZ4/OYiD/vQQ0xeqO8esh4nEC2/pr9JMYyJinNt5UlC4WSXf2h7O4tffkRLcX7x6f5nO4fiFKjUY1aioGKot/vN2jYW8FJ8ACZ0eUzLUcnhv3j5zUxPh85mai3y3GYWJW4vY7G2/I+k11GA3t6iFazfw+c1VF8fl/mZpUDC6kMNdQbjQ2Oo8Zpr1lX2iBqBqQNTsPOF8lnwZvsz3Bj9AZuGpkPhT9htNM2/eLCTVhlWcRUkH9AZt6PVuyyHcG45aHwHj9ZliRK2nUNOoGHLcd4O8qssXValUr1dXRVd8i6sSi5so8TY+sqOF9Lai4WniscKFKjXFM0OparWqM9XVaJQKS729zmD3TZxrEWbFMhIPUOwYGx9gFSDyPjPnX8GUZrU8QgZgzMoWp20LOlSm6EFGD2N1tziIy7ehsltaszExGPF9RpdLsCwYiuq5XSm2dalMpUqAlEcOoysbHe2008d6S0KC1LNTqVKTIKlLrqVNk6wgAu1Rgq73sTcz5tQVaaYmmajOuKA6/wDeKFeozlAQGz3zAgMNb6EDbSVL1v8Ag2wQC9W1UVGq2br6rq1w9R2Jvy5aCa3Jcv5Zr9MfP6w+qYnpArO6UaVWuaZyu1MLlVua5nYBjvoLyDieL071M5VAjhNXUklhe2VdVbfTfSZ4zhdNalRqTYqgXbtikL03J3cZlIG5OlpAxXB6Rctlrh2qipnuAUcDJcHuI77w69vwOn9/ZU1eO0iGLELao6ra7ZlW3b20Gs7D9nF+trX3yJccr3O05XE8JoK3PMSWuXbMxY3N9e0CRsZ137PB9rW/An9zSS4b7n7XcxETLBERAREQEREBERA5HFcRFOuQVJDPVLNdFWnTpkF6jliOyMy7XOp00Mm0OM4ZlLLWpkC17Mt7klQLHmWBAHeLTkundAOygki1aqwtk1awXaobNozadxM5bEUqtBFfMzmmamTraLOwNYBKjddcg6WtmPMWm4jLt6GwW1axato4+/7PrFDjmHbJ27F3FNVIIOc0xVC7adhgb7ajWbcNxOjUXMrjLYHOQUUglh2WawPstOdwfBcO2HolqVVmbCUKeZGHZCqhDLdhZxkTtb6CScVwSkxpsi1KeRqVwFU9ihTrU6YUXIH8299eWndODM00OUzMT8sryriqY3dB2c2rKOza+bfawJv4TS7KwBWxBFwRsR4Srp8HwtMdmkwAXJqxGgXq73JuDlJHxknDOoQJSChE7Ns+YrblsfmYiYdfUjTiP0zM+/8A1yvSvEPTdGo1FputRWV2IXdKist20sQSNeWuhAM5Zcbi6C1GDst8gpVEq5lp1Eeo4Z1uwrZwxVswGYAcxcdJ0vLllymxLC906wWy1DqtjpoOXKcjxGkx1PUqRcnKOqZvNCBc78r6zdYieb2dg2bS1NGs3iJ5+P0w6Xo7VGLNbNUqL1dDDZKlRjXda9OpUbrmawJuTtoANBYS5w3BqQdHbEM6Z1rV6Zpv9tiFLFaljqouw7NvuL3Sg/Zze+Ltf+Um2b3m90g/OdOjOTvU79BV2017NbQ+HhJbhOIdfbLTs+rbS0+FfvHnxV64A57NiXdAqWK9YHzrVeo2UE2U2ZFvqbd03UOHUA+zljUVwajKpzAuyhSBmY9pvz5yXRqDP9oCF9q9R6yBeegcZSdtLjnJhp06d2siC2rWVRYaC7eUxLqW2jUt1WK8Yp06ZNQ5VQC5sTclgihQtyzFmAAAuSbSVT4pTYCzKCQDlY5HAO2am4DKfAgGcp0nxQOCrXtltTGYDtFTVpi2YakaifPxWpZi2dmJDBs7M4YVEFN8yvSYMSiqpY6kKNZqKzPJzaGw6mtTfr446vsGO4vSRirMAwtpc31JAAsNTdToNdJScQ6QU15qLkgXJGwJJsdbaHWcX0UphnqG2c06dJUZVfMoz1muGUo+ctUclybnMb3vLnEYZcrOaVO2pLOSpFrklwcxOhbfvPfExjg49XRjRvuX5+XJuxfEc+ErE80qgaaZSnI/GfO6VQj2SR5Ej6Tr8XXvhqoBBUpUYWtYjKtiD3WInGUzNaU8XsdmWxvR5picQrA3FWppoO2x0O+58B6TGvjKlQrnctY6XN7XIvNBhNx5j6zmmIepasc8Pq3FQoqNerTW9yFY1FOpNtVcDl3Hn4SEtGi9wStRgNbBwAAdjdjfUnnzljxgPn7IfUWFv3iw1N7mm1u7kOXwgYeo63UrUYFtDlew8Waq5J5bd206z4pXYvD0qeuVV1ADG17khR2jzJIHxnTfs/H2tX8Cf3NOZ45w2nXULVXMA6uB4qb/ABG4+M6joD/Nq/gX+4xKO1iImVIiICIiAiIgIiIHzTp7TJZQptetUv8AZ9aLZQTdLHTQa2nGcRoPlN2oLuTlBoO41axVgA2utrXuBOy6fuqshILDr30CBzcofum3yIM4bi+JDWCuxHNCKihSNjldmF7EjQ8vGc9Oj6LsyJ/Br8fWX0rKpwuFvl//ADU9wSfYXZRvF1y/8u2/sNcHcaeRv8ZJ4el8LhTmK/8AD0tAjG90Xdgp7psWhc2DtuNWSpa3dcoO/cmda3N4Wp3598t/DsTQK2+zBG9lVR8NSTsNZnWxqFsgJJIJ9lrWG9za3/2af4cALGqnnlXv8CJIIQL2cug3VbD5C03XLgthw3TSqqlC22fuDfdf7pI+RBnI8SxOfLlcsvu2cAEc7Mx1IPI8p2HS6pTBptUAKZ032W57RNv6M1r3F7Snr8Fw1Q/Y4qnqVsLLz0IIUjW4J9nw8Ty1mI4vo+zb1roVm2evThzSf2d2vi77dSm+X3m97SdEwQa3FzcatQ0Isdiqj73pfwlN0NwxoVcWuYMRRpHMjEA3cHRtO+x8iJ0yUnYA5apvYgrV7NrAjU1R9Jm88XndpzE7RMx4R6QrGopfs23IJRb6D/p1Ln4CScLgg5vUV9NjsLEe8QHB175bdWwUDO+23YNvM2JPrND0wt2YmwBJZmNgANScx0Fph0Ff00oKOHVnDXv1QI0Nr1qZ5eU+WGfTulzn+HVVJBA6kA2F/wCcmxH3Z8xM7Gl3X0vZPs8/yn0h0fQ0XXEj+mlyBt2m1sZf0gQjU2pkoQdwLEN7Wa41FjKHoYvZxJFPrSqUmCZgtyGe2p0589N50OMVlJC0VUcyQUG3iQD3frOO/eeR2l7Tb4ekKnHlf3erlH/LqEWP3cq2FtpVcJ4GtUOFJJTLclrBsyO11AUm11AF73zDadGeGlqJGYDOrpoAQLhbEW5eEp6PR3GUSRSqjUX06xb21G6lbjzmK83NsmrWsTG9uz5q7EcAxCgHqampIsLVCCMu5Qc8wtILYZ0Zc6Ml2AGZWW9iL2uNeU6I1uJKdQrEODoaB7VgtiFYGxsBbTc85H4hRx1c0zUw7kITZkpudGYMwJub66/Ezm3p64etXXmedqzHlLtsZTrNVf8AmBQxtZytxrbLfS3lNb0yq6u48CUP/kVuY4lWpnE5ytQ5MyFRlysdBci+vsr/ANvjKjEsl72YC5IAAQWtsBc6f4nC+UZ1SpawfMRyz39VB8e6dH+z9CKla+twD6sdJyIqVBfIjm9tXN/yFp1/7Pw2epmGuVdttzEo7WIiZUiIgIiICIiAiIgcH0so1i96SqxWsSVZggZbA2zHTcDecxi8Aj6vgK4NjrRYVRcm+yva1y3LQW+H0WqgNWoDqC23pPf4dSNrrfzJP1vpNxOHa2fbbaUbuPWJ+U/RVcOUrhsIKjdWeopIykENmKgAWyntX0sbbSypsoIJq5ttMii9xcbJfxmzGcMp1FVSoshuoA27wLbTVi+EK7Fid7aZFIFgBpfy+cxOcuva29aZ8W44leV/gjn/ANZD4lXIo1HCO+VWIQLZ3sL2UG2p8Zl/BU5m/jlUH1m6vhxlCksbc8xBPmRYneWMuOcK/CUA2dSD7C2F7EHWw0NvyldX6OU2BL0Uvbnh0udTqTTzEn490uuG0rOwUaBR8NZYgy5w3p3tXuzMKnhPR+lhw5pKqO6gErmAsNctiTz52BkRDi1oKahLVS2oprcWGY7OoI0sP9I750N5iTItr2tObTmXM1FxDcnO+pLoDsNg/gT8ZupcOLU2V0pjPdWzKHzoQbhxex3Om0vGEJSJ2EI47phYYGuNbg07kgWP21PUEaDytPmzIRuCPMET7Fxvg9apTqLTKqxKspY9m6VFfWwJv2TynI1cFXKKGoYSrlULm6wqxC21bMAb6b76zlpbEPc7O2qmno7szHOesR0jxVnQ06V/Kl/c8uGovfsqb665dvLT5/rN/R/g9Wm1ao1EU0daYVadSk4uua5u9xub98tnziwI05kuC1vAKtvCZtOZedt94vrzavGOHoww9M5FB7/jew3lzhcOCtmUEdxAP1mnDYa9MHvYyfhxYTjdVmcEnu28iR9DPSgGwA8hb6TcDNVQmVFfXwVMkk01JO/ZGvnK7GYBCPZt+Hs38yJcVTIFeVFPVpWFtdO8kn1JuZZ9DajDEEbKUNx3kEW/P1kSqkuuiWCOdqh2Ayg95Nifp84lHUxETKkREBERAREQERECFisDdsymx5g7H9Jr6hx92/kR+csYlymFflb3T6RY9x9DLCIyYV3Vt7p+Q+sxOCdu4eZv8hLOIybqNgsEtO9tSdz5cgOQm9kB3AMyiRWr93Xu+s8/dk7vrN0QNYoKOQmYE9iBDxdI3uPlINSmOYX4gS6iBzOIVbWKggbCwt8BInUM5stNm9beu06/KO4TKXI0YbDhaapYaAXHK/M+s1tgF5XHzElxIIDYFuRE1tgX8PX/ABLOIFM3DHPNfU/pNZ4Gx3YD1MvYgU9Ho/TBuxLeGw/X5y2p0woAUAAbAaCZRAREQEREBERAREQEREBERAREQEREBERAREQEREBERAREQEREBERAREQEREBERAREQEREBERAREQEREBERAREQEREBERAREQEREBERAREQEREBERAREQEREBERAREQP/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63502" name="AutoShape 18" descr="data:image/jpeg;base64,/9j/4AAQSkZJRgABAQAAAQABAAD/2wCEAAkGBxITEBUUExQWFBQXFRYVFxQYFRUUFhUWFRYXFhYWFBQYHSggGBolGxYVITElJSkrLi4uFx8zODMsNygtMCsBCgoKDg0OGhAQGiwcHCQsLCwsNy0sLCwvLCwsNy4vLDQsLCssLSwsLC0vLCwsLCw3LCwsLCsvLCwsLCwuLCwsLP/AABEIAMMBAgMBIgACEQEDEQH/xAAbAAEAAgMBAQAAAAAAAAAAAAAABAUCAwYBB//EAEAQAAIBAgQCBwUFBwIHAQAAAAECAAMRBBIhMQVBBhMiUWFxkTJSgaGxI0JywdEHFBUzYrLhgvAkQ3OSosLxNP/EABoBAQEBAAMBAAAAAAAAAAAAAAABAgMEBQb/xAAvEQEAAgEBBQUGBwAAAAAAAAAAAQIRAwQSITFBBTJRYbE0cYGhwdETFSJCcuHx/9oADAMBAAIRAxEAPwD7jERAREQEREBERAREQEREBERAREQEREBERAREQEREBERAREQEREBERAREQE8ns8gImNSoF3NpGbHryBPyEIlxILYlj4eX+ZjmJ3N/nLhU8sO+YHEJ7y+okKoJVYtYwOmBns0YL+Un4V+k3yBERAREQEREBERAREQEREBERAREQEREBERAREQEREBI+IqMNvWSJhUS4tAralO+p375pCyWy8ppdZoZJNhE1pN1tIGt5XYoSxaQMQNIF1gR9kn4R9JvmvDjsL+EfSbJkIiICJ4WHfNbYlBuyj4iBtiIgIiICIiAiIgInjbGVtdmtz9R+sCzicLWxjDFUg1RkUVASWbskA3INid9tdJ29KqrC6kEd4NxKM4iJAiIgIiICIiAnk9nkDViKd9Rv9RIksJGr0rajaWBFE3LtNdptpSjU0h4gaSe0i11gW6DQeU9ZrC5ns1tUXY+kyI1bGH7o+J/SaVrMdz+U2VEsbenlNIWxmhsAlfjhr8ZZNtIGMEC+iaMTXyqO87TTRqne95kTZ5eYsLje0iVlI3MCaWExNVe8StYwG8PygWPXL3zNWB2lUh6xsobLbU2F/CxN99ZNH2a2vc95gbnPKaaqC0I8OYHMcd4eTUpmmt3zgAd8sqdKtSsTl193a/cdBNuMNije66n4HQ/ImWOPS9NvDX01lGHDMZ1iEnQhipHiNvUEH4yXKLglS1eovJ1DjzXRvkV9JeyBERAREQEREBPJ7PICIiEQ61Ox8JismstxaQ3WxtKrx95G3cecksJGoLdx5j6wLdjpK96Yv49/O8sDK41c2liD8vgecQkpDLmS/Mf7Ikci8n0lsAJHr0bajb6QrAbSJi1kpZGre18IEnHroh/3qP8TBdrczpMuJtZEHj9B/meYEaiRU9BYCasVbS9/gCfpN8j4o2Ivp8oRV4zFqrdwOlyCLeOsnVcECvtHv02PhKTjjgiwYE7WuP1nSYUfZrf3RcfCUQsBZS2wAUH5m/5TT1xqNflymPEFIawOh0P1H5zbgE0gS6SWnlSbZoqGQRMWmZSO8Wk3htbPSUne2VvMaH13+Mh1TNXDcQEqlTor+gYfqPoJRCovkxFP8Zpn/VdfrlnUzk+KKS5ZRez5x45WDflOrVrgEbHWQexEQEREBERATyexA8iexA8mFWncTRXxtiQq5iN9QPGQquPxH3aajzzH9ITKUBymrDL2/jNGGxNYv8AaKtjpdQwsfG+4kkgg3H0v8oXKwY6SGBrHXk6b+NrTwm3OahEx3A3NppbFp33kB66u552AHlvMxhl8ZFbAwJ0mDr2ifCbadMDnDlZFQcbWzsCAbAWt48/yk3A6W5TWHAmFbF6bQLaR8TuJr4XULU7nvM2VvahHP8AHBOlpHsjyH0lBxlNDLnhtTNRQ/0gfEaH6SiuTtO5PvH5aCS6FPLIwFqjj+o/PWSbyKkZpGrNMWaaKjQMKrysxrAi0lVmlXi5pJb8PxhFFn0I598kdG+OdZiWpD2MhYeBBANvO/ynK4xPEeolv0Bww/eHbMCVp2sL/eI5/wCmSR3sREgREQEREBERAREQKE1bVql72zb2NtNN9pMSsO8esgUjarU/G31MsFMrHVtFTx+cdZ4/OYiD/vQQ0xeqO8esh4nEC2/pr9JMYyJinNt5UlC4WSXf2h7O4tffkRLcX7x6f5nO4fiFKjUY1aioGKot/vN2jYW8FJ8ACZ0eUzLUcnhv3j5zUxPh85mai3y3GYWJW4vY7G2/I+k11GA3t6iFazfw+c1VF8fl/mZpUDC6kMNdQbjQ2Oo8Zpr1lX2iBqBqQNTsPOF8lnwZvsz3Bj9AZuGpkPhT9htNM2/eLCTVhlWcRUkH9AZt6PVuyyHcG45aHwHj9ZliRK2nUNOoGHLcd4O8qssXValUr1dXRVd8i6sSi5so8TY+sqOF9Lai4WniscKFKjXFM0OparWqM9XVaJQKS729zmD3TZxrEWbFMhIPUOwYGx9gFSDyPjPnX8GUZrU8QgZgzMoWp20LOlSm6EFGD2N1tziIy7ehsltaszExGPF9RpdLsCwYiuq5XSm2dalMpUqAlEcOoysbHe2008d6S0KC1LNTqVKTIKlLrqVNk6wgAu1Rgq73sTcz5tQVaaYmmajOuKA6/wDeKFeozlAQGz3zAgMNb6EDbSVL1v8Ag2wQC9W1UVGq2br6rq1w9R2Jvy5aCa3Jcv5Zr9MfP6w+qYnpArO6UaVWuaZyu1MLlVua5nYBjvoLyDieL071M5VAjhNXUklhe2VdVbfTfSZ4zhdNalRqTYqgXbtikL03J3cZlIG5OlpAxXB6Rctlrh2qipnuAUcDJcHuI77w69vwOn9/ZU1eO0iGLELao6ra7ZlW3b20Gs7D9nF+trX3yJccr3O05XE8JoK3PMSWuXbMxY3N9e0CRsZ137PB9rW/An9zSS4b7n7XcxETLBERAREQEREBERA5HFcRFOuQVJDPVLNdFWnTpkF6jliOyMy7XOp00Mm0OM4ZlLLWpkC17Mt7klQLHmWBAHeLTkundAOygki1aqwtk1awXaobNozadxM5bEUqtBFfMzmmamTraLOwNYBKjddcg6WtmPMWm4jLt6GwW1axato4+/7PrFDjmHbJ27F3FNVIIOc0xVC7adhgb7ajWbcNxOjUXMrjLYHOQUUglh2WawPstOdwfBcO2HolqVVmbCUKeZGHZCqhDLdhZxkTtb6CScVwSkxpsi1KeRqVwFU9ihTrU6YUXIH8299eWndODM00OUzMT8sryriqY3dB2c2rKOza+bfawJv4TS7KwBWxBFwRsR4Srp8HwtMdmkwAXJqxGgXq73JuDlJHxknDOoQJSChE7Ns+YrblsfmYiYdfUjTiP0zM+/8A1yvSvEPTdGo1FputRWV2IXdKist20sQSNeWuhAM5Zcbi6C1GDst8gpVEq5lp1Eeo4Z1uwrZwxVswGYAcxcdJ0vLllymxLC906wWy1DqtjpoOXKcjxGkx1PUqRcnKOqZvNCBc78r6zdYieb2dg2bS1NGs3iJ5+P0w6Xo7VGLNbNUqL1dDDZKlRjXda9OpUbrmawJuTtoANBYS5w3BqQdHbEM6Z1rV6Zpv9tiFLFaljqouw7NvuL3Sg/Zze+Ltf+Um2b3m90g/OdOjOTvU79BV2017NbQ+HhJbhOIdfbLTs+rbS0+FfvHnxV64A57NiXdAqWK9YHzrVeo2UE2U2ZFvqbd03UOHUA+zljUVwajKpzAuyhSBmY9pvz5yXRqDP9oCF9q9R6yBeegcZSdtLjnJhp06d2siC2rWVRYaC7eUxLqW2jUt1WK8Yp06ZNQ5VQC5sTclgihQtyzFmAAAuSbSVT4pTYCzKCQDlY5HAO2am4DKfAgGcp0nxQOCrXtltTGYDtFTVpi2YakaifPxWpZi2dmJDBs7M4YVEFN8yvSYMSiqpY6kKNZqKzPJzaGw6mtTfr446vsGO4vSRirMAwtpc31JAAsNTdToNdJScQ6QU15qLkgXJGwJJsdbaHWcX0UphnqG2c06dJUZVfMoz1muGUo+ctUclybnMb3vLnEYZcrOaVO2pLOSpFrklwcxOhbfvPfExjg49XRjRvuX5+XJuxfEc+ErE80qgaaZSnI/GfO6VQj2SR5Ej6Tr8XXvhqoBBUpUYWtYjKtiD3WInGUzNaU8XsdmWxvR5picQrA3FWppoO2x0O+58B6TGvjKlQrnctY6XN7XIvNBhNx5j6zmmIepasc8Pq3FQoqNerTW9yFY1FOpNtVcDl3Hn4SEtGi9wStRgNbBwAAdjdjfUnnzljxgPn7IfUWFv3iw1N7mm1u7kOXwgYeo63UrUYFtDlew8Waq5J5bd206z4pXYvD0qeuVV1ADG17khR2jzJIHxnTfs/H2tX8Cf3NOZ45w2nXULVXMA6uB4qb/ABG4+M6joD/Nq/gX+4xKO1iImVIiICIiAiIgIiIHzTp7TJZQptetUv8AZ9aLZQTdLHTQa2nGcRoPlN2oLuTlBoO41axVgA2utrXuBOy6fuqshILDr30CBzcofum3yIM4bi+JDWCuxHNCKihSNjldmF7EjQ8vGc9Oj6LsyJ/Br8fWX0rKpwuFvl//ADU9wSfYXZRvF1y/8u2/sNcHcaeRv8ZJ4el8LhTmK/8AD0tAjG90Xdgp7psWhc2DtuNWSpa3dcoO/cmda3N4Wp3598t/DsTQK2+zBG9lVR8NSTsNZnWxqFsgJJIJ9lrWG9za3/2af4cALGqnnlXv8CJIIQL2cug3VbD5C03XLgthw3TSqqlC22fuDfdf7pI+RBnI8SxOfLlcsvu2cAEc7Mx1IPI8p2HS6pTBptUAKZ032W57RNv6M1r3F7Snr8Fw1Q/Y4qnqVsLLz0IIUjW4J9nw8Ty1mI4vo+zb1roVm2evThzSf2d2vi77dSm+X3m97SdEwQa3FzcatQ0Isdiqj73pfwlN0NwxoVcWuYMRRpHMjEA3cHRtO+x8iJ0yUnYA5apvYgrV7NrAjU1R9Jm88XndpzE7RMx4R6QrGopfs23IJRb6D/p1Ln4CScLgg5vUV9NjsLEe8QHB175bdWwUDO+23YNvM2JPrND0wt2YmwBJZmNgANScx0Fph0Ff00oKOHVnDXv1QI0Nr1qZ5eU+WGfTulzn+HVVJBA6kA2F/wCcmxH3Z8xM7Gl3X0vZPs8/yn0h0fQ0XXEj+mlyBt2m1sZf0gQjU2pkoQdwLEN7Wa41FjKHoYvZxJFPrSqUmCZgtyGe2p0589N50OMVlJC0VUcyQUG3iQD3frOO/eeR2l7Tb4ekKnHlf3erlH/LqEWP3cq2FtpVcJ4GtUOFJJTLclrBsyO11AUm11AF73zDadGeGlqJGYDOrpoAQLhbEW5eEp6PR3GUSRSqjUX06xb21G6lbjzmK83NsmrWsTG9uz5q7EcAxCgHqampIsLVCCMu5Qc8wtILYZ0Zc6Ml2AGZWW9iL2uNeU6I1uJKdQrEODoaB7VgtiFYGxsBbTc85H4hRx1c0zUw7kITZkpudGYMwJub66/Ezm3p64etXXmedqzHlLtsZTrNVf8AmBQxtZytxrbLfS3lNb0yq6u48CUP/kVuY4lWpnE5ytQ5MyFRlysdBci+vsr/ANvjKjEsl72YC5IAAQWtsBc6f4nC+UZ1SpawfMRyz39VB8e6dH+z9CKla+twD6sdJyIqVBfIjm9tXN/yFp1/7Pw2epmGuVdttzEo7WIiZUiIgIiICIiAiIgcH0so1i96SqxWsSVZggZbA2zHTcDecxi8Aj6vgK4NjrRYVRcm+yva1y3LQW+H0WqgNWoDqC23pPf4dSNrrfzJP1vpNxOHa2fbbaUbuPWJ+U/RVcOUrhsIKjdWeopIykENmKgAWyntX0sbbSypsoIJq5ttMii9xcbJfxmzGcMp1FVSoshuoA27wLbTVi+EK7Fid7aZFIFgBpfy+cxOcuva29aZ8W44leV/gjn/ANZD4lXIo1HCO+VWIQLZ3sL2UG2p8Zl/BU5m/jlUH1m6vhxlCksbc8xBPmRYneWMuOcK/CUA2dSD7C2F7EHWw0NvyldX6OU2BL0Uvbnh0udTqTTzEn490uuG0rOwUaBR8NZYgy5w3p3tXuzMKnhPR+lhw5pKqO6gErmAsNctiTz52BkRDi1oKahLVS2oprcWGY7OoI0sP9I750N5iTItr2tObTmXM1FxDcnO+pLoDsNg/gT8ZupcOLU2V0pjPdWzKHzoQbhxex3Om0vGEJSJ2EI47phYYGuNbg07kgWP21PUEaDytPmzIRuCPMET7Fxvg9apTqLTKqxKspY9m6VFfWwJv2TynI1cFXKKGoYSrlULm6wqxC21bMAb6b76zlpbEPc7O2qmno7szHOesR0jxVnQ06V/Kl/c8uGovfsqb665dvLT5/rN/R/g9Wm1ao1EU0daYVadSk4uua5u9xub98tnziwI05kuC1vAKtvCZtOZedt94vrzavGOHoww9M5FB7/jew3lzhcOCtmUEdxAP1mnDYa9MHvYyfhxYTjdVmcEnu28iR9DPSgGwA8hb6TcDNVQmVFfXwVMkk01JO/ZGvnK7GYBCPZt+Hs38yJcVTIFeVFPVpWFtdO8kn1JuZZ9DajDEEbKUNx3kEW/P1kSqkuuiWCOdqh2Ayg95Nifp84lHUxETKkREBERAREQERECFisDdsymx5g7H9Jr6hx92/kR+csYlymFflb3T6RY9x9DLCIyYV3Vt7p+Q+sxOCdu4eZv8hLOIybqNgsEtO9tSdz5cgOQm9kB3AMyiRWr93Xu+s8/dk7vrN0QNYoKOQmYE9iBDxdI3uPlINSmOYX4gS6iBzOIVbWKggbCwt8BInUM5stNm9beu06/KO4TKXI0YbDhaapYaAXHK/M+s1tgF5XHzElxIIDYFuRE1tgX8PX/ABLOIFM3DHPNfU/pNZ4Gx3YD1MvYgU9Ho/TBuxLeGw/X5y2p0woAUAAbAaCZRAREQEREBERAREQEREBERAREQEREBERAREQEREBERAREQEREBERAREQEREBERAREQEREBERAREQEREBERAREQEREBERAREQEREBERAREQEREBERAREQEREBERAREQP/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pic>
        <p:nvPicPr>
          <p:cNvPr id="63504" name="Picture 22" descr="http://images1.hellotrade.com/data2/CT/DQ/HELLOTD-1867632/gamutwipe_web-250x250.jpg"/>
          <p:cNvPicPr>
            <a:picLocks noChangeAspect="1" noChangeArrowheads="1"/>
          </p:cNvPicPr>
          <p:nvPr/>
        </p:nvPicPr>
        <p:blipFill>
          <a:blip r:embed="rId5" cstate="print"/>
          <a:srcRect l="8847" r="9319" b="10482"/>
          <a:stretch>
            <a:fillRect/>
          </a:stretch>
        </p:blipFill>
        <p:spPr bwMode="auto">
          <a:xfrm>
            <a:off x="620688" y="6400799"/>
            <a:ext cx="1656184" cy="2334653"/>
          </a:xfrm>
          <a:prstGeom prst="rect">
            <a:avLst/>
          </a:prstGeom>
          <a:noFill/>
          <a:ln w="9525">
            <a:noFill/>
            <a:miter lim="800000"/>
            <a:headEnd/>
            <a:tailEnd/>
          </a:ln>
        </p:spPr>
      </p:pic>
      <p:sp>
        <p:nvSpPr>
          <p:cNvPr id="17" name="Line 7"/>
          <p:cNvSpPr>
            <a:spLocks noChangeShapeType="1"/>
          </p:cNvSpPr>
          <p:nvPr/>
        </p:nvSpPr>
        <p:spPr bwMode="auto">
          <a:xfrm>
            <a:off x="533400" y="899592"/>
            <a:ext cx="5791200" cy="0"/>
          </a:xfrm>
          <a:prstGeom prst="line">
            <a:avLst/>
          </a:prstGeom>
          <a:noFill/>
          <a:ln w="9525">
            <a:solidFill>
              <a:schemeClr val="tx1"/>
            </a:solidFill>
            <a:round/>
            <a:headEnd/>
            <a:tailEnd/>
          </a:ln>
        </p:spPr>
        <p:txBody>
          <a:bodyPr/>
          <a:lstStyle/>
          <a:p>
            <a:endParaRPr lang="en-CA"/>
          </a:p>
        </p:txBody>
      </p:sp>
      <p:sp>
        <p:nvSpPr>
          <p:cNvPr id="18" name="Rectangle 17"/>
          <p:cNvSpPr/>
          <p:nvPr/>
        </p:nvSpPr>
        <p:spPr>
          <a:xfrm>
            <a:off x="476672" y="323528"/>
            <a:ext cx="3962110" cy="415498"/>
          </a:xfrm>
          <a:prstGeom prst="rect">
            <a:avLst/>
          </a:prstGeom>
        </p:spPr>
        <p:txBody>
          <a:bodyPr wrap="none">
            <a:spAutoFit/>
          </a:bodyPr>
          <a:lstStyle/>
          <a:p>
            <a:r>
              <a:rPr lang="en-US" sz="2100" b="1" i="1" dirty="0" smtClean="0">
                <a:solidFill>
                  <a:schemeClr val="tx2"/>
                </a:solidFill>
                <a:latin typeface="Ariel narrow"/>
                <a:cs typeface="Arial" pitchFamily="34" charset="0"/>
              </a:rPr>
              <a:t>ALCOHOL SPRAYS &amp; WIPES </a:t>
            </a:r>
            <a:endParaRPr lang="en-US" sz="2100" b="1" i="1" dirty="0">
              <a:solidFill>
                <a:schemeClr val="tx2"/>
              </a:solidFill>
              <a:latin typeface="Ariel narrow"/>
              <a:cs typeface="Arial" pitchFamily="34" charset="0"/>
            </a:endParaRPr>
          </a:p>
        </p:txBody>
      </p:sp>
      <p:sp>
        <p:nvSpPr>
          <p:cNvPr id="16" name="TextBox 15"/>
          <p:cNvSpPr txBox="1"/>
          <p:nvPr/>
        </p:nvSpPr>
        <p:spPr>
          <a:xfrm>
            <a:off x="6165304" y="8774886"/>
            <a:ext cx="720080" cy="261610"/>
          </a:xfrm>
          <a:prstGeom prst="rect">
            <a:avLst/>
          </a:prstGeom>
          <a:noFill/>
        </p:spPr>
        <p:txBody>
          <a:bodyPr wrap="square" rtlCol="0">
            <a:spAutoFit/>
          </a:bodyPr>
          <a:lstStyle/>
          <a:p>
            <a:r>
              <a:rPr lang="en-CA" sz="1050" b="1" i="1" dirty="0" smtClean="0"/>
              <a:t>WB #20</a:t>
            </a:r>
            <a:endParaRPr lang="en-CA" sz="1050" b="1" i="1"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2"/>
          <p:cNvSpPr>
            <a:spLocks noGrp="1"/>
          </p:cNvSpPr>
          <p:nvPr>
            <p:ph type="sldNum" sz="quarter" idx="12"/>
          </p:nvPr>
        </p:nvSpPr>
        <p:spPr>
          <a:noFill/>
        </p:spPr>
        <p:txBody>
          <a:bodyPr/>
          <a:lstStyle/>
          <a:p>
            <a:fld id="{426589EA-9B29-48FA-BC2D-EDBBD9751847}" type="slidenum">
              <a:rPr lang="en-CA" smtClean="0">
                <a:latin typeface="Arial" pitchFamily="34" charset="0"/>
              </a:rPr>
              <a:pPr/>
              <a:t>61</a:t>
            </a:fld>
            <a:endParaRPr lang="en-CA" smtClean="0">
              <a:latin typeface="Arial" pitchFamily="34" charset="0"/>
            </a:endParaRPr>
          </a:p>
        </p:txBody>
      </p:sp>
      <p:graphicFrame>
        <p:nvGraphicFramePr>
          <p:cNvPr id="10" name="Table 9"/>
          <p:cNvGraphicFramePr>
            <a:graphicFrameLocks noGrp="1"/>
          </p:cNvGraphicFramePr>
          <p:nvPr/>
        </p:nvGraphicFramePr>
        <p:xfrm>
          <a:off x="260350" y="1115617"/>
          <a:ext cx="6336703" cy="7488830"/>
        </p:xfrm>
        <a:graphic>
          <a:graphicData uri="http://schemas.openxmlformats.org/drawingml/2006/table">
            <a:tbl>
              <a:tblPr/>
              <a:tblGrid>
                <a:gridCol w="1665558"/>
                <a:gridCol w="1630066"/>
                <a:gridCol w="1601309"/>
                <a:gridCol w="1439770"/>
              </a:tblGrid>
              <a:tr h="934782">
                <a:tc>
                  <a:txBody>
                    <a:bodyPr/>
                    <a:lstStyle/>
                    <a:p>
                      <a:pPr>
                        <a:lnSpc>
                          <a:spcPct val="115000"/>
                        </a:lnSpc>
                        <a:spcAft>
                          <a:spcPts val="1000"/>
                        </a:spcAft>
                      </a:pPr>
                      <a:r>
                        <a:rPr lang="en-CA" sz="1000" b="1" dirty="0">
                          <a:latin typeface="Calibri"/>
                          <a:ea typeface="Calibri"/>
                          <a:cs typeface="Times New Roman"/>
                        </a:rPr>
                        <a:t>Criteria of Ideal Disinfectant: </a:t>
                      </a:r>
                      <a:endParaRPr lang="en-CA" sz="1000" dirty="0">
                        <a:latin typeface="Calibri"/>
                        <a:ea typeface="Calibri"/>
                        <a:cs typeface="Times New Roman"/>
                      </a:endParaRPr>
                    </a:p>
                  </a:txBody>
                  <a:tcPr marL="26934" marR="2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CA" sz="1000" b="1" dirty="0">
                          <a:latin typeface="Calibri"/>
                          <a:ea typeface="Calibri"/>
                          <a:cs typeface="Times New Roman"/>
                        </a:rPr>
                        <a:t>Accelerated Hydrogen Peroxide</a:t>
                      </a:r>
                      <a:endParaRPr lang="en-CA" sz="1000" dirty="0">
                        <a:latin typeface="Calibri"/>
                        <a:ea typeface="Calibri"/>
                        <a:cs typeface="Times New Roman"/>
                      </a:endParaRPr>
                    </a:p>
                    <a:p>
                      <a:pPr>
                        <a:lnSpc>
                          <a:spcPct val="115000"/>
                        </a:lnSpc>
                        <a:spcAft>
                          <a:spcPts val="1000"/>
                        </a:spcAft>
                      </a:pPr>
                      <a:r>
                        <a:rPr lang="en-CA" sz="1000" b="1" dirty="0" err="1">
                          <a:latin typeface="Calibri"/>
                          <a:ea typeface="Calibri"/>
                          <a:cs typeface="Times New Roman"/>
                        </a:rPr>
                        <a:t>Ie</a:t>
                      </a:r>
                      <a:r>
                        <a:rPr lang="en-CA" sz="1000" b="1" dirty="0">
                          <a:latin typeface="Calibri"/>
                          <a:ea typeface="Calibri"/>
                          <a:cs typeface="Times New Roman"/>
                        </a:rPr>
                        <a:t>. </a:t>
                      </a:r>
                      <a:r>
                        <a:rPr lang="en-CA" sz="1000" b="1" dirty="0" err="1" smtClean="0">
                          <a:latin typeface="Calibri"/>
                          <a:ea typeface="Calibri"/>
                          <a:cs typeface="Times New Roman"/>
                        </a:rPr>
                        <a:t>PREempt</a:t>
                      </a:r>
                      <a:r>
                        <a:rPr lang="en-CA" sz="1000" b="1" baseline="0" dirty="0" smtClean="0">
                          <a:latin typeface="Calibri"/>
                          <a:ea typeface="Calibri"/>
                          <a:cs typeface="Times New Roman"/>
                        </a:rPr>
                        <a:t> RTU &amp; Wipes </a:t>
                      </a:r>
                      <a:endParaRPr lang="en-CA" sz="1000" dirty="0">
                        <a:latin typeface="Calibri"/>
                        <a:ea typeface="Calibri"/>
                        <a:cs typeface="Times New Roman"/>
                      </a:endParaRPr>
                    </a:p>
                  </a:txBody>
                  <a:tcPr marL="26934" marR="2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CA" sz="1000" b="1">
                          <a:latin typeface="Calibri"/>
                          <a:ea typeface="Calibri"/>
                          <a:cs typeface="Times New Roman"/>
                        </a:rPr>
                        <a:t>Alcohol</a:t>
                      </a:r>
                      <a:endParaRPr lang="en-CA" sz="1000">
                        <a:latin typeface="Calibri"/>
                        <a:ea typeface="Calibri"/>
                        <a:cs typeface="Times New Roman"/>
                      </a:endParaRPr>
                    </a:p>
                    <a:p>
                      <a:pPr>
                        <a:lnSpc>
                          <a:spcPct val="115000"/>
                        </a:lnSpc>
                        <a:spcAft>
                          <a:spcPts val="1000"/>
                        </a:spcAft>
                      </a:pPr>
                      <a:r>
                        <a:rPr lang="en-CA" sz="1000" b="1">
                          <a:latin typeface="Calibri"/>
                          <a:ea typeface="Calibri"/>
                          <a:cs typeface="Times New Roman"/>
                        </a:rPr>
                        <a:t>Ie. BioText </a:t>
                      </a:r>
                      <a:endParaRPr lang="en-CA" sz="1000">
                        <a:latin typeface="Calibri"/>
                        <a:ea typeface="Calibri"/>
                        <a:cs typeface="Times New Roman"/>
                      </a:endParaRPr>
                    </a:p>
                  </a:txBody>
                  <a:tcPr marL="26934" marR="2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CA" sz="1000">
                        <a:latin typeface="Calibri"/>
                        <a:ea typeface="Calibri"/>
                        <a:cs typeface="Times New Roman"/>
                      </a:endParaRPr>
                    </a:p>
                    <a:p>
                      <a:pPr>
                        <a:lnSpc>
                          <a:spcPct val="115000"/>
                        </a:lnSpc>
                        <a:spcAft>
                          <a:spcPts val="0"/>
                        </a:spcAft>
                      </a:pPr>
                      <a:r>
                        <a:rPr lang="en-CA" sz="1000" b="1">
                          <a:latin typeface="Calibri"/>
                          <a:ea typeface="Calibri"/>
                          <a:cs typeface="Times New Roman"/>
                        </a:rPr>
                        <a:t>Comparative Selling features, functions and benefits</a:t>
                      </a:r>
                      <a:endParaRPr lang="en-CA" sz="1000">
                        <a:latin typeface="Calibri"/>
                        <a:ea typeface="Calibri"/>
                        <a:cs typeface="Times New Roman"/>
                      </a:endParaRPr>
                    </a:p>
                  </a:txBody>
                  <a:tcPr marL="26934" marR="2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8923">
                <a:tc>
                  <a:txBody>
                    <a:bodyPr/>
                    <a:lstStyle/>
                    <a:p>
                      <a:pPr>
                        <a:lnSpc>
                          <a:spcPct val="115000"/>
                        </a:lnSpc>
                        <a:spcAft>
                          <a:spcPts val="1000"/>
                        </a:spcAft>
                      </a:pPr>
                      <a:r>
                        <a:rPr lang="en-CA" sz="1000">
                          <a:latin typeface="Calibri"/>
                          <a:ea typeface="Calibri"/>
                          <a:cs typeface="Times New Roman"/>
                        </a:rPr>
                        <a:t>Health Canada DIN Registered* </a:t>
                      </a:r>
                    </a:p>
                  </a:txBody>
                  <a:tcPr marL="26934" marR="2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CA" sz="1000" b="1">
                          <a:latin typeface="Calibri"/>
                          <a:ea typeface="Calibri"/>
                          <a:cs typeface="Times New Roman"/>
                          <a:sym typeface="Wingdings"/>
                        </a:rPr>
                        <a:t></a:t>
                      </a:r>
                      <a:r>
                        <a:rPr lang="en-CA" sz="1000" b="1">
                          <a:latin typeface="Calibri"/>
                          <a:ea typeface="Calibri"/>
                          <a:cs typeface="Times New Roman"/>
                        </a:rPr>
                        <a:t> YES </a:t>
                      </a:r>
                      <a:endParaRPr lang="en-CA" sz="1000">
                        <a:latin typeface="Calibri"/>
                        <a:ea typeface="Calibri"/>
                        <a:cs typeface="Times New Roman"/>
                      </a:endParaRPr>
                    </a:p>
                  </a:txBody>
                  <a:tcPr marL="26934" marR="2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CA" sz="1000" b="1">
                          <a:latin typeface="Calibri"/>
                          <a:ea typeface="Calibri"/>
                          <a:cs typeface="Times New Roman"/>
                          <a:sym typeface="Wingdings"/>
                        </a:rPr>
                        <a:t></a:t>
                      </a:r>
                      <a:r>
                        <a:rPr lang="en-CA" sz="1000" b="1">
                          <a:latin typeface="Calibri"/>
                          <a:ea typeface="Calibri"/>
                          <a:cs typeface="Times New Roman"/>
                        </a:rPr>
                        <a:t> YES </a:t>
                      </a:r>
                      <a:endParaRPr lang="en-CA" sz="1000">
                        <a:latin typeface="Calibri"/>
                        <a:ea typeface="Calibri"/>
                        <a:cs typeface="Times New Roman"/>
                      </a:endParaRPr>
                    </a:p>
                  </a:txBody>
                  <a:tcPr marL="26934" marR="2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CA" sz="1000">
                        <a:latin typeface="Calibri"/>
                        <a:ea typeface="Calibri"/>
                        <a:cs typeface="Times New Roman"/>
                      </a:endParaRPr>
                    </a:p>
                  </a:txBody>
                  <a:tcPr marL="26934" marR="2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9265">
                <a:tc>
                  <a:txBody>
                    <a:bodyPr/>
                    <a:lstStyle/>
                    <a:p>
                      <a:pPr>
                        <a:lnSpc>
                          <a:spcPct val="115000"/>
                        </a:lnSpc>
                        <a:spcAft>
                          <a:spcPts val="1000"/>
                        </a:spcAft>
                      </a:pPr>
                      <a:r>
                        <a:rPr lang="en-CA" sz="1000">
                          <a:latin typeface="Calibri"/>
                          <a:ea typeface="Calibri"/>
                          <a:cs typeface="Times New Roman"/>
                        </a:rPr>
                        <a:t>Active Ingredient  (%) </a:t>
                      </a:r>
                    </a:p>
                  </a:txBody>
                  <a:tcPr marL="26934" marR="2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CA" sz="1000">
                          <a:latin typeface="Calibri"/>
                          <a:ea typeface="Calibri"/>
                          <a:cs typeface="Times New Roman"/>
                        </a:rPr>
                        <a:t>0.5% Accelerated Hydrogen Peroxide </a:t>
                      </a:r>
                    </a:p>
                  </a:txBody>
                  <a:tcPr marL="26934" marR="2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000">
                          <a:latin typeface="Calibri"/>
                          <a:ea typeface="Calibri"/>
                          <a:cs typeface="Times New Roman"/>
                        </a:rPr>
                        <a:t>Ethanol (19.9%) </a:t>
                      </a:r>
                      <a:endParaRPr lang="en-CA" sz="1000">
                        <a:latin typeface="Calibri"/>
                        <a:ea typeface="Calibri"/>
                        <a:cs typeface="Times New Roman"/>
                      </a:endParaRPr>
                    </a:p>
                  </a:txBody>
                  <a:tcPr marL="26934" marR="2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000">
                          <a:latin typeface="Calibri"/>
                          <a:ea typeface="Calibri"/>
                          <a:cs typeface="Times New Roman"/>
                        </a:rPr>
                        <a:t>Msds says 71%</a:t>
                      </a:r>
                      <a:endParaRPr lang="en-CA" sz="1000">
                        <a:latin typeface="Calibri"/>
                        <a:ea typeface="Calibri"/>
                        <a:cs typeface="Times New Roman"/>
                      </a:endParaRPr>
                    </a:p>
                    <a:p>
                      <a:pPr>
                        <a:lnSpc>
                          <a:spcPct val="115000"/>
                        </a:lnSpc>
                        <a:spcAft>
                          <a:spcPts val="0"/>
                        </a:spcAft>
                      </a:pPr>
                      <a:r>
                        <a:rPr lang="en-US" sz="1000">
                          <a:latin typeface="Calibri"/>
                          <a:ea typeface="Calibri"/>
                          <a:cs typeface="Times New Roman"/>
                        </a:rPr>
                        <a:t>Alcohol is a volatile flammable liquid</a:t>
                      </a:r>
                      <a:endParaRPr lang="en-CA" sz="1000">
                        <a:latin typeface="Calibri"/>
                        <a:ea typeface="Calibri"/>
                        <a:cs typeface="Times New Roman"/>
                      </a:endParaRPr>
                    </a:p>
                  </a:txBody>
                  <a:tcPr marL="26934" marR="2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158">
                <a:tc>
                  <a:txBody>
                    <a:bodyPr/>
                    <a:lstStyle/>
                    <a:p>
                      <a:pPr>
                        <a:lnSpc>
                          <a:spcPct val="115000"/>
                        </a:lnSpc>
                        <a:spcAft>
                          <a:spcPts val="1000"/>
                        </a:spcAft>
                      </a:pPr>
                      <a:r>
                        <a:rPr lang="en-CA" sz="1000">
                          <a:latin typeface="Calibri"/>
                          <a:ea typeface="Calibri"/>
                          <a:cs typeface="Times New Roman"/>
                        </a:rPr>
                        <a:t>Dilutions </a:t>
                      </a:r>
                    </a:p>
                  </a:txBody>
                  <a:tcPr marL="26934" marR="2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CA" sz="1000">
                          <a:latin typeface="Calibri"/>
                          <a:ea typeface="Calibri"/>
                          <a:cs typeface="Times New Roman"/>
                        </a:rPr>
                        <a:t>Ready to Use and Concentrate </a:t>
                      </a:r>
                    </a:p>
                  </a:txBody>
                  <a:tcPr marL="26934" marR="2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CA" sz="1000">
                          <a:latin typeface="Calibri"/>
                          <a:ea typeface="Calibri"/>
                          <a:cs typeface="Times New Roman"/>
                        </a:rPr>
                        <a:t>Ready to Use </a:t>
                      </a:r>
                    </a:p>
                  </a:txBody>
                  <a:tcPr marL="26934" marR="2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CA" sz="1000">
                        <a:latin typeface="Calibri"/>
                        <a:ea typeface="Calibri"/>
                        <a:cs typeface="Times New Roman"/>
                      </a:endParaRPr>
                    </a:p>
                  </a:txBody>
                  <a:tcPr marL="26934" marR="2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89606">
                <a:tc>
                  <a:txBody>
                    <a:bodyPr/>
                    <a:lstStyle/>
                    <a:p>
                      <a:pPr>
                        <a:lnSpc>
                          <a:spcPct val="115000"/>
                        </a:lnSpc>
                        <a:spcAft>
                          <a:spcPts val="1000"/>
                        </a:spcAft>
                      </a:pPr>
                      <a:r>
                        <a:rPr lang="en-CA" sz="1000">
                          <a:latin typeface="Calibri"/>
                          <a:ea typeface="Calibri"/>
                          <a:cs typeface="Times New Roman"/>
                        </a:rPr>
                        <a:t>Shelf Life </a:t>
                      </a:r>
                    </a:p>
                  </a:txBody>
                  <a:tcPr marL="26934" marR="2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CA" sz="1000">
                          <a:latin typeface="Calibri"/>
                          <a:ea typeface="Calibri"/>
                          <a:cs typeface="Times New Roman"/>
                        </a:rPr>
                        <a:t>24 Months </a:t>
                      </a:r>
                    </a:p>
                  </a:txBody>
                  <a:tcPr marL="26934" marR="2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CA" sz="1000">
                          <a:latin typeface="Calibri"/>
                          <a:ea typeface="Calibri"/>
                          <a:cs typeface="Times New Roman"/>
                        </a:rPr>
                        <a:t>Unknown </a:t>
                      </a:r>
                    </a:p>
                  </a:txBody>
                  <a:tcPr marL="26934" marR="2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1000">
                          <a:latin typeface="Calibri"/>
                          <a:ea typeface="Calibri"/>
                          <a:cs typeface="Times New Roman"/>
                        </a:rPr>
                        <a:t>As a soaker for tools, will need to change daily . – HLD5/CS20 have 14 day reuse</a:t>
                      </a:r>
                    </a:p>
                  </a:txBody>
                  <a:tcPr marL="26934" marR="2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341">
                <a:tc gridSpan="3">
                  <a:txBody>
                    <a:bodyPr/>
                    <a:lstStyle/>
                    <a:p>
                      <a:pPr algn="ctr">
                        <a:lnSpc>
                          <a:spcPct val="115000"/>
                        </a:lnSpc>
                        <a:spcAft>
                          <a:spcPts val="0"/>
                        </a:spcAft>
                      </a:pPr>
                      <a:r>
                        <a:rPr lang="en-CA" sz="1000" b="1" i="1">
                          <a:latin typeface="Calibri"/>
                          <a:ea typeface="Calibri"/>
                          <a:cs typeface="Times New Roman"/>
                        </a:rPr>
                        <a:t>Label Claims Validated by Health Canada*</a:t>
                      </a:r>
                      <a:endParaRPr lang="en-CA" sz="1000">
                        <a:latin typeface="Calibri"/>
                        <a:ea typeface="Calibri"/>
                        <a:cs typeface="Times New Roman"/>
                      </a:endParaRPr>
                    </a:p>
                  </a:txBody>
                  <a:tcPr marL="26934" marR="2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CA"/>
                    </a:p>
                  </a:txBody>
                  <a:tcPr/>
                </a:tc>
                <a:tc hMerge="1">
                  <a:txBody>
                    <a:bodyPr/>
                    <a:lstStyle/>
                    <a:p>
                      <a:endParaRPr lang="en-CA"/>
                    </a:p>
                  </a:txBody>
                  <a:tcPr/>
                </a:tc>
                <a:tc>
                  <a:txBody>
                    <a:bodyPr/>
                    <a:lstStyle/>
                    <a:p>
                      <a:pPr algn="ctr">
                        <a:lnSpc>
                          <a:spcPct val="115000"/>
                        </a:lnSpc>
                        <a:spcAft>
                          <a:spcPts val="0"/>
                        </a:spcAft>
                      </a:pPr>
                      <a:endParaRPr lang="en-CA" sz="1000">
                        <a:latin typeface="Calibri"/>
                        <a:ea typeface="Calibri"/>
                        <a:cs typeface="Times New Roman"/>
                      </a:endParaRPr>
                    </a:p>
                  </a:txBody>
                  <a:tcPr marL="26934" marR="2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8923">
                <a:tc>
                  <a:txBody>
                    <a:bodyPr/>
                    <a:lstStyle/>
                    <a:p>
                      <a:pPr>
                        <a:lnSpc>
                          <a:spcPct val="115000"/>
                        </a:lnSpc>
                        <a:spcAft>
                          <a:spcPts val="1000"/>
                        </a:spcAft>
                      </a:pPr>
                      <a:r>
                        <a:rPr lang="en-CA" sz="1000">
                          <a:latin typeface="Calibri"/>
                          <a:ea typeface="Calibri"/>
                          <a:cs typeface="Times New Roman"/>
                        </a:rPr>
                        <a:t>Bactericidal Claim on Label </a:t>
                      </a:r>
                    </a:p>
                  </a:txBody>
                  <a:tcPr marL="26934" marR="2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CA" sz="1000" b="1">
                          <a:latin typeface="Calibri"/>
                          <a:ea typeface="Calibri"/>
                          <a:cs typeface="Times New Roman"/>
                          <a:sym typeface="Wingdings"/>
                        </a:rPr>
                        <a:t></a:t>
                      </a:r>
                      <a:r>
                        <a:rPr lang="en-CA" sz="1000" b="1">
                          <a:latin typeface="Calibri"/>
                          <a:ea typeface="Calibri"/>
                          <a:cs typeface="Times New Roman"/>
                        </a:rPr>
                        <a:t> YES </a:t>
                      </a:r>
                      <a:r>
                        <a:rPr lang="en-CA" sz="1000">
                          <a:latin typeface="Calibri"/>
                          <a:ea typeface="Calibri"/>
                          <a:cs typeface="Times New Roman"/>
                        </a:rPr>
                        <a:t>(3-5 minutes)</a:t>
                      </a:r>
                      <a:r>
                        <a:rPr lang="en-CA" sz="1000" i="1">
                          <a:latin typeface="Calibri"/>
                          <a:ea typeface="Calibri"/>
                          <a:cs typeface="Times New Roman"/>
                        </a:rPr>
                        <a:t> </a:t>
                      </a:r>
                      <a:endParaRPr lang="en-CA" sz="1000">
                        <a:latin typeface="Calibri"/>
                        <a:ea typeface="Calibri"/>
                        <a:cs typeface="Times New Roman"/>
                      </a:endParaRPr>
                    </a:p>
                  </a:txBody>
                  <a:tcPr marL="26934" marR="2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CA" sz="1000" b="1">
                          <a:latin typeface="Calibri"/>
                          <a:ea typeface="Calibri"/>
                          <a:cs typeface="Times New Roman"/>
                          <a:sym typeface="Wingdings"/>
                        </a:rPr>
                        <a:t></a:t>
                      </a:r>
                      <a:r>
                        <a:rPr lang="en-CA" sz="1000" b="1">
                          <a:latin typeface="Calibri"/>
                          <a:ea typeface="Calibri"/>
                          <a:cs typeface="Times New Roman"/>
                        </a:rPr>
                        <a:t> YES                           </a:t>
                      </a:r>
                      <a:r>
                        <a:rPr lang="en-CA" sz="1000">
                          <a:latin typeface="Calibri"/>
                          <a:ea typeface="Calibri"/>
                          <a:cs typeface="Times New Roman"/>
                        </a:rPr>
                        <a:t>(NON-HOSPITAL GRADE)</a:t>
                      </a:r>
                      <a:r>
                        <a:rPr lang="en-CA" sz="1000" i="1">
                          <a:latin typeface="Calibri"/>
                          <a:ea typeface="Calibri"/>
                          <a:cs typeface="Times New Roman"/>
                        </a:rPr>
                        <a:t> </a:t>
                      </a:r>
                      <a:endParaRPr lang="en-CA" sz="1000">
                        <a:latin typeface="Calibri"/>
                        <a:ea typeface="Calibri"/>
                        <a:cs typeface="Times New Roman"/>
                      </a:endParaRPr>
                    </a:p>
                  </a:txBody>
                  <a:tcPr marL="26934" marR="2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1000" b="1">
                          <a:latin typeface="Calibri"/>
                          <a:ea typeface="Calibri"/>
                          <a:cs typeface="Times New Roman"/>
                        </a:rPr>
                        <a:t>What do you mean by non hospital grade ?</a:t>
                      </a:r>
                      <a:endParaRPr lang="en-CA" sz="1000">
                        <a:latin typeface="Calibri"/>
                        <a:ea typeface="Calibri"/>
                        <a:cs typeface="Times New Roman"/>
                      </a:endParaRPr>
                    </a:p>
                  </a:txBody>
                  <a:tcPr marL="26934" marR="2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35123">
                <a:tc>
                  <a:txBody>
                    <a:bodyPr/>
                    <a:lstStyle/>
                    <a:p>
                      <a:pPr>
                        <a:lnSpc>
                          <a:spcPct val="115000"/>
                        </a:lnSpc>
                        <a:spcAft>
                          <a:spcPts val="1000"/>
                        </a:spcAft>
                      </a:pPr>
                      <a:r>
                        <a:rPr lang="en-CA" sz="1000">
                          <a:latin typeface="Calibri"/>
                          <a:ea typeface="Calibri"/>
                          <a:cs typeface="Times New Roman"/>
                        </a:rPr>
                        <a:t>Virucidal Claim on Label </a:t>
                      </a:r>
                    </a:p>
                  </a:txBody>
                  <a:tcPr marL="26934" marR="2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CA" sz="1000" b="1">
                          <a:latin typeface="Calibri"/>
                          <a:ea typeface="Calibri"/>
                          <a:cs typeface="Times New Roman"/>
                          <a:sym typeface="Wingdings"/>
                        </a:rPr>
                        <a:t></a:t>
                      </a:r>
                      <a:r>
                        <a:rPr lang="en-CA" sz="1000" b="1">
                          <a:latin typeface="Calibri"/>
                          <a:ea typeface="Calibri"/>
                          <a:cs typeface="Times New Roman"/>
                        </a:rPr>
                        <a:t> YES </a:t>
                      </a:r>
                      <a:r>
                        <a:rPr lang="en-CA" sz="1000">
                          <a:latin typeface="Calibri"/>
                          <a:ea typeface="Calibri"/>
                          <a:cs typeface="Times New Roman"/>
                        </a:rPr>
                        <a:t>(3-5 minutes)</a:t>
                      </a:r>
                    </a:p>
                    <a:p>
                      <a:pPr>
                        <a:lnSpc>
                          <a:spcPct val="115000"/>
                        </a:lnSpc>
                        <a:spcAft>
                          <a:spcPts val="1000"/>
                        </a:spcAft>
                      </a:pPr>
                      <a:r>
                        <a:rPr lang="en-CA" sz="1000">
                          <a:latin typeface="Calibri"/>
                          <a:ea typeface="Calibri"/>
                          <a:cs typeface="Times New Roman"/>
                        </a:rPr>
                        <a:t>General Virucide Claim: effective against </a:t>
                      </a:r>
                      <a:r>
                        <a:rPr lang="en-CA" sz="1000" b="1">
                          <a:latin typeface="Calibri"/>
                          <a:ea typeface="Calibri"/>
                          <a:cs typeface="Times New Roman"/>
                        </a:rPr>
                        <a:t>BOTH</a:t>
                      </a:r>
                      <a:r>
                        <a:rPr lang="en-CA" sz="1000">
                          <a:latin typeface="Calibri"/>
                          <a:ea typeface="Calibri"/>
                          <a:cs typeface="Times New Roman"/>
                        </a:rPr>
                        <a:t> enveloped &amp; non-enveloped Viruses </a:t>
                      </a:r>
                    </a:p>
                  </a:txBody>
                  <a:tcPr marL="26934" marR="2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CA" sz="1000" b="1">
                          <a:latin typeface="Calibri"/>
                          <a:ea typeface="Calibri"/>
                          <a:cs typeface="Times New Roman"/>
                          <a:sym typeface="Wingdings"/>
                        </a:rPr>
                        <a:t></a:t>
                      </a:r>
                      <a:r>
                        <a:rPr lang="en-CA" sz="1000" b="1">
                          <a:latin typeface="Calibri"/>
                          <a:ea typeface="Calibri"/>
                          <a:cs typeface="Times New Roman"/>
                        </a:rPr>
                        <a:t> YES  </a:t>
                      </a:r>
                      <a:r>
                        <a:rPr lang="en-CA" sz="1000">
                          <a:latin typeface="Calibri"/>
                          <a:ea typeface="Calibri"/>
                          <a:cs typeface="Times New Roman"/>
                        </a:rPr>
                        <a:t>(5 Minutes)</a:t>
                      </a:r>
                    </a:p>
                    <a:p>
                      <a:pPr>
                        <a:lnSpc>
                          <a:spcPct val="115000"/>
                        </a:lnSpc>
                        <a:spcAft>
                          <a:spcPts val="1000"/>
                        </a:spcAft>
                      </a:pPr>
                      <a:r>
                        <a:rPr lang="en-CA" sz="1000">
                          <a:latin typeface="Calibri"/>
                          <a:ea typeface="Calibri"/>
                          <a:cs typeface="Times New Roman"/>
                        </a:rPr>
                        <a:t>Only effective against Canine Parvovirus (irrelevant to Salon/Spa Industry) </a:t>
                      </a:r>
                    </a:p>
                  </a:txBody>
                  <a:tcPr marL="26934" marR="2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1000" b="1" dirty="0">
                          <a:latin typeface="Calibri"/>
                          <a:ea typeface="Calibri"/>
                          <a:cs typeface="Times New Roman"/>
                        </a:rPr>
                        <a:t>Is it classed as an intermediate disinfectant ? </a:t>
                      </a:r>
                      <a:endParaRPr lang="en-CA" sz="1000" dirty="0">
                        <a:latin typeface="Calibri"/>
                        <a:ea typeface="Calibri"/>
                        <a:cs typeface="Times New Roman"/>
                      </a:endParaRPr>
                    </a:p>
                  </a:txBody>
                  <a:tcPr marL="26934" marR="2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8582">
                <a:tc>
                  <a:txBody>
                    <a:bodyPr/>
                    <a:lstStyle/>
                    <a:p>
                      <a:pPr>
                        <a:lnSpc>
                          <a:spcPct val="115000"/>
                        </a:lnSpc>
                        <a:spcAft>
                          <a:spcPts val="1000"/>
                        </a:spcAft>
                      </a:pPr>
                      <a:r>
                        <a:rPr lang="en-CA" sz="1000">
                          <a:latin typeface="Calibri"/>
                          <a:ea typeface="Calibri"/>
                          <a:cs typeface="Times New Roman"/>
                        </a:rPr>
                        <a:t>Fungicidal Claim on Label </a:t>
                      </a:r>
                    </a:p>
                  </a:txBody>
                  <a:tcPr marL="26934" marR="2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CA" sz="1000" b="1">
                          <a:latin typeface="Calibri"/>
                          <a:ea typeface="Calibri"/>
                          <a:cs typeface="Times New Roman"/>
                          <a:sym typeface="Wingdings"/>
                        </a:rPr>
                        <a:t></a:t>
                      </a:r>
                      <a:r>
                        <a:rPr lang="en-CA" sz="1000" b="1">
                          <a:latin typeface="Calibri"/>
                          <a:ea typeface="Calibri"/>
                          <a:cs typeface="Times New Roman"/>
                        </a:rPr>
                        <a:t> YES </a:t>
                      </a:r>
                      <a:r>
                        <a:rPr lang="en-CA" sz="1000">
                          <a:latin typeface="Calibri"/>
                          <a:ea typeface="Calibri"/>
                          <a:cs typeface="Times New Roman"/>
                        </a:rPr>
                        <a:t>(3-5 minutes) </a:t>
                      </a:r>
                    </a:p>
                  </a:txBody>
                  <a:tcPr marL="26934" marR="2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CA" sz="1000">
                          <a:latin typeface="Calibri"/>
                          <a:ea typeface="Calibri"/>
                          <a:cs typeface="Times New Roman"/>
                        </a:rPr>
                        <a:t>NO </a:t>
                      </a:r>
                    </a:p>
                  </a:txBody>
                  <a:tcPr marL="26934" marR="2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1000">
                          <a:latin typeface="Calibri"/>
                          <a:ea typeface="Calibri"/>
                          <a:cs typeface="Times New Roman"/>
                        </a:rPr>
                        <a:t>Check website and msds</a:t>
                      </a:r>
                    </a:p>
                  </a:txBody>
                  <a:tcPr marL="26934" marR="2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158">
                <a:tc>
                  <a:txBody>
                    <a:bodyPr/>
                    <a:lstStyle/>
                    <a:p>
                      <a:pPr>
                        <a:lnSpc>
                          <a:spcPct val="115000"/>
                        </a:lnSpc>
                        <a:spcAft>
                          <a:spcPts val="1000"/>
                        </a:spcAft>
                      </a:pPr>
                      <a:r>
                        <a:rPr lang="en-CA" sz="1000">
                          <a:latin typeface="Calibri"/>
                          <a:ea typeface="Calibri"/>
                          <a:cs typeface="Times New Roman"/>
                        </a:rPr>
                        <a:t>Tuberculocidal Claim on Label </a:t>
                      </a:r>
                    </a:p>
                  </a:txBody>
                  <a:tcPr marL="26934" marR="2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CA" sz="1000" b="1" dirty="0">
                          <a:latin typeface="Calibri"/>
                          <a:ea typeface="Calibri"/>
                          <a:cs typeface="Times New Roman"/>
                          <a:sym typeface="Wingdings"/>
                        </a:rPr>
                        <a:t></a:t>
                      </a:r>
                      <a:r>
                        <a:rPr lang="en-CA" sz="1000" b="1" dirty="0">
                          <a:latin typeface="Calibri"/>
                          <a:ea typeface="Calibri"/>
                          <a:cs typeface="Times New Roman"/>
                        </a:rPr>
                        <a:t> YES </a:t>
                      </a:r>
                      <a:r>
                        <a:rPr lang="en-CA" sz="1000" dirty="0">
                          <a:latin typeface="Calibri"/>
                          <a:ea typeface="Calibri"/>
                          <a:cs typeface="Times New Roman"/>
                        </a:rPr>
                        <a:t>(3-5 minutes) </a:t>
                      </a:r>
                    </a:p>
                  </a:txBody>
                  <a:tcPr marL="26934" marR="2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CA" sz="1000" b="1">
                          <a:latin typeface="Calibri"/>
                          <a:ea typeface="Calibri"/>
                          <a:cs typeface="Times New Roman"/>
                          <a:sym typeface="Wingdings"/>
                        </a:rPr>
                        <a:t></a:t>
                      </a:r>
                      <a:r>
                        <a:rPr lang="en-CA" sz="1000" b="1">
                          <a:latin typeface="Calibri"/>
                          <a:ea typeface="Calibri"/>
                          <a:cs typeface="Times New Roman"/>
                        </a:rPr>
                        <a:t> YES </a:t>
                      </a:r>
                      <a:r>
                        <a:rPr lang="en-CA" sz="1000">
                          <a:latin typeface="Calibri"/>
                          <a:ea typeface="Calibri"/>
                          <a:cs typeface="Times New Roman"/>
                        </a:rPr>
                        <a:t>(5 minutes) </a:t>
                      </a:r>
                    </a:p>
                  </a:txBody>
                  <a:tcPr marL="26934" marR="2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CA" sz="1000">
                        <a:latin typeface="Calibri"/>
                        <a:ea typeface="Calibri"/>
                        <a:cs typeface="Times New Roman"/>
                      </a:endParaRPr>
                    </a:p>
                  </a:txBody>
                  <a:tcPr marL="26934" marR="2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9265">
                <a:tc>
                  <a:txBody>
                    <a:bodyPr/>
                    <a:lstStyle/>
                    <a:p>
                      <a:pPr>
                        <a:lnSpc>
                          <a:spcPct val="115000"/>
                        </a:lnSpc>
                        <a:spcAft>
                          <a:spcPts val="1000"/>
                        </a:spcAft>
                      </a:pPr>
                      <a:r>
                        <a:rPr lang="en-CA" sz="1000">
                          <a:latin typeface="Calibri"/>
                          <a:ea typeface="Calibri"/>
                          <a:cs typeface="Times New Roman"/>
                        </a:rPr>
                        <a:t>Broad-Spectrum Sanitizer Claim on Label </a:t>
                      </a:r>
                    </a:p>
                  </a:txBody>
                  <a:tcPr marL="26934" marR="2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CA" sz="1000" b="1">
                          <a:latin typeface="Calibri"/>
                          <a:ea typeface="Calibri"/>
                          <a:cs typeface="Times New Roman"/>
                          <a:sym typeface="Wingdings"/>
                        </a:rPr>
                        <a:t></a:t>
                      </a:r>
                      <a:r>
                        <a:rPr lang="en-CA" sz="1000" b="1">
                          <a:latin typeface="Calibri"/>
                          <a:ea typeface="Calibri"/>
                          <a:cs typeface="Times New Roman"/>
                        </a:rPr>
                        <a:t> YES </a:t>
                      </a:r>
                      <a:r>
                        <a:rPr lang="en-CA" sz="1000">
                          <a:latin typeface="Calibri"/>
                          <a:ea typeface="Calibri"/>
                          <a:cs typeface="Times New Roman"/>
                        </a:rPr>
                        <a:t>(30 seconds) </a:t>
                      </a:r>
                    </a:p>
                  </a:txBody>
                  <a:tcPr marL="26934" marR="2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CA" sz="1000">
                          <a:latin typeface="Calibri"/>
                          <a:ea typeface="Calibri"/>
                          <a:cs typeface="Times New Roman"/>
                        </a:rPr>
                        <a:t>NO </a:t>
                      </a:r>
                    </a:p>
                  </a:txBody>
                  <a:tcPr marL="26934" marR="2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1000">
                          <a:latin typeface="Calibri"/>
                          <a:ea typeface="Calibri"/>
                          <a:cs typeface="Times New Roman"/>
                        </a:rPr>
                        <a:t>Not effective for surfaces – Not a cleaner and evaporates  </a:t>
                      </a:r>
                    </a:p>
                  </a:txBody>
                  <a:tcPr marL="26934" marR="2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341">
                <a:tc gridSpan="3">
                  <a:txBody>
                    <a:bodyPr/>
                    <a:lstStyle/>
                    <a:p>
                      <a:pPr algn="ctr">
                        <a:lnSpc>
                          <a:spcPct val="115000"/>
                        </a:lnSpc>
                        <a:spcAft>
                          <a:spcPts val="0"/>
                        </a:spcAft>
                      </a:pPr>
                      <a:r>
                        <a:rPr lang="en-CA" sz="1000" b="1" i="1">
                          <a:latin typeface="Calibri"/>
                          <a:ea typeface="Calibri"/>
                          <a:cs typeface="Times New Roman"/>
                        </a:rPr>
                        <a:t>Testing completed in soil load</a:t>
                      </a:r>
                      <a:endParaRPr lang="en-CA" sz="1000">
                        <a:latin typeface="Calibri"/>
                        <a:ea typeface="Calibri"/>
                        <a:cs typeface="Times New Roman"/>
                      </a:endParaRPr>
                    </a:p>
                  </a:txBody>
                  <a:tcPr marL="26934" marR="2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CA"/>
                    </a:p>
                  </a:txBody>
                  <a:tcPr/>
                </a:tc>
                <a:tc hMerge="1">
                  <a:txBody>
                    <a:bodyPr/>
                    <a:lstStyle/>
                    <a:p>
                      <a:endParaRPr lang="en-CA"/>
                    </a:p>
                  </a:txBody>
                  <a:tcPr/>
                </a:tc>
                <a:tc>
                  <a:txBody>
                    <a:bodyPr/>
                    <a:lstStyle/>
                    <a:p>
                      <a:pPr algn="ctr">
                        <a:lnSpc>
                          <a:spcPct val="115000"/>
                        </a:lnSpc>
                        <a:spcAft>
                          <a:spcPts val="0"/>
                        </a:spcAft>
                      </a:pPr>
                      <a:endParaRPr lang="en-CA" sz="1000">
                        <a:latin typeface="Calibri"/>
                        <a:ea typeface="Calibri"/>
                        <a:cs typeface="Times New Roman"/>
                      </a:endParaRPr>
                    </a:p>
                  </a:txBody>
                  <a:tcPr marL="26934" marR="2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7762">
                <a:tc>
                  <a:txBody>
                    <a:bodyPr/>
                    <a:lstStyle/>
                    <a:p>
                      <a:pPr marL="173990">
                        <a:spcAft>
                          <a:spcPts val="0"/>
                        </a:spcAft>
                      </a:pPr>
                      <a:r>
                        <a:rPr lang="en-CA" sz="1000" b="1" kern="1200">
                          <a:solidFill>
                            <a:srgbClr val="000000"/>
                          </a:solidFill>
                          <a:latin typeface="Calibri"/>
                          <a:ea typeface="Times New Roman"/>
                          <a:cs typeface="Calibri"/>
                        </a:rPr>
                        <a:t>One Step Cleaner Disinfectant</a:t>
                      </a:r>
                      <a:endParaRPr lang="en-CA" sz="1000">
                        <a:latin typeface="Calibri"/>
                        <a:ea typeface="Times New Roman"/>
                        <a:cs typeface="Times New Roman"/>
                      </a:endParaRPr>
                    </a:p>
                  </a:txBody>
                  <a:tcPr marL="26934" marR="2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CA" sz="1000" b="1" kern="1200">
                          <a:solidFill>
                            <a:srgbClr val="4F81BD"/>
                          </a:solidFill>
                          <a:latin typeface="Calibri"/>
                          <a:ea typeface="Times New Roman"/>
                          <a:cs typeface="Arial"/>
                          <a:sym typeface="Wingdings"/>
                        </a:rPr>
                        <a:t></a:t>
                      </a:r>
                      <a:r>
                        <a:rPr lang="en-CA" sz="1000" b="1" kern="1200">
                          <a:solidFill>
                            <a:srgbClr val="4F81BD"/>
                          </a:solidFill>
                          <a:latin typeface="Calibri"/>
                          <a:ea typeface="Times New Roman"/>
                          <a:cs typeface="Calibri"/>
                        </a:rPr>
                        <a:t> YES </a:t>
                      </a:r>
                      <a:endParaRPr lang="en-CA" sz="1000">
                        <a:latin typeface="Calibri"/>
                        <a:ea typeface="Times New Roman"/>
                        <a:cs typeface="Times New Roman"/>
                      </a:endParaRPr>
                    </a:p>
                  </a:txBody>
                  <a:tcPr marL="26934" marR="2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US" sz="1200">
                        <a:latin typeface="Arial"/>
                        <a:ea typeface="Calibri"/>
                        <a:cs typeface="Times New Roman"/>
                      </a:endParaRPr>
                    </a:p>
                  </a:txBody>
                  <a:tcPr marL="26934" marR="2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000">
                          <a:latin typeface="Arial"/>
                          <a:ea typeface="Calibri"/>
                          <a:cs typeface="Times New Roman"/>
                        </a:rPr>
                        <a:t>Less effective for surfaces </a:t>
                      </a:r>
                      <a:endParaRPr lang="en-CA" sz="1000">
                        <a:latin typeface="Calibri"/>
                        <a:ea typeface="Calibri"/>
                        <a:cs typeface="Times New Roman"/>
                      </a:endParaRPr>
                    </a:p>
                  </a:txBody>
                  <a:tcPr marL="26934" marR="2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341">
                <a:tc gridSpan="3">
                  <a:txBody>
                    <a:bodyPr/>
                    <a:lstStyle/>
                    <a:p>
                      <a:pPr algn="ctr">
                        <a:lnSpc>
                          <a:spcPct val="115000"/>
                        </a:lnSpc>
                        <a:spcAft>
                          <a:spcPts val="0"/>
                        </a:spcAft>
                      </a:pPr>
                      <a:r>
                        <a:rPr lang="en-CA" sz="1000" b="1" i="1" dirty="0">
                          <a:latin typeface="Calibri"/>
                          <a:ea typeface="Calibri"/>
                          <a:cs typeface="Times New Roman"/>
                        </a:rPr>
                        <a:t>Validated by Third Party Labs</a:t>
                      </a:r>
                      <a:endParaRPr lang="en-CA" sz="1000" dirty="0">
                        <a:latin typeface="Calibri"/>
                        <a:ea typeface="Calibri"/>
                        <a:cs typeface="Times New Roman"/>
                      </a:endParaRPr>
                    </a:p>
                  </a:txBody>
                  <a:tcPr marL="26934" marR="2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CA"/>
                    </a:p>
                  </a:txBody>
                  <a:tcPr/>
                </a:tc>
                <a:tc hMerge="1">
                  <a:txBody>
                    <a:bodyPr/>
                    <a:lstStyle/>
                    <a:p>
                      <a:endParaRPr lang="en-CA"/>
                    </a:p>
                  </a:txBody>
                  <a:tcPr/>
                </a:tc>
                <a:tc>
                  <a:txBody>
                    <a:bodyPr/>
                    <a:lstStyle/>
                    <a:p>
                      <a:pPr algn="ctr">
                        <a:lnSpc>
                          <a:spcPct val="115000"/>
                        </a:lnSpc>
                        <a:spcAft>
                          <a:spcPts val="0"/>
                        </a:spcAft>
                      </a:pPr>
                      <a:endParaRPr lang="en-CA" sz="1000">
                        <a:latin typeface="Calibri"/>
                        <a:ea typeface="Calibri"/>
                        <a:cs typeface="Times New Roman"/>
                      </a:endParaRPr>
                    </a:p>
                  </a:txBody>
                  <a:tcPr marL="26934" marR="2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210">
                <a:tc>
                  <a:txBody>
                    <a:bodyPr/>
                    <a:lstStyle/>
                    <a:p>
                      <a:pPr marL="173990">
                        <a:spcAft>
                          <a:spcPts val="0"/>
                        </a:spcAft>
                      </a:pPr>
                      <a:r>
                        <a:rPr lang="en-CA" sz="1000" kern="1200" dirty="0" smtClean="0">
                          <a:latin typeface="Calibri"/>
                          <a:ea typeface="Times New Roman"/>
                          <a:cs typeface="Calibri"/>
                        </a:rPr>
                        <a:t>Non </a:t>
                      </a:r>
                      <a:r>
                        <a:rPr lang="en-CA" sz="1000" kern="1200" dirty="0">
                          <a:latin typeface="Calibri"/>
                          <a:ea typeface="Times New Roman"/>
                          <a:cs typeface="Calibri"/>
                        </a:rPr>
                        <a:t>Toxic</a:t>
                      </a:r>
                      <a:endParaRPr lang="en-CA" sz="1000" dirty="0">
                        <a:latin typeface="Calibri"/>
                        <a:ea typeface="Times New Roman"/>
                        <a:cs typeface="Times New Roman"/>
                      </a:endParaRPr>
                    </a:p>
                  </a:txBody>
                  <a:tcPr marL="26934" marR="2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CA" sz="1000" b="1" kern="1200">
                          <a:solidFill>
                            <a:srgbClr val="4F81BD"/>
                          </a:solidFill>
                          <a:latin typeface="Calibri"/>
                          <a:ea typeface="Times New Roman"/>
                          <a:cs typeface="Arial"/>
                          <a:sym typeface="Wingdings"/>
                        </a:rPr>
                        <a:t></a:t>
                      </a:r>
                      <a:r>
                        <a:rPr lang="en-CA" sz="1000" b="1" kern="1200">
                          <a:solidFill>
                            <a:srgbClr val="4F81BD"/>
                          </a:solidFill>
                          <a:latin typeface="Calibri"/>
                          <a:ea typeface="Times New Roman"/>
                          <a:cs typeface="Calibri"/>
                        </a:rPr>
                        <a:t> YES </a:t>
                      </a:r>
                      <a:endParaRPr lang="en-CA" sz="1000">
                        <a:latin typeface="Calibri"/>
                        <a:ea typeface="Times New Roman"/>
                        <a:cs typeface="Times New Roman"/>
                      </a:endParaRPr>
                    </a:p>
                  </a:txBody>
                  <a:tcPr marL="26934" marR="2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CA" sz="1000" b="1" kern="1200">
                          <a:solidFill>
                            <a:srgbClr val="FF0000"/>
                          </a:solidFill>
                          <a:latin typeface="Calibri"/>
                          <a:ea typeface="Times New Roman"/>
                          <a:cs typeface="Calibri"/>
                        </a:rPr>
                        <a:t>NO </a:t>
                      </a:r>
                      <a:endParaRPr lang="en-CA" sz="1000">
                        <a:latin typeface="Calibri"/>
                        <a:ea typeface="Times New Roman"/>
                        <a:cs typeface="Times New Roman"/>
                      </a:endParaRPr>
                    </a:p>
                  </a:txBody>
                  <a:tcPr marL="26934" marR="2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CA" sz="1000" b="1" kern="1200">
                          <a:latin typeface="Calibri"/>
                          <a:ea typeface="Times New Roman"/>
                          <a:cs typeface="Calibri"/>
                        </a:rPr>
                        <a:t>Volatile liquid </a:t>
                      </a:r>
                      <a:endParaRPr lang="en-CA" sz="1000">
                        <a:latin typeface="Calibri"/>
                        <a:ea typeface="Times New Roman"/>
                        <a:cs typeface="Times New Roman"/>
                      </a:endParaRPr>
                    </a:p>
                  </a:txBody>
                  <a:tcPr marL="26934" marR="2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210">
                <a:tc>
                  <a:txBody>
                    <a:bodyPr/>
                    <a:lstStyle/>
                    <a:p>
                      <a:pPr marL="173990">
                        <a:spcAft>
                          <a:spcPts val="0"/>
                        </a:spcAft>
                      </a:pPr>
                      <a:r>
                        <a:rPr lang="en-CA" sz="1000" kern="1200">
                          <a:solidFill>
                            <a:srgbClr val="000000"/>
                          </a:solidFill>
                          <a:latin typeface="Calibri"/>
                          <a:ea typeface="Times New Roman"/>
                          <a:cs typeface="Calibri"/>
                        </a:rPr>
                        <a:t>Non-irritating to Eyes</a:t>
                      </a:r>
                      <a:endParaRPr lang="en-CA" sz="1000">
                        <a:latin typeface="Calibri"/>
                        <a:ea typeface="Times New Roman"/>
                        <a:cs typeface="Times New Roman"/>
                      </a:endParaRPr>
                    </a:p>
                  </a:txBody>
                  <a:tcPr marL="26934" marR="2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CA" sz="1000" b="1" kern="1200">
                          <a:solidFill>
                            <a:srgbClr val="4F81BD"/>
                          </a:solidFill>
                          <a:latin typeface="Calibri"/>
                          <a:ea typeface="Times New Roman"/>
                          <a:cs typeface="Arial"/>
                          <a:sym typeface="Wingdings"/>
                        </a:rPr>
                        <a:t></a:t>
                      </a:r>
                      <a:r>
                        <a:rPr lang="en-CA" sz="1000" b="1" kern="1200">
                          <a:solidFill>
                            <a:srgbClr val="4F81BD"/>
                          </a:solidFill>
                          <a:latin typeface="Calibri"/>
                          <a:ea typeface="Times New Roman"/>
                          <a:cs typeface="Calibri"/>
                        </a:rPr>
                        <a:t> YES </a:t>
                      </a:r>
                      <a:endParaRPr lang="en-CA" sz="1000">
                        <a:latin typeface="Calibri"/>
                        <a:ea typeface="Times New Roman"/>
                        <a:cs typeface="Times New Roman"/>
                      </a:endParaRPr>
                    </a:p>
                  </a:txBody>
                  <a:tcPr marL="26934" marR="2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CA" sz="1000" kern="1200">
                          <a:solidFill>
                            <a:srgbClr val="FF0000"/>
                          </a:solidFill>
                          <a:latin typeface="Calibri"/>
                          <a:ea typeface="Times New Roman"/>
                          <a:cs typeface="Calibri"/>
                        </a:rPr>
                        <a:t>NO </a:t>
                      </a:r>
                      <a:endParaRPr lang="en-CA" sz="1000">
                        <a:latin typeface="Calibri"/>
                        <a:ea typeface="Times New Roman"/>
                        <a:cs typeface="Times New Roman"/>
                      </a:endParaRPr>
                    </a:p>
                  </a:txBody>
                  <a:tcPr marL="26934" marR="2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CA" sz="1000" b="1" kern="1200">
                          <a:latin typeface="Calibri"/>
                          <a:ea typeface="Times New Roman"/>
                          <a:cs typeface="Calibri"/>
                        </a:rPr>
                        <a:t>Volatile liquid</a:t>
                      </a:r>
                      <a:endParaRPr lang="en-CA" sz="1000">
                        <a:latin typeface="Calibri"/>
                        <a:ea typeface="Times New Roman"/>
                        <a:cs typeface="Times New Roman"/>
                      </a:endParaRPr>
                    </a:p>
                  </a:txBody>
                  <a:tcPr marL="26934" marR="2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210">
                <a:tc>
                  <a:txBody>
                    <a:bodyPr/>
                    <a:lstStyle/>
                    <a:p>
                      <a:pPr marL="173990">
                        <a:spcAft>
                          <a:spcPts val="0"/>
                        </a:spcAft>
                      </a:pPr>
                      <a:r>
                        <a:rPr lang="en-CA" sz="1000" kern="1200">
                          <a:solidFill>
                            <a:srgbClr val="000000"/>
                          </a:solidFill>
                          <a:latin typeface="Calibri"/>
                          <a:ea typeface="Times New Roman"/>
                          <a:cs typeface="Calibri"/>
                        </a:rPr>
                        <a:t>VOC Free</a:t>
                      </a:r>
                      <a:endParaRPr lang="en-CA" sz="1000">
                        <a:latin typeface="Calibri"/>
                        <a:ea typeface="Times New Roman"/>
                        <a:cs typeface="Times New Roman"/>
                      </a:endParaRPr>
                    </a:p>
                  </a:txBody>
                  <a:tcPr marL="26934" marR="2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CA" sz="1000" b="1" kern="1200">
                          <a:solidFill>
                            <a:srgbClr val="4F81BD"/>
                          </a:solidFill>
                          <a:latin typeface="Calibri"/>
                          <a:ea typeface="Times New Roman"/>
                          <a:cs typeface="Arial"/>
                          <a:sym typeface="Wingdings"/>
                        </a:rPr>
                        <a:t></a:t>
                      </a:r>
                      <a:r>
                        <a:rPr lang="en-CA" sz="1000" b="1" kern="1200">
                          <a:solidFill>
                            <a:srgbClr val="4F81BD"/>
                          </a:solidFill>
                          <a:latin typeface="Calibri"/>
                          <a:ea typeface="Times New Roman"/>
                          <a:cs typeface="Calibri"/>
                        </a:rPr>
                        <a:t> YES </a:t>
                      </a:r>
                      <a:endParaRPr lang="en-CA" sz="1000">
                        <a:latin typeface="Calibri"/>
                        <a:ea typeface="Times New Roman"/>
                        <a:cs typeface="Times New Roman"/>
                      </a:endParaRPr>
                    </a:p>
                  </a:txBody>
                  <a:tcPr marL="26934" marR="2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CA" sz="1000" kern="1200">
                          <a:solidFill>
                            <a:srgbClr val="FF0000"/>
                          </a:solidFill>
                          <a:latin typeface="Calibri"/>
                          <a:ea typeface="Times New Roman"/>
                          <a:cs typeface="Calibri"/>
                        </a:rPr>
                        <a:t>NO </a:t>
                      </a:r>
                      <a:endParaRPr lang="en-CA" sz="1000">
                        <a:latin typeface="Calibri"/>
                        <a:ea typeface="Times New Roman"/>
                        <a:cs typeface="Times New Roman"/>
                      </a:endParaRPr>
                    </a:p>
                  </a:txBody>
                  <a:tcPr marL="26934" marR="2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CA" sz="1000" b="1" kern="1200">
                          <a:latin typeface="Calibri"/>
                          <a:ea typeface="Times New Roman"/>
                          <a:cs typeface="Calibri"/>
                        </a:rPr>
                        <a:t>Volatile liquid</a:t>
                      </a:r>
                      <a:endParaRPr lang="en-CA" sz="1000">
                        <a:latin typeface="Calibri"/>
                        <a:ea typeface="Times New Roman"/>
                        <a:cs typeface="Times New Roman"/>
                      </a:endParaRPr>
                    </a:p>
                  </a:txBody>
                  <a:tcPr marL="26934" marR="2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210">
                <a:tc gridSpan="3">
                  <a:txBody>
                    <a:bodyPr/>
                    <a:lstStyle/>
                    <a:p>
                      <a:pPr algn="ctr"/>
                      <a:r>
                        <a:rPr lang="en-CA" sz="1000" b="1" i="1" kern="1200">
                          <a:latin typeface="Calibri"/>
                          <a:ea typeface="Times New Roman"/>
                          <a:cs typeface="Calibri"/>
                        </a:rPr>
                        <a:t>Third Party Green Certifications*</a:t>
                      </a:r>
                      <a:endParaRPr lang="en-CA" sz="1000">
                        <a:latin typeface="Calibri"/>
                        <a:ea typeface="Times New Roman"/>
                        <a:cs typeface="Times New Roman"/>
                      </a:endParaRPr>
                    </a:p>
                  </a:txBody>
                  <a:tcPr marL="26934" marR="2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CA"/>
                    </a:p>
                  </a:txBody>
                  <a:tcPr/>
                </a:tc>
                <a:tc hMerge="1">
                  <a:txBody>
                    <a:bodyPr/>
                    <a:lstStyle/>
                    <a:p>
                      <a:endParaRPr lang="en-CA"/>
                    </a:p>
                  </a:txBody>
                  <a:tcPr/>
                </a:tc>
                <a:tc>
                  <a:txBody>
                    <a:bodyPr/>
                    <a:lstStyle/>
                    <a:p>
                      <a:pPr algn="ctr"/>
                      <a:endParaRPr lang="en-CA" sz="1000">
                        <a:latin typeface="Calibri"/>
                        <a:ea typeface="Times New Roman"/>
                        <a:cs typeface="Times New Roman"/>
                      </a:endParaRPr>
                    </a:p>
                  </a:txBody>
                  <a:tcPr marL="26934" marR="2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210">
                <a:tc>
                  <a:txBody>
                    <a:bodyPr/>
                    <a:lstStyle/>
                    <a:p>
                      <a:pPr marL="173990">
                        <a:spcAft>
                          <a:spcPts val="0"/>
                        </a:spcAft>
                      </a:pPr>
                      <a:r>
                        <a:rPr lang="en-CA" sz="1000" b="1" kern="1200">
                          <a:solidFill>
                            <a:srgbClr val="000000"/>
                          </a:solidFill>
                          <a:latin typeface="Calibri"/>
                          <a:ea typeface="Times New Roman"/>
                          <a:cs typeface="Calibri"/>
                        </a:rPr>
                        <a:t>EcoLogo Certified</a:t>
                      </a:r>
                      <a:endParaRPr lang="en-CA" sz="1000">
                        <a:latin typeface="Calibri"/>
                        <a:ea typeface="Times New Roman"/>
                        <a:cs typeface="Times New Roman"/>
                      </a:endParaRPr>
                    </a:p>
                  </a:txBody>
                  <a:tcPr marL="26934" marR="2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CA" sz="1000" b="1" kern="1200">
                          <a:solidFill>
                            <a:srgbClr val="4F81BD"/>
                          </a:solidFill>
                          <a:latin typeface="Calibri"/>
                          <a:ea typeface="Times New Roman"/>
                          <a:cs typeface="Arial"/>
                          <a:sym typeface="Wingdings"/>
                        </a:rPr>
                        <a:t></a:t>
                      </a:r>
                      <a:r>
                        <a:rPr lang="en-CA" sz="1000" b="1" kern="1200">
                          <a:solidFill>
                            <a:srgbClr val="FFFFFF"/>
                          </a:solidFill>
                          <a:latin typeface="Calibri"/>
                          <a:ea typeface="Times New Roman"/>
                          <a:cs typeface="Calibri"/>
                        </a:rPr>
                        <a:t> </a:t>
                      </a:r>
                      <a:r>
                        <a:rPr lang="en-CA" sz="1000" b="1" kern="1200">
                          <a:latin typeface="Calibri"/>
                          <a:ea typeface="Times New Roman"/>
                          <a:cs typeface="Calibri"/>
                        </a:rPr>
                        <a:t>YES (Accel PREVention)</a:t>
                      </a:r>
                      <a:r>
                        <a:rPr lang="en-CA" sz="1000" b="1" i="1" kern="1200">
                          <a:solidFill>
                            <a:srgbClr val="0D0D0D"/>
                          </a:solidFill>
                          <a:latin typeface="Calibri"/>
                          <a:ea typeface="Times New Roman"/>
                          <a:cs typeface="Calibri"/>
                        </a:rPr>
                        <a:t> </a:t>
                      </a:r>
                      <a:endParaRPr lang="en-CA" sz="1000">
                        <a:latin typeface="Calibri"/>
                        <a:ea typeface="Times New Roman"/>
                        <a:cs typeface="Times New Roman"/>
                      </a:endParaRPr>
                    </a:p>
                  </a:txBody>
                  <a:tcPr marL="26934" marR="2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CA" sz="1000" b="1" kern="1200">
                          <a:solidFill>
                            <a:srgbClr val="FF0000"/>
                          </a:solidFill>
                          <a:latin typeface="Calibri"/>
                          <a:ea typeface="Times New Roman"/>
                          <a:cs typeface="Calibri"/>
                        </a:rPr>
                        <a:t>NO</a:t>
                      </a:r>
                      <a:endParaRPr lang="en-CA" sz="1000">
                        <a:latin typeface="Calibri"/>
                        <a:ea typeface="Times New Roman"/>
                        <a:cs typeface="Times New Roman"/>
                      </a:endParaRPr>
                    </a:p>
                  </a:txBody>
                  <a:tcPr marL="26934" marR="2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CA" sz="1000">
                        <a:latin typeface="Calibri"/>
                        <a:ea typeface="Times New Roman"/>
                        <a:cs typeface="Times New Roman"/>
                      </a:endParaRPr>
                    </a:p>
                  </a:txBody>
                  <a:tcPr marL="26934" marR="2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210">
                <a:tc>
                  <a:txBody>
                    <a:bodyPr/>
                    <a:lstStyle/>
                    <a:p>
                      <a:pPr marL="173990">
                        <a:spcAft>
                          <a:spcPts val="0"/>
                        </a:spcAft>
                      </a:pPr>
                      <a:endParaRPr lang="en-CA" sz="1000" dirty="0">
                        <a:latin typeface="Calibri"/>
                        <a:ea typeface="Times New Roman"/>
                        <a:cs typeface="Times New Roman"/>
                      </a:endParaRPr>
                    </a:p>
                  </a:txBody>
                  <a:tcPr marL="26934" marR="2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CA" sz="1000" dirty="0">
                        <a:latin typeface="Calibri"/>
                        <a:ea typeface="Times New Roman"/>
                        <a:cs typeface="Times New Roman"/>
                      </a:endParaRPr>
                    </a:p>
                  </a:txBody>
                  <a:tcPr marL="26934" marR="2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CA" sz="1000" dirty="0">
                        <a:latin typeface="Calibri"/>
                        <a:ea typeface="Times New Roman"/>
                        <a:cs typeface="Times New Roman"/>
                      </a:endParaRPr>
                    </a:p>
                  </a:txBody>
                  <a:tcPr marL="26934" marR="2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CA" sz="1000" dirty="0">
                        <a:latin typeface="Calibri"/>
                        <a:ea typeface="Times New Roman"/>
                        <a:cs typeface="Times New Roman"/>
                      </a:endParaRPr>
                    </a:p>
                  </a:txBody>
                  <a:tcPr marL="26934" marR="2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1" name="Table 10"/>
          <p:cNvGraphicFramePr>
            <a:graphicFrameLocks noGrp="1"/>
          </p:cNvGraphicFramePr>
          <p:nvPr/>
        </p:nvGraphicFramePr>
        <p:xfrm>
          <a:off x="1160463" y="279400"/>
          <a:ext cx="4572000" cy="691408"/>
        </p:xfrm>
        <a:graphic>
          <a:graphicData uri="http://schemas.openxmlformats.org/drawingml/2006/table">
            <a:tbl>
              <a:tblPr/>
              <a:tblGrid>
                <a:gridCol w="4572000"/>
              </a:tblGrid>
              <a:tr h="691408">
                <a:tc>
                  <a:txBody>
                    <a:bodyPr/>
                    <a:lstStyle/>
                    <a:p>
                      <a:pPr algn="ctr">
                        <a:lnSpc>
                          <a:spcPct val="115000"/>
                        </a:lnSpc>
                        <a:spcAft>
                          <a:spcPts val="1000"/>
                        </a:spcAft>
                      </a:pPr>
                      <a:r>
                        <a:rPr lang="en-CA" sz="1400" b="1" dirty="0">
                          <a:latin typeface="Calibri"/>
                          <a:ea typeface="Calibri"/>
                          <a:cs typeface="Times New Roman"/>
                        </a:rPr>
                        <a:t>Disinfection Technology Comparison</a:t>
                      </a:r>
                      <a:endParaRPr lang="en-CA" sz="1400" dirty="0">
                        <a:latin typeface="Calibri"/>
                        <a:ea typeface="Calibri"/>
                        <a:cs typeface="Times New Roman"/>
                      </a:endParaRPr>
                    </a:p>
                    <a:p>
                      <a:pPr algn="ctr">
                        <a:lnSpc>
                          <a:spcPct val="115000"/>
                        </a:lnSpc>
                        <a:spcAft>
                          <a:spcPts val="1000"/>
                        </a:spcAft>
                      </a:pPr>
                      <a:r>
                        <a:rPr lang="en-CA" sz="1400" i="1" dirty="0">
                          <a:latin typeface="Calibri"/>
                          <a:ea typeface="Calibri"/>
                          <a:cs typeface="Times New Roman"/>
                        </a:rPr>
                        <a:t>Accelerated Hydrogen Peroxide (AHP) vs. </a:t>
                      </a:r>
                      <a:r>
                        <a:rPr lang="en-CA" sz="1400" i="1" dirty="0" smtClean="0">
                          <a:latin typeface="Calibri"/>
                          <a:ea typeface="Calibri"/>
                          <a:cs typeface="Times New Roman"/>
                        </a:rPr>
                        <a:t>Alcohol</a:t>
                      </a:r>
                      <a:endParaRPr lang="en-CA" sz="1400" dirty="0">
                        <a:latin typeface="Calibri"/>
                        <a:ea typeface="Calibri"/>
                        <a:cs typeface="Times New Roman"/>
                      </a:endParaRPr>
                    </a:p>
                  </a:txBody>
                  <a:tcPr marL="68437" marR="68437" marT="34219" marB="3421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bl>
          </a:graphicData>
        </a:graphic>
      </p:graphicFrame>
      <p:sp>
        <p:nvSpPr>
          <p:cNvPr id="5" name="TextBox 4"/>
          <p:cNvSpPr txBox="1"/>
          <p:nvPr/>
        </p:nvSpPr>
        <p:spPr>
          <a:xfrm>
            <a:off x="6165304" y="8774886"/>
            <a:ext cx="720080" cy="261610"/>
          </a:xfrm>
          <a:prstGeom prst="rect">
            <a:avLst/>
          </a:prstGeom>
          <a:noFill/>
        </p:spPr>
        <p:txBody>
          <a:bodyPr wrap="square" rtlCol="0">
            <a:spAutoFit/>
          </a:bodyPr>
          <a:lstStyle/>
          <a:p>
            <a:r>
              <a:rPr lang="en-CA" sz="1050" b="1" i="1" dirty="0" smtClean="0"/>
              <a:t>WB #22</a:t>
            </a:r>
            <a:endParaRPr lang="en-CA" sz="1050" b="1" i="1"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 descr="C:\Users\cparaschos\Desktop\PREempt_Family_CAN_Sell_Sheet SPA-1.jpg"/>
          <p:cNvPicPr>
            <a:picLocks noChangeAspect="1" noChangeArrowheads="1"/>
          </p:cNvPicPr>
          <p:nvPr/>
        </p:nvPicPr>
        <p:blipFill>
          <a:blip r:embed="rId3" cstate="print"/>
          <a:srcRect l="3274" t="4377" b="2618"/>
          <a:stretch>
            <a:fillRect/>
          </a:stretch>
        </p:blipFill>
        <p:spPr bwMode="auto">
          <a:xfrm>
            <a:off x="332656" y="5868144"/>
            <a:ext cx="6381328" cy="3059832"/>
          </a:xfrm>
          <a:prstGeom prst="rect">
            <a:avLst/>
          </a:prstGeom>
          <a:noFill/>
        </p:spPr>
      </p:pic>
      <p:sp>
        <p:nvSpPr>
          <p:cNvPr id="65538" name="Text Box 4"/>
          <p:cNvSpPr txBox="1">
            <a:spLocks noChangeArrowheads="1"/>
          </p:cNvSpPr>
          <p:nvPr/>
        </p:nvSpPr>
        <p:spPr bwMode="auto">
          <a:xfrm>
            <a:off x="457200" y="1979712"/>
            <a:ext cx="5562600" cy="615950"/>
          </a:xfrm>
          <a:prstGeom prst="rect">
            <a:avLst/>
          </a:prstGeom>
          <a:noFill/>
          <a:ln w="9525">
            <a:noFill/>
            <a:miter lim="800000"/>
            <a:headEnd/>
            <a:tailEnd/>
          </a:ln>
        </p:spPr>
        <p:txBody>
          <a:bodyPr>
            <a:spAutoFit/>
          </a:bodyPr>
          <a:lstStyle/>
          <a:p>
            <a:pPr algn="ctr">
              <a:spcBef>
                <a:spcPct val="50000"/>
              </a:spcBef>
            </a:pPr>
            <a:r>
              <a:rPr lang="en-US" sz="1600" dirty="0"/>
              <a:t>Introducing hospital grade cleaner, disinfectant and </a:t>
            </a:r>
            <a:r>
              <a:rPr lang="en-US" sz="1600" dirty="0" err="1"/>
              <a:t>chemosterilant</a:t>
            </a:r>
            <a:r>
              <a:rPr lang="en-US" sz="1600" dirty="0"/>
              <a:t> for the Beauty Industry</a:t>
            </a:r>
            <a:r>
              <a:rPr lang="en-US" dirty="0"/>
              <a:t>:</a:t>
            </a:r>
          </a:p>
        </p:txBody>
      </p:sp>
      <p:sp>
        <p:nvSpPr>
          <p:cNvPr id="65539" name="Line 5"/>
          <p:cNvSpPr>
            <a:spLocks noChangeShapeType="1"/>
          </p:cNvSpPr>
          <p:nvPr/>
        </p:nvSpPr>
        <p:spPr bwMode="auto">
          <a:xfrm>
            <a:off x="533400" y="2699792"/>
            <a:ext cx="5715000" cy="0"/>
          </a:xfrm>
          <a:prstGeom prst="line">
            <a:avLst/>
          </a:prstGeom>
          <a:noFill/>
          <a:ln w="28575">
            <a:solidFill>
              <a:schemeClr val="tx1"/>
            </a:solidFill>
            <a:round/>
            <a:headEnd/>
            <a:tailEnd/>
          </a:ln>
        </p:spPr>
        <p:txBody>
          <a:bodyPr/>
          <a:lstStyle/>
          <a:p>
            <a:endParaRPr lang="en-CA"/>
          </a:p>
        </p:txBody>
      </p:sp>
      <p:sp>
        <p:nvSpPr>
          <p:cNvPr id="65542" name="Rectangle 8"/>
          <p:cNvSpPr>
            <a:spLocks noChangeArrowheads="1"/>
          </p:cNvSpPr>
          <p:nvPr/>
        </p:nvSpPr>
        <p:spPr bwMode="auto">
          <a:xfrm>
            <a:off x="76200" y="2843808"/>
            <a:ext cx="6705600" cy="1292225"/>
          </a:xfrm>
          <a:prstGeom prst="rect">
            <a:avLst/>
          </a:prstGeom>
          <a:noFill/>
          <a:ln w="9525">
            <a:noFill/>
            <a:miter lim="800000"/>
            <a:headEnd/>
            <a:tailEnd/>
          </a:ln>
        </p:spPr>
        <p:txBody>
          <a:bodyPr>
            <a:spAutoFit/>
          </a:bodyPr>
          <a:lstStyle/>
          <a:p>
            <a:pPr algn="ctr"/>
            <a:r>
              <a:rPr lang="en-US" b="0" dirty="0"/>
              <a:t>New chemistry, AHP - Accelerated Hydrogen Peroxide</a:t>
            </a:r>
          </a:p>
          <a:p>
            <a:endParaRPr lang="en-US" b="0" i="1" dirty="0"/>
          </a:p>
          <a:p>
            <a:pPr algn="ctr"/>
            <a:r>
              <a:rPr lang="en-US" sz="1400" b="0" dirty="0"/>
              <a:t>AHP is the technology, </a:t>
            </a:r>
            <a:r>
              <a:rPr lang="en-US" sz="1400" b="0" dirty="0" err="1"/>
              <a:t>Accel</a:t>
            </a:r>
            <a:r>
              <a:rPr lang="en-US" sz="1400" b="0" dirty="0"/>
              <a:t> is the brand</a:t>
            </a:r>
          </a:p>
          <a:p>
            <a:pPr algn="ctr"/>
            <a:r>
              <a:rPr lang="en-US" sz="1400" b="0" dirty="0"/>
              <a:t>This is NOT the 3% Hydrogen Peroxide that you buy in stores.  </a:t>
            </a:r>
          </a:p>
          <a:p>
            <a:pPr algn="ctr"/>
            <a:r>
              <a:rPr lang="en-US" sz="1400" b="0" dirty="0"/>
              <a:t>This is the newest technology in the last 25 years</a:t>
            </a:r>
          </a:p>
        </p:txBody>
      </p:sp>
      <p:sp>
        <p:nvSpPr>
          <p:cNvPr id="65543" name="Rectangle 9"/>
          <p:cNvSpPr>
            <a:spLocks noChangeArrowheads="1"/>
          </p:cNvSpPr>
          <p:nvPr/>
        </p:nvSpPr>
        <p:spPr bwMode="auto">
          <a:xfrm>
            <a:off x="1828800" y="4139952"/>
            <a:ext cx="3352800" cy="923925"/>
          </a:xfrm>
          <a:prstGeom prst="rect">
            <a:avLst/>
          </a:prstGeom>
          <a:noFill/>
          <a:ln w="9525">
            <a:noFill/>
            <a:miter lim="800000"/>
            <a:headEnd/>
            <a:tailEnd/>
          </a:ln>
        </p:spPr>
        <p:txBody>
          <a:bodyPr>
            <a:spAutoFit/>
          </a:bodyPr>
          <a:lstStyle/>
          <a:p>
            <a:pPr algn="ctr">
              <a:buFontTx/>
              <a:buChar char="•"/>
            </a:pPr>
            <a:r>
              <a:rPr lang="en-US" b="0" dirty="0"/>
              <a:t>hospital grade</a:t>
            </a:r>
          </a:p>
          <a:p>
            <a:pPr algn="ctr">
              <a:buFontTx/>
              <a:buChar char="•"/>
            </a:pPr>
            <a:r>
              <a:rPr lang="en-US" b="0" dirty="0"/>
              <a:t>D.I.N </a:t>
            </a:r>
            <a:r>
              <a:rPr lang="en-US" sz="1400" b="0" dirty="0"/>
              <a:t>(Drug Identification Number)</a:t>
            </a:r>
            <a:endParaRPr lang="en-US" b="0" dirty="0"/>
          </a:p>
          <a:p>
            <a:pPr algn="ctr">
              <a:buFontTx/>
              <a:buChar char="•"/>
            </a:pPr>
            <a:r>
              <a:rPr lang="en-US" b="0" dirty="0"/>
              <a:t>Eco-logo certified</a:t>
            </a:r>
          </a:p>
        </p:txBody>
      </p:sp>
      <p:sp>
        <p:nvSpPr>
          <p:cNvPr id="65544" name="Text Box 10"/>
          <p:cNvSpPr txBox="1">
            <a:spLocks noChangeArrowheads="1"/>
          </p:cNvSpPr>
          <p:nvPr/>
        </p:nvSpPr>
        <p:spPr bwMode="auto">
          <a:xfrm>
            <a:off x="609600" y="5076056"/>
            <a:ext cx="5791200" cy="769938"/>
          </a:xfrm>
          <a:prstGeom prst="rect">
            <a:avLst/>
          </a:prstGeom>
          <a:noFill/>
          <a:ln w="9525">
            <a:noFill/>
            <a:miter lim="800000"/>
            <a:headEnd/>
            <a:tailEnd/>
          </a:ln>
        </p:spPr>
        <p:txBody>
          <a:bodyPr>
            <a:spAutoFit/>
          </a:bodyPr>
          <a:lstStyle/>
          <a:p>
            <a:pPr algn="ctr">
              <a:spcBef>
                <a:spcPct val="50000"/>
              </a:spcBef>
            </a:pPr>
            <a:r>
              <a:rPr lang="en-US" sz="1400" b="0" dirty="0"/>
              <a:t>products for use for infection control within the beauty industry, that are effective, fast, and considerate to the health of users and the environment</a:t>
            </a:r>
            <a:r>
              <a:rPr lang="en-US" sz="1600" b="0" dirty="0"/>
              <a:t>.</a:t>
            </a:r>
          </a:p>
        </p:txBody>
      </p:sp>
      <p:sp>
        <p:nvSpPr>
          <p:cNvPr id="65545" name="Slide Number Placeholder 8"/>
          <p:cNvSpPr>
            <a:spLocks noGrp="1"/>
          </p:cNvSpPr>
          <p:nvPr>
            <p:ph type="sldNum" sz="quarter" idx="12"/>
          </p:nvPr>
        </p:nvSpPr>
        <p:spPr>
          <a:noFill/>
        </p:spPr>
        <p:txBody>
          <a:bodyPr/>
          <a:lstStyle/>
          <a:p>
            <a:fld id="{44F46D82-BD49-40E1-A4AC-306A18B2EE30}" type="slidenum">
              <a:rPr lang="en-US" smtClean="0">
                <a:latin typeface="Arial" pitchFamily="34" charset="0"/>
              </a:rPr>
              <a:pPr/>
              <a:t>62</a:t>
            </a:fld>
            <a:endParaRPr lang="en-US" smtClean="0">
              <a:latin typeface="Arial" pitchFamily="34" charset="0"/>
            </a:endParaRPr>
          </a:p>
        </p:txBody>
      </p:sp>
      <p:sp>
        <p:nvSpPr>
          <p:cNvPr id="65547" name="Rectangle 2"/>
          <p:cNvSpPr>
            <a:spLocks noChangeArrowheads="1"/>
          </p:cNvSpPr>
          <p:nvPr/>
        </p:nvSpPr>
        <p:spPr bwMode="auto">
          <a:xfrm>
            <a:off x="304800" y="5724128"/>
            <a:ext cx="6343650" cy="876300"/>
          </a:xfrm>
          <a:prstGeom prst="rect">
            <a:avLst/>
          </a:prstGeom>
          <a:noFill/>
          <a:ln w="9525">
            <a:noFill/>
            <a:miter lim="800000"/>
            <a:headEnd/>
            <a:tailEnd/>
          </a:ln>
        </p:spPr>
        <p:txBody>
          <a:bodyPr bIns="91440" anchor="b"/>
          <a:lstStyle/>
          <a:p>
            <a:pPr algn="ctr"/>
            <a:r>
              <a:rPr lang="en-US" sz="2000" b="1" i="1" dirty="0">
                <a:solidFill>
                  <a:schemeClr val="accent3">
                    <a:lumMod val="50000"/>
                  </a:schemeClr>
                </a:solidFill>
              </a:rPr>
              <a:t>The 4 Pillars of Strength</a:t>
            </a:r>
            <a:r>
              <a:rPr lang="en-US" sz="4000" b="0" dirty="0">
                <a:solidFill>
                  <a:schemeClr val="tx2"/>
                </a:solidFill>
              </a:rPr>
              <a:t/>
            </a:r>
            <a:br>
              <a:rPr lang="en-US" sz="4000" b="0" dirty="0">
                <a:solidFill>
                  <a:schemeClr val="tx2"/>
                </a:solidFill>
              </a:rPr>
            </a:br>
            <a:endParaRPr lang="en-US" sz="4000" b="0" dirty="0">
              <a:solidFill>
                <a:schemeClr val="tx2"/>
              </a:solidFill>
            </a:endParaRPr>
          </a:p>
        </p:txBody>
      </p:sp>
      <p:pic>
        <p:nvPicPr>
          <p:cNvPr id="13" name="Picture 3" descr="C:\Users\cparaschos\Desktop\Untitled-1.jpg"/>
          <p:cNvPicPr>
            <a:picLocks noChangeAspect="1" noChangeArrowheads="1"/>
          </p:cNvPicPr>
          <p:nvPr/>
        </p:nvPicPr>
        <p:blipFill>
          <a:blip r:embed="rId4" cstate="print"/>
          <a:srcRect t="21294" b="7617"/>
          <a:stretch>
            <a:fillRect/>
          </a:stretch>
        </p:blipFill>
        <p:spPr bwMode="auto">
          <a:xfrm>
            <a:off x="0" y="179512"/>
            <a:ext cx="6858000" cy="1728192"/>
          </a:xfrm>
          <a:prstGeom prst="rect">
            <a:avLst/>
          </a:prstGeom>
          <a:noFill/>
        </p:spPr>
      </p:pic>
      <p:sp>
        <p:nvSpPr>
          <p:cNvPr id="11" name="TextBox 10"/>
          <p:cNvSpPr txBox="1"/>
          <p:nvPr/>
        </p:nvSpPr>
        <p:spPr>
          <a:xfrm>
            <a:off x="6165304" y="8774886"/>
            <a:ext cx="720080" cy="261610"/>
          </a:xfrm>
          <a:prstGeom prst="rect">
            <a:avLst/>
          </a:prstGeom>
          <a:noFill/>
        </p:spPr>
        <p:txBody>
          <a:bodyPr wrap="square" rtlCol="0">
            <a:spAutoFit/>
          </a:bodyPr>
          <a:lstStyle/>
          <a:p>
            <a:r>
              <a:rPr lang="en-CA" sz="1050" b="1" i="1" dirty="0" smtClean="0"/>
              <a:t>WB #23</a:t>
            </a:r>
            <a:endParaRPr lang="en-CA" sz="1050" b="1" i="1"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4"/>
          <p:cNvSpPr txBox="1">
            <a:spLocks noChangeArrowheads="1"/>
          </p:cNvSpPr>
          <p:nvPr/>
        </p:nvSpPr>
        <p:spPr bwMode="auto">
          <a:xfrm>
            <a:off x="332656" y="1619672"/>
            <a:ext cx="6336704" cy="3162404"/>
          </a:xfrm>
          <a:prstGeom prst="rect">
            <a:avLst/>
          </a:prstGeom>
          <a:noFill/>
          <a:ln w="9525">
            <a:noFill/>
            <a:miter lim="800000"/>
            <a:headEnd/>
            <a:tailEnd/>
          </a:ln>
        </p:spPr>
        <p:txBody>
          <a:bodyPr wrap="square">
            <a:spAutoFit/>
          </a:bodyPr>
          <a:lstStyle/>
          <a:p>
            <a:pPr>
              <a:spcBef>
                <a:spcPct val="50000"/>
              </a:spcBef>
            </a:pPr>
            <a:r>
              <a:rPr lang="en-US" sz="1600" b="1" i="1" dirty="0"/>
              <a:t>FASTER</a:t>
            </a:r>
          </a:p>
          <a:p>
            <a:pPr>
              <a:spcBef>
                <a:spcPct val="50000"/>
              </a:spcBef>
            </a:pPr>
            <a:r>
              <a:rPr lang="en-US" sz="1300" b="0" dirty="0" err="1" smtClean="0"/>
              <a:t>PREempt</a:t>
            </a:r>
            <a:r>
              <a:rPr lang="en-US" sz="1300" b="0" dirty="0" smtClean="0"/>
              <a:t> RTU has </a:t>
            </a:r>
            <a:r>
              <a:rPr lang="en-US" sz="1300" b="0" dirty="0"/>
              <a:t>a </a:t>
            </a:r>
            <a:r>
              <a:rPr lang="en-US" sz="1300" b="0" dirty="0" smtClean="0"/>
              <a:t>3 </a:t>
            </a:r>
            <a:r>
              <a:rPr lang="en-US" sz="1300" b="0" dirty="0"/>
              <a:t>minute contact time against TB and Polio I, compared to other chemical disinfectants at 10 minutes.</a:t>
            </a:r>
          </a:p>
          <a:p>
            <a:pPr>
              <a:spcBef>
                <a:spcPct val="50000"/>
              </a:spcBef>
            </a:pPr>
            <a:r>
              <a:rPr lang="en-US" sz="1300" b="0" dirty="0"/>
              <a:t>Disinfectants that have long contact times or those that dry before their label contact time will most likely not achieve disinfection.</a:t>
            </a:r>
          </a:p>
          <a:p>
            <a:pPr>
              <a:spcBef>
                <a:spcPct val="50000"/>
              </a:spcBef>
            </a:pPr>
            <a:r>
              <a:rPr lang="en-US" sz="1300" b="0" dirty="0"/>
              <a:t>Faster means less delays, with the ability to accomplish necessary and effective sanitation and disinfection between clients.</a:t>
            </a:r>
          </a:p>
          <a:p>
            <a:pPr>
              <a:spcBef>
                <a:spcPct val="50000"/>
              </a:spcBef>
            </a:pPr>
            <a:endParaRPr lang="en-US" sz="1300" b="0" i="1" dirty="0"/>
          </a:p>
          <a:p>
            <a:pPr>
              <a:spcBef>
                <a:spcPct val="50000"/>
              </a:spcBef>
            </a:pPr>
            <a:r>
              <a:rPr lang="en-US" sz="1300" b="1" dirty="0"/>
              <a:t>STRATEGY:</a:t>
            </a:r>
            <a:r>
              <a:rPr lang="en-US" sz="1300" b="0" i="1" dirty="0"/>
              <a:t/>
            </a:r>
            <a:br>
              <a:rPr lang="en-US" sz="1300" b="0" i="1" dirty="0"/>
            </a:br>
            <a:r>
              <a:rPr lang="en-US" sz="1300" b="0" i="1" dirty="0"/>
              <a:t>clean surfaces with </a:t>
            </a:r>
            <a:r>
              <a:rPr lang="en-US" sz="1300" i="1" dirty="0" err="1" smtClean="0"/>
              <a:t>PREempt</a:t>
            </a:r>
            <a:r>
              <a:rPr lang="en-US" sz="1300" i="1" dirty="0" smtClean="0"/>
              <a:t> RTU </a:t>
            </a:r>
            <a:r>
              <a:rPr lang="en-US" sz="1300" b="0" i="1" dirty="0" smtClean="0"/>
              <a:t>spray </a:t>
            </a:r>
            <a:r>
              <a:rPr lang="en-US" sz="1300" b="0" i="1" dirty="0"/>
              <a:t>and wipes to show clientele that you follow  </a:t>
            </a:r>
            <a:r>
              <a:rPr lang="en-US" sz="1300" i="1" dirty="0"/>
              <a:t>Best Practices </a:t>
            </a:r>
            <a:r>
              <a:rPr lang="en-US" sz="1300" b="0" i="1" dirty="0"/>
              <a:t>relating to infection control. </a:t>
            </a:r>
          </a:p>
          <a:p>
            <a:pPr>
              <a:spcBef>
                <a:spcPct val="50000"/>
              </a:spcBef>
            </a:pPr>
            <a:endParaRPr lang="en-US" sz="1400" b="0" i="1" dirty="0"/>
          </a:p>
        </p:txBody>
      </p:sp>
      <p:sp>
        <p:nvSpPr>
          <p:cNvPr id="66563" name="Slide Number Placeholder 4"/>
          <p:cNvSpPr>
            <a:spLocks noGrp="1"/>
          </p:cNvSpPr>
          <p:nvPr>
            <p:ph type="sldNum" sz="quarter" idx="12"/>
          </p:nvPr>
        </p:nvSpPr>
        <p:spPr>
          <a:noFill/>
        </p:spPr>
        <p:txBody>
          <a:bodyPr/>
          <a:lstStyle/>
          <a:p>
            <a:fld id="{DC49E6C7-EE70-4D6E-9929-972F16CB750A}" type="slidenum">
              <a:rPr lang="en-US" smtClean="0">
                <a:latin typeface="Arial" pitchFamily="34" charset="0"/>
              </a:rPr>
              <a:pPr/>
              <a:t>63</a:t>
            </a:fld>
            <a:endParaRPr lang="en-US" smtClean="0">
              <a:latin typeface="Arial" pitchFamily="34" charset="0"/>
            </a:endParaRPr>
          </a:p>
        </p:txBody>
      </p:sp>
      <p:sp>
        <p:nvSpPr>
          <p:cNvPr id="66566" name="Text Box 4"/>
          <p:cNvSpPr txBox="1">
            <a:spLocks noChangeArrowheads="1"/>
          </p:cNvSpPr>
          <p:nvPr/>
        </p:nvSpPr>
        <p:spPr bwMode="auto">
          <a:xfrm>
            <a:off x="332656" y="4716016"/>
            <a:ext cx="6192688" cy="5957015"/>
          </a:xfrm>
          <a:prstGeom prst="rect">
            <a:avLst/>
          </a:prstGeom>
          <a:noFill/>
          <a:ln w="9525">
            <a:noFill/>
            <a:miter lim="800000"/>
            <a:headEnd/>
            <a:tailEnd/>
          </a:ln>
        </p:spPr>
        <p:txBody>
          <a:bodyPr wrap="square">
            <a:spAutoFit/>
          </a:bodyPr>
          <a:lstStyle/>
          <a:p>
            <a:pPr>
              <a:spcBef>
                <a:spcPct val="50000"/>
              </a:spcBef>
            </a:pPr>
            <a:r>
              <a:rPr lang="en-US" sz="1600" b="1" i="1" dirty="0" smtClean="0"/>
              <a:t>SUSTAINABLE</a:t>
            </a:r>
            <a:endParaRPr lang="en-US" sz="1600" b="1" i="1" dirty="0"/>
          </a:p>
          <a:p>
            <a:pPr>
              <a:lnSpc>
                <a:spcPct val="150000"/>
              </a:lnSpc>
              <a:spcBef>
                <a:spcPct val="50000"/>
              </a:spcBef>
            </a:pPr>
            <a:r>
              <a:rPr lang="en-US" sz="1300" b="0" dirty="0"/>
              <a:t>Whenever possible, choosing “greener” is a responsible thing to do!  Sustainable solutions contain safer ingredient choices</a:t>
            </a:r>
          </a:p>
          <a:p>
            <a:pPr>
              <a:lnSpc>
                <a:spcPct val="150000"/>
              </a:lnSpc>
              <a:spcBef>
                <a:spcPct val="20000"/>
              </a:spcBef>
            </a:pPr>
            <a:r>
              <a:rPr lang="en-US" sz="1300" b="0" dirty="0" err="1" smtClean="0"/>
              <a:t>PREempt</a:t>
            </a:r>
            <a:r>
              <a:rPr lang="en-US" sz="1300" b="0" dirty="0" smtClean="0"/>
              <a:t> </a:t>
            </a:r>
            <a:r>
              <a:rPr lang="en-US" sz="1300" b="0" dirty="0"/>
              <a:t>is environmentally responsible.  Breaks down into Oxygen, Water, Biodegradable soaps</a:t>
            </a:r>
          </a:p>
          <a:p>
            <a:pPr>
              <a:lnSpc>
                <a:spcPct val="150000"/>
              </a:lnSpc>
              <a:spcBef>
                <a:spcPct val="50000"/>
              </a:spcBef>
            </a:pPr>
            <a:r>
              <a:rPr lang="en-US" sz="1300" b="0" dirty="0"/>
              <a:t>AHP was the first Disinfectant-Cleaner to receive </a:t>
            </a:r>
            <a:r>
              <a:rPr lang="en-US" sz="1300" b="0" dirty="0" err="1"/>
              <a:t>EcoLogo</a:t>
            </a:r>
            <a:r>
              <a:rPr lang="en-US" sz="1300" b="0" dirty="0"/>
              <a:t> Certification in Canada and AHP cleaning products have Green Seal certification in USA</a:t>
            </a:r>
          </a:p>
          <a:p>
            <a:pPr>
              <a:lnSpc>
                <a:spcPct val="150000"/>
              </a:lnSpc>
              <a:spcBef>
                <a:spcPct val="50000"/>
              </a:spcBef>
            </a:pPr>
            <a:r>
              <a:rPr lang="en-US" sz="1300" b="0" dirty="0"/>
              <a:t>Does not emit dangerous fumes or bad odors</a:t>
            </a:r>
          </a:p>
          <a:p>
            <a:pPr>
              <a:lnSpc>
                <a:spcPct val="150000"/>
              </a:lnSpc>
              <a:spcBef>
                <a:spcPct val="50000"/>
              </a:spcBef>
            </a:pPr>
            <a:r>
              <a:rPr lang="en-US" sz="1300" b="0" dirty="0"/>
              <a:t>Not dangerous to the aquatic life</a:t>
            </a:r>
          </a:p>
          <a:p>
            <a:pPr>
              <a:spcBef>
                <a:spcPct val="50000"/>
              </a:spcBef>
              <a:buFontTx/>
              <a:buChar char="•"/>
            </a:pPr>
            <a:endParaRPr lang="en-US" sz="1300" b="0" dirty="0"/>
          </a:p>
          <a:p>
            <a:r>
              <a:rPr lang="en-US" sz="1300" b="1" i="1" dirty="0"/>
              <a:t>MARKET YOURSELF!</a:t>
            </a:r>
          </a:p>
          <a:p>
            <a:pPr>
              <a:spcBef>
                <a:spcPct val="20000"/>
              </a:spcBef>
            </a:pPr>
            <a:r>
              <a:rPr lang="en-US" sz="1300" b="0" i="1" dirty="0"/>
              <a:t>When discussing infection control practices with your clients, inform them how environmentally safe </a:t>
            </a:r>
            <a:r>
              <a:rPr lang="en-US" sz="1300" b="0" i="1" dirty="0" err="1" smtClean="0"/>
              <a:t>PREempt</a:t>
            </a:r>
            <a:r>
              <a:rPr lang="en-US" sz="1300" b="0" i="1" dirty="0" smtClean="0"/>
              <a:t> </a:t>
            </a:r>
            <a:r>
              <a:rPr lang="en-US" sz="1300" b="0" i="1" dirty="0"/>
              <a:t>brand is. </a:t>
            </a:r>
          </a:p>
          <a:p>
            <a:pPr>
              <a:spcBef>
                <a:spcPct val="20000"/>
              </a:spcBef>
              <a:buFontTx/>
              <a:buChar char="•"/>
            </a:pPr>
            <a:endParaRPr lang="en-US" sz="1400" b="0" dirty="0"/>
          </a:p>
          <a:p>
            <a:pPr>
              <a:spcBef>
                <a:spcPct val="20000"/>
              </a:spcBef>
              <a:buFontTx/>
              <a:buChar char="•"/>
            </a:pPr>
            <a:endParaRPr lang="en-US" b="0" dirty="0"/>
          </a:p>
          <a:p>
            <a:pPr>
              <a:spcBef>
                <a:spcPct val="50000"/>
              </a:spcBef>
            </a:pPr>
            <a:endParaRPr lang="en-US" b="0" dirty="0"/>
          </a:p>
          <a:p>
            <a:pPr>
              <a:spcBef>
                <a:spcPct val="50000"/>
              </a:spcBef>
            </a:pPr>
            <a:endParaRPr lang="en-US" dirty="0"/>
          </a:p>
          <a:p>
            <a:pPr>
              <a:spcBef>
                <a:spcPct val="50000"/>
              </a:spcBef>
            </a:pPr>
            <a:endParaRPr lang="en-US" dirty="0"/>
          </a:p>
        </p:txBody>
      </p:sp>
      <p:pic>
        <p:nvPicPr>
          <p:cNvPr id="7" name="Picture 3" descr="C:\Users\cparaschos\Desktop\Untitled-1.jpg"/>
          <p:cNvPicPr>
            <a:picLocks noChangeAspect="1" noChangeArrowheads="1"/>
          </p:cNvPicPr>
          <p:nvPr/>
        </p:nvPicPr>
        <p:blipFill>
          <a:blip r:embed="rId2" cstate="print"/>
          <a:srcRect t="21294" b="7617"/>
          <a:stretch>
            <a:fillRect/>
          </a:stretch>
        </p:blipFill>
        <p:spPr bwMode="auto">
          <a:xfrm>
            <a:off x="0" y="251520"/>
            <a:ext cx="6858000" cy="1440160"/>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4"/>
          <p:cNvSpPr txBox="1">
            <a:spLocks noChangeArrowheads="1"/>
          </p:cNvSpPr>
          <p:nvPr/>
        </p:nvSpPr>
        <p:spPr bwMode="auto">
          <a:xfrm>
            <a:off x="152400" y="1477679"/>
            <a:ext cx="6705600" cy="6478697"/>
          </a:xfrm>
          <a:prstGeom prst="rect">
            <a:avLst/>
          </a:prstGeom>
          <a:noFill/>
          <a:ln w="9525">
            <a:noFill/>
            <a:miter lim="800000"/>
            <a:headEnd/>
            <a:tailEnd/>
          </a:ln>
        </p:spPr>
        <p:txBody>
          <a:bodyPr>
            <a:spAutoFit/>
          </a:bodyPr>
          <a:lstStyle/>
          <a:p>
            <a:pPr>
              <a:spcBef>
                <a:spcPct val="50000"/>
              </a:spcBef>
            </a:pPr>
            <a:r>
              <a:rPr lang="en-US" sz="1600" b="1" i="1" dirty="0"/>
              <a:t>CLEANER</a:t>
            </a:r>
          </a:p>
          <a:p>
            <a:pPr>
              <a:spcBef>
                <a:spcPct val="50000"/>
              </a:spcBef>
            </a:pPr>
            <a:r>
              <a:rPr lang="en-US" sz="1300" b="0" dirty="0"/>
              <a:t>Superior cleaning action of AHP allows you to use </a:t>
            </a:r>
            <a:r>
              <a:rPr lang="en-US" sz="1300" dirty="0" err="1" smtClean="0"/>
              <a:t>PREempt</a:t>
            </a:r>
            <a:r>
              <a:rPr lang="en-US" sz="1300" dirty="0" smtClean="0"/>
              <a:t> RTU/WIPES </a:t>
            </a:r>
            <a:r>
              <a:rPr lang="en-US" sz="1300" b="0" dirty="0" smtClean="0"/>
              <a:t>as </a:t>
            </a:r>
            <a:r>
              <a:rPr lang="en-US" sz="1300" b="0" dirty="0"/>
              <a:t>a cleaner as well as a disinfectant.</a:t>
            </a:r>
          </a:p>
          <a:p>
            <a:pPr>
              <a:spcBef>
                <a:spcPct val="50000"/>
              </a:spcBef>
            </a:pPr>
            <a:r>
              <a:rPr lang="en-US" sz="1300" b="0" dirty="0"/>
              <a:t>Most disinfectants on the market are considered poor cleaners and therefore require the surface to be pre-cleaned in order for them to make their germicidal claims.</a:t>
            </a:r>
          </a:p>
          <a:p>
            <a:endParaRPr lang="en-US" sz="1300" b="0" dirty="0"/>
          </a:p>
          <a:p>
            <a:r>
              <a:rPr lang="en-US" sz="1300" b="0" dirty="0"/>
              <a:t>Regular cleaning of work environment reduces employee sick days</a:t>
            </a:r>
          </a:p>
          <a:p>
            <a:endParaRPr lang="en-US" sz="1300" b="0" dirty="0"/>
          </a:p>
          <a:p>
            <a:r>
              <a:rPr lang="en-US" sz="1300" b="0" dirty="0"/>
              <a:t>If client comes in sick, employee adds barrier of protection so germs do not spread</a:t>
            </a:r>
          </a:p>
          <a:p>
            <a:endParaRPr lang="en-US" sz="1300" b="0" dirty="0"/>
          </a:p>
          <a:p>
            <a:r>
              <a:rPr lang="en-US" sz="1300" b="0" dirty="0"/>
              <a:t>Health scares (such as STAPH infections, nail fungus  and H1N1) adversely affect the salon/spa industry</a:t>
            </a:r>
          </a:p>
          <a:p>
            <a:endParaRPr lang="en-US" sz="1300" b="0" dirty="0"/>
          </a:p>
          <a:p>
            <a:r>
              <a:rPr lang="en-US" sz="1300" b="0" i="1" dirty="0"/>
              <a:t>STRATEGY:</a:t>
            </a:r>
          </a:p>
          <a:p>
            <a:r>
              <a:rPr lang="en-US" sz="1300" b="0" i="1" dirty="0"/>
              <a:t>Do things right!  Effectively clean first and then disinfect your business/work area to build trust in your clients so that they will want to return to you and your business.  Don’t take the risk of skipping proper infection control.  You do not want to be the location where they “acquired” an infectious disease such as nail fungus and Staph.</a:t>
            </a:r>
          </a:p>
          <a:p>
            <a:endParaRPr lang="en-US" sz="1400" b="0" i="1" dirty="0"/>
          </a:p>
          <a:p>
            <a:endParaRPr lang="en-US" sz="1400" b="0" dirty="0"/>
          </a:p>
          <a:p>
            <a:endParaRPr lang="en-US" sz="1400" b="0" dirty="0"/>
          </a:p>
          <a:p>
            <a:pPr>
              <a:spcBef>
                <a:spcPct val="50000"/>
              </a:spcBef>
            </a:pPr>
            <a:endParaRPr lang="en-US" sz="1400" b="0" dirty="0"/>
          </a:p>
          <a:p>
            <a:pPr>
              <a:spcBef>
                <a:spcPct val="50000"/>
              </a:spcBef>
            </a:pPr>
            <a:endParaRPr lang="en-US" b="0" dirty="0"/>
          </a:p>
          <a:p>
            <a:pPr>
              <a:spcBef>
                <a:spcPct val="50000"/>
              </a:spcBef>
              <a:buFontTx/>
              <a:buChar char="•"/>
            </a:pPr>
            <a:endParaRPr lang="en-US" dirty="0"/>
          </a:p>
          <a:p>
            <a:pPr>
              <a:spcBef>
                <a:spcPct val="50000"/>
              </a:spcBef>
            </a:pPr>
            <a:endParaRPr lang="en-US" dirty="0"/>
          </a:p>
          <a:p>
            <a:pPr>
              <a:spcBef>
                <a:spcPct val="50000"/>
              </a:spcBef>
            </a:pPr>
            <a:endParaRPr lang="en-US" sz="1400" b="0" dirty="0"/>
          </a:p>
        </p:txBody>
      </p:sp>
      <p:graphicFrame>
        <p:nvGraphicFramePr>
          <p:cNvPr id="3074" name="Object 3"/>
          <p:cNvGraphicFramePr>
            <a:graphicFrameLocks noChangeAspect="1"/>
          </p:cNvGraphicFramePr>
          <p:nvPr/>
        </p:nvGraphicFramePr>
        <p:xfrm>
          <a:off x="35768" y="5825430"/>
          <a:ext cx="5181600" cy="3067050"/>
        </p:xfrm>
        <a:graphic>
          <a:graphicData uri="http://schemas.openxmlformats.org/presentationml/2006/ole">
            <mc:AlternateContent xmlns:mc="http://schemas.openxmlformats.org/markup-compatibility/2006">
              <mc:Choice xmlns:v="urn:schemas-microsoft-com:vml" Requires="v">
                <p:oleObj spid="_x0000_s173060" name="Worksheet" r:id="rId3" imgW="6115146" imgH="3619402" progId="Excel.Sheet.8">
                  <p:embed/>
                </p:oleObj>
              </mc:Choice>
              <mc:Fallback>
                <p:oleObj name="Worksheet" r:id="rId3" imgW="6115146" imgH="3619402" progId="Excel.Shee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68" y="5825430"/>
                        <a:ext cx="5181600" cy="306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6" name="Text Box 6"/>
          <p:cNvSpPr txBox="1">
            <a:spLocks noChangeArrowheads="1"/>
          </p:cNvSpPr>
          <p:nvPr/>
        </p:nvSpPr>
        <p:spPr bwMode="auto">
          <a:xfrm>
            <a:off x="2438400" y="5563344"/>
            <a:ext cx="1752600" cy="304800"/>
          </a:xfrm>
          <a:prstGeom prst="rect">
            <a:avLst/>
          </a:prstGeom>
          <a:noFill/>
          <a:ln w="9525">
            <a:noFill/>
            <a:miter lim="800000"/>
            <a:headEnd/>
            <a:tailEnd/>
          </a:ln>
        </p:spPr>
        <p:txBody>
          <a:bodyPr>
            <a:spAutoFit/>
          </a:bodyPr>
          <a:lstStyle/>
          <a:p>
            <a:pPr>
              <a:spcBef>
                <a:spcPct val="50000"/>
              </a:spcBef>
            </a:pPr>
            <a:r>
              <a:rPr lang="en-US" sz="1400" b="1" i="1" dirty="0"/>
              <a:t>Cleaning Efficacy</a:t>
            </a:r>
          </a:p>
        </p:txBody>
      </p:sp>
      <p:sp>
        <p:nvSpPr>
          <p:cNvPr id="3077" name="Rectangle 7"/>
          <p:cNvSpPr>
            <a:spLocks noChangeArrowheads="1"/>
          </p:cNvSpPr>
          <p:nvPr/>
        </p:nvSpPr>
        <p:spPr bwMode="auto">
          <a:xfrm>
            <a:off x="2550368" y="7349430"/>
            <a:ext cx="2438400" cy="854075"/>
          </a:xfrm>
          <a:prstGeom prst="rect">
            <a:avLst/>
          </a:prstGeom>
          <a:noFill/>
          <a:ln w="9525">
            <a:noFill/>
            <a:miter lim="800000"/>
            <a:headEnd/>
            <a:tailEnd/>
          </a:ln>
        </p:spPr>
        <p:txBody>
          <a:bodyPr>
            <a:spAutoFit/>
          </a:bodyPr>
          <a:lstStyle/>
          <a:p>
            <a:r>
              <a:rPr lang="en-US" sz="1000" b="0" dirty="0">
                <a:solidFill>
                  <a:srgbClr val="131313"/>
                </a:solidFill>
              </a:rPr>
              <a:t>Canadian Standards Board Test  CGSB 2.16-87  Cleaning Efficacy</a:t>
            </a:r>
          </a:p>
          <a:p>
            <a:r>
              <a:rPr lang="en-US" sz="1000" b="0" dirty="0">
                <a:solidFill>
                  <a:srgbClr val="131313"/>
                </a:solidFill>
              </a:rPr>
              <a:t>Result Parameter:  80% cleaning efficiency is considered acceptable per Government testing standards.</a:t>
            </a:r>
          </a:p>
        </p:txBody>
      </p:sp>
      <p:sp>
        <p:nvSpPr>
          <p:cNvPr id="3078" name="Rectangle 8"/>
          <p:cNvSpPr>
            <a:spLocks noChangeArrowheads="1"/>
          </p:cNvSpPr>
          <p:nvPr/>
        </p:nvSpPr>
        <p:spPr bwMode="auto">
          <a:xfrm>
            <a:off x="4988768" y="5977830"/>
            <a:ext cx="1752600" cy="1815882"/>
          </a:xfrm>
          <a:prstGeom prst="rect">
            <a:avLst/>
          </a:prstGeom>
          <a:noFill/>
          <a:ln w="9525">
            <a:noFill/>
            <a:miter lim="800000"/>
            <a:headEnd/>
            <a:tailEnd/>
          </a:ln>
        </p:spPr>
        <p:txBody>
          <a:bodyPr>
            <a:spAutoFit/>
          </a:bodyPr>
          <a:lstStyle/>
          <a:p>
            <a:r>
              <a:rPr lang="en-CA" sz="1400" b="1" i="1" dirty="0"/>
              <a:t>AHP </a:t>
            </a:r>
            <a:r>
              <a:rPr lang="en-CA" sz="1400" dirty="0"/>
              <a:t>has been proven to clean up to </a:t>
            </a:r>
            <a:r>
              <a:rPr lang="en-CA" sz="1400" b="1" i="1" dirty="0"/>
              <a:t>7X </a:t>
            </a:r>
            <a:r>
              <a:rPr lang="en-CA" sz="1400" dirty="0"/>
              <a:t>better than a quaternary ammonia compound. </a:t>
            </a:r>
            <a:r>
              <a:rPr lang="en-CA" sz="1400" dirty="0" err="1"/>
              <a:t>Quats</a:t>
            </a:r>
            <a:r>
              <a:rPr lang="en-CA" sz="1400" dirty="0"/>
              <a:t> are the standard floor cleaners in hospitals.</a:t>
            </a:r>
            <a:br>
              <a:rPr lang="en-CA" sz="1400" dirty="0"/>
            </a:br>
            <a:endParaRPr lang="en-US" sz="1400" dirty="0"/>
          </a:p>
        </p:txBody>
      </p:sp>
      <p:sp>
        <p:nvSpPr>
          <p:cNvPr id="3079" name="Slide Number Placeholder 8"/>
          <p:cNvSpPr>
            <a:spLocks noGrp="1"/>
          </p:cNvSpPr>
          <p:nvPr>
            <p:ph type="sldNum" sz="quarter" idx="12"/>
          </p:nvPr>
        </p:nvSpPr>
        <p:spPr>
          <a:noFill/>
        </p:spPr>
        <p:txBody>
          <a:bodyPr/>
          <a:lstStyle/>
          <a:p>
            <a:fld id="{AF2EB51A-CA7C-4F3A-8D40-F4C23A5192F7}" type="slidenum">
              <a:rPr lang="en-US" smtClean="0">
                <a:latin typeface="Arial" pitchFamily="34" charset="0"/>
              </a:rPr>
              <a:pPr/>
              <a:t>64</a:t>
            </a:fld>
            <a:endParaRPr lang="en-US" smtClean="0">
              <a:latin typeface="Arial" pitchFamily="34" charset="0"/>
            </a:endParaRPr>
          </a:p>
        </p:txBody>
      </p:sp>
      <p:pic>
        <p:nvPicPr>
          <p:cNvPr id="10" name="Picture 3" descr="C:\Users\cparaschos\Desktop\Untitled-1.jpg"/>
          <p:cNvPicPr>
            <a:picLocks noChangeAspect="1" noChangeArrowheads="1"/>
          </p:cNvPicPr>
          <p:nvPr/>
        </p:nvPicPr>
        <p:blipFill>
          <a:blip r:embed="rId5" cstate="print"/>
          <a:srcRect t="21294" b="7617"/>
          <a:stretch>
            <a:fillRect/>
          </a:stretch>
        </p:blipFill>
        <p:spPr bwMode="auto">
          <a:xfrm>
            <a:off x="0" y="107504"/>
            <a:ext cx="6858000" cy="1440160"/>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4"/>
          <p:cNvSpPr txBox="1">
            <a:spLocks noChangeArrowheads="1"/>
          </p:cNvSpPr>
          <p:nvPr/>
        </p:nvSpPr>
        <p:spPr bwMode="auto">
          <a:xfrm>
            <a:off x="188640" y="1547664"/>
            <a:ext cx="6553200" cy="8125301"/>
          </a:xfrm>
          <a:prstGeom prst="rect">
            <a:avLst/>
          </a:prstGeom>
          <a:noFill/>
          <a:ln w="9525">
            <a:noFill/>
            <a:miter lim="800000"/>
            <a:headEnd/>
            <a:tailEnd/>
          </a:ln>
        </p:spPr>
        <p:txBody>
          <a:bodyPr>
            <a:spAutoFit/>
          </a:bodyPr>
          <a:lstStyle/>
          <a:p>
            <a:pPr>
              <a:spcBef>
                <a:spcPct val="50000"/>
              </a:spcBef>
            </a:pPr>
            <a:r>
              <a:rPr lang="en-US" sz="1600" b="1" i="1" dirty="0" smtClean="0"/>
              <a:t>RESPONSIBLE </a:t>
            </a:r>
          </a:p>
          <a:p>
            <a:pPr>
              <a:spcBef>
                <a:spcPct val="50000"/>
              </a:spcBef>
            </a:pPr>
            <a:r>
              <a:rPr lang="en-US" sz="1300" b="0" dirty="0" smtClean="0"/>
              <a:t>Chemicals that are safer for users and occupants  provide for a healthier indoor environment.</a:t>
            </a:r>
          </a:p>
          <a:p>
            <a:pPr>
              <a:spcBef>
                <a:spcPct val="50000"/>
              </a:spcBef>
            </a:pPr>
            <a:r>
              <a:rPr lang="en-US" sz="1300" b="0" dirty="0" smtClean="0"/>
              <a:t>The </a:t>
            </a:r>
            <a:r>
              <a:rPr lang="en-US" sz="1300" b="0" dirty="0"/>
              <a:t>personal health and safety of users and occupants where there is exposure to chemical germicides is a growing concern and an emerging issue.</a:t>
            </a:r>
            <a:br>
              <a:rPr lang="en-US" sz="1300" b="0" dirty="0"/>
            </a:br>
            <a:endParaRPr lang="en-US" sz="1300" b="0" dirty="0"/>
          </a:p>
          <a:p>
            <a:r>
              <a:rPr lang="en-US" sz="1300" b="1" i="1" dirty="0"/>
              <a:t>AHP </a:t>
            </a:r>
            <a:r>
              <a:rPr lang="en-US" sz="1300" b="0" dirty="0"/>
              <a:t>based disinfectants are:</a:t>
            </a:r>
          </a:p>
          <a:p>
            <a:pPr lvl="1">
              <a:buFontTx/>
              <a:buChar char="•"/>
            </a:pPr>
            <a:r>
              <a:rPr lang="en-US" sz="1300" b="0" dirty="0"/>
              <a:t>Non-toxic</a:t>
            </a:r>
          </a:p>
          <a:p>
            <a:pPr lvl="1">
              <a:buFontTx/>
              <a:buChar char="•"/>
            </a:pPr>
            <a:r>
              <a:rPr lang="en-US" sz="1300" b="0" dirty="0"/>
              <a:t>Non-corrosive to skin</a:t>
            </a:r>
          </a:p>
          <a:p>
            <a:pPr lvl="1">
              <a:buFontTx/>
              <a:buChar char="•"/>
            </a:pPr>
            <a:r>
              <a:rPr lang="en-US" sz="1300" b="0" dirty="0"/>
              <a:t>Non-irritating to eyes</a:t>
            </a:r>
          </a:p>
          <a:p>
            <a:pPr lvl="1">
              <a:buFontTx/>
              <a:buChar char="•"/>
            </a:pPr>
            <a:r>
              <a:rPr lang="en-US" sz="1300" b="0" dirty="0"/>
              <a:t>Contain no Volatile Organic Compounds (VOC’s)</a:t>
            </a:r>
          </a:p>
          <a:p>
            <a:pPr lvl="1">
              <a:buFontTx/>
              <a:buChar char="•"/>
            </a:pPr>
            <a:r>
              <a:rPr lang="en-US" sz="1300" b="0" dirty="0"/>
              <a:t>No added dyes or fragrances (clean should never have a smell)</a:t>
            </a:r>
          </a:p>
          <a:p>
            <a:pPr lvl="1"/>
            <a:r>
              <a:rPr lang="en-US" sz="1300" dirty="0"/>
              <a:t>	</a:t>
            </a:r>
          </a:p>
          <a:p>
            <a:pPr lvl="1"/>
            <a:endParaRPr lang="en-US" sz="1300" dirty="0"/>
          </a:p>
          <a:p>
            <a:r>
              <a:rPr lang="en-US" sz="1300" b="0" dirty="0"/>
              <a:t>Keeps both client and service provider safer</a:t>
            </a:r>
          </a:p>
          <a:p>
            <a:pPr lvl="1"/>
            <a:endParaRPr lang="en-US" sz="1300" b="0" dirty="0"/>
          </a:p>
          <a:p>
            <a:r>
              <a:rPr lang="en-US" sz="1300" b="0" dirty="0"/>
              <a:t>Effective and fast without being hazardous.  Other chemical disinfectants are known to be drying and/or rough on the skin, and or hazardous to air quality.  Worst case – carcinogenic!</a:t>
            </a:r>
          </a:p>
          <a:p>
            <a:endParaRPr lang="en-US" sz="1300" b="0" dirty="0"/>
          </a:p>
          <a:p>
            <a:r>
              <a:rPr lang="en-US" sz="1300" b="0" dirty="0"/>
              <a:t>No client wants to be exposed to harmful chemicals in a salon/spa setting.  They are coming to ‘improve’ themselves, not put themselves at a health risk.</a:t>
            </a:r>
          </a:p>
          <a:p>
            <a:endParaRPr lang="en-US" sz="1300" b="0" dirty="0"/>
          </a:p>
          <a:p>
            <a:r>
              <a:rPr lang="en-US" sz="1300" b="0" dirty="0"/>
              <a:t>There are increasing instances of chemical sensitivities and trends towards “fragrance free” products – be ahead of the game with no fragrance sanitation and disinfection!</a:t>
            </a:r>
          </a:p>
          <a:p>
            <a:endParaRPr lang="en-US" sz="1400" b="0" dirty="0"/>
          </a:p>
          <a:p>
            <a:endParaRPr lang="en-US" sz="1400" b="0" dirty="0"/>
          </a:p>
          <a:p>
            <a:endParaRPr lang="en-US" sz="1400" b="0" dirty="0"/>
          </a:p>
          <a:p>
            <a:endParaRPr lang="en-US" sz="1400" b="0" dirty="0"/>
          </a:p>
          <a:p>
            <a:r>
              <a:rPr lang="en-US" sz="1400" b="1" i="1" dirty="0"/>
              <a:t>STRATEGY:</a:t>
            </a:r>
          </a:p>
          <a:p>
            <a:r>
              <a:rPr lang="en-US" sz="1300" b="0" i="1" dirty="0"/>
              <a:t>During a treatment, have a conversation with your client(s) and explain the health and safety of using AHP in your business. This will build stronger </a:t>
            </a:r>
            <a:r>
              <a:rPr lang="en-US" sz="1300" b="0" i="1" dirty="0" smtClean="0"/>
              <a:t>and longer </a:t>
            </a:r>
            <a:r>
              <a:rPr lang="en-US" sz="1300" b="0" i="1" dirty="0"/>
              <a:t>lasting relationships!</a:t>
            </a:r>
          </a:p>
          <a:p>
            <a:endParaRPr lang="en-US" sz="1300" b="0" i="1" dirty="0"/>
          </a:p>
          <a:p>
            <a:endParaRPr lang="en-US" sz="1400" b="0" dirty="0"/>
          </a:p>
          <a:p>
            <a:pPr>
              <a:buFontTx/>
              <a:buChar char="•"/>
            </a:pPr>
            <a:endParaRPr lang="en-US" b="0" i="1" dirty="0"/>
          </a:p>
          <a:p>
            <a:pPr lvl="1"/>
            <a:endParaRPr lang="en-US" b="0" dirty="0"/>
          </a:p>
          <a:p>
            <a:pPr>
              <a:spcBef>
                <a:spcPct val="50000"/>
              </a:spcBef>
            </a:pPr>
            <a:endParaRPr lang="en-US" dirty="0"/>
          </a:p>
          <a:p>
            <a:pPr>
              <a:spcBef>
                <a:spcPct val="50000"/>
              </a:spcBef>
            </a:pPr>
            <a:endParaRPr lang="en-US" sz="1400" b="0" dirty="0"/>
          </a:p>
        </p:txBody>
      </p:sp>
      <p:sp>
        <p:nvSpPr>
          <p:cNvPr id="67587" name="Slide Number Placeholder 3"/>
          <p:cNvSpPr>
            <a:spLocks noGrp="1"/>
          </p:cNvSpPr>
          <p:nvPr>
            <p:ph type="sldNum" sz="quarter" idx="12"/>
          </p:nvPr>
        </p:nvSpPr>
        <p:spPr>
          <a:noFill/>
        </p:spPr>
        <p:txBody>
          <a:bodyPr/>
          <a:lstStyle/>
          <a:p>
            <a:fld id="{6D773B90-18A6-4522-AF6A-E24E1EB6AB55}" type="slidenum">
              <a:rPr lang="en-US" smtClean="0">
                <a:latin typeface="Arial" pitchFamily="34" charset="0"/>
              </a:rPr>
              <a:pPr/>
              <a:t>65</a:t>
            </a:fld>
            <a:endParaRPr lang="en-US" smtClean="0">
              <a:latin typeface="Arial" pitchFamily="34" charset="0"/>
            </a:endParaRPr>
          </a:p>
        </p:txBody>
      </p:sp>
      <p:pic>
        <p:nvPicPr>
          <p:cNvPr id="7" name="Picture 3" descr="C:\Users\cparaschos\Desktop\Untitled-1.jpg"/>
          <p:cNvPicPr>
            <a:picLocks noChangeAspect="1" noChangeArrowheads="1"/>
          </p:cNvPicPr>
          <p:nvPr/>
        </p:nvPicPr>
        <p:blipFill>
          <a:blip r:embed="rId2" cstate="print"/>
          <a:srcRect t="21294" b="7617"/>
          <a:stretch>
            <a:fillRect/>
          </a:stretch>
        </p:blipFill>
        <p:spPr bwMode="auto">
          <a:xfrm>
            <a:off x="0" y="107504"/>
            <a:ext cx="6858000" cy="1440160"/>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260648" y="1634768"/>
            <a:ext cx="6336704" cy="1785104"/>
          </a:xfrm>
          <a:prstGeom prst="rect">
            <a:avLst/>
          </a:prstGeom>
          <a:noFill/>
          <a:ln w="9525">
            <a:noFill/>
            <a:miter lim="800000"/>
            <a:headEnd/>
            <a:tailEnd/>
          </a:ln>
        </p:spPr>
        <p:txBody>
          <a:bodyPr wrap="square" anchor="ctr">
            <a:spAutoFit/>
          </a:bodyPr>
          <a:lstStyle/>
          <a:p>
            <a:r>
              <a:rPr lang="en-US" b="1" i="1" dirty="0">
                <a:latin typeface="Arial Narrow" pitchFamily="34" charset="0"/>
                <a:cs typeface="Times New Roman" pitchFamily="18" charset="0"/>
              </a:rPr>
              <a:t>COMPARE CHEMICAL CLEANERS, using the 4 Pillars</a:t>
            </a:r>
            <a:endParaRPr lang="en-US" sz="900" b="1" i="1" dirty="0"/>
          </a:p>
          <a:p>
            <a:pPr eaLnBrk="0" hangingPunct="0"/>
            <a:r>
              <a:rPr lang="en-US" sz="1400" dirty="0">
                <a:latin typeface="Arial Narrow" pitchFamily="34" charset="0"/>
                <a:cs typeface="Times New Roman" pitchFamily="18" charset="0"/>
              </a:rPr>
              <a:t> found in your work environment</a:t>
            </a:r>
            <a:endParaRPr lang="en-US" sz="900" dirty="0"/>
          </a:p>
          <a:p>
            <a:pPr eaLnBrk="0" hangingPunct="0"/>
            <a:r>
              <a:rPr lang="en-US" sz="1200" b="0" dirty="0">
                <a:solidFill>
                  <a:srgbClr val="000000"/>
                </a:solidFill>
                <a:ea typeface="Times New Roman" pitchFamily="18" charset="0"/>
                <a:cs typeface="Arial" pitchFamily="34" charset="0"/>
              </a:rPr>
              <a:t>Disinfectant chemicals act to disrupt significant cellular structures or processes in order to kill or eliminate microorganisms. A number of different chemicals have been commercialized as disinfectants</a:t>
            </a:r>
            <a:endParaRPr lang="en-US" sz="900" b="0" dirty="0"/>
          </a:p>
          <a:p>
            <a:pPr eaLnBrk="0" hangingPunct="0"/>
            <a:r>
              <a:rPr lang="en-US" sz="1200" b="1" i="1" dirty="0">
                <a:latin typeface="Arial Narrow" pitchFamily="34" charset="0"/>
                <a:cs typeface="Times New Roman" pitchFamily="18" charset="0"/>
              </a:rPr>
              <a:t>*note:  </a:t>
            </a:r>
            <a:r>
              <a:rPr lang="en-US" sz="1200" b="0" i="1" dirty="0">
                <a:latin typeface="Arial Narrow" pitchFamily="34" charset="0"/>
                <a:cs typeface="Times New Roman" pitchFamily="18" charset="0"/>
              </a:rPr>
              <a:t>Time refers to scientific research performed in laboratory on TB strain bacterium.  This is a standard of measurement.</a:t>
            </a:r>
            <a:endParaRPr lang="en-US" sz="900" b="0" i="1" dirty="0"/>
          </a:p>
          <a:p>
            <a:pPr eaLnBrk="0" hangingPunct="0"/>
            <a:endParaRPr lang="en-US" b="0" i="1" dirty="0"/>
          </a:p>
        </p:txBody>
      </p:sp>
      <p:graphicFrame>
        <p:nvGraphicFramePr>
          <p:cNvPr id="20556" name="Group 76"/>
          <p:cNvGraphicFramePr>
            <a:graphicFrameLocks noGrp="1"/>
          </p:cNvGraphicFramePr>
          <p:nvPr/>
        </p:nvGraphicFramePr>
        <p:xfrm>
          <a:off x="304800" y="3177480"/>
          <a:ext cx="6275388" cy="5715000"/>
        </p:xfrm>
        <a:graphic>
          <a:graphicData uri="http://schemas.openxmlformats.org/drawingml/2006/table">
            <a:tbl>
              <a:tblPr/>
              <a:tblGrid>
                <a:gridCol w="990600"/>
                <a:gridCol w="1524000"/>
                <a:gridCol w="1136650"/>
                <a:gridCol w="1285875"/>
                <a:gridCol w="1338263"/>
              </a:tblGrid>
              <a:tr h="4492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Narrow" pitchFamily="34" charset="0"/>
                          <a:cs typeface="Times New Roman" pitchFamily="18" charset="0"/>
                        </a:rPr>
                        <a:t>CHEMICAL</a:t>
                      </a:r>
                      <a:endParaRPr kumimoji="0" lang="en-US" sz="1200" b="1"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Narrow" pitchFamily="34" charset="0"/>
                          <a:cs typeface="Times New Roman" pitchFamily="18" charset="0"/>
                        </a:rPr>
                        <a:t>CLEANER</a:t>
                      </a:r>
                      <a:endParaRPr kumimoji="0" lang="en-US" sz="1200" b="1"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Narrow" pitchFamily="34" charset="0"/>
                          <a:cs typeface="Times New Roman" pitchFamily="18" charset="0"/>
                        </a:rPr>
                        <a:t>CONTACT TIME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Narrow" pitchFamily="34" charset="0"/>
                          <a:cs typeface="Times New Roman" pitchFamily="18" charset="0"/>
                        </a:rPr>
                        <a:t>(as a disinfectant)</a:t>
                      </a:r>
                      <a:endParaRPr kumimoji="0" lang="en-US" sz="1200" b="1"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Narrow" pitchFamily="34" charset="0"/>
                          <a:cs typeface="Times New Roman" pitchFamily="18" charset="0"/>
                        </a:rPr>
                        <a:t>RESPONSIBLE</a:t>
                      </a:r>
                      <a:endParaRPr kumimoji="0" lang="en-US" sz="1200" b="1"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Narrow" pitchFamily="34" charset="0"/>
                          <a:cs typeface="Times New Roman" pitchFamily="18" charset="0"/>
                        </a:rPr>
                        <a:t>SUSTAINABLE</a:t>
                      </a:r>
                      <a:endParaRPr kumimoji="0" lang="en-US" sz="1200" b="1"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596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Narrow" pitchFamily="34" charset="0"/>
                          <a:cs typeface="Times New Roman" pitchFamily="18" charset="0"/>
                        </a:rPr>
                        <a:t>Aldehydes</a:t>
                      </a:r>
                      <a:endParaRPr kumimoji="0" lang="en-US" sz="1100" b="0"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Narrow" pitchFamily="34" charset="0"/>
                          <a:cs typeface="Times New Roman" pitchFamily="18" charset="0"/>
                        </a:rPr>
                        <a:t>Not a cleaner (can  bind micro organisms to surfaces)</a:t>
                      </a:r>
                      <a:endParaRPr kumimoji="0" lang="en-US" sz="1100" b="0"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Narrow" pitchFamily="34" charset="0"/>
                          <a:cs typeface="Times New Roman" pitchFamily="18" charset="0"/>
                        </a:rPr>
                        <a:t>45 mins (TB)</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Narrow" pitchFamily="34" charset="0"/>
                          <a:cs typeface="Times New Roman" pitchFamily="18" charset="0"/>
                        </a:rPr>
                        <a:t>Sterilize 8-12 hours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Narrow" pitchFamily="34" charset="0"/>
                          <a:cs typeface="Times New Roman" pitchFamily="18" charset="0"/>
                        </a:rPr>
                        <a:t>Must pre-clean</a:t>
                      </a:r>
                      <a:endParaRPr kumimoji="0" lang="en-US" sz="1100" b="0"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Narrow" pitchFamily="34" charset="0"/>
                          <a:cs typeface="Times New Roman" pitchFamily="18" charset="0"/>
                        </a:rPr>
                        <a:t>Toxic fumes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Narrow" pitchFamily="34" charset="0"/>
                          <a:cs typeface="Times New Roman" pitchFamily="18" charset="0"/>
                        </a:rPr>
                        <a:t>Avoid contact with skin</a:t>
                      </a:r>
                      <a:endParaRPr kumimoji="0" lang="en-US" sz="1100" b="0"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Narrow" pitchFamily="34" charset="0"/>
                          <a:cs typeface="Times New Roman" pitchFamily="18" charset="0"/>
                        </a:rPr>
                        <a:t>Must be neutralized to be thrown out.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Narrow" pitchFamily="34" charset="0"/>
                          <a:cs typeface="Times New Roman" pitchFamily="18" charset="0"/>
                        </a:rPr>
                        <a:t>Damaging to environment</a:t>
                      </a:r>
                      <a:endParaRPr kumimoji="0" lang="en-US" sz="1100" b="0"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651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Narrow" pitchFamily="34" charset="0"/>
                          <a:cs typeface="Times New Roman" pitchFamily="18" charset="0"/>
                        </a:rPr>
                        <a:t>Halogens/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Narrow" pitchFamily="34" charset="0"/>
                          <a:cs typeface="Times New Roman" pitchFamily="18" charset="0"/>
                        </a:rPr>
                        <a:t>Chlorine</a:t>
                      </a:r>
                      <a:endParaRPr kumimoji="0" lang="en-US" sz="1100" b="0"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Narrow" pitchFamily="34" charset="0"/>
                          <a:cs typeface="Times New Roman" pitchFamily="18" charset="0"/>
                        </a:rPr>
                        <a:t>Not a cleaner</a:t>
                      </a:r>
                      <a:endParaRPr kumimoji="0" lang="en-US" sz="1100" b="0"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Narrow" pitchFamily="34" charset="0"/>
                          <a:cs typeface="Times New Roman" pitchFamily="18" charset="0"/>
                        </a:rPr>
                        <a:t>10 mins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Narrow" pitchFamily="34" charset="0"/>
                          <a:cs typeface="Times New Roman" pitchFamily="18" charset="0"/>
                        </a:rPr>
                        <a:t>Must pre-clean</a:t>
                      </a:r>
                      <a:endParaRPr kumimoji="0" lang="en-US" sz="1100" b="0"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Narrow" pitchFamily="34" charset="0"/>
                          <a:cs typeface="Times New Roman" pitchFamily="18" charset="0"/>
                        </a:rPr>
                        <a:t>Toxic fumes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Narrow" pitchFamily="34" charset="0"/>
                          <a:cs typeface="Times New Roman" pitchFamily="18" charset="0"/>
                        </a:rPr>
                        <a:t>Burns skin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Narrow" pitchFamily="34" charset="0"/>
                          <a:cs typeface="Times New Roman" pitchFamily="18" charset="0"/>
                        </a:rPr>
                        <a:t>Bleaches clothing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Narrow" pitchFamily="34" charset="0"/>
                          <a:cs typeface="Times New Roman" pitchFamily="18" charset="0"/>
                        </a:rPr>
                        <a:t>Carcinogenic</a:t>
                      </a:r>
                      <a:endParaRPr kumimoji="0" lang="en-US" sz="1100" b="0"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Narrow" pitchFamily="34" charset="0"/>
                          <a:cs typeface="Times New Roman" pitchFamily="18" charset="0"/>
                        </a:rPr>
                        <a:t>Breaks down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Narrow" pitchFamily="34" charset="0"/>
                          <a:cs typeface="Times New Roman" pitchFamily="18" charset="0"/>
                        </a:rPr>
                        <a:t>But it is the concentration that causes environmental harm</a:t>
                      </a:r>
                      <a:endParaRPr kumimoji="0" lang="en-US" sz="1100" b="0"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86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Narrow" pitchFamily="34" charset="0"/>
                          <a:cs typeface="Times New Roman" pitchFamily="18" charset="0"/>
                        </a:rPr>
                        <a:t>Phenols</a:t>
                      </a:r>
                      <a:endParaRPr kumimoji="0" lang="en-US" sz="1100" b="0"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Narrow" pitchFamily="34" charset="0"/>
                          <a:cs typeface="Times New Roman" pitchFamily="18" charset="0"/>
                        </a:rPr>
                        <a:t>Not a cleaner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Narrow" pitchFamily="34" charset="0"/>
                          <a:cs typeface="Times New Roman" pitchFamily="18" charset="0"/>
                        </a:rPr>
                        <a:t>Leaves build-up</a:t>
                      </a:r>
                      <a:endParaRPr kumimoji="0" lang="en-US" sz="1100" b="0"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Narrow" pitchFamily="34" charset="0"/>
                          <a:cs typeface="Times New Roman" pitchFamily="18" charset="0"/>
                        </a:rPr>
                        <a:t>10 mins (TB)</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Narrow" pitchFamily="34" charset="0"/>
                          <a:cs typeface="Times New Roman" pitchFamily="18" charset="0"/>
                        </a:rPr>
                        <a:t>Must pre-clean</a:t>
                      </a:r>
                      <a:endParaRPr kumimoji="0" lang="en-US" sz="1100" b="0"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Narrow" pitchFamily="34" charset="0"/>
                          <a:cs typeface="Times New Roman" pitchFamily="18" charset="0"/>
                        </a:rPr>
                        <a:t>Carcinogenic</a:t>
                      </a:r>
                      <a:endParaRPr kumimoji="0" lang="en-US" sz="1100" b="0"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Narrow" pitchFamily="34" charset="0"/>
                          <a:cs typeface="Times New Roman" pitchFamily="18" charset="0"/>
                        </a:rPr>
                        <a:t>Pollutants – cannot dispose down drain in major cities</a:t>
                      </a:r>
                      <a:endParaRPr kumimoji="0" lang="en-US" sz="1100" b="0"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00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Narrow" pitchFamily="34" charset="0"/>
                          <a:cs typeface="Times New Roman" pitchFamily="18" charset="0"/>
                        </a:rPr>
                        <a:t>Alcohols</a:t>
                      </a:r>
                      <a:endParaRPr kumimoji="0" lang="en-US" sz="1100" b="0"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Narrow" pitchFamily="34" charset="0"/>
                          <a:cs typeface="Times New Roman" pitchFamily="18" charset="0"/>
                        </a:rPr>
                        <a:t>Not a cleaner (used to bind microorganisms to surfaces)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Narrow" pitchFamily="34" charset="0"/>
                          <a:cs typeface="Times New Roman" pitchFamily="18" charset="0"/>
                        </a:rPr>
                        <a:t>Can have cleaning properties if mixed with other emollients</a:t>
                      </a:r>
                      <a:endParaRPr kumimoji="0" lang="en-US" sz="1100" b="0"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Narrow" pitchFamily="34" charset="0"/>
                          <a:cs typeface="Times New Roman" pitchFamily="18" charset="0"/>
                        </a:rPr>
                        <a:t>10 mins.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Narrow" pitchFamily="34" charset="0"/>
                          <a:cs typeface="Times New Roman" pitchFamily="18" charset="0"/>
                        </a:rPr>
                        <a:t>(But dries too quickly)</a:t>
                      </a:r>
                      <a:endParaRPr kumimoji="0" lang="en-US" sz="1100" b="0"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Narrow" pitchFamily="34" charset="0"/>
                          <a:cs typeface="Times New Roman" pitchFamily="18" charset="0"/>
                        </a:rPr>
                        <a:t>Fumes can cause headaches</a:t>
                      </a:r>
                      <a:endParaRPr kumimoji="0" lang="en-US" sz="1100" b="0"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Narrow" pitchFamily="34" charset="0"/>
                          <a:cs typeface="Times New Roman" pitchFamily="18" charset="0"/>
                        </a:rPr>
                        <a:t>Non-polluting by itself, but when with other chemicals, can be a pollutant</a:t>
                      </a:r>
                      <a:endParaRPr kumimoji="0" lang="en-US" sz="1100" b="0"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86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Narrow" pitchFamily="34" charset="0"/>
                          <a:cs typeface="Times New Roman" pitchFamily="18" charset="0"/>
                        </a:rPr>
                        <a:t>Quats</a:t>
                      </a:r>
                      <a:endParaRPr kumimoji="0" lang="en-US" sz="1100" b="0"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Narrow" pitchFamily="34" charset="0"/>
                          <a:cs typeface="Times New Roman" pitchFamily="18" charset="0"/>
                        </a:rPr>
                        <a:t>Good cleaner</a:t>
                      </a:r>
                      <a:endParaRPr kumimoji="0" lang="en-US" sz="1100" b="0"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Narrow" pitchFamily="34" charset="0"/>
                          <a:cs typeface="Times New Roman" pitchFamily="18" charset="0"/>
                        </a:rPr>
                        <a:t>10 minutes low level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Narrow" pitchFamily="34" charset="0"/>
                          <a:cs typeface="Times New Roman" pitchFamily="18" charset="0"/>
                        </a:rPr>
                        <a:t>Not polio to TB</a:t>
                      </a:r>
                      <a:endParaRPr kumimoji="0" lang="en-US" sz="1100" b="0"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Narrow" pitchFamily="34" charset="0"/>
                          <a:cs typeface="Times New Roman" pitchFamily="18" charset="0"/>
                        </a:rPr>
                        <a:t>Are NPE’s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Narrow" pitchFamily="34" charset="0"/>
                          <a:cs typeface="Times New Roman" pitchFamily="18" charset="0"/>
                        </a:rPr>
                        <a:t>(hormone disrupters)</a:t>
                      </a:r>
                      <a:endParaRPr kumimoji="0" lang="en-US" sz="1100" b="0"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Narrow" pitchFamily="34" charset="0"/>
                          <a:cs typeface="Times New Roman" pitchFamily="18" charset="0"/>
                        </a:rPr>
                        <a:t>Pollutants</a:t>
                      </a:r>
                      <a:endParaRPr kumimoji="0" lang="en-US" sz="1100" b="0"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651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Arial Narrow" pitchFamily="34" charset="0"/>
                          <a:cs typeface="Times New Roman" pitchFamily="18" charset="0"/>
                        </a:rPr>
                        <a:t>AHP – accelerated hydrogen peroxide</a:t>
                      </a:r>
                      <a:endParaRPr kumimoji="0" lang="en-US" sz="1100" b="1"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Arial Narrow" pitchFamily="34" charset="0"/>
                          <a:cs typeface="Times New Roman" pitchFamily="18" charset="0"/>
                        </a:rPr>
                        <a:t>Excellent cleaner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Arial Narrow" pitchFamily="34" charset="0"/>
                          <a:cs typeface="Times New Roman" pitchFamily="18" charset="0"/>
                        </a:rPr>
                        <a:t>30 seconds broad spectrum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Arial Narrow" pitchFamily="34" charset="0"/>
                          <a:cs typeface="Times New Roman" pitchFamily="18" charset="0"/>
                        </a:rPr>
                        <a:t>3 - 5 mins. Polio and TB</a:t>
                      </a:r>
                      <a:endParaRPr kumimoji="0" lang="en-US" sz="1100" b="1"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100" b="1" i="0" u="none" strike="noStrike" cap="none" normalizeH="0" baseline="0" dirty="0" smtClean="0">
                          <a:ln>
                            <a:noFill/>
                          </a:ln>
                          <a:solidFill>
                            <a:schemeClr val="tx1"/>
                          </a:solidFill>
                          <a:effectLst/>
                          <a:latin typeface="Arial Narrow" pitchFamily="34" charset="0"/>
                          <a:cs typeface="Times New Roman" pitchFamily="18" charset="0"/>
                        </a:rPr>
                        <a:t>No fumes</a:t>
                      </a:r>
                      <a:endParaRPr kumimoji="0" lang="en-US" sz="1100" b="1" i="0" u="none" strike="noStrike" cap="none" normalizeH="0" baseline="0" dirty="0" smtClean="0">
                        <a:ln>
                          <a:noFill/>
                        </a:ln>
                        <a:solidFill>
                          <a:schemeClr val="tx1"/>
                        </a:solidFill>
                        <a:effectLst/>
                        <a:latin typeface="Arial Narrow"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sz="1100" b="1" i="0" u="none" strike="noStrike" cap="none" normalizeH="0" baseline="0" dirty="0" smtClean="0">
                          <a:ln>
                            <a:noFill/>
                          </a:ln>
                          <a:solidFill>
                            <a:schemeClr val="tx1"/>
                          </a:solidFill>
                          <a:effectLst/>
                          <a:latin typeface="Arial Narrow" pitchFamily="34" charset="0"/>
                          <a:cs typeface="Times New Roman" pitchFamily="18" charset="0"/>
                        </a:rPr>
                        <a:t>No fragrance</a:t>
                      </a:r>
                      <a:endParaRPr kumimoji="0" lang="en-US" sz="1100" b="1" i="0" u="none" strike="noStrike" cap="none" normalizeH="0" baseline="0" dirty="0" smtClean="0">
                        <a:ln>
                          <a:noFill/>
                        </a:ln>
                        <a:solidFill>
                          <a:schemeClr val="tx1"/>
                        </a:solidFill>
                        <a:effectLst/>
                        <a:latin typeface="Arial Narrow"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sz="1100" b="1" i="0" u="none" strike="noStrike" cap="none" normalizeH="0" baseline="0" dirty="0" smtClean="0">
                          <a:ln>
                            <a:noFill/>
                          </a:ln>
                          <a:solidFill>
                            <a:schemeClr val="tx1"/>
                          </a:solidFill>
                          <a:effectLst/>
                          <a:latin typeface="Arial Narrow" pitchFamily="34" charset="0"/>
                          <a:cs typeface="Times New Roman" pitchFamily="18" charset="0"/>
                        </a:rPr>
                        <a:t>No NPE’s</a:t>
                      </a:r>
                      <a:endParaRPr kumimoji="0" lang="en-US" sz="1100" b="1" i="0" u="none" strike="noStrike" cap="none" normalizeH="0" baseline="0" dirty="0" smtClean="0">
                        <a:ln>
                          <a:noFill/>
                        </a:ln>
                        <a:solidFill>
                          <a:schemeClr val="tx1"/>
                        </a:solidFill>
                        <a:effectLst/>
                        <a:latin typeface="Arial Narrow"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Arial Narrow" pitchFamily="34" charset="0"/>
                          <a:cs typeface="Times New Roman" pitchFamily="18" charset="0"/>
                        </a:rPr>
                        <a:t>No toxic chemicals</a:t>
                      </a:r>
                      <a:endParaRPr kumimoji="0" lang="en-US" sz="1100" b="1"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Arial Narrow" pitchFamily="34" charset="0"/>
                          <a:cs typeface="Times New Roman" pitchFamily="18" charset="0"/>
                        </a:rPr>
                        <a:t>100% biodegradable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Arial Narrow" pitchFamily="34" charset="0"/>
                          <a:cs typeface="Times New Roman" pitchFamily="18" charset="0"/>
                        </a:rPr>
                        <a:t>(chemical breaks down to oxygen &amp; water, 7 biodegradable surfactants</a:t>
                      </a:r>
                      <a:endParaRPr kumimoji="0" lang="en-US" sz="1100" b="1"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68661" name="Rectangle 53"/>
          <p:cNvSpPr>
            <a:spLocks noChangeArrowheads="1"/>
          </p:cNvSpPr>
          <p:nvPr/>
        </p:nvSpPr>
        <p:spPr bwMode="auto">
          <a:xfrm>
            <a:off x="-1641475" y="8035925"/>
            <a:ext cx="184150" cy="366713"/>
          </a:xfrm>
          <a:prstGeom prst="rect">
            <a:avLst/>
          </a:prstGeom>
          <a:noFill/>
          <a:ln w="9525">
            <a:noFill/>
            <a:miter lim="800000"/>
            <a:headEnd/>
            <a:tailEnd/>
          </a:ln>
        </p:spPr>
        <p:txBody>
          <a:bodyPr wrap="none" anchor="ctr">
            <a:spAutoFit/>
          </a:bodyPr>
          <a:lstStyle/>
          <a:p>
            <a:endParaRPr lang="en-US" b="0"/>
          </a:p>
        </p:txBody>
      </p:sp>
      <p:sp>
        <p:nvSpPr>
          <p:cNvPr id="68662" name="Slide Number Placeholder 4"/>
          <p:cNvSpPr>
            <a:spLocks noGrp="1"/>
          </p:cNvSpPr>
          <p:nvPr>
            <p:ph type="sldNum" sz="quarter" idx="12"/>
          </p:nvPr>
        </p:nvSpPr>
        <p:spPr>
          <a:noFill/>
        </p:spPr>
        <p:txBody>
          <a:bodyPr/>
          <a:lstStyle/>
          <a:p>
            <a:fld id="{C9752970-61B5-4125-B246-225AC83BF340}" type="slidenum">
              <a:rPr lang="en-US" smtClean="0">
                <a:latin typeface="Arial" pitchFamily="34" charset="0"/>
              </a:rPr>
              <a:pPr/>
              <a:t>66</a:t>
            </a:fld>
            <a:endParaRPr lang="en-US" smtClean="0">
              <a:latin typeface="Arial" pitchFamily="34" charset="0"/>
            </a:endParaRPr>
          </a:p>
        </p:txBody>
      </p:sp>
      <p:pic>
        <p:nvPicPr>
          <p:cNvPr id="8" name="Picture 3" descr="C:\Users\cparaschos\Desktop\Untitled-1.jpg"/>
          <p:cNvPicPr>
            <a:picLocks noChangeAspect="1" noChangeArrowheads="1"/>
          </p:cNvPicPr>
          <p:nvPr/>
        </p:nvPicPr>
        <p:blipFill>
          <a:blip r:embed="rId2" cstate="print"/>
          <a:srcRect t="21294" b="7617"/>
          <a:stretch>
            <a:fillRect/>
          </a:stretch>
        </p:blipFill>
        <p:spPr bwMode="auto">
          <a:xfrm>
            <a:off x="0" y="107504"/>
            <a:ext cx="6858000" cy="1296144"/>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94"/>
          <p:cNvSpPr>
            <a:spLocks noChangeArrowheads="1"/>
          </p:cNvSpPr>
          <p:nvPr/>
        </p:nvSpPr>
        <p:spPr bwMode="auto">
          <a:xfrm>
            <a:off x="2060848" y="914400"/>
            <a:ext cx="4464496" cy="533400"/>
          </a:xfrm>
          <a:prstGeom prst="rect">
            <a:avLst/>
          </a:prstGeom>
          <a:solidFill>
            <a:schemeClr val="accent3">
              <a:lumMod val="60000"/>
              <a:lumOff val="40000"/>
            </a:schemeClr>
          </a:solidFill>
          <a:ln w="9525">
            <a:noFill/>
            <a:miter lim="800000"/>
            <a:headEnd/>
            <a:tailEnd/>
          </a:ln>
        </p:spPr>
        <p:txBody>
          <a:bodyPr wrap="none" anchor="ctr"/>
          <a:lstStyle/>
          <a:p>
            <a:endParaRPr lang="en-US"/>
          </a:p>
        </p:txBody>
      </p:sp>
      <p:graphicFrame>
        <p:nvGraphicFramePr>
          <p:cNvPr id="152001" name="Group 449"/>
          <p:cNvGraphicFramePr>
            <a:graphicFrameLocks noGrp="1"/>
          </p:cNvGraphicFramePr>
          <p:nvPr/>
        </p:nvGraphicFramePr>
        <p:xfrm>
          <a:off x="381000" y="1447800"/>
          <a:ext cx="6096000" cy="5860099"/>
        </p:xfrm>
        <a:graphic>
          <a:graphicData uri="http://schemas.openxmlformats.org/drawingml/2006/table">
            <a:tbl>
              <a:tblPr>
                <a:tableStyleId>{8799B23B-EC83-4686-B30A-512413B5E67A}</a:tableStyleId>
              </a:tblPr>
              <a:tblGrid>
                <a:gridCol w="1676400"/>
                <a:gridCol w="685800"/>
                <a:gridCol w="762000"/>
                <a:gridCol w="762000"/>
                <a:gridCol w="838200"/>
                <a:gridCol w="685800"/>
                <a:gridCol w="685800"/>
              </a:tblGrid>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Iodine</a:t>
                      </a:r>
                      <a:endParaRPr kumimoji="0" lang="en-US" sz="1400" b="1"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dirty="0" smtClean="0">
                          <a:ln>
                            <a:noFill/>
                          </a:ln>
                          <a:effectLst/>
                        </a:rPr>
                        <a:t>Alcohol</a:t>
                      </a:r>
                      <a:endParaRPr kumimoji="0" lang="en-US" sz="1400" b="1"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dirty="0" smtClean="0">
                          <a:ln>
                            <a:noFill/>
                          </a:ln>
                          <a:effectLst/>
                        </a:rPr>
                        <a:t>Phenols</a:t>
                      </a:r>
                      <a:endParaRPr kumimoji="0" lang="en-US" sz="1400" b="1"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dirty="0" smtClean="0">
                          <a:ln>
                            <a:noFill/>
                          </a:ln>
                          <a:effectLst/>
                        </a:rPr>
                        <a:t>Chlorine</a:t>
                      </a:r>
                      <a:endParaRPr kumimoji="0" lang="en-US" sz="1400" b="1"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dirty="0" smtClean="0">
                          <a:ln>
                            <a:noFill/>
                          </a:ln>
                          <a:effectLst/>
                        </a:rPr>
                        <a:t>Quats</a:t>
                      </a:r>
                      <a:endParaRPr kumimoji="0" lang="en-US" sz="1400" b="1"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dirty="0" smtClean="0">
                          <a:ln>
                            <a:noFill/>
                          </a:ln>
                          <a:effectLst/>
                        </a:rPr>
                        <a:t>AHP</a:t>
                      </a:r>
                      <a:endParaRPr kumimoji="0" lang="en-US" sz="1400" b="1" i="0" u="none" strike="noStrike" cap="none" normalizeH="0" baseline="0" dirty="0" smtClean="0">
                        <a:ln>
                          <a:noFill/>
                        </a:ln>
                        <a:solidFill>
                          <a:schemeClr val="tx1"/>
                        </a:solidFill>
                        <a:effectLst/>
                        <a:latin typeface="Arial Narrow" pitchFamily="34" charset="0"/>
                      </a:endParaRPr>
                    </a:p>
                  </a:txBody>
                  <a:tcPr horzOverflow="overflow"/>
                </a:tc>
              </a:tr>
              <a:tr h="609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Volatile Organic Compounds</a:t>
                      </a:r>
                      <a:endParaRPr kumimoji="0" lang="en-US" sz="14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smtClean="0">
                          <a:ln>
                            <a:noFill/>
                          </a:ln>
                          <a:effectLst/>
                        </a:rPr>
                        <a:t>X</a:t>
                      </a:r>
                      <a:endParaRPr kumimoji="0" lang="en-US" sz="18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smtClean="0">
                          <a:ln>
                            <a:noFill/>
                          </a:ln>
                          <a:effectLst/>
                        </a:rPr>
                        <a:t>X</a:t>
                      </a:r>
                      <a:endParaRPr kumimoji="0" lang="en-US" sz="18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smtClean="0">
                          <a:ln>
                            <a:noFill/>
                          </a:ln>
                          <a:effectLst/>
                        </a:rPr>
                        <a:t>X</a:t>
                      </a:r>
                      <a:endParaRPr kumimoji="0" lang="en-US" sz="18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smtClean="0">
                          <a:ln>
                            <a:noFill/>
                          </a:ln>
                          <a:effectLst/>
                        </a:rPr>
                        <a:t>X</a:t>
                      </a:r>
                      <a:endParaRPr kumimoji="0" lang="en-US" sz="18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Narrow" pitchFamily="34" charset="0"/>
                      </a:endParaRPr>
                    </a:p>
                  </a:txBody>
                  <a:tcPr horzOverflow="overflow"/>
                </a:tc>
              </a:tr>
              <a:tr h="549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dirty="0" smtClean="0">
                          <a:ln>
                            <a:noFill/>
                          </a:ln>
                          <a:effectLst/>
                        </a:rPr>
                        <a:t>Active Residuals</a:t>
                      </a:r>
                      <a:endParaRPr kumimoji="0" lang="en-US" sz="1400" b="1" i="0" u="none" strike="noStrike" cap="none" normalizeH="0" baseline="0" dirty="0" smtClean="0">
                        <a:ln>
                          <a:noFill/>
                        </a:ln>
                        <a:solidFill>
                          <a:srgbClr val="000000"/>
                        </a:solidFill>
                        <a:effectLst/>
                        <a:latin typeface="Arial Narrow"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smtClean="0">
                          <a:ln>
                            <a:noFill/>
                          </a:ln>
                          <a:effectLst/>
                        </a:rPr>
                        <a:t>X</a:t>
                      </a:r>
                      <a:endParaRPr kumimoji="0" lang="en-US" sz="18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smtClean="0">
                          <a:ln>
                            <a:noFill/>
                          </a:ln>
                          <a:effectLst/>
                        </a:rPr>
                        <a:t>X</a:t>
                      </a:r>
                      <a:endParaRPr kumimoji="0" lang="en-US" sz="18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smtClean="0">
                          <a:ln>
                            <a:noFill/>
                          </a:ln>
                          <a:effectLst/>
                        </a:rPr>
                        <a:t>X</a:t>
                      </a:r>
                      <a:endParaRPr kumimoji="0" lang="en-US" sz="18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smtClean="0">
                          <a:ln>
                            <a:noFill/>
                          </a:ln>
                          <a:effectLst/>
                        </a:rPr>
                        <a:t>X</a:t>
                      </a:r>
                      <a:endParaRPr kumimoji="0" lang="en-US" sz="18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Narrow" pitchFamily="34" charset="0"/>
                      </a:endParaRPr>
                    </a:p>
                  </a:txBody>
                  <a:tcPr horzOverflow="overflow"/>
                </a:tc>
              </a:tr>
              <a:tr h="6111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Substrate Impact</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smtClean="0">
                          <a:ln>
                            <a:noFill/>
                          </a:ln>
                          <a:effectLst/>
                        </a:rPr>
                        <a:t>X</a:t>
                      </a:r>
                      <a:endParaRPr kumimoji="0" lang="en-US" sz="18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smtClean="0">
                          <a:ln>
                            <a:noFill/>
                          </a:ln>
                          <a:effectLst/>
                        </a:rPr>
                        <a:t>X</a:t>
                      </a:r>
                      <a:endParaRPr kumimoji="0" lang="en-US" sz="18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smtClean="0">
                          <a:ln>
                            <a:noFill/>
                          </a:ln>
                          <a:effectLst/>
                        </a:rPr>
                        <a:t>X</a:t>
                      </a:r>
                      <a:endParaRPr kumimoji="0" lang="en-US" sz="18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smtClean="0">
                          <a:ln>
                            <a:noFill/>
                          </a:ln>
                          <a:effectLst/>
                        </a:rPr>
                        <a:t>X</a:t>
                      </a:r>
                      <a:endParaRPr kumimoji="0" lang="en-US" sz="18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smtClean="0">
                          <a:ln>
                            <a:noFill/>
                          </a:ln>
                          <a:effectLst/>
                        </a:rPr>
                        <a:t>X</a:t>
                      </a:r>
                      <a:endParaRPr kumimoji="0" lang="en-US" sz="18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Narrow" pitchFamily="34" charset="0"/>
                      </a:endParaRPr>
                    </a:p>
                  </a:txBody>
                  <a:tcPr horzOverflow="overflow"/>
                </a:tc>
              </a:tr>
              <a:tr h="609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Toxic / Irritant</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smtClean="0">
                          <a:ln>
                            <a:noFill/>
                          </a:ln>
                          <a:effectLst/>
                        </a:rPr>
                        <a:t>X</a:t>
                      </a:r>
                      <a:endParaRPr kumimoji="0" lang="en-US" sz="18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smtClean="0">
                          <a:ln>
                            <a:noFill/>
                          </a:ln>
                          <a:effectLst/>
                        </a:rPr>
                        <a:t>X</a:t>
                      </a:r>
                      <a:endParaRPr kumimoji="0" lang="en-US" sz="18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smtClean="0">
                          <a:ln>
                            <a:noFill/>
                          </a:ln>
                          <a:effectLst/>
                        </a:rPr>
                        <a:t>X</a:t>
                      </a:r>
                      <a:endParaRPr kumimoji="0" lang="en-US" sz="18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Narrow" pitchFamily="34" charset="0"/>
                      </a:endParaRPr>
                    </a:p>
                  </a:txBody>
                  <a:tcPr horzOverflow="overflow"/>
                </a:tc>
              </a:tr>
              <a:tr h="6111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dirty="0" smtClean="0">
                          <a:ln>
                            <a:noFill/>
                          </a:ln>
                          <a:effectLst/>
                        </a:rPr>
                        <a:t>Environmental issues</a:t>
                      </a:r>
                      <a:endParaRPr kumimoji="0" lang="en-US" sz="1400" b="1" i="0" u="none" strike="noStrike" cap="none" normalizeH="0" baseline="0" dirty="0" smtClean="0">
                        <a:ln>
                          <a:noFill/>
                        </a:ln>
                        <a:solidFill>
                          <a:srgbClr val="000000"/>
                        </a:solidFill>
                        <a:effectLst/>
                        <a:latin typeface="Arial Narrow"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smtClean="0">
                          <a:ln>
                            <a:noFill/>
                          </a:ln>
                          <a:effectLst/>
                        </a:rPr>
                        <a:t>X</a:t>
                      </a:r>
                      <a:endParaRPr kumimoji="0" lang="en-US" sz="18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smtClean="0">
                          <a:ln>
                            <a:noFill/>
                          </a:ln>
                          <a:effectLst/>
                        </a:rPr>
                        <a:t>X</a:t>
                      </a:r>
                      <a:endParaRPr kumimoji="0" lang="en-US" sz="18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smtClean="0">
                          <a:ln>
                            <a:noFill/>
                          </a:ln>
                          <a:effectLst/>
                        </a:rPr>
                        <a:t>X</a:t>
                      </a:r>
                      <a:endParaRPr kumimoji="0" lang="en-US" sz="18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smtClean="0">
                          <a:ln>
                            <a:noFill/>
                          </a:ln>
                          <a:effectLst/>
                        </a:rPr>
                        <a:t>X</a:t>
                      </a:r>
                      <a:endParaRPr kumimoji="0" lang="en-US" sz="18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smtClean="0">
                          <a:ln>
                            <a:noFill/>
                          </a:ln>
                          <a:effectLst/>
                        </a:rPr>
                        <a:t>X</a:t>
                      </a:r>
                      <a:endParaRPr kumimoji="0" lang="en-US" sz="18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Narrow" pitchFamily="34" charset="0"/>
                      </a:endParaRPr>
                    </a:p>
                  </a:txBody>
                  <a:tcPr horzOverflow="overflow"/>
                </a:tc>
              </a:tr>
              <a:tr h="596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Narrow-Spectrum Germicide</a:t>
                      </a:r>
                      <a:endParaRPr kumimoji="0" lang="en-US" sz="14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smtClean="0">
                          <a:ln>
                            <a:noFill/>
                          </a:ln>
                          <a:effectLst/>
                        </a:rPr>
                        <a:t>X</a:t>
                      </a:r>
                      <a:endParaRPr kumimoji="0" lang="en-US" sz="18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smtClean="0">
                          <a:ln>
                            <a:noFill/>
                          </a:ln>
                          <a:effectLst/>
                        </a:rPr>
                        <a:t>X</a:t>
                      </a:r>
                      <a:endParaRPr kumimoji="0" lang="en-US" sz="18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Narrow" pitchFamily="34" charset="0"/>
                      </a:endParaRPr>
                    </a:p>
                  </a:txBody>
                  <a:tcPr horzOverflow="overflow"/>
                </a:tc>
              </a:tr>
              <a:tr h="609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Organic Neutralization</a:t>
                      </a:r>
                      <a:endParaRPr kumimoji="0" lang="en-US" sz="14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smtClean="0">
                          <a:ln>
                            <a:noFill/>
                          </a:ln>
                          <a:effectLst/>
                        </a:rPr>
                        <a:t>X</a:t>
                      </a:r>
                      <a:endParaRPr kumimoji="0" lang="en-US" sz="18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smtClean="0">
                          <a:ln>
                            <a:noFill/>
                          </a:ln>
                          <a:effectLst/>
                        </a:rPr>
                        <a:t>X</a:t>
                      </a:r>
                      <a:endParaRPr kumimoji="0" lang="en-US" sz="18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Narrow" pitchFamily="34" charset="0"/>
                      </a:endParaRPr>
                    </a:p>
                  </a:txBody>
                  <a:tcPr horzOverflow="overflow"/>
                </a:tc>
              </a:tr>
              <a:tr h="533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Restrictions In Use</a:t>
                      </a:r>
                      <a:endParaRPr kumimoji="0" lang="en-US" sz="14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smtClean="0">
                          <a:ln>
                            <a:noFill/>
                          </a:ln>
                          <a:effectLst/>
                        </a:rPr>
                        <a:t>X</a:t>
                      </a:r>
                      <a:endParaRPr kumimoji="0" lang="en-US" sz="18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smtClean="0">
                          <a:ln>
                            <a:noFill/>
                          </a:ln>
                          <a:effectLst/>
                        </a:rPr>
                        <a:t>X</a:t>
                      </a:r>
                      <a:endParaRPr kumimoji="0" lang="en-US" sz="18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smtClean="0">
                          <a:ln>
                            <a:noFill/>
                          </a:ln>
                          <a:effectLst/>
                        </a:rPr>
                        <a:t>X</a:t>
                      </a:r>
                      <a:endParaRPr kumimoji="0" lang="en-US" sz="18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smtClean="0">
                          <a:ln>
                            <a:noFill/>
                          </a:ln>
                          <a:effectLst/>
                        </a:rPr>
                        <a:t>X</a:t>
                      </a:r>
                      <a:endParaRPr kumimoji="0" lang="en-US" sz="18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Narrow" pitchFamily="34" charset="0"/>
                      </a:endParaRPr>
                    </a:p>
                  </a:txBody>
                  <a:tcPr horzOverflow="overflow"/>
                </a:tc>
              </a:tr>
              <a:tr h="6111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dirty="0" smtClean="0">
                          <a:ln>
                            <a:noFill/>
                          </a:ln>
                          <a:effectLst/>
                        </a:rPr>
                        <a:t>Poor Cleaning</a:t>
                      </a:r>
                      <a:endParaRPr kumimoji="0" lang="en-US" sz="1400" b="1" i="0" u="none" strike="noStrike" cap="none" normalizeH="0" baseline="0" dirty="0" smtClean="0">
                        <a:ln>
                          <a:noFill/>
                        </a:ln>
                        <a:solidFill>
                          <a:srgbClr val="000000"/>
                        </a:solidFill>
                        <a:effectLst/>
                        <a:latin typeface="Arial Narrow"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smtClean="0">
                          <a:ln>
                            <a:noFill/>
                          </a:ln>
                          <a:effectLst/>
                        </a:rPr>
                        <a:t>X</a:t>
                      </a:r>
                      <a:endParaRPr kumimoji="0" lang="en-US" sz="18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smtClean="0">
                          <a:ln>
                            <a:noFill/>
                          </a:ln>
                          <a:effectLst/>
                        </a:rPr>
                        <a:t>X</a:t>
                      </a:r>
                      <a:endParaRPr kumimoji="0" lang="en-US" sz="18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smtClean="0">
                          <a:ln>
                            <a:noFill/>
                          </a:ln>
                          <a:effectLst/>
                        </a:rPr>
                        <a:t>X</a:t>
                      </a:r>
                      <a:endParaRPr kumimoji="0" lang="en-US" sz="18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smtClean="0">
                          <a:ln>
                            <a:noFill/>
                          </a:ln>
                          <a:effectLst/>
                        </a:rPr>
                        <a:t>X</a:t>
                      </a:r>
                      <a:endParaRPr kumimoji="0" lang="en-US" sz="18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smtClean="0">
                          <a:ln>
                            <a:noFill/>
                          </a:ln>
                          <a:effectLst/>
                        </a:rPr>
                        <a:t>X</a:t>
                      </a:r>
                      <a:endParaRPr kumimoji="0" lang="en-US" sz="1800" b="0" i="0" u="none" strike="noStrike" cap="none" normalizeH="0" baseline="0" dirty="0" smtClean="0">
                        <a:ln>
                          <a:noFill/>
                        </a:ln>
                        <a:solidFill>
                          <a:schemeClr val="tx1"/>
                        </a:solidFill>
                        <a:effectLst/>
                        <a:latin typeface="Arial Narrow"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Narrow" pitchFamily="34" charset="0"/>
                      </a:endParaRPr>
                    </a:p>
                  </a:txBody>
                  <a:tcPr horzOverflow="overflow"/>
                </a:tc>
              </a:tr>
            </a:tbl>
          </a:graphicData>
        </a:graphic>
      </p:graphicFrame>
      <p:sp>
        <p:nvSpPr>
          <p:cNvPr id="69725" name="Rectangle 98"/>
          <p:cNvSpPr>
            <a:spLocks noChangeArrowheads="1"/>
          </p:cNvSpPr>
          <p:nvPr/>
        </p:nvSpPr>
        <p:spPr bwMode="auto">
          <a:xfrm>
            <a:off x="3270199" y="1041400"/>
            <a:ext cx="1862241" cy="338554"/>
          </a:xfrm>
          <a:prstGeom prst="rect">
            <a:avLst/>
          </a:prstGeom>
          <a:noFill/>
          <a:ln w="9525">
            <a:noFill/>
            <a:miter lim="800000"/>
            <a:headEnd/>
            <a:tailEnd/>
          </a:ln>
        </p:spPr>
        <p:txBody>
          <a:bodyPr wrap="none">
            <a:spAutoFit/>
          </a:bodyPr>
          <a:lstStyle/>
          <a:p>
            <a:pPr algn="ctr"/>
            <a:r>
              <a:rPr lang="en-US" sz="1600" b="1" i="1" dirty="0">
                <a:solidFill>
                  <a:srgbClr val="000000"/>
                </a:solidFill>
              </a:rPr>
              <a:t>DISINFECTANT TYPE</a:t>
            </a:r>
          </a:p>
        </p:txBody>
      </p:sp>
      <p:sp>
        <p:nvSpPr>
          <p:cNvPr id="69726" name="Rectangle 193"/>
          <p:cNvSpPr>
            <a:spLocks noChangeArrowheads="1"/>
          </p:cNvSpPr>
          <p:nvPr/>
        </p:nvSpPr>
        <p:spPr bwMode="auto">
          <a:xfrm>
            <a:off x="332656" y="7772400"/>
            <a:ext cx="6120680" cy="738664"/>
          </a:xfrm>
          <a:prstGeom prst="rect">
            <a:avLst/>
          </a:prstGeom>
          <a:noFill/>
          <a:ln w="9525">
            <a:noFill/>
            <a:miter lim="800000"/>
            <a:headEnd/>
            <a:tailEnd/>
          </a:ln>
        </p:spPr>
        <p:txBody>
          <a:bodyPr wrap="square">
            <a:spAutoFit/>
          </a:bodyPr>
          <a:lstStyle/>
          <a:p>
            <a:r>
              <a:rPr lang="en-US" sz="1400" dirty="0"/>
              <a:t>There are over 1946 Registered Disinfectant Products available in the Canadian Market Today! (Health Canada,  2001)  99% of these products contain 1 or a combination of these chemicals.</a:t>
            </a:r>
            <a:endParaRPr lang="en-CA" sz="1400" dirty="0"/>
          </a:p>
        </p:txBody>
      </p:sp>
      <p:sp>
        <p:nvSpPr>
          <p:cNvPr id="69727" name="Rectangle 450"/>
          <p:cNvSpPr>
            <a:spLocks noChangeArrowheads="1"/>
          </p:cNvSpPr>
          <p:nvPr/>
        </p:nvSpPr>
        <p:spPr bwMode="auto">
          <a:xfrm>
            <a:off x="381000" y="7391400"/>
            <a:ext cx="2282997" cy="307777"/>
          </a:xfrm>
          <a:prstGeom prst="rect">
            <a:avLst/>
          </a:prstGeom>
          <a:noFill/>
          <a:ln w="9525">
            <a:noFill/>
            <a:miter lim="800000"/>
            <a:headEnd/>
            <a:tailEnd/>
          </a:ln>
        </p:spPr>
        <p:txBody>
          <a:bodyPr wrap="none">
            <a:spAutoFit/>
          </a:bodyPr>
          <a:lstStyle/>
          <a:p>
            <a:pPr>
              <a:spcBef>
                <a:spcPct val="50000"/>
              </a:spcBef>
              <a:buFontTx/>
              <a:buChar char="•"/>
            </a:pPr>
            <a:r>
              <a:rPr lang="en-US" sz="1400" b="1" i="1" dirty="0">
                <a:solidFill>
                  <a:srgbClr val="FF0000"/>
                </a:solidFill>
              </a:rPr>
              <a:t>Note that AHP has no “X’s”</a:t>
            </a:r>
          </a:p>
        </p:txBody>
      </p:sp>
      <p:sp>
        <p:nvSpPr>
          <p:cNvPr id="69728" name="Text Box 451"/>
          <p:cNvSpPr txBox="1">
            <a:spLocks noChangeArrowheads="1"/>
          </p:cNvSpPr>
          <p:nvPr/>
        </p:nvSpPr>
        <p:spPr bwMode="auto">
          <a:xfrm>
            <a:off x="304800" y="395288"/>
            <a:ext cx="6400800" cy="366712"/>
          </a:xfrm>
          <a:prstGeom prst="rect">
            <a:avLst/>
          </a:prstGeom>
          <a:noFill/>
          <a:ln w="9525">
            <a:noFill/>
            <a:miter lim="800000"/>
            <a:headEnd/>
            <a:tailEnd/>
          </a:ln>
        </p:spPr>
        <p:txBody>
          <a:bodyPr>
            <a:spAutoFit/>
          </a:bodyPr>
          <a:lstStyle/>
          <a:p>
            <a:pPr>
              <a:spcBef>
                <a:spcPct val="50000"/>
              </a:spcBef>
            </a:pPr>
            <a:r>
              <a:rPr lang="en-US" b="1" i="1" dirty="0"/>
              <a:t>A QUICK LOOK – DISINFECTANT CHARACTERISITCS</a:t>
            </a:r>
          </a:p>
        </p:txBody>
      </p:sp>
      <p:sp>
        <p:nvSpPr>
          <p:cNvPr id="69729" name="Slide Number Placeholder 7"/>
          <p:cNvSpPr>
            <a:spLocks noGrp="1"/>
          </p:cNvSpPr>
          <p:nvPr>
            <p:ph type="sldNum" sz="quarter" idx="12"/>
          </p:nvPr>
        </p:nvSpPr>
        <p:spPr>
          <a:noFill/>
        </p:spPr>
        <p:txBody>
          <a:bodyPr/>
          <a:lstStyle/>
          <a:p>
            <a:fld id="{E784CBDE-94A9-41EC-82B6-B2DA2A5B805F}" type="slidenum">
              <a:rPr lang="en-US" smtClean="0">
                <a:latin typeface="Arial" pitchFamily="34" charset="0"/>
              </a:rPr>
              <a:pPr/>
              <a:t>67</a:t>
            </a:fld>
            <a:endParaRPr lang="en-US" smtClean="0">
              <a:latin typeface="Arial" pitchFamily="34" charset="0"/>
            </a:endParaRPr>
          </a:p>
        </p:txBody>
      </p:sp>
      <p:sp>
        <p:nvSpPr>
          <p:cNvPr id="69730" name="Rectangle 15"/>
          <p:cNvSpPr>
            <a:spLocks noChangeArrowheads="1"/>
          </p:cNvSpPr>
          <p:nvPr/>
        </p:nvSpPr>
        <p:spPr bwMode="auto">
          <a:xfrm>
            <a:off x="0" y="-76200"/>
            <a:ext cx="6858000" cy="327720"/>
          </a:xfrm>
          <a:prstGeom prst="rect">
            <a:avLst/>
          </a:prstGeom>
          <a:solidFill>
            <a:schemeClr val="accent3">
              <a:lumMod val="60000"/>
              <a:lumOff val="40000"/>
            </a:schemeClr>
          </a:solidFill>
          <a:ln w="9525" algn="ctr">
            <a:noFill/>
            <a:round/>
            <a:headEnd/>
            <a:tailEnd/>
          </a:ln>
        </p:spPr>
        <p:txBody>
          <a:bodyPr/>
          <a:lstStyle/>
          <a:p>
            <a:endParaRPr lang="en-CA"/>
          </a:p>
        </p:txBody>
      </p:sp>
      <p:sp>
        <p:nvSpPr>
          <p:cNvPr id="11" name="Rectangle 15"/>
          <p:cNvSpPr>
            <a:spLocks noChangeArrowheads="1"/>
          </p:cNvSpPr>
          <p:nvPr/>
        </p:nvSpPr>
        <p:spPr bwMode="auto">
          <a:xfrm>
            <a:off x="0" y="8892480"/>
            <a:ext cx="6858000" cy="288032"/>
          </a:xfrm>
          <a:prstGeom prst="rect">
            <a:avLst/>
          </a:prstGeom>
          <a:solidFill>
            <a:schemeClr val="accent3">
              <a:lumMod val="60000"/>
              <a:lumOff val="40000"/>
            </a:schemeClr>
          </a:solidFill>
          <a:ln w="9525" algn="ctr">
            <a:noFill/>
            <a:round/>
            <a:headEnd/>
            <a:tailEnd/>
          </a:ln>
        </p:spPr>
        <p:txBody>
          <a:bodyPr/>
          <a:lstStyle/>
          <a:p>
            <a:endParaRPr lang="en-CA"/>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cparaschos\Desktop\Untitled-1.jpg"/>
          <p:cNvPicPr>
            <a:picLocks noChangeAspect="1" noChangeArrowheads="1"/>
          </p:cNvPicPr>
          <p:nvPr/>
        </p:nvPicPr>
        <p:blipFill>
          <a:blip r:embed="rId2" cstate="print"/>
          <a:srcRect t="16216"/>
          <a:stretch>
            <a:fillRect/>
          </a:stretch>
        </p:blipFill>
        <p:spPr bwMode="auto">
          <a:xfrm>
            <a:off x="1" y="755576"/>
            <a:ext cx="6858000" cy="2376264"/>
          </a:xfrm>
          <a:prstGeom prst="rect">
            <a:avLst/>
          </a:prstGeom>
          <a:noFill/>
        </p:spPr>
      </p:pic>
      <p:pic>
        <p:nvPicPr>
          <p:cNvPr id="6" name="Picture 4" descr="C:\Users\cparaschos\Dropbox\PREempt\SWIRLS\RTU Swirl copy.jpg"/>
          <p:cNvPicPr>
            <a:picLocks noChangeAspect="1" noChangeArrowheads="1"/>
          </p:cNvPicPr>
          <p:nvPr/>
        </p:nvPicPr>
        <p:blipFill>
          <a:blip r:embed="rId3" cstate="print"/>
          <a:srcRect/>
          <a:stretch>
            <a:fillRect/>
          </a:stretch>
        </p:blipFill>
        <p:spPr bwMode="auto">
          <a:xfrm>
            <a:off x="418085" y="7740352"/>
            <a:ext cx="6203909" cy="1331641"/>
          </a:xfrm>
          <a:prstGeom prst="rect">
            <a:avLst/>
          </a:prstGeom>
          <a:noFill/>
        </p:spPr>
      </p:pic>
      <p:sp>
        <p:nvSpPr>
          <p:cNvPr id="7" name="TextBox 6"/>
          <p:cNvSpPr txBox="1"/>
          <p:nvPr/>
        </p:nvSpPr>
        <p:spPr>
          <a:xfrm>
            <a:off x="620688" y="2901280"/>
            <a:ext cx="5472608" cy="523220"/>
          </a:xfrm>
          <a:prstGeom prst="rect">
            <a:avLst/>
          </a:prstGeom>
          <a:noFill/>
        </p:spPr>
        <p:txBody>
          <a:bodyPr wrap="square" rtlCol="0">
            <a:spAutoFit/>
          </a:bodyPr>
          <a:lstStyle/>
          <a:p>
            <a:pPr algn="ctr"/>
            <a:r>
              <a:rPr lang="en-CA" sz="2800" b="1" i="1" dirty="0" smtClean="0">
                <a:latin typeface="+mj-lt"/>
              </a:rPr>
              <a:t>PRODUCTS &amp; PROTOCOLS </a:t>
            </a:r>
          </a:p>
        </p:txBody>
      </p:sp>
      <p:sp>
        <p:nvSpPr>
          <p:cNvPr id="8" name="Rectangle 3"/>
          <p:cNvSpPr txBox="1">
            <a:spLocks noChangeArrowheads="1"/>
          </p:cNvSpPr>
          <p:nvPr/>
        </p:nvSpPr>
        <p:spPr>
          <a:xfrm>
            <a:off x="476672" y="3563888"/>
            <a:ext cx="5976664" cy="4191000"/>
          </a:xfrm>
          <a:prstGeom prst="rect">
            <a:avLst/>
          </a:prstGeom>
        </p:spPr>
        <p:txBody>
          <a:bodyPr vert="horz" lIns="91440" tIns="45720" rIns="91440" bIns="45720" rtlCol="0">
            <a:noAutofit/>
          </a:bodyPr>
          <a:lstStyle/>
          <a:p>
            <a:pPr marL="342900" marR="0" lvl="0" indent="-342900" defTabSz="914400" rtl="0" eaLnBrk="1" fontAlgn="auto" latinLnBrk="0" hangingPunct="1">
              <a:lnSpc>
                <a:spcPct val="100000"/>
              </a:lnSpc>
              <a:spcBef>
                <a:spcPct val="20000"/>
              </a:spcBef>
              <a:spcAft>
                <a:spcPts val="0"/>
              </a:spcAft>
              <a:buClrTx/>
              <a:buSzTx/>
              <a:buFontTx/>
              <a:buNone/>
              <a:tabLst/>
              <a:defRPr/>
            </a:pPr>
            <a:r>
              <a:rPr kumimoji="0" lang="en-US" sz="2000" b="1" i="1" u="none" strike="noStrike" kern="1200" cap="none" spc="0" normalizeH="0" baseline="0" noProof="0" dirty="0" smtClean="0">
                <a:ln>
                  <a:noFill/>
                </a:ln>
                <a:solidFill>
                  <a:schemeClr val="tx1"/>
                </a:solidFill>
                <a:effectLst/>
                <a:uLnTx/>
                <a:uFillTx/>
                <a:latin typeface="+mn-lt"/>
                <a:ea typeface="+mn-ea"/>
                <a:cs typeface="+mn-cs"/>
              </a:rPr>
              <a:t>Group #1 </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000" b="0" i="1" u="none" strike="noStrike" kern="1200" cap="none" spc="0" normalizeH="0" baseline="0" noProof="0" dirty="0" smtClean="0">
                <a:ln>
                  <a:noFill/>
                </a:ln>
                <a:solidFill>
                  <a:schemeClr val="tx1"/>
                </a:solidFill>
                <a:effectLst/>
                <a:uLnTx/>
                <a:uFillTx/>
                <a:latin typeface="+mn-lt"/>
                <a:ea typeface="+mn-ea"/>
                <a:cs typeface="+mn-cs"/>
              </a:rPr>
              <a:t>surfaces &amp; non-circulating footbaths</a:t>
            </a:r>
          </a:p>
          <a:p>
            <a:pPr marL="342900" marR="0" lvl="0" indent="-342900" defTabSz="914400" rtl="0" eaLnBrk="1" fontAlgn="auto" latinLnBrk="0" hangingPunct="1">
              <a:lnSpc>
                <a:spcPct val="100000"/>
              </a:lnSpc>
              <a:spcBef>
                <a:spcPct val="20000"/>
              </a:spcBef>
              <a:spcAft>
                <a:spcPts val="0"/>
              </a:spcAft>
              <a:buClrTx/>
              <a:buSzTx/>
              <a:buFontTx/>
              <a:buNone/>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		    </a:t>
            </a:r>
            <a:r>
              <a:rPr kumimoji="0" lang="en-US" b="1" i="0" u="none" strike="noStrike" kern="1200" cap="none" spc="0" normalizeH="0" baseline="0" noProof="0" dirty="0" err="1" smtClean="0">
                <a:ln>
                  <a:noFill/>
                </a:ln>
                <a:solidFill>
                  <a:schemeClr val="tx1"/>
                </a:solidFill>
                <a:effectLst/>
                <a:uLnTx/>
                <a:uFillTx/>
                <a:latin typeface="+mn-lt"/>
                <a:ea typeface="+mn-ea"/>
                <a:cs typeface="+mn-cs"/>
              </a:rPr>
              <a:t>PREempt</a:t>
            </a:r>
            <a:r>
              <a:rPr kumimoji="0" lang="en-US" b="1" i="0" u="none" strike="noStrike" kern="1200" cap="none" spc="0" normalizeH="0" baseline="0" noProof="0" dirty="0" smtClean="0">
                <a:ln>
                  <a:noFill/>
                </a:ln>
                <a:solidFill>
                  <a:schemeClr val="tx1"/>
                </a:solidFill>
                <a:effectLst/>
                <a:uLnTx/>
                <a:uFillTx/>
                <a:latin typeface="+mn-lt"/>
                <a:ea typeface="+mn-ea"/>
                <a:cs typeface="+mn-cs"/>
              </a:rPr>
              <a:t> RTU</a:t>
            </a:r>
            <a:r>
              <a:rPr kumimoji="0" lang="en-US" b="1" i="0" u="none" strike="noStrike" kern="1200" cap="none" spc="0" normalizeH="0" noProof="0" dirty="0" smtClean="0">
                <a:ln>
                  <a:noFill/>
                </a:ln>
                <a:solidFill>
                  <a:schemeClr val="tx1"/>
                </a:solidFill>
                <a:effectLst/>
                <a:uLnTx/>
                <a:uFillTx/>
                <a:latin typeface="+mn-lt"/>
                <a:ea typeface="+mn-ea"/>
                <a:cs typeface="+mn-cs"/>
              </a:rPr>
              <a:t> &amp; WIPES </a:t>
            </a: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defTabSz="914400" rtl="0" eaLnBrk="1" fontAlgn="auto" latinLnBrk="0" hangingPunct="1">
              <a:lnSpc>
                <a:spcPct val="100000"/>
              </a:lnSpc>
              <a:spcBef>
                <a:spcPct val="20000"/>
              </a:spcBef>
              <a:spcAft>
                <a:spcPts val="0"/>
              </a:spcAft>
              <a:buClrTx/>
              <a:buSzTx/>
              <a:buFontTx/>
              <a:buNone/>
              <a:tabLst/>
              <a:defRPr/>
            </a:pP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defTabSz="914400" rtl="0" eaLnBrk="1" fontAlgn="auto" latinLnBrk="0" hangingPunct="1">
              <a:lnSpc>
                <a:spcPct val="100000"/>
              </a:lnSpc>
              <a:spcBef>
                <a:spcPct val="20000"/>
              </a:spcBef>
              <a:spcAft>
                <a:spcPts val="0"/>
              </a:spcAft>
              <a:buClrTx/>
              <a:buSzTx/>
              <a:buFontTx/>
              <a:buNone/>
              <a:tabLst/>
              <a:defRPr/>
            </a:pPr>
            <a:r>
              <a:rPr kumimoji="0" lang="en-US" sz="2000" b="1" i="1" u="none" strike="noStrike" kern="1200" cap="none" spc="0" normalizeH="0" baseline="0" noProof="0" dirty="0" smtClean="0">
                <a:ln>
                  <a:noFill/>
                </a:ln>
                <a:solidFill>
                  <a:schemeClr val="tx1"/>
                </a:solidFill>
                <a:effectLst/>
                <a:uLnTx/>
                <a:uFillTx/>
                <a:latin typeface="+mn-lt"/>
                <a:ea typeface="+mn-ea"/>
                <a:cs typeface="+mn-cs"/>
              </a:rPr>
              <a:t>Group #2 </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a:t>
            </a:r>
            <a:r>
              <a:rPr lang="en-US" sz="2000" i="1" dirty="0" smtClean="0"/>
              <a:t>professional tools</a:t>
            </a:r>
            <a:r>
              <a:rPr kumimoji="0" lang="en-US" sz="2000" b="0" i="1" u="none" strike="noStrike" kern="1200" cap="none" spc="0" normalizeH="0" baseline="0" noProof="0" dirty="0" smtClean="0">
                <a:ln>
                  <a:noFill/>
                </a:ln>
                <a:solidFill>
                  <a:schemeClr val="tx1"/>
                </a:solidFill>
                <a:effectLst/>
                <a:uLnTx/>
                <a:uFillTx/>
                <a:latin typeface="+mn-lt"/>
                <a:ea typeface="+mn-ea"/>
                <a:cs typeface="+mn-cs"/>
              </a:rPr>
              <a:t/>
            </a:r>
            <a:br>
              <a:rPr kumimoji="0" lang="en-US" sz="2000" b="0" i="1" u="none" strike="noStrike" kern="1200" cap="none" spc="0" normalizeH="0" baseline="0" noProof="0" dirty="0" smtClean="0">
                <a:ln>
                  <a:noFill/>
                </a:ln>
                <a:solidFill>
                  <a:schemeClr val="tx1"/>
                </a:solidFill>
                <a:effectLst/>
                <a:uLnTx/>
                <a:uFillTx/>
                <a:latin typeface="+mn-lt"/>
                <a:ea typeface="+mn-ea"/>
                <a:cs typeface="+mn-cs"/>
              </a:rPr>
            </a:br>
            <a:r>
              <a:rPr kumimoji="0" lang="en-US" sz="2000" b="0" i="0" u="none" strike="noStrike" kern="1200" cap="none" spc="0" normalizeH="0" baseline="0" noProof="0" dirty="0" smtClean="0">
                <a:ln>
                  <a:noFill/>
                </a:ln>
                <a:solidFill>
                  <a:schemeClr val="tx1"/>
                </a:solidFill>
                <a:effectLst/>
                <a:uLnTx/>
                <a:uFillTx/>
                <a:latin typeface="+mn-lt"/>
                <a:ea typeface="+mn-ea"/>
                <a:cs typeface="+mn-cs"/>
              </a:rPr>
              <a:t>	    </a:t>
            </a:r>
            <a:r>
              <a:rPr kumimoji="0" lang="en-US" b="1" i="0" u="none" strike="noStrike" kern="1200" cap="none" spc="0" normalizeH="0" baseline="0" noProof="0" dirty="0" err="1" smtClean="0">
                <a:ln>
                  <a:noFill/>
                </a:ln>
                <a:solidFill>
                  <a:schemeClr val="tx1"/>
                </a:solidFill>
                <a:effectLst/>
                <a:uLnTx/>
                <a:uFillTx/>
                <a:latin typeface="+mn-lt"/>
                <a:ea typeface="+mn-ea"/>
                <a:cs typeface="+mn-cs"/>
              </a:rPr>
              <a:t>PREempt</a:t>
            </a:r>
            <a:r>
              <a:rPr kumimoji="0" lang="en-US" b="1" i="0" u="none" strike="noStrike" kern="1200" cap="none" spc="0" normalizeH="0" baseline="0" noProof="0" dirty="0" smtClean="0">
                <a:ln>
                  <a:noFill/>
                </a:ln>
                <a:solidFill>
                  <a:schemeClr val="tx1"/>
                </a:solidFill>
                <a:effectLst/>
                <a:uLnTx/>
                <a:uFillTx/>
                <a:latin typeface="+mn-lt"/>
                <a:ea typeface="+mn-ea"/>
                <a:cs typeface="+mn-cs"/>
              </a:rPr>
              <a:t> WASH</a:t>
            </a:r>
          </a:p>
          <a:p>
            <a:pPr marL="342900" marR="0" lvl="0" indent="-342900" defTabSz="914400" rtl="0" eaLnBrk="1" fontAlgn="auto" latinLnBrk="0" hangingPunct="1">
              <a:lnSpc>
                <a:spcPct val="100000"/>
              </a:lnSpc>
              <a:spcBef>
                <a:spcPct val="20000"/>
              </a:spcBef>
              <a:spcAft>
                <a:spcPts val="0"/>
              </a:spcAft>
              <a:buClrTx/>
              <a:buSzTx/>
              <a:buFontTx/>
              <a:buNone/>
              <a:tabLst/>
              <a:defRPr/>
            </a:pPr>
            <a:r>
              <a:rPr kumimoji="0" lang="en-US" b="1" i="0" u="none" strike="noStrike" kern="1200" cap="none" spc="0" normalizeH="0" baseline="0" noProof="0" dirty="0" smtClean="0">
                <a:ln>
                  <a:noFill/>
                </a:ln>
                <a:solidFill>
                  <a:schemeClr val="tx1"/>
                </a:solidFill>
                <a:effectLst/>
                <a:uLnTx/>
                <a:uFillTx/>
                <a:latin typeface="+mn-lt"/>
                <a:ea typeface="+mn-ea"/>
                <a:cs typeface="+mn-cs"/>
              </a:rPr>
              <a:t>		     </a:t>
            </a:r>
            <a:r>
              <a:rPr lang="en-US" b="1" dirty="0" err="1" smtClean="0"/>
              <a:t>PREempt</a:t>
            </a:r>
            <a:r>
              <a:rPr kumimoji="0" lang="en-US" b="1" i="0" u="none" strike="noStrike" kern="1200" cap="none" spc="0" normalizeH="0" baseline="0" noProof="0" dirty="0" smtClean="0">
                <a:ln>
                  <a:noFill/>
                </a:ln>
                <a:solidFill>
                  <a:schemeClr val="tx1"/>
                </a:solidFill>
                <a:effectLst/>
                <a:uLnTx/>
                <a:uFillTx/>
                <a:latin typeface="+mn-lt"/>
                <a:ea typeface="+mn-ea"/>
                <a:cs typeface="+mn-cs"/>
              </a:rPr>
              <a:t> HLD5</a:t>
            </a:r>
          </a:p>
          <a:p>
            <a:pPr marL="342900" marR="0" lvl="0" indent="-342900" defTabSz="914400" rtl="0" eaLnBrk="1" fontAlgn="auto" latinLnBrk="0" hangingPunct="1">
              <a:lnSpc>
                <a:spcPct val="100000"/>
              </a:lnSpc>
              <a:spcBef>
                <a:spcPct val="20000"/>
              </a:spcBef>
              <a:spcAft>
                <a:spcPts val="0"/>
              </a:spcAft>
              <a:buClrTx/>
              <a:buSzTx/>
              <a:buFontTx/>
              <a:buNone/>
              <a:tabLst/>
              <a:defRPr/>
            </a:pPr>
            <a:r>
              <a:rPr kumimoji="0" lang="en-US" b="1" i="0" u="none" strike="noStrike" kern="1200" cap="none" spc="0" normalizeH="0" baseline="0" noProof="0" dirty="0" smtClean="0">
                <a:ln>
                  <a:noFill/>
                </a:ln>
                <a:solidFill>
                  <a:schemeClr val="tx1"/>
                </a:solidFill>
                <a:effectLst/>
                <a:uLnTx/>
                <a:uFillTx/>
                <a:latin typeface="+mn-lt"/>
                <a:ea typeface="+mn-ea"/>
                <a:cs typeface="+mn-cs"/>
              </a:rPr>
              <a:t>		     </a:t>
            </a:r>
            <a:r>
              <a:rPr lang="en-US" b="1" dirty="0" err="1" smtClean="0"/>
              <a:t>PREempt</a:t>
            </a:r>
            <a:r>
              <a:rPr kumimoji="0" lang="en-US" b="1" i="0" u="none" strike="noStrike" kern="1200" cap="none" spc="0" normalizeH="0" baseline="0" noProof="0" dirty="0" smtClean="0">
                <a:ln>
                  <a:noFill/>
                </a:ln>
                <a:solidFill>
                  <a:schemeClr val="tx1"/>
                </a:solidFill>
                <a:effectLst/>
                <a:uLnTx/>
                <a:uFillTx/>
                <a:latin typeface="+mn-lt"/>
                <a:ea typeface="+mn-ea"/>
                <a:cs typeface="+mn-cs"/>
              </a:rPr>
              <a:t> CS20</a:t>
            </a:r>
          </a:p>
          <a:p>
            <a:pPr marL="342900" marR="0" lvl="0" indent="-342900" defTabSz="914400" rtl="0" eaLnBrk="1" fontAlgn="auto" latinLnBrk="0" hangingPunct="1">
              <a:lnSpc>
                <a:spcPct val="100000"/>
              </a:lnSpc>
              <a:spcBef>
                <a:spcPct val="20000"/>
              </a:spcBef>
              <a:spcAft>
                <a:spcPts val="0"/>
              </a:spcAft>
              <a:buClrTx/>
              <a:buSzTx/>
              <a:buFontTx/>
              <a:buNone/>
              <a:tabLst/>
              <a:defRPr/>
            </a:pP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defTabSz="914400" rtl="0" eaLnBrk="1" fontAlgn="auto" latinLnBrk="0" hangingPunct="1">
              <a:lnSpc>
                <a:spcPct val="100000"/>
              </a:lnSpc>
              <a:spcBef>
                <a:spcPct val="20000"/>
              </a:spcBef>
              <a:spcAft>
                <a:spcPts val="0"/>
              </a:spcAft>
              <a:buClrTx/>
              <a:buSzTx/>
              <a:buFontTx/>
              <a:buNone/>
              <a:tabLst/>
              <a:defRPr/>
            </a:pPr>
            <a:r>
              <a:rPr kumimoji="0" lang="en-US" sz="2000" b="1" i="1" u="none" strike="noStrike" kern="1200" cap="none" spc="0" normalizeH="0" baseline="0" noProof="0" dirty="0" smtClean="0">
                <a:ln>
                  <a:noFill/>
                </a:ln>
                <a:solidFill>
                  <a:schemeClr val="tx1"/>
                </a:solidFill>
                <a:effectLst/>
                <a:uLnTx/>
                <a:uFillTx/>
                <a:latin typeface="+mn-lt"/>
                <a:ea typeface="+mn-ea"/>
                <a:cs typeface="+mn-cs"/>
              </a:rPr>
              <a:t>Group #3 </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000" b="0" i="1" u="none" strike="noStrike" kern="1200" cap="none" spc="0" normalizeH="0" baseline="0" noProof="0" dirty="0" smtClean="0">
                <a:ln>
                  <a:noFill/>
                </a:ln>
                <a:solidFill>
                  <a:schemeClr val="tx1"/>
                </a:solidFill>
                <a:effectLst/>
                <a:uLnTx/>
                <a:uFillTx/>
                <a:latin typeface="+mn-lt"/>
                <a:ea typeface="+mn-ea"/>
                <a:cs typeface="+mn-cs"/>
              </a:rPr>
              <a:t>circulating footbaths  &amp; hairdresser tools </a:t>
            </a:r>
          </a:p>
          <a:p>
            <a:pPr marL="342900" marR="0" lvl="0" indent="-342900" defTabSz="914400" rtl="0" eaLnBrk="1" fontAlgn="auto" latinLnBrk="0" hangingPunct="1">
              <a:lnSpc>
                <a:spcPct val="100000"/>
              </a:lnSpc>
              <a:spcBef>
                <a:spcPct val="20000"/>
              </a:spcBef>
              <a:spcAft>
                <a:spcPts val="0"/>
              </a:spcAft>
              <a:buClrTx/>
              <a:buSzTx/>
              <a:buFontTx/>
              <a:buNone/>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		     </a:t>
            </a:r>
            <a:r>
              <a:rPr kumimoji="0" lang="en-US" b="1" i="0" u="none" strike="noStrike" kern="1200" cap="none" spc="0" normalizeH="0" baseline="0" noProof="0" dirty="0" err="1" smtClean="0">
                <a:ln>
                  <a:noFill/>
                </a:ln>
                <a:solidFill>
                  <a:schemeClr val="tx1"/>
                </a:solidFill>
                <a:effectLst/>
                <a:uLnTx/>
                <a:uFillTx/>
                <a:latin typeface="+mn-lt"/>
                <a:ea typeface="+mn-ea"/>
                <a:cs typeface="+mn-cs"/>
              </a:rPr>
              <a:t>PREempt</a:t>
            </a:r>
            <a:r>
              <a:rPr kumimoji="0" lang="en-US" b="1" i="0" u="none" strike="noStrike" kern="1200" cap="none" spc="0" normalizeH="0" baseline="0" noProof="0" dirty="0" smtClean="0">
                <a:ln>
                  <a:noFill/>
                </a:ln>
                <a:solidFill>
                  <a:schemeClr val="tx1"/>
                </a:solidFill>
                <a:effectLst/>
                <a:uLnTx/>
                <a:uFillTx/>
                <a:latin typeface="+mn-lt"/>
                <a:ea typeface="+mn-ea"/>
                <a:cs typeface="+mn-cs"/>
              </a:rPr>
              <a:t> Concentrate</a:t>
            </a:r>
          </a:p>
          <a:p>
            <a:pPr marL="342900" marR="0" lvl="0" indent="-342900" defTabSz="914400" rtl="0" eaLnBrk="1" fontAlgn="auto" latinLnBrk="0" hangingPunct="1">
              <a:lnSpc>
                <a:spcPct val="100000"/>
              </a:lnSpc>
              <a:spcBef>
                <a:spcPct val="20000"/>
              </a:spcBef>
              <a:spcAft>
                <a:spcPts val="0"/>
              </a:spcAft>
              <a:buClrTx/>
              <a:buSzTx/>
              <a:buFontTx/>
              <a:buNone/>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lstStyle/>
          <a:p>
            <a:fld id="{747D905B-F939-4811-8E94-D4FFD0636B7A}" type="slidenum">
              <a:rPr lang="en-CA" smtClean="0"/>
              <a:pPr/>
              <a:t>68</a:t>
            </a:fld>
            <a:endParaRPr lang="en-CA"/>
          </a:p>
        </p:txBody>
      </p:sp>
      <p:sp>
        <p:nvSpPr>
          <p:cNvPr id="10" name="TextBox 9"/>
          <p:cNvSpPr txBox="1"/>
          <p:nvPr/>
        </p:nvSpPr>
        <p:spPr>
          <a:xfrm>
            <a:off x="6165304" y="8774886"/>
            <a:ext cx="720080" cy="261610"/>
          </a:xfrm>
          <a:prstGeom prst="rect">
            <a:avLst/>
          </a:prstGeom>
          <a:noFill/>
        </p:spPr>
        <p:txBody>
          <a:bodyPr wrap="square" rtlCol="0">
            <a:spAutoFit/>
          </a:bodyPr>
          <a:lstStyle/>
          <a:p>
            <a:r>
              <a:rPr lang="en-CA" sz="1050" b="1" i="1" dirty="0" smtClean="0"/>
              <a:t>WB #24</a:t>
            </a:r>
            <a:endParaRPr lang="en-CA" sz="1050" b="1" i="1"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cparaschos\Desktop\Slide1 copy.jpg"/>
          <p:cNvPicPr>
            <a:picLocks noChangeAspect="1" noChangeArrowheads="1"/>
          </p:cNvPicPr>
          <p:nvPr/>
        </p:nvPicPr>
        <p:blipFill>
          <a:blip r:embed="rId2" cstate="print"/>
          <a:srcRect b="67169"/>
          <a:stretch>
            <a:fillRect/>
          </a:stretch>
        </p:blipFill>
        <p:spPr bwMode="auto">
          <a:xfrm>
            <a:off x="27384" y="395536"/>
            <a:ext cx="6830616" cy="3095326"/>
          </a:xfrm>
          <a:prstGeom prst="rect">
            <a:avLst/>
          </a:prstGeom>
          <a:noFill/>
        </p:spPr>
      </p:pic>
      <p:pic>
        <p:nvPicPr>
          <p:cNvPr id="6" name="Picture 2" descr="C:\Users\cparaschos\Desktop\Slide1 copy.jpg"/>
          <p:cNvPicPr>
            <a:picLocks noChangeAspect="1" noChangeArrowheads="1"/>
          </p:cNvPicPr>
          <p:nvPr/>
        </p:nvPicPr>
        <p:blipFill>
          <a:blip r:embed="rId3" cstate="print"/>
          <a:srcRect l="66831" t="41446" r="6660" b="35509"/>
          <a:stretch>
            <a:fillRect/>
          </a:stretch>
        </p:blipFill>
        <p:spPr bwMode="auto">
          <a:xfrm>
            <a:off x="4293096" y="6372200"/>
            <a:ext cx="2304256" cy="2592288"/>
          </a:xfrm>
          <a:prstGeom prst="rect">
            <a:avLst/>
          </a:prstGeom>
          <a:noFill/>
        </p:spPr>
      </p:pic>
      <p:sp>
        <p:nvSpPr>
          <p:cNvPr id="7" name="Text Box 4"/>
          <p:cNvSpPr txBox="1">
            <a:spLocks noChangeArrowheads="1"/>
          </p:cNvSpPr>
          <p:nvPr/>
        </p:nvSpPr>
        <p:spPr bwMode="auto">
          <a:xfrm>
            <a:off x="0" y="3406512"/>
            <a:ext cx="6858000" cy="2985433"/>
          </a:xfrm>
          <a:prstGeom prst="rect">
            <a:avLst/>
          </a:prstGeom>
          <a:noFill/>
          <a:ln w="9525">
            <a:noFill/>
            <a:miter lim="800000"/>
            <a:headEnd/>
            <a:tailEnd/>
          </a:ln>
        </p:spPr>
        <p:txBody>
          <a:bodyPr wrap="square">
            <a:spAutoFit/>
          </a:bodyPr>
          <a:lstStyle/>
          <a:p>
            <a:endParaRPr lang="en-US" dirty="0"/>
          </a:p>
          <a:p>
            <a:pPr marL="742950" lvl="1" indent="-285750">
              <a:buFontTx/>
              <a:buChar char="•"/>
            </a:pPr>
            <a:r>
              <a:rPr lang="en-US" b="0" dirty="0"/>
              <a:t>BROAD SPECTRUM SANITIZER (30 sec)</a:t>
            </a:r>
          </a:p>
          <a:p>
            <a:pPr marL="742950" lvl="1" indent="-285750">
              <a:buFontTx/>
              <a:buChar char="•"/>
            </a:pPr>
            <a:r>
              <a:rPr lang="en-US" b="0" dirty="0" smtClean="0"/>
              <a:t>BACTERICIDE – Staph Infection, Salmonella (3 </a:t>
            </a:r>
            <a:r>
              <a:rPr lang="en-US" b="0" dirty="0"/>
              <a:t>min)</a:t>
            </a:r>
          </a:p>
          <a:p>
            <a:pPr marL="742950" lvl="1" indent="-285750">
              <a:buFontTx/>
              <a:buChar char="•"/>
            </a:pPr>
            <a:r>
              <a:rPr lang="en-US" b="0" dirty="0"/>
              <a:t>GENERAL </a:t>
            </a:r>
            <a:r>
              <a:rPr lang="en-US" b="0" dirty="0" smtClean="0"/>
              <a:t>VIRUCIDE – Polio, HIV, Norwalk like viruses, H1N1 </a:t>
            </a:r>
          </a:p>
          <a:p>
            <a:pPr marL="742950" lvl="1" indent="-285750"/>
            <a:r>
              <a:rPr lang="en-US" dirty="0" smtClean="0"/>
              <a:t>      E</a:t>
            </a:r>
            <a:r>
              <a:rPr lang="en-US" b="0" dirty="0" smtClean="0"/>
              <a:t>ffective </a:t>
            </a:r>
            <a:r>
              <a:rPr lang="en-US" b="0" dirty="0"/>
              <a:t>against enveloped and non-enveloped </a:t>
            </a:r>
            <a:r>
              <a:rPr lang="en-US" b="0" dirty="0" smtClean="0"/>
              <a:t>viruses</a:t>
            </a:r>
            <a:r>
              <a:rPr lang="en-US" dirty="0" smtClean="0"/>
              <a:t> (3 min)</a:t>
            </a:r>
            <a:endParaRPr lang="en-US" b="0" dirty="0"/>
          </a:p>
          <a:p>
            <a:pPr marL="742950" lvl="1" indent="-285750">
              <a:buFontTx/>
              <a:buChar char="•"/>
            </a:pPr>
            <a:r>
              <a:rPr lang="en-US" b="0" dirty="0"/>
              <a:t>FUNGICIDE </a:t>
            </a:r>
            <a:r>
              <a:rPr lang="en-US" b="0" dirty="0" smtClean="0"/>
              <a:t>(3 </a:t>
            </a:r>
            <a:r>
              <a:rPr lang="en-US" b="0" dirty="0"/>
              <a:t>min)</a:t>
            </a:r>
          </a:p>
          <a:p>
            <a:pPr marL="742950" lvl="1" indent="-285750">
              <a:buFontTx/>
              <a:buChar char="•"/>
            </a:pPr>
            <a:r>
              <a:rPr lang="en-US" b="0" dirty="0"/>
              <a:t>TUBERCULOCIDE </a:t>
            </a:r>
            <a:r>
              <a:rPr lang="en-US" b="0" dirty="0" smtClean="0"/>
              <a:t>(3 </a:t>
            </a:r>
            <a:r>
              <a:rPr lang="en-US" b="0" dirty="0"/>
              <a:t>min)</a:t>
            </a:r>
          </a:p>
          <a:p>
            <a:pPr marL="742950" lvl="1" indent="-285750"/>
            <a:endParaRPr lang="en-US" sz="2400" b="0" dirty="0"/>
          </a:p>
          <a:p>
            <a:pPr>
              <a:buFont typeface="Wingdings" pitchFamily="2" charset="2"/>
              <a:buChar char="v"/>
            </a:pPr>
            <a:r>
              <a:rPr lang="en-US" dirty="0"/>
              <a:t> </a:t>
            </a:r>
            <a:r>
              <a:rPr lang="en-US" b="1" dirty="0"/>
              <a:t>24 month shelf life</a:t>
            </a:r>
            <a:endParaRPr lang="en-US" sz="1600" b="1" dirty="0"/>
          </a:p>
          <a:p>
            <a:pPr>
              <a:buFont typeface="Wingdings" pitchFamily="2" charset="2"/>
              <a:buChar char="v"/>
            </a:pPr>
            <a:r>
              <a:rPr lang="en-US" sz="1600" b="0" dirty="0"/>
              <a:t> Ideal for cleaning and disinfection when a greater degree of care is desired </a:t>
            </a:r>
          </a:p>
        </p:txBody>
      </p:sp>
      <p:pic>
        <p:nvPicPr>
          <p:cNvPr id="1028" name="Picture 4" descr="C:\Users\cparaschos\Dropbox\PREempt\Label images\Man_Room_02_Sml.tif"/>
          <p:cNvPicPr>
            <a:picLocks noChangeAspect="1" noChangeArrowheads="1"/>
          </p:cNvPicPr>
          <p:nvPr/>
        </p:nvPicPr>
        <p:blipFill>
          <a:blip r:embed="rId4" cstate="print"/>
          <a:srcRect/>
          <a:stretch>
            <a:fillRect/>
          </a:stretch>
        </p:blipFill>
        <p:spPr bwMode="auto">
          <a:xfrm>
            <a:off x="764704" y="6646490"/>
            <a:ext cx="2743200" cy="1885950"/>
          </a:xfrm>
          <a:prstGeom prst="rect">
            <a:avLst/>
          </a:prstGeom>
          <a:noFill/>
        </p:spPr>
      </p:pic>
      <p:sp>
        <p:nvSpPr>
          <p:cNvPr id="9" name="Rectangle 8"/>
          <p:cNvSpPr/>
          <p:nvPr/>
        </p:nvSpPr>
        <p:spPr>
          <a:xfrm>
            <a:off x="404664" y="-36511"/>
            <a:ext cx="6120680" cy="677108"/>
          </a:xfrm>
          <a:prstGeom prst="rect">
            <a:avLst/>
          </a:prstGeom>
        </p:spPr>
        <p:txBody>
          <a:bodyPr wrap="square">
            <a:spAutoFit/>
          </a:bodyPr>
          <a:lstStyle/>
          <a:p>
            <a:pPr algn="ctr"/>
            <a:r>
              <a:rPr lang="en-US" sz="2000" b="1" i="1" dirty="0" smtClean="0"/>
              <a:t>SURFACES &amp; NON-CIRCULATING FOOT BATHS</a:t>
            </a:r>
            <a:r>
              <a:rPr lang="en-US" sz="1600" b="1" i="1" dirty="0" smtClean="0"/>
              <a:t> </a:t>
            </a:r>
          </a:p>
          <a:p>
            <a:pPr algn="ctr"/>
            <a:endParaRPr lang="en-CA" b="1" dirty="0"/>
          </a:p>
        </p:txBody>
      </p:sp>
      <p:sp>
        <p:nvSpPr>
          <p:cNvPr id="8" name="Slide Number Placeholder 7"/>
          <p:cNvSpPr>
            <a:spLocks noGrp="1"/>
          </p:cNvSpPr>
          <p:nvPr>
            <p:ph type="sldNum" sz="quarter" idx="12"/>
          </p:nvPr>
        </p:nvSpPr>
        <p:spPr/>
        <p:txBody>
          <a:bodyPr/>
          <a:lstStyle/>
          <a:p>
            <a:fld id="{747D905B-F939-4811-8E94-D4FFD0636B7A}" type="slidenum">
              <a:rPr lang="en-CA" smtClean="0"/>
              <a:pPr/>
              <a:t>69</a:t>
            </a:fld>
            <a:endParaRPr lang="en-CA"/>
          </a:p>
        </p:txBody>
      </p:sp>
      <p:sp>
        <p:nvSpPr>
          <p:cNvPr id="10" name="TextBox 9"/>
          <p:cNvSpPr txBox="1"/>
          <p:nvPr/>
        </p:nvSpPr>
        <p:spPr>
          <a:xfrm>
            <a:off x="6165304" y="8774886"/>
            <a:ext cx="720080" cy="261610"/>
          </a:xfrm>
          <a:prstGeom prst="rect">
            <a:avLst/>
          </a:prstGeom>
          <a:noFill/>
        </p:spPr>
        <p:txBody>
          <a:bodyPr wrap="square" rtlCol="0">
            <a:spAutoFit/>
          </a:bodyPr>
          <a:lstStyle/>
          <a:p>
            <a:r>
              <a:rPr lang="en-CA" sz="1050" b="1" i="1" dirty="0" smtClean="0"/>
              <a:t>WB #25</a:t>
            </a:r>
            <a:endParaRPr lang="en-CA" sz="1050" b="1" i="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The Nice One Nails salon at 2210A Jane St. is the first &quot;personal service setting&quot; to receive a court conviction under the city’s new online disclosure system. The salon's operator pleaded guilty to re-using pumice stones and wax rollers, which must be disposed of after each use to prevent the spread of bacteria."/>
          <p:cNvPicPr>
            <a:picLocks noChangeAspect="1" noChangeArrowheads="1"/>
          </p:cNvPicPr>
          <p:nvPr/>
        </p:nvPicPr>
        <p:blipFill>
          <a:blip r:embed="rId2" cstate="print"/>
          <a:srcRect/>
          <a:stretch>
            <a:fillRect/>
          </a:stretch>
        </p:blipFill>
        <p:spPr bwMode="auto">
          <a:xfrm>
            <a:off x="404664" y="323528"/>
            <a:ext cx="2257894" cy="1512168"/>
          </a:xfrm>
          <a:prstGeom prst="rect">
            <a:avLst/>
          </a:prstGeom>
          <a:noFill/>
        </p:spPr>
      </p:pic>
      <p:sp>
        <p:nvSpPr>
          <p:cNvPr id="3" name="Rectangle 2"/>
          <p:cNvSpPr/>
          <p:nvPr/>
        </p:nvSpPr>
        <p:spPr>
          <a:xfrm>
            <a:off x="332656" y="2674238"/>
            <a:ext cx="6264696" cy="954107"/>
          </a:xfrm>
          <a:prstGeom prst="rect">
            <a:avLst/>
          </a:prstGeom>
        </p:spPr>
        <p:txBody>
          <a:bodyPr wrap="square">
            <a:spAutoFit/>
          </a:bodyPr>
          <a:lstStyle/>
          <a:p>
            <a:pPr fontAlgn="base"/>
            <a:r>
              <a:rPr lang="en-CA" sz="1400" dirty="0" smtClean="0"/>
              <a:t>Nice One Nails salon at 2210A Jane St. is the first "personal service setting" to receive a court conviction under the city’s new online disclosure system. The salon's operator pleaded guilty to re-using pumice stones and wax rollers, which must be disposed of after each use to prevent the spread of bacteria.</a:t>
            </a:r>
          </a:p>
        </p:txBody>
      </p:sp>
      <p:sp>
        <p:nvSpPr>
          <p:cNvPr id="5" name="Rectangle 4"/>
          <p:cNvSpPr/>
          <p:nvPr/>
        </p:nvSpPr>
        <p:spPr>
          <a:xfrm>
            <a:off x="2708920" y="1115616"/>
            <a:ext cx="4149080" cy="707886"/>
          </a:xfrm>
          <a:prstGeom prst="rect">
            <a:avLst/>
          </a:prstGeom>
        </p:spPr>
        <p:txBody>
          <a:bodyPr wrap="square">
            <a:spAutoFit/>
          </a:bodyPr>
          <a:lstStyle/>
          <a:p>
            <a:pPr algn="ctr" fontAlgn="base"/>
            <a:r>
              <a:rPr lang="en-CA" sz="2000" b="1" dirty="0" smtClean="0"/>
              <a:t>Manicure, spa and tattoo health violations disclosed</a:t>
            </a:r>
          </a:p>
        </p:txBody>
      </p:sp>
      <p:sp>
        <p:nvSpPr>
          <p:cNvPr id="6" name="Rectangle 5"/>
          <p:cNvSpPr/>
          <p:nvPr/>
        </p:nvSpPr>
        <p:spPr>
          <a:xfrm>
            <a:off x="332656" y="1763688"/>
            <a:ext cx="2232248" cy="430887"/>
          </a:xfrm>
          <a:prstGeom prst="rect">
            <a:avLst/>
          </a:prstGeom>
        </p:spPr>
        <p:txBody>
          <a:bodyPr wrap="square">
            <a:spAutoFit/>
          </a:bodyPr>
          <a:lstStyle/>
          <a:p>
            <a:r>
              <a:rPr lang="en-CA" sz="1100" b="1" dirty="0" smtClean="0"/>
              <a:t>By:</a:t>
            </a:r>
            <a:r>
              <a:rPr lang="en-CA" sz="1100" dirty="0" smtClean="0"/>
              <a:t> </a:t>
            </a:r>
            <a:r>
              <a:rPr lang="en-CA" sz="1100" b="1" dirty="0" smtClean="0">
                <a:hlinkClick r:id="rId3"/>
              </a:rPr>
              <a:t>Robert </a:t>
            </a:r>
            <a:r>
              <a:rPr lang="en-CA" sz="1100" b="1" dirty="0" err="1" smtClean="0">
                <a:hlinkClick r:id="rId3"/>
              </a:rPr>
              <a:t>Cribb</a:t>
            </a:r>
            <a:r>
              <a:rPr lang="en-CA" sz="1100" dirty="0" smtClean="0"/>
              <a:t> Foreign, </a:t>
            </a:r>
          </a:p>
          <a:p>
            <a:r>
              <a:rPr lang="en-CA" sz="1100" dirty="0" smtClean="0"/>
              <a:t>Published on Fri Sep 12 2014</a:t>
            </a:r>
            <a:endParaRPr lang="en-CA" sz="1100" dirty="0"/>
          </a:p>
        </p:txBody>
      </p:sp>
      <p:sp>
        <p:nvSpPr>
          <p:cNvPr id="7" name="Rectangle 6"/>
          <p:cNvSpPr/>
          <p:nvPr/>
        </p:nvSpPr>
        <p:spPr>
          <a:xfrm>
            <a:off x="404664" y="6908194"/>
            <a:ext cx="6120680" cy="400110"/>
          </a:xfrm>
          <a:prstGeom prst="rect">
            <a:avLst/>
          </a:prstGeom>
        </p:spPr>
        <p:txBody>
          <a:bodyPr wrap="square">
            <a:spAutoFit/>
          </a:bodyPr>
          <a:lstStyle/>
          <a:p>
            <a:r>
              <a:rPr lang="en-CA" sz="1000" dirty="0" smtClean="0">
                <a:hlinkClick r:id="rId4"/>
              </a:rPr>
              <a:t>http://www.thestar.com/news/world/2014/09/12/manicure_spa_and_tattoo_health_violations_disclosed.html</a:t>
            </a:r>
            <a:endParaRPr lang="en-CA" sz="1000" dirty="0" smtClean="0"/>
          </a:p>
          <a:p>
            <a:endParaRPr lang="en-CA" sz="1000" dirty="0"/>
          </a:p>
        </p:txBody>
      </p:sp>
      <p:sp>
        <p:nvSpPr>
          <p:cNvPr id="8" name="Rectangle 7"/>
          <p:cNvSpPr/>
          <p:nvPr/>
        </p:nvSpPr>
        <p:spPr>
          <a:xfrm>
            <a:off x="332656" y="3595826"/>
            <a:ext cx="6120680" cy="3354765"/>
          </a:xfrm>
          <a:prstGeom prst="rect">
            <a:avLst/>
          </a:prstGeom>
        </p:spPr>
        <p:txBody>
          <a:bodyPr wrap="square">
            <a:spAutoFit/>
          </a:bodyPr>
          <a:lstStyle/>
          <a:p>
            <a:pPr fontAlgn="base"/>
            <a:r>
              <a:rPr lang="en-CA" sz="1400" dirty="0" smtClean="0"/>
              <a:t>On June 17, inspectors cited the Nice One Nails salon for used pumice stones “found at every footbath station,” reads an inspection report obtained by the Star. “Pumice stones cannot be cleaned and disinfected between uses. They are single use.”</a:t>
            </a:r>
          </a:p>
          <a:p>
            <a:pPr fontAlgn="base"/>
            <a:r>
              <a:rPr lang="en-CA" sz="1400" dirty="0" smtClean="0"/>
              <a:t>Pumice stones, used to scrape the skin, are rough and can cause bleeding that can lead to the spread of disease if used repeatedly on different people, says Cecilia </a:t>
            </a:r>
            <a:r>
              <a:rPr lang="en-CA" sz="1400" dirty="0" err="1" smtClean="0"/>
              <a:t>Alterman</a:t>
            </a:r>
            <a:r>
              <a:rPr lang="en-CA" sz="1400" dirty="0" smtClean="0"/>
              <a:t>, Toronto Public Health’s manager of infection control and infectious disease.</a:t>
            </a:r>
          </a:p>
          <a:p>
            <a:pPr fontAlgn="base"/>
            <a:r>
              <a:rPr lang="en-CA" sz="1400" dirty="0" smtClean="0"/>
              <a:t>“If somebody has a blood-borne infection, it could remain on the pumice stone that’s used on you and you could get an infection. There’s a risk there.”</a:t>
            </a:r>
          </a:p>
          <a:p>
            <a:pPr fontAlgn="base"/>
            <a:r>
              <a:rPr lang="en-CA" sz="1400" dirty="0" smtClean="0"/>
              <a:t>“With waxing you have open pores on your body and perhaps some bleeding,” says </a:t>
            </a:r>
            <a:r>
              <a:rPr lang="en-CA" sz="1400" dirty="0" err="1" smtClean="0"/>
              <a:t>Alterman</a:t>
            </a:r>
            <a:r>
              <a:rPr lang="en-CA" sz="1400" dirty="0" smtClean="0"/>
              <a:t>. “They roll it over and over in the same area and there is a possibility of bacterial infections that could go back into the wax.”</a:t>
            </a:r>
          </a:p>
          <a:p>
            <a:pPr fontAlgn="base"/>
            <a:r>
              <a:rPr lang="en-CA" sz="1400" dirty="0" smtClean="0"/>
              <a:t>Because of the three straight incidents, Toronto Public Health chose to take the charges to court rather than the typical approach of issuing a ticket, she said</a:t>
            </a:r>
            <a:r>
              <a:rPr lang="en-CA" sz="1600" dirty="0" smtClean="0"/>
              <a:t>.</a:t>
            </a:r>
            <a:endParaRPr lang="en-CA" sz="1600" dirty="0"/>
          </a:p>
        </p:txBody>
      </p:sp>
      <p:pic>
        <p:nvPicPr>
          <p:cNvPr id="13" name="Picture 2"/>
          <p:cNvPicPr>
            <a:picLocks noChangeAspect="1" noChangeArrowheads="1"/>
          </p:cNvPicPr>
          <p:nvPr/>
        </p:nvPicPr>
        <p:blipFill>
          <a:blip r:embed="rId5" cstate="print"/>
          <a:srcRect/>
          <a:stretch>
            <a:fillRect/>
          </a:stretch>
        </p:blipFill>
        <p:spPr bwMode="auto">
          <a:xfrm>
            <a:off x="2708920" y="7578022"/>
            <a:ext cx="2713647" cy="1170442"/>
          </a:xfrm>
          <a:prstGeom prst="rect">
            <a:avLst/>
          </a:prstGeom>
          <a:noFill/>
          <a:ln w="9525">
            <a:noFill/>
            <a:miter lim="800000"/>
            <a:headEnd/>
            <a:tailEnd/>
          </a:ln>
          <a:effectLst/>
        </p:spPr>
      </p:pic>
      <p:pic>
        <p:nvPicPr>
          <p:cNvPr id="14" name="Picture 3"/>
          <p:cNvPicPr>
            <a:picLocks noChangeAspect="1" noChangeArrowheads="1"/>
          </p:cNvPicPr>
          <p:nvPr/>
        </p:nvPicPr>
        <p:blipFill>
          <a:blip r:embed="rId6" cstate="print"/>
          <a:srcRect/>
          <a:stretch>
            <a:fillRect/>
          </a:stretch>
        </p:blipFill>
        <p:spPr bwMode="auto">
          <a:xfrm>
            <a:off x="1340768" y="7125259"/>
            <a:ext cx="1382333" cy="1911237"/>
          </a:xfrm>
          <a:prstGeom prst="rect">
            <a:avLst/>
          </a:prstGeom>
          <a:noFill/>
          <a:ln w="9525">
            <a:noFill/>
            <a:miter lim="800000"/>
            <a:headEnd/>
            <a:tailEnd/>
          </a:ln>
          <a:effectLst/>
        </p:spPr>
      </p:pic>
      <p:sp>
        <p:nvSpPr>
          <p:cNvPr id="15" name="Rectangle 8"/>
          <p:cNvSpPr>
            <a:spLocks noChangeArrowheads="1"/>
          </p:cNvSpPr>
          <p:nvPr/>
        </p:nvSpPr>
        <p:spPr bwMode="auto">
          <a:xfrm>
            <a:off x="332656" y="2330460"/>
            <a:ext cx="3352800" cy="369332"/>
          </a:xfrm>
          <a:prstGeom prst="rect">
            <a:avLst/>
          </a:prstGeom>
          <a:noFill/>
          <a:ln w="9525">
            <a:noFill/>
            <a:miter lim="800000"/>
            <a:headEnd/>
            <a:tailEnd/>
          </a:ln>
        </p:spPr>
        <p:txBody>
          <a:bodyPr>
            <a:spAutoFit/>
          </a:bodyPr>
          <a:lstStyle/>
          <a:p>
            <a:pPr>
              <a:defRPr/>
            </a:pPr>
            <a:r>
              <a:rPr lang="en-CA" dirty="0" smtClean="0">
                <a:latin typeface="Arial" charset="0"/>
              </a:rPr>
              <a:t> </a:t>
            </a:r>
            <a:r>
              <a:rPr lang="en-CA" sz="1400" b="1" i="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TORONTO 2014</a:t>
            </a:r>
            <a:endParaRPr lang="en-CA" sz="1400" b="1" i="1" dirty="0">
              <a:latin typeface="+mj-lt"/>
            </a:endParaRPr>
          </a:p>
        </p:txBody>
      </p:sp>
      <p:sp>
        <p:nvSpPr>
          <p:cNvPr id="11" name="Slide Number Placeholder 10"/>
          <p:cNvSpPr>
            <a:spLocks noGrp="1"/>
          </p:cNvSpPr>
          <p:nvPr>
            <p:ph type="sldNum" sz="quarter" idx="12"/>
          </p:nvPr>
        </p:nvSpPr>
        <p:spPr/>
        <p:txBody>
          <a:bodyPr/>
          <a:lstStyle/>
          <a:p>
            <a:fld id="{747D905B-F939-4811-8E94-D4FFD0636B7A}" type="slidenum">
              <a:rPr lang="en-CA" smtClean="0"/>
              <a:pPr/>
              <a:t>7</a:t>
            </a:fld>
            <a:endParaRPr lang="en-CA"/>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C:\Users\cparaschos\Dropbox\PREempt\SWIRLS\RTU Swirl copy.jpg"/>
          <p:cNvPicPr>
            <a:picLocks noChangeAspect="1" noChangeArrowheads="1"/>
          </p:cNvPicPr>
          <p:nvPr/>
        </p:nvPicPr>
        <p:blipFill>
          <a:blip r:embed="rId2" cstate="print"/>
          <a:srcRect/>
          <a:stretch>
            <a:fillRect/>
          </a:stretch>
        </p:blipFill>
        <p:spPr bwMode="auto">
          <a:xfrm>
            <a:off x="418085" y="7740352"/>
            <a:ext cx="6203909" cy="1331641"/>
          </a:xfrm>
          <a:prstGeom prst="rect">
            <a:avLst/>
          </a:prstGeom>
          <a:noFill/>
        </p:spPr>
      </p:pic>
      <p:pic>
        <p:nvPicPr>
          <p:cNvPr id="13" name="Picture 12" descr="PreemptÔäó-RTU-+-Wipes+-softpack-CAN-Product-Image.jpg"/>
          <p:cNvPicPr>
            <a:picLocks noChangeAspect="1"/>
          </p:cNvPicPr>
          <p:nvPr/>
        </p:nvPicPr>
        <p:blipFill>
          <a:blip r:embed="rId3" cstate="print"/>
          <a:srcRect l="3801" t="7395" r="8001" b="4616"/>
          <a:stretch>
            <a:fillRect/>
          </a:stretch>
        </p:blipFill>
        <p:spPr>
          <a:xfrm>
            <a:off x="3933056" y="4841174"/>
            <a:ext cx="2924944" cy="3307972"/>
          </a:xfrm>
          <a:prstGeom prst="rect">
            <a:avLst/>
          </a:prstGeom>
        </p:spPr>
      </p:pic>
      <p:sp>
        <p:nvSpPr>
          <p:cNvPr id="10" name="Rectangle 9"/>
          <p:cNvSpPr/>
          <p:nvPr/>
        </p:nvSpPr>
        <p:spPr>
          <a:xfrm>
            <a:off x="2060848" y="67434"/>
            <a:ext cx="3109826" cy="461665"/>
          </a:xfrm>
          <a:prstGeom prst="rect">
            <a:avLst/>
          </a:prstGeom>
        </p:spPr>
        <p:txBody>
          <a:bodyPr wrap="none">
            <a:spAutoFit/>
          </a:bodyPr>
          <a:lstStyle/>
          <a:p>
            <a:pPr algn="ctr"/>
            <a:r>
              <a:rPr lang="en-CA" sz="2400" b="1" i="1" dirty="0" smtClean="0">
                <a:latin typeface="+mj-lt"/>
              </a:rPr>
              <a:t>SURFACES/PROTOCOLS</a:t>
            </a:r>
            <a:endParaRPr lang="en-CA" sz="2400" dirty="0">
              <a:latin typeface="+mj-lt"/>
            </a:endParaRPr>
          </a:p>
        </p:txBody>
      </p:sp>
      <p:sp>
        <p:nvSpPr>
          <p:cNvPr id="11" name="TextBox 10"/>
          <p:cNvSpPr txBox="1"/>
          <p:nvPr/>
        </p:nvSpPr>
        <p:spPr>
          <a:xfrm>
            <a:off x="980728" y="3131840"/>
            <a:ext cx="5112568" cy="2462213"/>
          </a:xfrm>
          <a:prstGeom prst="rect">
            <a:avLst/>
          </a:prstGeom>
          <a:noFill/>
        </p:spPr>
        <p:txBody>
          <a:bodyPr wrap="square" rtlCol="0">
            <a:spAutoFit/>
          </a:bodyPr>
          <a:lstStyle/>
          <a:p>
            <a:r>
              <a:rPr lang="en-CA" sz="2000" b="1" i="1" dirty="0" smtClean="0"/>
              <a:t>Cleaning/Sanitizing (30 seconds)</a:t>
            </a:r>
          </a:p>
          <a:p>
            <a:pPr>
              <a:buFont typeface="Arial" pitchFamily="34" charset="0"/>
              <a:buChar char="•"/>
            </a:pPr>
            <a:r>
              <a:rPr lang="en-CA" dirty="0" smtClean="0"/>
              <a:t>Spray/wipe surface and using scrubbing action, </a:t>
            </a:r>
          </a:p>
          <a:p>
            <a:r>
              <a:rPr lang="en-CA" dirty="0" smtClean="0"/>
              <a:t>  physically remove debris</a:t>
            </a:r>
          </a:p>
          <a:p>
            <a:pPr>
              <a:buFont typeface="Arial" pitchFamily="34" charset="0"/>
              <a:buChar char="•"/>
            </a:pPr>
            <a:r>
              <a:rPr lang="en-CA" dirty="0" smtClean="0"/>
              <a:t>Wipe and dry surface with a clean paper towel</a:t>
            </a:r>
          </a:p>
          <a:p>
            <a:pPr>
              <a:buFont typeface="Arial" pitchFamily="34" charset="0"/>
              <a:buChar char="•"/>
            </a:pPr>
            <a:endParaRPr lang="en-CA" sz="2000" b="1" i="1" dirty="0" smtClean="0"/>
          </a:p>
          <a:p>
            <a:r>
              <a:rPr lang="en-CA" sz="2000" b="1" i="1" dirty="0" smtClean="0"/>
              <a:t>Disinfecting (3 minutes)</a:t>
            </a:r>
          </a:p>
          <a:p>
            <a:pPr>
              <a:buFont typeface="Arial" pitchFamily="34" charset="0"/>
              <a:buChar char="•"/>
            </a:pPr>
            <a:r>
              <a:rPr lang="en-CA" dirty="0" smtClean="0"/>
              <a:t>Spray/wipe and leave surface wet for 3 minutes</a:t>
            </a:r>
          </a:p>
          <a:p>
            <a:pPr>
              <a:buFont typeface="Arial" pitchFamily="34" charset="0"/>
              <a:buChar char="•"/>
            </a:pPr>
            <a:r>
              <a:rPr lang="en-CA" dirty="0" smtClean="0"/>
              <a:t>Wipe and dry surface with a clean paper towel</a:t>
            </a:r>
            <a:endParaRPr lang="en-CA" dirty="0"/>
          </a:p>
        </p:txBody>
      </p:sp>
      <p:pic>
        <p:nvPicPr>
          <p:cNvPr id="14" name="Picture 13" descr="PREempt_Tent Card_HR.jpg"/>
          <p:cNvPicPr>
            <a:picLocks noChangeAspect="1"/>
          </p:cNvPicPr>
          <p:nvPr/>
        </p:nvPicPr>
        <p:blipFill>
          <a:blip r:embed="rId4" cstate="print"/>
          <a:stretch>
            <a:fillRect/>
          </a:stretch>
        </p:blipFill>
        <p:spPr>
          <a:xfrm>
            <a:off x="2636912" y="5612304"/>
            <a:ext cx="1296144" cy="1840016"/>
          </a:xfrm>
          <a:prstGeom prst="rect">
            <a:avLst/>
          </a:prstGeom>
        </p:spPr>
      </p:pic>
      <p:pic>
        <p:nvPicPr>
          <p:cNvPr id="15" name="Picture 14" descr="EcoLogo Green.jpg"/>
          <p:cNvPicPr>
            <a:picLocks noChangeAspect="1"/>
          </p:cNvPicPr>
          <p:nvPr/>
        </p:nvPicPr>
        <p:blipFill>
          <a:blip r:embed="rId5" cstate="print"/>
          <a:srcRect l="14563" t="12201" r="14563" b="12200"/>
          <a:stretch>
            <a:fillRect/>
          </a:stretch>
        </p:blipFill>
        <p:spPr>
          <a:xfrm>
            <a:off x="746702" y="6012160"/>
            <a:ext cx="918102" cy="1224136"/>
          </a:xfrm>
          <a:prstGeom prst="rect">
            <a:avLst/>
          </a:prstGeom>
        </p:spPr>
      </p:pic>
      <p:sp>
        <p:nvSpPr>
          <p:cNvPr id="16" name="TextBox 15"/>
          <p:cNvSpPr txBox="1"/>
          <p:nvPr/>
        </p:nvSpPr>
        <p:spPr>
          <a:xfrm>
            <a:off x="620688" y="7236296"/>
            <a:ext cx="1800200" cy="261610"/>
          </a:xfrm>
          <a:prstGeom prst="rect">
            <a:avLst/>
          </a:prstGeom>
          <a:noFill/>
        </p:spPr>
        <p:txBody>
          <a:bodyPr wrap="square" rtlCol="0">
            <a:spAutoFit/>
          </a:bodyPr>
          <a:lstStyle/>
          <a:p>
            <a:pPr>
              <a:buFont typeface="Arial" pitchFamily="34" charset="0"/>
              <a:buChar char="•"/>
            </a:pPr>
            <a:r>
              <a:rPr lang="en-CA" sz="1100" dirty="0" err="1" smtClean="0"/>
              <a:t>Ecologo</a:t>
            </a:r>
            <a:r>
              <a:rPr lang="en-CA" sz="1100" dirty="0" smtClean="0"/>
              <a:t> on RTU 1L/4L</a:t>
            </a:r>
          </a:p>
        </p:txBody>
      </p:sp>
      <p:pic>
        <p:nvPicPr>
          <p:cNvPr id="4101" name="Picture 5" descr="C:\Users\cparaschos\Desktop\Untitled-2.jpg"/>
          <p:cNvPicPr>
            <a:picLocks noChangeAspect="1" noChangeArrowheads="1"/>
          </p:cNvPicPr>
          <p:nvPr/>
        </p:nvPicPr>
        <p:blipFill>
          <a:blip r:embed="rId6" cstate="print"/>
          <a:srcRect t="20079"/>
          <a:stretch>
            <a:fillRect/>
          </a:stretch>
        </p:blipFill>
        <p:spPr bwMode="auto">
          <a:xfrm>
            <a:off x="0" y="899592"/>
            <a:ext cx="6858000" cy="2006291"/>
          </a:xfrm>
          <a:prstGeom prst="rect">
            <a:avLst/>
          </a:prstGeom>
          <a:noFill/>
        </p:spPr>
      </p:pic>
      <p:sp>
        <p:nvSpPr>
          <p:cNvPr id="12" name="Slide Number Placeholder 11"/>
          <p:cNvSpPr>
            <a:spLocks noGrp="1"/>
          </p:cNvSpPr>
          <p:nvPr>
            <p:ph type="sldNum" sz="quarter" idx="12"/>
          </p:nvPr>
        </p:nvSpPr>
        <p:spPr/>
        <p:txBody>
          <a:bodyPr/>
          <a:lstStyle/>
          <a:p>
            <a:fld id="{747D905B-F939-4811-8E94-D4FFD0636B7A}" type="slidenum">
              <a:rPr lang="en-CA" smtClean="0"/>
              <a:pPr/>
              <a:t>70</a:t>
            </a:fld>
            <a:endParaRPr lang="en-CA"/>
          </a:p>
        </p:txBody>
      </p:sp>
      <p:sp>
        <p:nvSpPr>
          <p:cNvPr id="17" name="TextBox 16"/>
          <p:cNvSpPr txBox="1"/>
          <p:nvPr/>
        </p:nvSpPr>
        <p:spPr>
          <a:xfrm>
            <a:off x="6165304" y="8774886"/>
            <a:ext cx="720080" cy="261610"/>
          </a:xfrm>
          <a:prstGeom prst="rect">
            <a:avLst/>
          </a:prstGeom>
          <a:noFill/>
        </p:spPr>
        <p:txBody>
          <a:bodyPr wrap="square" rtlCol="0">
            <a:spAutoFit/>
          </a:bodyPr>
          <a:lstStyle/>
          <a:p>
            <a:r>
              <a:rPr lang="en-CA" sz="1050" b="1" i="1" dirty="0" smtClean="0"/>
              <a:t>WB #25</a:t>
            </a:r>
            <a:endParaRPr lang="en-CA" sz="1050" b="1" i="1"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C:\Users\cparaschos\Desktop\Untitled-2.jpg"/>
          <p:cNvPicPr>
            <a:picLocks noChangeAspect="1" noChangeArrowheads="1"/>
          </p:cNvPicPr>
          <p:nvPr/>
        </p:nvPicPr>
        <p:blipFill>
          <a:blip r:embed="rId2" cstate="print"/>
          <a:srcRect t="25816"/>
          <a:stretch>
            <a:fillRect/>
          </a:stretch>
        </p:blipFill>
        <p:spPr bwMode="auto">
          <a:xfrm>
            <a:off x="0" y="539552"/>
            <a:ext cx="6830616" cy="1862275"/>
          </a:xfrm>
          <a:prstGeom prst="rect">
            <a:avLst/>
          </a:prstGeom>
          <a:noFill/>
        </p:spPr>
      </p:pic>
      <p:pic>
        <p:nvPicPr>
          <p:cNvPr id="6" name="Picture 4" descr="C:\Users\cparaschos\Dropbox\PREempt\SWIRLS\RTU Swirl copy.jpg"/>
          <p:cNvPicPr>
            <a:picLocks noChangeAspect="1" noChangeArrowheads="1"/>
          </p:cNvPicPr>
          <p:nvPr/>
        </p:nvPicPr>
        <p:blipFill>
          <a:blip r:embed="rId3" cstate="print"/>
          <a:srcRect/>
          <a:stretch>
            <a:fillRect/>
          </a:stretch>
        </p:blipFill>
        <p:spPr bwMode="auto">
          <a:xfrm>
            <a:off x="418085" y="7740352"/>
            <a:ext cx="6203909" cy="1331641"/>
          </a:xfrm>
          <a:prstGeom prst="rect">
            <a:avLst/>
          </a:prstGeom>
          <a:noFill/>
        </p:spPr>
      </p:pic>
      <p:sp>
        <p:nvSpPr>
          <p:cNvPr id="9" name="Text Box 6"/>
          <p:cNvSpPr txBox="1">
            <a:spLocks noChangeArrowheads="1"/>
          </p:cNvSpPr>
          <p:nvPr/>
        </p:nvSpPr>
        <p:spPr bwMode="auto">
          <a:xfrm>
            <a:off x="513928" y="2267744"/>
            <a:ext cx="5867400" cy="6340197"/>
          </a:xfrm>
          <a:prstGeom prst="rect">
            <a:avLst/>
          </a:prstGeom>
          <a:noFill/>
          <a:ln w="9525">
            <a:noFill/>
            <a:miter lim="800000"/>
            <a:headEnd/>
            <a:tailEnd/>
          </a:ln>
        </p:spPr>
        <p:txBody>
          <a:bodyPr wrap="square">
            <a:spAutoFit/>
          </a:bodyPr>
          <a:lstStyle/>
          <a:p>
            <a:endParaRPr lang="en-CA" sz="1600" dirty="0">
              <a:latin typeface="+mj-lt"/>
            </a:endParaRPr>
          </a:p>
          <a:p>
            <a:pPr>
              <a:buFont typeface="Arial" pitchFamily="34" charset="0"/>
              <a:buChar char="•"/>
            </a:pPr>
            <a:r>
              <a:rPr lang="en-US" b="0" dirty="0">
                <a:latin typeface="+mj-lt"/>
              </a:rPr>
              <a:t>Manicure table. Clean and disinfect between clients.</a:t>
            </a:r>
          </a:p>
          <a:p>
            <a:pPr>
              <a:spcBef>
                <a:spcPct val="50000"/>
              </a:spcBef>
              <a:buFontTx/>
              <a:buChar char="•"/>
            </a:pPr>
            <a:r>
              <a:rPr lang="en-US" dirty="0">
                <a:latin typeface="+mj-lt"/>
              </a:rPr>
              <a:t>Non-circulating Foot Baths</a:t>
            </a:r>
            <a:br>
              <a:rPr lang="en-US" dirty="0">
                <a:latin typeface="+mj-lt"/>
              </a:rPr>
            </a:br>
            <a:r>
              <a:rPr lang="en-US" b="0" dirty="0">
                <a:solidFill>
                  <a:schemeClr val="tx2"/>
                </a:solidFill>
                <a:latin typeface="+mj-lt"/>
              </a:rPr>
              <a:t>This type of foot bath system is considered a </a:t>
            </a:r>
            <a:r>
              <a:rPr lang="en-US" dirty="0">
                <a:solidFill>
                  <a:schemeClr val="tx2"/>
                </a:solidFill>
                <a:latin typeface="+mj-lt"/>
              </a:rPr>
              <a:t>“surface”, </a:t>
            </a:r>
            <a:r>
              <a:rPr lang="en-US" b="0" dirty="0">
                <a:solidFill>
                  <a:schemeClr val="tx2"/>
                </a:solidFill>
                <a:latin typeface="+mj-lt"/>
              </a:rPr>
              <a:t>therefore infection control procedures to be followed are those referring to surfaces, unlike a water circulating system</a:t>
            </a:r>
            <a:r>
              <a:rPr lang="en-US" b="0" dirty="0" smtClean="0">
                <a:solidFill>
                  <a:schemeClr val="tx2"/>
                </a:solidFill>
                <a:latin typeface="+mj-lt"/>
              </a:rPr>
              <a:t>.</a:t>
            </a:r>
            <a:endParaRPr lang="en-US" dirty="0">
              <a:latin typeface="+mj-lt"/>
            </a:endParaRPr>
          </a:p>
          <a:p>
            <a:pPr>
              <a:spcBef>
                <a:spcPct val="50000"/>
              </a:spcBef>
              <a:buFontTx/>
              <a:buChar char="•"/>
            </a:pPr>
            <a:r>
              <a:rPr lang="en-US" b="0" dirty="0">
                <a:latin typeface="+mj-lt"/>
              </a:rPr>
              <a:t>Reception counter tops</a:t>
            </a:r>
          </a:p>
          <a:p>
            <a:pPr>
              <a:spcBef>
                <a:spcPct val="50000"/>
              </a:spcBef>
              <a:buFontTx/>
              <a:buChar char="•"/>
            </a:pPr>
            <a:r>
              <a:rPr lang="en-US" b="0" dirty="0">
                <a:latin typeface="+mj-lt"/>
              </a:rPr>
              <a:t>Telephones</a:t>
            </a:r>
          </a:p>
          <a:p>
            <a:pPr>
              <a:spcBef>
                <a:spcPct val="50000"/>
              </a:spcBef>
              <a:buFontTx/>
              <a:buChar char="•"/>
            </a:pPr>
            <a:r>
              <a:rPr lang="en-US" b="0" dirty="0">
                <a:latin typeface="+mj-lt"/>
              </a:rPr>
              <a:t> Door knobs / handles</a:t>
            </a:r>
          </a:p>
          <a:p>
            <a:pPr>
              <a:spcBef>
                <a:spcPct val="50000"/>
              </a:spcBef>
              <a:buFontTx/>
              <a:buChar char="•"/>
            </a:pPr>
            <a:r>
              <a:rPr lang="en-US" b="0" dirty="0">
                <a:latin typeface="+mj-lt"/>
              </a:rPr>
              <a:t> Shared pens</a:t>
            </a:r>
          </a:p>
          <a:p>
            <a:pPr>
              <a:spcBef>
                <a:spcPct val="50000"/>
              </a:spcBef>
              <a:buFontTx/>
              <a:buChar char="•"/>
            </a:pPr>
            <a:r>
              <a:rPr lang="en-US" b="0" dirty="0">
                <a:latin typeface="+mj-lt"/>
              </a:rPr>
              <a:t> Chairs</a:t>
            </a:r>
          </a:p>
          <a:p>
            <a:pPr>
              <a:spcBef>
                <a:spcPct val="50000"/>
              </a:spcBef>
              <a:buFontTx/>
              <a:buChar char="•"/>
            </a:pPr>
            <a:r>
              <a:rPr lang="en-US" b="0" dirty="0">
                <a:latin typeface="+mj-lt"/>
              </a:rPr>
              <a:t> Leather sofas (does not damage leather)</a:t>
            </a:r>
          </a:p>
          <a:p>
            <a:pPr>
              <a:spcBef>
                <a:spcPct val="50000"/>
              </a:spcBef>
              <a:buFontTx/>
              <a:buChar char="•"/>
            </a:pPr>
            <a:r>
              <a:rPr lang="en-US" b="0" dirty="0">
                <a:latin typeface="+mj-lt"/>
              </a:rPr>
              <a:t> Railings</a:t>
            </a:r>
          </a:p>
          <a:p>
            <a:pPr>
              <a:spcBef>
                <a:spcPct val="50000"/>
              </a:spcBef>
              <a:buFontTx/>
              <a:buChar char="•"/>
            </a:pPr>
            <a:r>
              <a:rPr lang="en-US" b="0" dirty="0">
                <a:latin typeface="+mj-lt"/>
              </a:rPr>
              <a:t>Bowls</a:t>
            </a:r>
          </a:p>
          <a:p>
            <a:pPr>
              <a:spcBef>
                <a:spcPct val="50000"/>
              </a:spcBef>
              <a:buFontTx/>
              <a:buChar char="•"/>
            </a:pPr>
            <a:r>
              <a:rPr lang="en-US" b="0" dirty="0">
                <a:latin typeface="+mj-lt"/>
              </a:rPr>
              <a:t>Bathrooms (toilet, sink, faucet …)</a:t>
            </a:r>
            <a:endParaRPr lang="en-CA" b="0" dirty="0">
              <a:latin typeface="+mj-lt"/>
            </a:endParaRPr>
          </a:p>
          <a:p>
            <a:pPr>
              <a:spcBef>
                <a:spcPct val="50000"/>
              </a:spcBef>
              <a:buFontTx/>
              <a:buChar char="•"/>
            </a:pPr>
            <a:endParaRPr lang="en-US" sz="1600" b="0" dirty="0">
              <a:latin typeface="+mj-lt"/>
            </a:endParaRPr>
          </a:p>
          <a:p>
            <a:pPr>
              <a:spcBef>
                <a:spcPct val="50000"/>
              </a:spcBef>
              <a:buFontTx/>
              <a:buChar char="•"/>
            </a:pPr>
            <a:endParaRPr lang="en-US" sz="1600" b="0" dirty="0"/>
          </a:p>
        </p:txBody>
      </p:sp>
      <p:sp>
        <p:nvSpPr>
          <p:cNvPr id="10" name="Rectangle 9"/>
          <p:cNvSpPr/>
          <p:nvPr/>
        </p:nvSpPr>
        <p:spPr>
          <a:xfrm>
            <a:off x="2060848" y="16912"/>
            <a:ext cx="2808312" cy="738664"/>
          </a:xfrm>
          <a:prstGeom prst="rect">
            <a:avLst/>
          </a:prstGeom>
        </p:spPr>
        <p:txBody>
          <a:bodyPr wrap="square">
            <a:spAutoFit/>
          </a:bodyPr>
          <a:lstStyle/>
          <a:p>
            <a:pPr algn="ctr"/>
            <a:r>
              <a:rPr lang="en-US" sz="2400" b="1" i="1" dirty="0" smtClean="0"/>
              <a:t>SURFACES</a:t>
            </a:r>
            <a:r>
              <a:rPr lang="en-US" b="1" i="1" dirty="0" smtClean="0"/>
              <a:t> </a:t>
            </a:r>
          </a:p>
          <a:p>
            <a:pPr algn="ctr"/>
            <a:endParaRPr lang="en-CA" b="1" dirty="0"/>
          </a:p>
        </p:txBody>
      </p:sp>
      <p:sp>
        <p:nvSpPr>
          <p:cNvPr id="11" name="Rectangle 10"/>
          <p:cNvSpPr/>
          <p:nvPr/>
        </p:nvSpPr>
        <p:spPr>
          <a:xfrm>
            <a:off x="476672" y="2051720"/>
            <a:ext cx="1706429" cy="400110"/>
          </a:xfrm>
          <a:prstGeom prst="rect">
            <a:avLst/>
          </a:prstGeom>
        </p:spPr>
        <p:txBody>
          <a:bodyPr wrap="none">
            <a:spAutoFit/>
          </a:bodyPr>
          <a:lstStyle/>
          <a:p>
            <a:pPr algn="ctr">
              <a:defRPr/>
            </a:pPr>
            <a:r>
              <a:rPr lang="en-CA" sz="2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Where to use?</a:t>
            </a:r>
            <a:endParaRPr lang="en-CA" sz="20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Slide Number Placeholder 6"/>
          <p:cNvSpPr>
            <a:spLocks noGrp="1"/>
          </p:cNvSpPr>
          <p:nvPr>
            <p:ph type="sldNum" sz="quarter" idx="12"/>
          </p:nvPr>
        </p:nvSpPr>
        <p:spPr/>
        <p:txBody>
          <a:bodyPr/>
          <a:lstStyle/>
          <a:p>
            <a:fld id="{747D905B-F939-4811-8E94-D4FFD0636B7A}" type="slidenum">
              <a:rPr lang="en-CA" smtClean="0"/>
              <a:pPr/>
              <a:t>71</a:t>
            </a:fld>
            <a:endParaRPr lang="en-CA"/>
          </a:p>
        </p:txBody>
      </p:sp>
      <p:sp>
        <p:nvSpPr>
          <p:cNvPr id="8" name="TextBox 7"/>
          <p:cNvSpPr txBox="1"/>
          <p:nvPr/>
        </p:nvSpPr>
        <p:spPr>
          <a:xfrm>
            <a:off x="6165304" y="8774886"/>
            <a:ext cx="720080" cy="261610"/>
          </a:xfrm>
          <a:prstGeom prst="rect">
            <a:avLst/>
          </a:prstGeom>
          <a:noFill/>
        </p:spPr>
        <p:txBody>
          <a:bodyPr wrap="square" rtlCol="0">
            <a:spAutoFit/>
          </a:bodyPr>
          <a:lstStyle/>
          <a:p>
            <a:r>
              <a:rPr lang="en-CA" sz="1050" b="1" i="1" dirty="0" smtClean="0"/>
              <a:t>WB #25</a:t>
            </a:r>
            <a:endParaRPr lang="en-CA" sz="1050" b="1" i="1"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C:\Users\cparaschos\Dropbox\PREempt\SWIRLS\RTU Swirl copy.jpg"/>
          <p:cNvPicPr>
            <a:picLocks noChangeAspect="1" noChangeArrowheads="1"/>
          </p:cNvPicPr>
          <p:nvPr/>
        </p:nvPicPr>
        <p:blipFill>
          <a:blip r:embed="rId2" cstate="print"/>
          <a:srcRect/>
          <a:stretch>
            <a:fillRect/>
          </a:stretch>
        </p:blipFill>
        <p:spPr bwMode="auto">
          <a:xfrm>
            <a:off x="418085" y="7740352"/>
            <a:ext cx="6203909" cy="1331641"/>
          </a:xfrm>
          <a:prstGeom prst="rect">
            <a:avLst/>
          </a:prstGeom>
          <a:noFill/>
        </p:spPr>
      </p:pic>
      <p:sp>
        <p:nvSpPr>
          <p:cNvPr id="10" name="Rectangle 9"/>
          <p:cNvSpPr/>
          <p:nvPr/>
        </p:nvSpPr>
        <p:spPr>
          <a:xfrm>
            <a:off x="836712" y="16912"/>
            <a:ext cx="5400600" cy="677108"/>
          </a:xfrm>
          <a:prstGeom prst="rect">
            <a:avLst/>
          </a:prstGeom>
        </p:spPr>
        <p:txBody>
          <a:bodyPr wrap="square">
            <a:spAutoFit/>
          </a:bodyPr>
          <a:lstStyle/>
          <a:p>
            <a:pPr algn="ctr"/>
            <a:r>
              <a:rPr lang="en-US" sz="2000" b="1" i="1" dirty="0" smtClean="0"/>
              <a:t>NON-CIRCULATING FOOT BATHS/PROTOCOLS </a:t>
            </a:r>
            <a:r>
              <a:rPr lang="en-US" sz="1600" b="1" i="1" dirty="0" smtClean="0"/>
              <a:t> </a:t>
            </a:r>
          </a:p>
          <a:p>
            <a:pPr algn="ctr"/>
            <a:endParaRPr lang="en-CA" b="1" dirty="0"/>
          </a:p>
        </p:txBody>
      </p:sp>
      <p:sp>
        <p:nvSpPr>
          <p:cNvPr id="7" name="Rectangle 2"/>
          <p:cNvSpPr>
            <a:spLocks noChangeArrowheads="1"/>
          </p:cNvSpPr>
          <p:nvPr/>
        </p:nvSpPr>
        <p:spPr bwMode="auto">
          <a:xfrm>
            <a:off x="0" y="2555776"/>
            <a:ext cx="6858000" cy="990600"/>
          </a:xfrm>
          <a:prstGeom prst="rect">
            <a:avLst/>
          </a:prstGeom>
          <a:noFill/>
          <a:ln w="9525">
            <a:noFill/>
            <a:miter lim="800000"/>
            <a:headEnd/>
            <a:tailEnd/>
          </a:ln>
        </p:spPr>
        <p:txBody>
          <a:bodyPr bIns="91440" anchor="b"/>
          <a:lstStyle/>
          <a:p>
            <a:pPr algn="ctr"/>
            <a:r>
              <a:rPr lang="en-US" sz="2000" b="1" i="1" dirty="0">
                <a:cs typeface="Arial" pitchFamily="34" charset="0"/>
              </a:rPr>
              <a:t>Cleaning </a:t>
            </a:r>
            <a:r>
              <a:rPr lang="en-US" sz="2000" b="1" i="1" dirty="0" smtClean="0">
                <a:cs typeface="Arial" pitchFamily="34" charset="0"/>
              </a:rPr>
              <a:t>&amp; Disinfecting </a:t>
            </a:r>
            <a:r>
              <a:rPr lang="en-US" sz="2000" b="1" i="1" dirty="0" err="1" smtClean="0">
                <a:cs typeface="Arial" pitchFamily="34" charset="0"/>
              </a:rPr>
              <a:t>Pipeless</a:t>
            </a:r>
            <a:r>
              <a:rPr lang="en-US" sz="2000" b="1" i="1" dirty="0" smtClean="0">
                <a:cs typeface="Arial" pitchFamily="34" charset="0"/>
              </a:rPr>
              <a:t> </a:t>
            </a:r>
            <a:r>
              <a:rPr lang="en-US" sz="2000" b="1" i="1" dirty="0">
                <a:cs typeface="Arial" pitchFamily="34" charset="0"/>
              </a:rPr>
              <a:t>Foot </a:t>
            </a:r>
            <a:r>
              <a:rPr lang="en-US" sz="2000" b="1" i="1" dirty="0" smtClean="0">
                <a:cs typeface="Arial" pitchFamily="34" charset="0"/>
              </a:rPr>
              <a:t>Baths (air-jetted</a:t>
            </a:r>
            <a:r>
              <a:rPr lang="en-US" sz="2000" b="1" i="1" dirty="0">
                <a:cs typeface="Arial" pitchFamily="34" charset="0"/>
              </a:rPr>
              <a:t>)</a:t>
            </a:r>
            <a:r>
              <a:rPr lang="en-US" b="0" dirty="0">
                <a:solidFill>
                  <a:schemeClr val="tx2"/>
                </a:solidFill>
                <a:cs typeface="Arial" pitchFamily="34" charset="0"/>
              </a:rPr>
              <a:t/>
            </a:r>
            <a:br>
              <a:rPr lang="en-US" b="0" dirty="0">
                <a:solidFill>
                  <a:schemeClr val="tx2"/>
                </a:solidFill>
                <a:cs typeface="Arial" pitchFamily="34" charset="0"/>
              </a:rPr>
            </a:br>
            <a:endParaRPr lang="en-US" b="0" dirty="0">
              <a:solidFill>
                <a:schemeClr val="tx2"/>
              </a:solidFill>
              <a:cs typeface="Arial" pitchFamily="34" charset="0"/>
            </a:endParaRPr>
          </a:p>
        </p:txBody>
      </p:sp>
      <p:sp>
        <p:nvSpPr>
          <p:cNvPr id="11" name="TextBox 10"/>
          <p:cNvSpPr txBox="1"/>
          <p:nvPr/>
        </p:nvSpPr>
        <p:spPr>
          <a:xfrm>
            <a:off x="548680" y="3419872"/>
            <a:ext cx="5877272" cy="2339102"/>
          </a:xfrm>
          <a:prstGeom prst="rect">
            <a:avLst/>
          </a:prstGeom>
          <a:noFill/>
        </p:spPr>
        <p:txBody>
          <a:bodyPr wrap="square" rtlCol="0">
            <a:spAutoFit/>
          </a:bodyPr>
          <a:lstStyle/>
          <a:p>
            <a:r>
              <a:rPr lang="en-CA" sz="2000" b="1" i="1" dirty="0" smtClean="0"/>
              <a:t>Between Each Client</a:t>
            </a:r>
          </a:p>
          <a:p>
            <a:pPr>
              <a:buFont typeface="Arial" pitchFamily="34" charset="0"/>
              <a:buChar char="•"/>
            </a:pPr>
            <a:r>
              <a:rPr lang="en-CA" dirty="0" smtClean="0"/>
              <a:t>Remove and take apart jets/filters</a:t>
            </a:r>
          </a:p>
          <a:p>
            <a:pPr>
              <a:buFont typeface="Arial" pitchFamily="34" charset="0"/>
              <a:buChar char="•"/>
            </a:pPr>
            <a:r>
              <a:rPr lang="en-CA" dirty="0" smtClean="0"/>
              <a:t>Spray/wipe surface, bowl and jets/filters</a:t>
            </a:r>
          </a:p>
          <a:p>
            <a:pPr>
              <a:buFont typeface="Arial" pitchFamily="34" charset="0"/>
              <a:buChar char="•"/>
            </a:pPr>
            <a:r>
              <a:rPr lang="en-CA" dirty="0" smtClean="0"/>
              <a:t>Using scrubbing action, physically remove debris </a:t>
            </a:r>
          </a:p>
          <a:p>
            <a:pPr>
              <a:buFont typeface="Arial" pitchFamily="34" charset="0"/>
              <a:buChar char="•"/>
            </a:pPr>
            <a:r>
              <a:rPr lang="en-CA" dirty="0" smtClean="0"/>
              <a:t>Rinse</a:t>
            </a:r>
          </a:p>
          <a:p>
            <a:pPr>
              <a:buFont typeface="Arial" pitchFamily="34" charset="0"/>
              <a:buChar char="•"/>
            </a:pPr>
            <a:r>
              <a:rPr lang="en-CA" dirty="0" smtClean="0"/>
              <a:t>Spray/wipe surface, bowl and jets/filters and leave wet for 3 minutes</a:t>
            </a:r>
          </a:p>
          <a:p>
            <a:pPr>
              <a:buFont typeface="Arial" pitchFamily="34" charset="0"/>
              <a:buChar char="•"/>
            </a:pPr>
            <a:r>
              <a:rPr lang="en-CA" dirty="0" smtClean="0"/>
              <a:t>Rinse and replace jets/filters </a:t>
            </a:r>
            <a:endParaRPr lang="en-CA" dirty="0"/>
          </a:p>
        </p:txBody>
      </p:sp>
      <p:pic>
        <p:nvPicPr>
          <p:cNvPr id="12" name="Picture 4" descr="C:\Users\cparaschos\Dropbox\PREempt\Label images\Man_Room_02_Sml.tif"/>
          <p:cNvPicPr>
            <a:picLocks noChangeAspect="1" noChangeArrowheads="1"/>
          </p:cNvPicPr>
          <p:nvPr/>
        </p:nvPicPr>
        <p:blipFill>
          <a:blip r:embed="rId3" cstate="print"/>
          <a:srcRect/>
          <a:stretch>
            <a:fillRect/>
          </a:stretch>
        </p:blipFill>
        <p:spPr bwMode="auto">
          <a:xfrm>
            <a:off x="3645023" y="5724128"/>
            <a:ext cx="3057417" cy="2101974"/>
          </a:xfrm>
          <a:prstGeom prst="rect">
            <a:avLst/>
          </a:prstGeom>
          <a:noFill/>
        </p:spPr>
      </p:pic>
      <p:pic>
        <p:nvPicPr>
          <p:cNvPr id="13" name="Picture 12" descr="PREempt_Tent Card_HR.jpg"/>
          <p:cNvPicPr>
            <a:picLocks noChangeAspect="1"/>
          </p:cNvPicPr>
          <p:nvPr/>
        </p:nvPicPr>
        <p:blipFill>
          <a:blip r:embed="rId4" cstate="print"/>
          <a:stretch>
            <a:fillRect/>
          </a:stretch>
        </p:blipFill>
        <p:spPr>
          <a:xfrm>
            <a:off x="2348880" y="5981948"/>
            <a:ext cx="1275533" cy="1810756"/>
          </a:xfrm>
          <a:prstGeom prst="rect">
            <a:avLst/>
          </a:prstGeom>
        </p:spPr>
      </p:pic>
      <p:pic>
        <p:nvPicPr>
          <p:cNvPr id="14" name="Picture 5" descr="C:\Users\cparaschos\Desktop\Untitled-2.jpg"/>
          <p:cNvPicPr>
            <a:picLocks noChangeAspect="1" noChangeArrowheads="1"/>
          </p:cNvPicPr>
          <p:nvPr/>
        </p:nvPicPr>
        <p:blipFill>
          <a:blip r:embed="rId5" cstate="print"/>
          <a:srcRect t="20079"/>
          <a:stretch>
            <a:fillRect/>
          </a:stretch>
        </p:blipFill>
        <p:spPr bwMode="auto">
          <a:xfrm>
            <a:off x="0" y="611560"/>
            <a:ext cx="6830616" cy="2006291"/>
          </a:xfrm>
          <a:prstGeom prst="rect">
            <a:avLst/>
          </a:prstGeom>
          <a:noFill/>
        </p:spPr>
      </p:pic>
      <p:sp>
        <p:nvSpPr>
          <p:cNvPr id="9" name="Slide Number Placeholder 8"/>
          <p:cNvSpPr>
            <a:spLocks noGrp="1"/>
          </p:cNvSpPr>
          <p:nvPr>
            <p:ph type="sldNum" sz="quarter" idx="12"/>
          </p:nvPr>
        </p:nvSpPr>
        <p:spPr/>
        <p:txBody>
          <a:bodyPr/>
          <a:lstStyle/>
          <a:p>
            <a:fld id="{747D905B-F939-4811-8E94-D4FFD0636B7A}" type="slidenum">
              <a:rPr lang="en-CA" smtClean="0"/>
              <a:pPr/>
              <a:t>72</a:t>
            </a:fld>
            <a:endParaRPr lang="en-CA"/>
          </a:p>
        </p:txBody>
      </p:sp>
      <p:sp>
        <p:nvSpPr>
          <p:cNvPr id="15" name="TextBox 14"/>
          <p:cNvSpPr txBox="1"/>
          <p:nvPr/>
        </p:nvSpPr>
        <p:spPr>
          <a:xfrm>
            <a:off x="6165304" y="8774886"/>
            <a:ext cx="720080" cy="261610"/>
          </a:xfrm>
          <a:prstGeom prst="rect">
            <a:avLst/>
          </a:prstGeom>
          <a:noFill/>
        </p:spPr>
        <p:txBody>
          <a:bodyPr wrap="square" rtlCol="0">
            <a:spAutoFit/>
          </a:bodyPr>
          <a:lstStyle/>
          <a:p>
            <a:r>
              <a:rPr lang="en-CA" sz="1050" b="1" i="1" dirty="0" smtClean="0"/>
              <a:t>WB #26</a:t>
            </a:r>
            <a:endParaRPr lang="en-CA" sz="1050" b="1" i="1"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196752" y="-36511"/>
            <a:ext cx="4608512" cy="738664"/>
          </a:xfrm>
          <a:prstGeom prst="rect">
            <a:avLst/>
          </a:prstGeom>
        </p:spPr>
        <p:txBody>
          <a:bodyPr wrap="square">
            <a:spAutoFit/>
          </a:bodyPr>
          <a:lstStyle/>
          <a:p>
            <a:pPr algn="ctr"/>
            <a:r>
              <a:rPr lang="en-US" sz="2400" b="1" i="1" dirty="0" smtClean="0"/>
              <a:t>PROFESSIONAL TOOLS </a:t>
            </a:r>
            <a:r>
              <a:rPr lang="en-US" b="1" i="1" dirty="0" smtClean="0"/>
              <a:t> </a:t>
            </a:r>
          </a:p>
          <a:p>
            <a:pPr algn="ctr"/>
            <a:endParaRPr lang="en-CA" b="1" dirty="0"/>
          </a:p>
        </p:txBody>
      </p:sp>
      <p:pic>
        <p:nvPicPr>
          <p:cNvPr id="8" name="Picture 2" descr="C:\Users\cparaschos\Desktop\PREempt Wash CAN sell sheet-1.jpg"/>
          <p:cNvPicPr>
            <a:picLocks noChangeAspect="1" noChangeArrowheads="1"/>
          </p:cNvPicPr>
          <p:nvPr/>
        </p:nvPicPr>
        <p:blipFill>
          <a:blip r:embed="rId2" cstate="print"/>
          <a:srcRect t="6262"/>
          <a:stretch>
            <a:fillRect/>
          </a:stretch>
        </p:blipFill>
        <p:spPr bwMode="auto">
          <a:xfrm>
            <a:off x="0" y="432048"/>
            <a:ext cx="6830616" cy="3131840"/>
          </a:xfrm>
          <a:prstGeom prst="rect">
            <a:avLst/>
          </a:prstGeom>
          <a:noFill/>
        </p:spPr>
      </p:pic>
      <p:sp>
        <p:nvSpPr>
          <p:cNvPr id="10" name="Text Box 5"/>
          <p:cNvSpPr txBox="1">
            <a:spLocks noChangeArrowheads="1"/>
          </p:cNvSpPr>
          <p:nvPr/>
        </p:nvSpPr>
        <p:spPr bwMode="auto">
          <a:xfrm>
            <a:off x="332656" y="3995936"/>
            <a:ext cx="6264696" cy="1926810"/>
          </a:xfrm>
          <a:prstGeom prst="rect">
            <a:avLst/>
          </a:prstGeom>
          <a:noFill/>
          <a:ln w="9525">
            <a:noFill/>
            <a:miter lim="800000"/>
            <a:headEnd/>
            <a:tailEnd/>
          </a:ln>
        </p:spPr>
        <p:txBody>
          <a:bodyPr wrap="square">
            <a:spAutoFit/>
          </a:bodyPr>
          <a:lstStyle/>
          <a:p>
            <a:endParaRPr lang="en-US" sz="1400" dirty="0"/>
          </a:p>
          <a:p>
            <a:pPr marL="742950" lvl="1" indent="-285750">
              <a:lnSpc>
                <a:spcPct val="150000"/>
              </a:lnSpc>
              <a:buFontTx/>
              <a:buChar char="•"/>
            </a:pPr>
            <a:r>
              <a:rPr lang="en-US" b="0" dirty="0"/>
              <a:t>ENZYME FREE INSTRUMENT CLEANER</a:t>
            </a:r>
          </a:p>
          <a:p>
            <a:pPr marL="742950" lvl="1" indent="-285750">
              <a:lnSpc>
                <a:spcPct val="150000"/>
              </a:lnSpc>
              <a:buFontTx/>
              <a:buChar char="•"/>
            </a:pPr>
            <a:r>
              <a:rPr lang="en-US" b="0" dirty="0"/>
              <a:t>BACTERISTATIC</a:t>
            </a:r>
          </a:p>
          <a:p>
            <a:pPr marL="742950" lvl="1" indent="-285750">
              <a:lnSpc>
                <a:spcPct val="150000"/>
              </a:lnSpc>
              <a:buFontTx/>
              <a:buChar char="•"/>
            </a:pPr>
            <a:r>
              <a:rPr lang="en-US" b="0" dirty="0"/>
              <a:t>LOW FOAMING</a:t>
            </a:r>
          </a:p>
          <a:p>
            <a:pPr marL="742950" lvl="1" indent="-285750">
              <a:lnSpc>
                <a:spcPct val="150000"/>
              </a:lnSpc>
              <a:buFontTx/>
              <a:buChar char="•"/>
            </a:pPr>
            <a:r>
              <a:rPr lang="en-US" b="0" dirty="0"/>
              <a:t>3% </a:t>
            </a:r>
            <a:r>
              <a:rPr lang="en-US" b="0" dirty="0" smtClean="0"/>
              <a:t>AHP </a:t>
            </a:r>
            <a:r>
              <a:rPr lang="en-US" b="0" dirty="0"/>
              <a:t>CONCENTRATE</a:t>
            </a:r>
            <a:endParaRPr lang="en-US" sz="1600" b="0" dirty="0"/>
          </a:p>
        </p:txBody>
      </p:sp>
      <p:pic>
        <p:nvPicPr>
          <p:cNvPr id="7170" name="Picture 2" descr="C:\Users\cparaschos\Dropbox\PREempt\Label images\Soni_Mid_Washer_drk.tif"/>
          <p:cNvPicPr>
            <a:picLocks noChangeAspect="1" noChangeArrowheads="1"/>
          </p:cNvPicPr>
          <p:nvPr/>
        </p:nvPicPr>
        <p:blipFill>
          <a:blip r:embed="rId3" cstate="print"/>
          <a:srcRect/>
          <a:stretch>
            <a:fillRect/>
          </a:stretch>
        </p:blipFill>
        <p:spPr bwMode="auto">
          <a:xfrm>
            <a:off x="3933056" y="6732240"/>
            <a:ext cx="2520280" cy="1923756"/>
          </a:xfrm>
          <a:prstGeom prst="rect">
            <a:avLst/>
          </a:prstGeom>
          <a:noFill/>
        </p:spPr>
      </p:pic>
      <p:sp>
        <p:nvSpPr>
          <p:cNvPr id="11" name="TextBox 5"/>
          <p:cNvSpPr txBox="1">
            <a:spLocks noChangeArrowheads="1"/>
          </p:cNvSpPr>
          <p:nvPr/>
        </p:nvSpPr>
        <p:spPr bwMode="auto">
          <a:xfrm>
            <a:off x="300608" y="6788566"/>
            <a:ext cx="3200400" cy="1815882"/>
          </a:xfrm>
          <a:prstGeom prst="rect">
            <a:avLst/>
          </a:prstGeom>
          <a:noFill/>
          <a:ln w="9525">
            <a:noFill/>
            <a:miter lim="800000"/>
            <a:headEnd/>
            <a:tailEnd/>
          </a:ln>
        </p:spPr>
        <p:txBody>
          <a:bodyPr wrap="square">
            <a:spAutoFit/>
          </a:bodyPr>
          <a:lstStyle/>
          <a:p>
            <a:r>
              <a:rPr lang="en-US" sz="1600" dirty="0">
                <a:solidFill>
                  <a:srgbClr val="C00000"/>
                </a:solidFill>
                <a:cs typeface="Arial" pitchFamily="34" charset="0"/>
              </a:rPr>
              <a:t>Replaces detergents or soaps used to wash tools.</a:t>
            </a:r>
          </a:p>
          <a:p>
            <a:endParaRPr lang="en-US" sz="1600" dirty="0">
              <a:solidFill>
                <a:srgbClr val="C00000"/>
              </a:solidFill>
              <a:cs typeface="Arial" pitchFamily="34" charset="0"/>
            </a:endParaRPr>
          </a:p>
          <a:p>
            <a:r>
              <a:rPr lang="en-US" sz="1600" dirty="0">
                <a:solidFill>
                  <a:srgbClr val="C00000"/>
                </a:solidFill>
                <a:cs typeface="Arial" pitchFamily="34" charset="0"/>
              </a:rPr>
              <a:t>Rinses completely and easily unlike soaps that always leave a residue which can inactivate the disinfectant or </a:t>
            </a:r>
            <a:r>
              <a:rPr lang="en-US" sz="1600" dirty="0" err="1">
                <a:solidFill>
                  <a:srgbClr val="C00000"/>
                </a:solidFill>
                <a:cs typeface="Arial" pitchFamily="34" charset="0"/>
              </a:rPr>
              <a:t>chemosterilant</a:t>
            </a:r>
            <a:r>
              <a:rPr lang="en-US" sz="1600" dirty="0">
                <a:solidFill>
                  <a:srgbClr val="C00000"/>
                </a:solidFill>
                <a:cs typeface="Arial" pitchFamily="34" charset="0"/>
              </a:rPr>
              <a:t>.</a:t>
            </a:r>
          </a:p>
        </p:txBody>
      </p:sp>
      <p:sp>
        <p:nvSpPr>
          <p:cNvPr id="7" name="Slide Number Placeholder 6"/>
          <p:cNvSpPr>
            <a:spLocks noGrp="1"/>
          </p:cNvSpPr>
          <p:nvPr>
            <p:ph type="sldNum" sz="quarter" idx="12"/>
          </p:nvPr>
        </p:nvSpPr>
        <p:spPr/>
        <p:txBody>
          <a:bodyPr/>
          <a:lstStyle/>
          <a:p>
            <a:fld id="{747D905B-F939-4811-8E94-D4FFD0636B7A}" type="slidenum">
              <a:rPr lang="en-CA" smtClean="0"/>
              <a:pPr/>
              <a:t>73</a:t>
            </a:fld>
            <a:endParaRPr lang="en-CA"/>
          </a:p>
        </p:txBody>
      </p:sp>
      <p:sp>
        <p:nvSpPr>
          <p:cNvPr id="12" name="TextBox 11"/>
          <p:cNvSpPr txBox="1"/>
          <p:nvPr/>
        </p:nvSpPr>
        <p:spPr>
          <a:xfrm>
            <a:off x="6165304" y="8774886"/>
            <a:ext cx="720080" cy="261610"/>
          </a:xfrm>
          <a:prstGeom prst="rect">
            <a:avLst/>
          </a:prstGeom>
          <a:noFill/>
        </p:spPr>
        <p:txBody>
          <a:bodyPr wrap="square" rtlCol="0">
            <a:spAutoFit/>
          </a:bodyPr>
          <a:lstStyle/>
          <a:p>
            <a:r>
              <a:rPr lang="en-CA" sz="1050" b="1" i="1" dirty="0" smtClean="0"/>
              <a:t>WB #27</a:t>
            </a:r>
            <a:endParaRPr lang="en-CA" sz="1050" b="1" i="1"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C:\Users\cparaschos\Dropbox\PREempt\SWIRLS\RTU Swirl copy.jpg"/>
          <p:cNvPicPr>
            <a:picLocks noChangeAspect="1" noChangeArrowheads="1"/>
          </p:cNvPicPr>
          <p:nvPr/>
        </p:nvPicPr>
        <p:blipFill>
          <a:blip r:embed="rId2" cstate="print"/>
          <a:srcRect/>
          <a:stretch>
            <a:fillRect/>
          </a:stretch>
        </p:blipFill>
        <p:spPr bwMode="auto">
          <a:xfrm>
            <a:off x="418085" y="7740352"/>
            <a:ext cx="6203909" cy="1331641"/>
          </a:xfrm>
          <a:prstGeom prst="rect">
            <a:avLst/>
          </a:prstGeom>
          <a:noFill/>
        </p:spPr>
      </p:pic>
      <p:sp>
        <p:nvSpPr>
          <p:cNvPr id="10" name="Rectangle 9"/>
          <p:cNvSpPr/>
          <p:nvPr/>
        </p:nvSpPr>
        <p:spPr>
          <a:xfrm>
            <a:off x="836712" y="16912"/>
            <a:ext cx="5400600" cy="738664"/>
          </a:xfrm>
          <a:prstGeom prst="rect">
            <a:avLst/>
          </a:prstGeom>
        </p:spPr>
        <p:txBody>
          <a:bodyPr wrap="square">
            <a:spAutoFit/>
          </a:bodyPr>
          <a:lstStyle/>
          <a:p>
            <a:pPr algn="ctr"/>
            <a:r>
              <a:rPr lang="en-US" sz="2400" b="1" i="1" dirty="0" smtClean="0"/>
              <a:t>PROFESSIONAL TOOLS  </a:t>
            </a:r>
            <a:r>
              <a:rPr lang="en-US" b="1" i="1" dirty="0" smtClean="0"/>
              <a:t> </a:t>
            </a:r>
          </a:p>
          <a:p>
            <a:pPr algn="ctr"/>
            <a:endParaRPr lang="en-CA" b="1" dirty="0"/>
          </a:p>
        </p:txBody>
      </p:sp>
      <p:pic>
        <p:nvPicPr>
          <p:cNvPr id="6146" name="Picture 2" descr="C:\Users\cparaschos\Desktop\Untitled-3.jpg"/>
          <p:cNvPicPr>
            <a:picLocks noChangeAspect="1" noChangeArrowheads="1"/>
          </p:cNvPicPr>
          <p:nvPr/>
        </p:nvPicPr>
        <p:blipFill>
          <a:blip r:embed="rId3" cstate="print"/>
          <a:srcRect t="22986"/>
          <a:stretch>
            <a:fillRect/>
          </a:stretch>
        </p:blipFill>
        <p:spPr bwMode="auto">
          <a:xfrm>
            <a:off x="0" y="899592"/>
            <a:ext cx="6858000" cy="1923528"/>
          </a:xfrm>
          <a:prstGeom prst="rect">
            <a:avLst/>
          </a:prstGeom>
          <a:noFill/>
        </p:spPr>
      </p:pic>
      <p:sp>
        <p:nvSpPr>
          <p:cNvPr id="14" name="Text Box 3"/>
          <p:cNvSpPr txBox="1">
            <a:spLocks noChangeArrowheads="1"/>
          </p:cNvSpPr>
          <p:nvPr/>
        </p:nvSpPr>
        <p:spPr bwMode="auto">
          <a:xfrm>
            <a:off x="836712" y="3129203"/>
            <a:ext cx="5616624" cy="2800767"/>
          </a:xfrm>
          <a:prstGeom prst="rect">
            <a:avLst/>
          </a:prstGeom>
          <a:noFill/>
          <a:ln w="9525">
            <a:noFill/>
            <a:miter lim="800000"/>
            <a:headEnd/>
            <a:tailEnd/>
          </a:ln>
        </p:spPr>
        <p:txBody>
          <a:bodyPr wrap="square">
            <a:spAutoFit/>
          </a:bodyPr>
          <a:lstStyle/>
          <a:p>
            <a:pPr marL="342900" indent="-342900"/>
            <a:r>
              <a:rPr lang="en-US" b="1" i="1" dirty="0"/>
              <a:t>MANUAL CLEANING: </a:t>
            </a:r>
          </a:p>
          <a:p>
            <a:pPr marL="342900" indent="-342900"/>
            <a:endParaRPr lang="en-US" sz="1400" dirty="0"/>
          </a:p>
          <a:p>
            <a:pPr marL="342900" indent="-342900">
              <a:buFontTx/>
              <a:buAutoNum type="arabicPeriod"/>
            </a:pPr>
            <a:r>
              <a:rPr lang="en-US" b="0" dirty="0"/>
              <a:t>Dilute </a:t>
            </a:r>
            <a:r>
              <a:rPr lang="en-US" b="0" dirty="0" err="1"/>
              <a:t>Accel</a:t>
            </a:r>
            <a:r>
              <a:rPr lang="en-US" b="0" dirty="0"/>
              <a:t> Wash at 1:128 at 20°C into a container.</a:t>
            </a:r>
          </a:p>
          <a:p>
            <a:pPr marL="342900" indent="-342900">
              <a:buFontTx/>
              <a:buAutoNum type="arabicPeriod"/>
            </a:pPr>
            <a:r>
              <a:rPr lang="en-US" b="0" dirty="0"/>
              <a:t>Place instruments into the solution and scrub for 30 seconds.  Solution can be used for soaking instruments until ready to be cleaned appropriately.</a:t>
            </a:r>
          </a:p>
          <a:p>
            <a:pPr marL="342900" indent="-342900">
              <a:buFontTx/>
              <a:buAutoNum type="arabicPeriod"/>
            </a:pPr>
            <a:r>
              <a:rPr lang="en-US" b="0" dirty="0"/>
              <a:t>Remove the instruments, rinse with potable water, inspect for cleanliness and proceed with the appropriate disinfecting step. </a:t>
            </a:r>
          </a:p>
          <a:p>
            <a:pPr marL="342900" indent="-342900">
              <a:buFontTx/>
              <a:buAutoNum type="arabicPeriod"/>
            </a:pPr>
            <a:r>
              <a:rPr lang="en-US" b="0" dirty="0"/>
              <a:t>Change solution daily or as needed.</a:t>
            </a:r>
          </a:p>
        </p:txBody>
      </p:sp>
      <p:graphicFrame>
        <p:nvGraphicFramePr>
          <p:cNvPr id="15" name="Table 14"/>
          <p:cNvGraphicFramePr>
            <a:graphicFrameLocks noGrp="1"/>
          </p:cNvGraphicFramePr>
          <p:nvPr/>
        </p:nvGraphicFramePr>
        <p:xfrm>
          <a:off x="692696" y="6372200"/>
          <a:ext cx="5616624" cy="864096"/>
        </p:xfrm>
        <a:graphic>
          <a:graphicData uri="http://schemas.openxmlformats.org/drawingml/2006/table">
            <a:tbl>
              <a:tblPr>
                <a:tableStyleId>{5C22544A-7EE6-4342-B048-85BDC9FD1C3A}</a:tableStyleId>
              </a:tblPr>
              <a:tblGrid>
                <a:gridCol w="2808312"/>
                <a:gridCol w="2808312"/>
              </a:tblGrid>
              <a:tr h="38404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1" u="none" strike="noStrike" cap="none" normalizeH="0" baseline="0" dirty="0" smtClean="0">
                          <a:ln>
                            <a:noFill/>
                          </a:ln>
                          <a:effectLst/>
                        </a:rPr>
                        <a:t>Ratio</a:t>
                      </a:r>
                      <a:endParaRPr kumimoji="0" lang="en-US" sz="1600" b="1" i="1"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1" u="none" strike="noStrike" cap="none" normalizeH="0" baseline="0" dirty="0" smtClean="0">
                          <a:ln>
                            <a:noFill/>
                          </a:ln>
                          <a:effectLst/>
                        </a:rPr>
                        <a:t>Per Gallon / 4L Water</a:t>
                      </a:r>
                      <a:endParaRPr kumimoji="0" lang="en-US" sz="1600" b="1" i="1" u="none" strike="noStrike" cap="none" normalizeH="0" baseline="0" dirty="0" smtClean="0">
                        <a:ln>
                          <a:noFill/>
                        </a:ln>
                        <a:solidFill>
                          <a:schemeClr val="tx1"/>
                        </a:solidFill>
                        <a:effectLst/>
                        <a:latin typeface="Arial" charset="0"/>
                      </a:endParaRPr>
                    </a:p>
                  </a:txBody>
                  <a:tcPr horzOverflow="overflow"/>
                </a:tc>
              </a:tr>
              <a:tr h="48005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dirty="0" smtClean="0">
                          <a:ln>
                            <a:noFill/>
                          </a:ln>
                          <a:effectLst/>
                        </a:rPr>
                        <a:t>1:128</a:t>
                      </a:r>
                      <a:endParaRPr kumimoji="0" lang="en-US" sz="14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dirty="0" smtClean="0">
                          <a:ln>
                            <a:noFill/>
                          </a:ln>
                          <a:effectLst/>
                        </a:rPr>
                        <a:t>1 oz / 30ml</a:t>
                      </a:r>
                      <a:endParaRPr kumimoji="0" lang="en-US" sz="1400" b="0" i="0" u="none" strike="noStrike" cap="none" normalizeH="0" baseline="0" dirty="0" smtClean="0">
                        <a:ln>
                          <a:noFill/>
                        </a:ln>
                        <a:solidFill>
                          <a:schemeClr val="tx1"/>
                        </a:solidFill>
                        <a:effectLst/>
                        <a:latin typeface="Arial" charset="0"/>
                      </a:endParaRPr>
                    </a:p>
                  </a:txBody>
                  <a:tcPr horzOverflow="overflow"/>
                </a:tc>
              </a:tr>
            </a:tbl>
          </a:graphicData>
        </a:graphic>
      </p:graphicFrame>
      <p:sp>
        <p:nvSpPr>
          <p:cNvPr id="7" name="Slide Number Placeholder 6"/>
          <p:cNvSpPr>
            <a:spLocks noGrp="1"/>
          </p:cNvSpPr>
          <p:nvPr>
            <p:ph type="sldNum" sz="quarter" idx="12"/>
          </p:nvPr>
        </p:nvSpPr>
        <p:spPr/>
        <p:txBody>
          <a:bodyPr/>
          <a:lstStyle/>
          <a:p>
            <a:fld id="{747D905B-F939-4811-8E94-D4FFD0636B7A}" type="slidenum">
              <a:rPr lang="en-CA" smtClean="0"/>
              <a:pPr/>
              <a:t>74</a:t>
            </a:fld>
            <a:endParaRPr lang="en-CA"/>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cparaschos\Desktop\PREempt HLD 5 CAN Sell Sheet-1.jpg"/>
          <p:cNvPicPr>
            <a:picLocks noGrp="1" noChangeAspect="1" noChangeArrowheads="1"/>
          </p:cNvPicPr>
          <p:nvPr>
            <p:ph idx="1"/>
          </p:nvPr>
        </p:nvPicPr>
        <p:blipFill>
          <a:blip r:embed="rId2" cstate="print"/>
          <a:srcRect/>
          <a:stretch>
            <a:fillRect/>
          </a:stretch>
        </p:blipFill>
        <p:spPr bwMode="auto">
          <a:xfrm>
            <a:off x="0" y="467544"/>
            <a:ext cx="6858000" cy="3108960"/>
          </a:xfrm>
          <a:prstGeom prst="rect">
            <a:avLst/>
          </a:prstGeom>
          <a:noFill/>
        </p:spPr>
      </p:pic>
      <p:sp>
        <p:nvSpPr>
          <p:cNvPr id="5" name="Rectangle 4"/>
          <p:cNvSpPr/>
          <p:nvPr/>
        </p:nvSpPr>
        <p:spPr>
          <a:xfrm>
            <a:off x="836712" y="35496"/>
            <a:ext cx="5400600" cy="738664"/>
          </a:xfrm>
          <a:prstGeom prst="rect">
            <a:avLst/>
          </a:prstGeom>
        </p:spPr>
        <p:txBody>
          <a:bodyPr wrap="square">
            <a:spAutoFit/>
          </a:bodyPr>
          <a:lstStyle/>
          <a:p>
            <a:pPr algn="ctr"/>
            <a:r>
              <a:rPr lang="en-US" sz="2400" b="1" i="1" dirty="0" smtClean="0"/>
              <a:t>PROFESSIONAL TOOLS  </a:t>
            </a:r>
            <a:r>
              <a:rPr lang="en-US" b="1" i="1" dirty="0" smtClean="0"/>
              <a:t> </a:t>
            </a:r>
          </a:p>
          <a:p>
            <a:pPr algn="ctr"/>
            <a:endParaRPr lang="en-CA" b="1" dirty="0"/>
          </a:p>
        </p:txBody>
      </p:sp>
      <p:sp>
        <p:nvSpPr>
          <p:cNvPr id="6" name="Text Box 5"/>
          <p:cNvSpPr txBox="1">
            <a:spLocks noChangeArrowheads="1"/>
          </p:cNvSpPr>
          <p:nvPr/>
        </p:nvSpPr>
        <p:spPr bwMode="auto">
          <a:xfrm>
            <a:off x="332656" y="3275856"/>
            <a:ext cx="6172200" cy="4247317"/>
          </a:xfrm>
          <a:prstGeom prst="rect">
            <a:avLst/>
          </a:prstGeom>
          <a:noFill/>
          <a:ln w="9525">
            <a:noFill/>
            <a:miter lim="800000"/>
            <a:headEnd/>
            <a:tailEnd/>
          </a:ln>
        </p:spPr>
        <p:txBody>
          <a:bodyPr>
            <a:spAutoFit/>
          </a:bodyPr>
          <a:lstStyle/>
          <a:p>
            <a:pPr algn="ctr">
              <a:defRPr/>
            </a:pPr>
            <a:endParaRPr lang="en-US" b="0" dirty="0">
              <a:latin typeface="Arial" charset="0"/>
            </a:endParaRPr>
          </a:p>
          <a:p>
            <a:pPr algn="ctr">
              <a:defRPr/>
            </a:pPr>
            <a:r>
              <a:rPr lang="en-US" sz="2000" b="1" i="1" dirty="0">
                <a:latin typeface="+mj-lt"/>
              </a:rPr>
              <a:t>Specially Formulated for Hard Metal and Hard Plastic Medical Devices</a:t>
            </a:r>
          </a:p>
          <a:p>
            <a:pPr>
              <a:defRPr/>
            </a:pPr>
            <a:endParaRPr lang="en-US" sz="1400" dirty="0">
              <a:latin typeface="Arial" charset="0"/>
            </a:endParaRPr>
          </a:p>
          <a:p>
            <a:pPr marL="742950" lvl="1" indent="-285750">
              <a:buFontTx/>
              <a:buChar char="•"/>
              <a:defRPr/>
            </a:pPr>
            <a:r>
              <a:rPr lang="en-US" b="0" dirty="0">
                <a:latin typeface="+mj-lt"/>
              </a:rPr>
              <a:t>TUBERCULOCIDAL (5 min )</a:t>
            </a:r>
          </a:p>
          <a:p>
            <a:pPr marL="742950" lvl="1" indent="-285750">
              <a:buFontTx/>
              <a:buChar char="•"/>
              <a:defRPr/>
            </a:pPr>
            <a:r>
              <a:rPr lang="en-US" b="0" dirty="0">
                <a:latin typeface="+mj-lt"/>
              </a:rPr>
              <a:t>FUNGICIDAL (5 min )</a:t>
            </a:r>
          </a:p>
          <a:p>
            <a:pPr marL="742950" lvl="1" indent="-285750">
              <a:buFontTx/>
              <a:buChar char="•"/>
              <a:defRPr/>
            </a:pPr>
            <a:r>
              <a:rPr lang="en-US" b="0" dirty="0">
                <a:latin typeface="+mj-lt"/>
              </a:rPr>
              <a:t>BACTERICIDAL (5 min) </a:t>
            </a:r>
          </a:p>
          <a:p>
            <a:pPr marL="742950" lvl="1" indent="-285750">
              <a:buFontTx/>
              <a:buChar char="•"/>
              <a:defRPr/>
            </a:pPr>
            <a:r>
              <a:rPr lang="en-US" b="0" dirty="0">
                <a:latin typeface="+mj-lt"/>
              </a:rPr>
              <a:t>VIRUCIDAL (5 min)</a:t>
            </a:r>
          </a:p>
          <a:p>
            <a:pPr marL="742950" lvl="1" indent="-285750">
              <a:buFontTx/>
              <a:buChar char="•"/>
              <a:defRPr/>
            </a:pPr>
            <a:r>
              <a:rPr lang="en-US" b="0" dirty="0">
                <a:latin typeface="+mj-lt"/>
              </a:rPr>
              <a:t>SPORICIDAL (6 hours)</a:t>
            </a:r>
          </a:p>
          <a:p>
            <a:pPr>
              <a:defRPr/>
            </a:pPr>
            <a:r>
              <a:rPr lang="en-US" b="0" dirty="0" smtClean="0">
                <a:latin typeface="+mj-lt"/>
              </a:rPr>
              <a:t>  </a:t>
            </a:r>
            <a:endParaRPr lang="en-US" b="0" dirty="0">
              <a:latin typeface="+mj-lt"/>
            </a:endParaRPr>
          </a:p>
          <a:p>
            <a:pPr lvl="1">
              <a:buFontTx/>
              <a:buChar char="•"/>
              <a:defRPr/>
            </a:pPr>
            <a:r>
              <a:rPr lang="en-US" b="0" dirty="0">
                <a:latin typeface="+mj-lt"/>
              </a:rPr>
              <a:t>2% Hydrogen Peroxide</a:t>
            </a:r>
          </a:p>
          <a:p>
            <a:pPr lvl="1">
              <a:buFontTx/>
              <a:buChar char="•"/>
              <a:defRPr/>
            </a:pPr>
            <a:r>
              <a:rPr lang="en-US" b="1" dirty="0">
                <a:latin typeface="+mj-lt"/>
              </a:rPr>
              <a:t>12 month shelf life (in original packaging)</a:t>
            </a:r>
          </a:p>
          <a:p>
            <a:pPr lvl="1">
              <a:defRPr/>
            </a:pPr>
            <a:endParaRPr lang="en-US" b="0" dirty="0">
              <a:latin typeface="+mj-lt"/>
            </a:endParaRPr>
          </a:p>
          <a:p>
            <a:pPr lvl="1">
              <a:buFontTx/>
              <a:buChar char="•"/>
              <a:defRPr/>
            </a:pPr>
            <a:r>
              <a:rPr lang="en-US" b="1" dirty="0">
                <a:latin typeface="+mj-lt"/>
              </a:rPr>
              <a:t>14 day Re-Use </a:t>
            </a:r>
            <a:r>
              <a:rPr lang="en-US" dirty="0">
                <a:latin typeface="+mj-lt"/>
              </a:rPr>
              <a:t>(Test Kit: AHP2)</a:t>
            </a:r>
          </a:p>
          <a:p>
            <a:pPr lvl="1">
              <a:buFont typeface="Arial" pitchFamily="34" charset="0"/>
              <a:buChar char="•"/>
              <a:defRPr/>
            </a:pPr>
            <a:r>
              <a:rPr lang="en-US" b="0" dirty="0">
                <a:latin typeface="+mj-lt"/>
              </a:rPr>
              <a:t>Solution may be re-used for up to 14 days    </a:t>
            </a:r>
          </a:p>
        </p:txBody>
      </p:sp>
      <p:pic>
        <p:nvPicPr>
          <p:cNvPr id="9220" name="Picture 4" descr="C:\Users\cparaschos\Desktop\IconSource_NailClipper.jpg"/>
          <p:cNvPicPr>
            <a:picLocks noChangeAspect="1" noChangeArrowheads="1"/>
          </p:cNvPicPr>
          <p:nvPr/>
        </p:nvPicPr>
        <p:blipFill>
          <a:blip r:embed="rId3" cstate="print"/>
          <a:srcRect/>
          <a:stretch>
            <a:fillRect/>
          </a:stretch>
        </p:blipFill>
        <p:spPr bwMode="auto">
          <a:xfrm>
            <a:off x="6093296" y="7752927"/>
            <a:ext cx="540788" cy="1139553"/>
          </a:xfrm>
          <a:prstGeom prst="rect">
            <a:avLst/>
          </a:prstGeom>
          <a:noFill/>
        </p:spPr>
      </p:pic>
      <p:pic>
        <p:nvPicPr>
          <p:cNvPr id="9221" name="Picture 5" descr="C:\Users\cparaschos\Desktop\IconSource_NailFile.jpg"/>
          <p:cNvPicPr>
            <a:picLocks noChangeAspect="1" noChangeArrowheads="1"/>
          </p:cNvPicPr>
          <p:nvPr/>
        </p:nvPicPr>
        <p:blipFill>
          <a:blip r:embed="rId4" cstate="print"/>
          <a:srcRect/>
          <a:stretch>
            <a:fillRect/>
          </a:stretch>
        </p:blipFill>
        <p:spPr bwMode="auto">
          <a:xfrm flipH="1">
            <a:off x="5013176" y="7374532"/>
            <a:ext cx="261310" cy="1517948"/>
          </a:xfrm>
          <a:prstGeom prst="rect">
            <a:avLst/>
          </a:prstGeom>
          <a:noFill/>
        </p:spPr>
      </p:pic>
      <p:pic>
        <p:nvPicPr>
          <p:cNvPr id="9222" name="Picture 6" descr="C:\Users\cparaschos\Desktop\IconSource_NailScissor.jpg"/>
          <p:cNvPicPr>
            <a:picLocks noChangeAspect="1" noChangeArrowheads="1"/>
          </p:cNvPicPr>
          <p:nvPr/>
        </p:nvPicPr>
        <p:blipFill>
          <a:blip r:embed="rId5" cstate="print"/>
          <a:srcRect/>
          <a:stretch>
            <a:fillRect/>
          </a:stretch>
        </p:blipFill>
        <p:spPr bwMode="auto">
          <a:xfrm rot="5400000">
            <a:off x="5033196" y="7864348"/>
            <a:ext cx="1362986" cy="682947"/>
          </a:xfrm>
          <a:prstGeom prst="rect">
            <a:avLst/>
          </a:prstGeom>
          <a:noFill/>
        </p:spPr>
      </p:pic>
      <p:sp>
        <p:nvSpPr>
          <p:cNvPr id="8" name="Slide Number Placeholder 7"/>
          <p:cNvSpPr>
            <a:spLocks noGrp="1"/>
          </p:cNvSpPr>
          <p:nvPr>
            <p:ph type="sldNum" sz="quarter" idx="12"/>
          </p:nvPr>
        </p:nvSpPr>
        <p:spPr/>
        <p:txBody>
          <a:bodyPr/>
          <a:lstStyle/>
          <a:p>
            <a:fld id="{747D905B-F939-4811-8E94-D4FFD0636B7A}" type="slidenum">
              <a:rPr lang="en-CA" smtClean="0"/>
              <a:pPr/>
              <a:t>75</a:t>
            </a:fld>
            <a:endParaRPr lang="en-CA"/>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C:\Users\cparaschos\Dropbox\PREempt\SWIRLS\HLD5 Swirl copy.jpg"/>
          <p:cNvPicPr>
            <a:picLocks noChangeAspect="1" noChangeArrowheads="1"/>
          </p:cNvPicPr>
          <p:nvPr/>
        </p:nvPicPr>
        <p:blipFill>
          <a:blip r:embed="rId2" cstate="print"/>
          <a:srcRect t="8192" b="9301"/>
          <a:stretch>
            <a:fillRect/>
          </a:stretch>
        </p:blipFill>
        <p:spPr bwMode="auto">
          <a:xfrm>
            <a:off x="-1" y="7668344"/>
            <a:ext cx="6858001" cy="1440160"/>
          </a:xfrm>
          <a:prstGeom prst="rect">
            <a:avLst/>
          </a:prstGeom>
          <a:noFill/>
        </p:spPr>
      </p:pic>
      <p:pic>
        <p:nvPicPr>
          <p:cNvPr id="11" name="Picture 3" descr="C:\Users\cparaschos\Desktop\Untitled-1.jpg"/>
          <p:cNvPicPr>
            <a:picLocks noChangeAspect="1" noChangeArrowheads="1"/>
          </p:cNvPicPr>
          <p:nvPr/>
        </p:nvPicPr>
        <p:blipFill>
          <a:blip r:embed="rId3" cstate="print"/>
          <a:srcRect/>
          <a:stretch>
            <a:fillRect/>
          </a:stretch>
        </p:blipFill>
        <p:spPr bwMode="auto">
          <a:xfrm>
            <a:off x="3645024" y="3708737"/>
            <a:ext cx="3068960" cy="4175631"/>
          </a:xfrm>
          <a:prstGeom prst="rect">
            <a:avLst/>
          </a:prstGeom>
          <a:noFill/>
        </p:spPr>
      </p:pic>
      <p:sp>
        <p:nvSpPr>
          <p:cNvPr id="10" name="Rectangle 9"/>
          <p:cNvSpPr/>
          <p:nvPr/>
        </p:nvSpPr>
        <p:spPr>
          <a:xfrm>
            <a:off x="836712" y="16912"/>
            <a:ext cx="5400600" cy="738664"/>
          </a:xfrm>
          <a:prstGeom prst="rect">
            <a:avLst/>
          </a:prstGeom>
        </p:spPr>
        <p:txBody>
          <a:bodyPr wrap="square">
            <a:spAutoFit/>
          </a:bodyPr>
          <a:lstStyle/>
          <a:p>
            <a:pPr algn="ctr"/>
            <a:r>
              <a:rPr lang="en-US" sz="2400" b="1" i="1" dirty="0" smtClean="0"/>
              <a:t>PROFESSIONAL TOOLS  </a:t>
            </a:r>
            <a:r>
              <a:rPr lang="en-US" b="1" i="1" dirty="0" smtClean="0"/>
              <a:t> </a:t>
            </a:r>
          </a:p>
          <a:p>
            <a:pPr algn="ctr"/>
            <a:endParaRPr lang="en-CA" b="1" dirty="0"/>
          </a:p>
        </p:txBody>
      </p:sp>
      <p:pic>
        <p:nvPicPr>
          <p:cNvPr id="8195" name="Picture 3" descr="C:\Users\cparaschos\Desktop\Untitled-5 copy.jpg"/>
          <p:cNvPicPr>
            <a:picLocks noChangeAspect="1" noChangeArrowheads="1"/>
          </p:cNvPicPr>
          <p:nvPr/>
        </p:nvPicPr>
        <p:blipFill>
          <a:blip r:embed="rId4" cstate="print"/>
          <a:srcRect t="22857"/>
          <a:stretch>
            <a:fillRect/>
          </a:stretch>
        </p:blipFill>
        <p:spPr bwMode="auto">
          <a:xfrm>
            <a:off x="0" y="611560"/>
            <a:ext cx="6858000" cy="1944216"/>
          </a:xfrm>
          <a:prstGeom prst="rect">
            <a:avLst/>
          </a:prstGeom>
          <a:noFill/>
        </p:spPr>
      </p:pic>
      <p:sp>
        <p:nvSpPr>
          <p:cNvPr id="7" name="TextBox 6"/>
          <p:cNvSpPr txBox="1"/>
          <p:nvPr/>
        </p:nvSpPr>
        <p:spPr>
          <a:xfrm>
            <a:off x="260648" y="2627784"/>
            <a:ext cx="5688632" cy="4616648"/>
          </a:xfrm>
          <a:prstGeom prst="rect">
            <a:avLst/>
          </a:prstGeom>
          <a:noFill/>
        </p:spPr>
        <p:txBody>
          <a:bodyPr wrap="square" rtlCol="0">
            <a:spAutoFit/>
          </a:bodyPr>
          <a:lstStyle/>
          <a:p>
            <a:r>
              <a:rPr lang="en-CA" sz="2000" b="1" i="1" dirty="0" smtClean="0"/>
              <a:t>Cleaning/Sanitizing </a:t>
            </a:r>
          </a:p>
          <a:p>
            <a:pPr>
              <a:buFont typeface="Arial" pitchFamily="34" charset="0"/>
              <a:buChar char="•"/>
            </a:pPr>
            <a:r>
              <a:rPr lang="en-CA" dirty="0" smtClean="0"/>
              <a:t>Dilute </a:t>
            </a:r>
            <a:r>
              <a:rPr lang="en-CA" dirty="0" err="1" smtClean="0"/>
              <a:t>PREempt</a:t>
            </a:r>
            <a:r>
              <a:rPr lang="en-CA" dirty="0" smtClean="0"/>
              <a:t> Wash (1:128) in lukewarm water</a:t>
            </a:r>
          </a:p>
          <a:p>
            <a:pPr>
              <a:buFont typeface="Arial" pitchFamily="34" charset="0"/>
              <a:buChar char="•"/>
            </a:pPr>
            <a:r>
              <a:rPr lang="en-CA" dirty="0" smtClean="0"/>
              <a:t>Using scrubbing action, physically remove debris.</a:t>
            </a:r>
          </a:p>
          <a:p>
            <a:endParaRPr lang="en-CA" sz="2000" b="1" i="1" dirty="0" smtClean="0"/>
          </a:p>
          <a:p>
            <a:r>
              <a:rPr lang="en-CA" sz="2000" b="1" i="1" dirty="0" smtClean="0"/>
              <a:t>High Level Disinfecting (5 minutes)</a:t>
            </a:r>
          </a:p>
          <a:p>
            <a:pPr>
              <a:buFont typeface="Arial" pitchFamily="34" charset="0"/>
              <a:buChar char="•"/>
            </a:pPr>
            <a:r>
              <a:rPr lang="en-CA" dirty="0" smtClean="0"/>
              <a:t>Dry tools and place them in soaker containing </a:t>
            </a:r>
          </a:p>
          <a:p>
            <a:r>
              <a:rPr lang="en-CA" dirty="0" smtClean="0"/>
              <a:t>  </a:t>
            </a:r>
            <a:r>
              <a:rPr lang="en-CA" dirty="0" err="1" smtClean="0"/>
              <a:t>PREempt</a:t>
            </a:r>
            <a:r>
              <a:rPr lang="en-CA" dirty="0" smtClean="0"/>
              <a:t> HLD5 (use disinfecting tongs or </a:t>
            </a:r>
          </a:p>
          <a:p>
            <a:r>
              <a:rPr lang="en-CA" dirty="0" smtClean="0"/>
              <a:t>  removable tray). </a:t>
            </a:r>
          </a:p>
          <a:p>
            <a:r>
              <a:rPr lang="en-CA" dirty="0" smtClean="0"/>
              <a:t>  Do not use fingers, or place soiled tools into </a:t>
            </a:r>
          </a:p>
          <a:p>
            <a:r>
              <a:rPr lang="en-CA" dirty="0" smtClean="0"/>
              <a:t>  solution as this will contaminate and </a:t>
            </a:r>
          </a:p>
          <a:p>
            <a:r>
              <a:rPr lang="en-CA" dirty="0" smtClean="0"/>
              <a:t>  potentially shorten the 14 day re-use claim.</a:t>
            </a:r>
          </a:p>
          <a:p>
            <a:pPr>
              <a:buFont typeface="Arial" pitchFamily="34" charset="0"/>
              <a:buChar char="•"/>
            </a:pPr>
            <a:r>
              <a:rPr lang="en-CA" dirty="0" smtClean="0"/>
              <a:t>Let soak for 5 minutes, remove, </a:t>
            </a:r>
          </a:p>
          <a:p>
            <a:r>
              <a:rPr lang="en-CA" dirty="0" smtClean="0"/>
              <a:t>  rinse and dry thoroughly</a:t>
            </a:r>
          </a:p>
          <a:p>
            <a:pPr>
              <a:buFont typeface="Arial" pitchFamily="34" charset="0"/>
              <a:buChar char="•"/>
            </a:pPr>
            <a:r>
              <a:rPr lang="en-CA" dirty="0" smtClean="0"/>
              <a:t>Store in clean &amp; sealed container </a:t>
            </a:r>
          </a:p>
          <a:p>
            <a:r>
              <a:rPr lang="en-CA" dirty="0" smtClean="0"/>
              <a:t>  until use </a:t>
            </a:r>
          </a:p>
          <a:p>
            <a:endParaRPr lang="en-CA" dirty="0"/>
          </a:p>
        </p:txBody>
      </p:sp>
      <p:sp>
        <p:nvSpPr>
          <p:cNvPr id="9" name="Slide Number Placeholder 8"/>
          <p:cNvSpPr>
            <a:spLocks noGrp="1"/>
          </p:cNvSpPr>
          <p:nvPr>
            <p:ph type="sldNum" sz="quarter" idx="12"/>
          </p:nvPr>
        </p:nvSpPr>
        <p:spPr/>
        <p:txBody>
          <a:bodyPr/>
          <a:lstStyle/>
          <a:p>
            <a:fld id="{747D905B-F939-4811-8E94-D4FFD0636B7A}" type="slidenum">
              <a:rPr lang="en-CA" smtClean="0"/>
              <a:pPr/>
              <a:t>76</a:t>
            </a:fld>
            <a:endParaRPr lang="en-CA"/>
          </a:p>
        </p:txBody>
      </p:sp>
      <p:sp>
        <p:nvSpPr>
          <p:cNvPr id="12" name="TextBox 11"/>
          <p:cNvSpPr txBox="1"/>
          <p:nvPr/>
        </p:nvSpPr>
        <p:spPr>
          <a:xfrm>
            <a:off x="6165304" y="8774886"/>
            <a:ext cx="720080" cy="261610"/>
          </a:xfrm>
          <a:prstGeom prst="rect">
            <a:avLst/>
          </a:prstGeom>
          <a:noFill/>
        </p:spPr>
        <p:txBody>
          <a:bodyPr wrap="square" rtlCol="0">
            <a:spAutoFit/>
          </a:bodyPr>
          <a:lstStyle/>
          <a:p>
            <a:r>
              <a:rPr lang="en-CA" sz="1050" b="1" i="1" dirty="0" smtClean="0"/>
              <a:t>WB #27</a:t>
            </a:r>
            <a:endParaRPr lang="en-CA" sz="1050" b="1" i="1"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36712" y="16912"/>
            <a:ext cx="5400600" cy="738664"/>
          </a:xfrm>
          <a:prstGeom prst="rect">
            <a:avLst/>
          </a:prstGeom>
        </p:spPr>
        <p:txBody>
          <a:bodyPr wrap="square">
            <a:spAutoFit/>
          </a:bodyPr>
          <a:lstStyle/>
          <a:p>
            <a:pPr algn="ctr"/>
            <a:r>
              <a:rPr lang="en-US" sz="2400" b="1" i="1" dirty="0" smtClean="0"/>
              <a:t>PROFESSIONAL TOOLS  </a:t>
            </a:r>
            <a:r>
              <a:rPr lang="en-US" b="1" i="1" dirty="0" smtClean="0"/>
              <a:t> </a:t>
            </a:r>
          </a:p>
          <a:p>
            <a:pPr algn="ctr"/>
            <a:endParaRPr lang="en-CA" b="1" dirty="0"/>
          </a:p>
        </p:txBody>
      </p:sp>
      <p:pic>
        <p:nvPicPr>
          <p:cNvPr id="2050" name="Picture 2" descr="C:\Users\cparaschos\Desktop\PREempt CS 20 CAN Sell Sheet-1.jpg"/>
          <p:cNvPicPr>
            <a:picLocks noChangeAspect="1" noChangeArrowheads="1"/>
          </p:cNvPicPr>
          <p:nvPr/>
        </p:nvPicPr>
        <p:blipFill>
          <a:blip r:embed="rId2" cstate="print"/>
          <a:srcRect t="6404"/>
          <a:stretch>
            <a:fillRect/>
          </a:stretch>
        </p:blipFill>
        <p:spPr bwMode="auto">
          <a:xfrm>
            <a:off x="0" y="467544"/>
            <a:ext cx="6870376" cy="3157420"/>
          </a:xfrm>
          <a:prstGeom prst="rect">
            <a:avLst/>
          </a:prstGeom>
          <a:noFill/>
        </p:spPr>
      </p:pic>
      <p:sp>
        <p:nvSpPr>
          <p:cNvPr id="12" name="Text Box 5"/>
          <p:cNvSpPr txBox="1">
            <a:spLocks noChangeArrowheads="1"/>
          </p:cNvSpPr>
          <p:nvPr/>
        </p:nvSpPr>
        <p:spPr bwMode="auto">
          <a:xfrm>
            <a:off x="404664" y="3707904"/>
            <a:ext cx="6048672" cy="3631763"/>
          </a:xfrm>
          <a:prstGeom prst="rect">
            <a:avLst/>
          </a:prstGeom>
          <a:noFill/>
          <a:ln w="9525">
            <a:noFill/>
            <a:miter lim="800000"/>
            <a:headEnd/>
            <a:tailEnd/>
          </a:ln>
        </p:spPr>
        <p:txBody>
          <a:bodyPr wrap="square">
            <a:spAutoFit/>
          </a:bodyPr>
          <a:lstStyle/>
          <a:p>
            <a:pPr algn="ctr">
              <a:defRPr/>
            </a:pPr>
            <a:endParaRPr lang="en-US" b="0" dirty="0">
              <a:latin typeface="Arial" charset="0"/>
            </a:endParaRPr>
          </a:p>
          <a:p>
            <a:pPr algn="ctr">
              <a:defRPr/>
            </a:pPr>
            <a:r>
              <a:rPr lang="en-US" sz="2000" b="1" i="1" dirty="0">
                <a:latin typeface="+mj-lt"/>
              </a:rPr>
              <a:t>Specially Formulated for Hard Metal </a:t>
            </a:r>
            <a:r>
              <a:rPr lang="en-US" sz="2000" b="1" i="1" dirty="0" smtClean="0">
                <a:latin typeface="+mj-lt"/>
              </a:rPr>
              <a:t>/Hard </a:t>
            </a:r>
            <a:r>
              <a:rPr lang="en-US" sz="2000" b="1" i="1" dirty="0">
                <a:latin typeface="+mj-lt"/>
              </a:rPr>
              <a:t>Plastic </a:t>
            </a:r>
            <a:r>
              <a:rPr lang="en-US" sz="2000" b="1" i="1" dirty="0" smtClean="0">
                <a:latin typeface="+mj-lt"/>
              </a:rPr>
              <a:t>&amp; Medical </a:t>
            </a:r>
            <a:r>
              <a:rPr lang="en-US" sz="2000" b="1" i="1" dirty="0">
                <a:latin typeface="+mj-lt"/>
              </a:rPr>
              <a:t>Devices</a:t>
            </a:r>
          </a:p>
          <a:p>
            <a:pPr>
              <a:defRPr/>
            </a:pPr>
            <a:endParaRPr lang="en-US" sz="1400" dirty="0">
              <a:latin typeface="Arial" charset="0"/>
            </a:endParaRPr>
          </a:p>
          <a:p>
            <a:pPr marL="742950" lvl="1" indent="-285750">
              <a:buFontTx/>
              <a:buChar char="•"/>
              <a:defRPr/>
            </a:pPr>
            <a:r>
              <a:rPr lang="en-US" dirty="0" smtClean="0">
                <a:latin typeface="Arial" charset="0"/>
              </a:rPr>
              <a:t>SPORICIDAL (20 min at 20°C)</a:t>
            </a:r>
          </a:p>
          <a:p>
            <a:pPr marL="742950" lvl="1" indent="-285750">
              <a:buFontTx/>
              <a:buChar char="•"/>
              <a:defRPr/>
            </a:pPr>
            <a:r>
              <a:rPr lang="en-US" dirty="0" smtClean="0">
                <a:latin typeface="Arial" charset="0"/>
              </a:rPr>
              <a:t>TUBERCULOCIDAL (20 min at 20°C)</a:t>
            </a:r>
          </a:p>
          <a:p>
            <a:pPr marL="742950" lvl="1" indent="-285750">
              <a:buFontTx/>
              <a:buChar char="•"/>
              <a:defRPr/>
            </a:pPr>
            <a:r>
              <a:rPr lang="en-US" dirty="0" smtClean="0">
                <a:latin typeface="Arial" charset="0"/>
              </a:rPr>
              <a:t>FUNGICIDAL (20 min at 20°C)</a:t>
            </a:r>
          </a:p>
          <a:p>
            <a:pPr marL="742950" lvl="1" indent="-285750">
              <a:defRPr/>
            </a:pPr>
            <a:endParaRPr lang="en-US" sz="3200" dirty="0" smtClean="0">
              <a:latin typeface="Arial" charset="0"/>
            </a:endParaRPr>
          </a:p>
          <a:p>
            <a:pPr lvl="1">
              <a:buFontTx/>
              <a:buChar char="•"/>
              <a:defRPr/>
            </a:pPr>
            <a:r>
              <a:rPr lang="en-US" dirty="0" smtClean="0">
                <a:latin typeface="Arial" charset="0"/>
              </a:rPr>
              <a:t>    7% hydrogen peroxide</a:t>
            </a:r>
          </a:p>
          <a:p>
            <a:pPr lvl="1">
              <a:buFontTx/>
              <a:buChar char="•"/>
              <a:defRPr/>
            </a:pPr>
            <a:r>
              <a:rPr lang="en-US" dirty="0" smtClean="0">
                <a:latin typeface="Arial" charset="0"/>
              </a:rPr>
              <a:t>    </a:t>
            </a:r>
            <a:r>
              <a:rPr lang="en-US" b="1" dirty="0" smtClean="0">
                <a:latin typeface="Arial" charset="0"/>
              </a:rPr>
              <a:t>12 month shelf life</a:t>
            </a:r>
          </a:p>
          <a:p>
            <a:pPr lvl="1">
              <a:defRPr/>
            </a:pPr>
            <a:endParaRPr lang="en-US" b="1" dirty="0" smtClean="0">
              <a:latin typeface="Arial" charset="0"/>
            </a:endParaRPr>
          </a:p>
          <a:p>
            <a:pPr lvl="1">
              <a:buFontTx/>
              <a:buChar char="•"/>
              <a:defRPr/>
            </a:pPr>
            <a:r>
              <a:rPr lang="en-US" dirty="0" smtClean="0">
                <a:latin typeface="Arial" charset="0"/>
              </a:rPr>
              <a:t>    </a:t>
            </a:r>
            <a:r>
              <a:rPr lang="en-US" b="1" dirty="0" smtClean="0">
                <a:latin typeface="Arial" charset="0"/>
              </a:rPr>
              <a:t>14 day re-use</a:t>
            </a:r>
            <a:r>
              <a:rPr lang="en-US" dirty="0" smtClean="0">
                <a:latin typeface="Arial" charset="0"/>
              </a:rPr>
              <a:t> *Test Strip (AHP7)</a:t>
            </a:r>
            <a:endParaRPr lang="en-US" dirty="0">
              <a:latin typeface="Arial" charset="0"/>
            </a:endParaRPr>
          </a:p>
        </p:txBody>
      </p:sp>
      <p:pic>
        <p:nvPicPr>
          <p:cNvPr id="13" name="Picture 4" descr="C:\Users\cparaschos\Desktop\IconSource_NailClipper.jpg"/>
          <p:cNvPicPr>
            <a:picLocks noChangeAspect="1" noChangeArrowheads="1"/>
          </p:cNvPicPr>
          <p:nvPr/>
        </p:nvPicPr>
        <p:blipFill>
          <a:blip r:embed="rId3" cstate="print"/>
          <a:srcRect/>
          <a:stretch>
            <a:fillRect/>
          </a:stretch>
        </p:blipFill>
        <p:spPr bwMode="auto">
          <a:xfrm>
            <a:off x="6093296" y="7596336"/>
            <a:ext cx="540788" cy="1139553"/>
          </a:xfrm>
          <a:prstGeom prst="rect">
            <a:avLst/>
          </a:prstGeom>
          <a:noFill/>
        </p:spPr>
      </p:pic>
      <p:pic>
        <p:nvPicPr>
          <p:cNvPr id="14" name="Picture 5" descr="C:\Users\cparaschos\Desktop\IconSource_NailFile.jpg"/>
          <p:cNvPicPr>
            <a:picLocks noChangeAspect="1" noChangeArrowheads="1"/>
          </p:cNvPicPr>
          <p:nvPr/>
        </p:nvPicPr>
        <p:blipFill>
          <a:blip r:embed="rId4" cstate="print"/>
          <a:srcRect/>
          <a:stretch>
            <a:fillRect/>
          </a:stretch>
        </p:blipFill>
        <p:spPr bwMode="auto">
          <a:xfrm flipH="1">
            <a:off x="5013176" y="7236296"/>
            <a:ext cx="261310" cy="1517948"/>
          </a:xfrm>
          <a:prstGeom prst="rect">
            <a:avLst/>
          </a:prstGeom>
          <a:noFill/>
        </p:spPr>
      </p:pic>
      <p:pic>
        <p:nvPicPr>
          <p:cNvPr id="15" name="Picture 6" descr="C:\Users\cparaschos\Desktop\IconSource_NailScissor.jpg"/>
          <p:cNvPicPr>
            <a:picLocks noChangeAspect="1" noChangeArrowheads="1"/>
          </p:cNvPicPr>
          <p:nvPr/>
        </p:nvPicPr>
        <p:blipFill>
          <a:blip r:embed="rId5" cstate="print"/>
          <a:srcRect/>
          <a:stretch>
            <a:fillRect/>
          </a:stretch>
        </p:blipFill>
        <p:spPr bwMode="auto">
          <a:xfrm rot="5400000">
            <a:off x="5033196" y="7720332"/>
            <a:ext cx="1362986" cy="682947"/>
          </a:xfrm>
          <a:prstGeom prst="rect">
            <a:avLst/>
          </a:prstGeom>
          <a:noFill/>
        </p:spPr>
      </p:pic>
      <p:sp>
        <p:nvSpPr>
          <p:cNvPr id="8" name="Slide Number Placeholder 7"/>
          <p:cNvSpPr>
            <a:spLocks noGrp="1"/>
          </p:cNvSpPr>
          <p:nvPr>
            <p:ph type="sldNum" sz="quarter" idx="12"/>
          </p:nvPr>
        </p:nvSpPr>
        <p:spPr/>
        <p:txBody>
          <a:bodyPr/>
          <a:lstStyle/>
          <a:p>
            <a:fld id="{747D905B-F939-4811-8E94-D4FFD0636B7A}" type="slidenum">
              <a:rPr lang="en-CA" smtClean="0"/>
              <a:pPr/>
              <a:t>77</a:t>
            </a:fld>
            <a:endParaRPr lang="en-CA"/>
          </a:p>
        </p:txBody>
      </p:sp>
      <p:sp>
        <p:nvSpPr>
          <p:cNvPr id="9" name="TextBox 8"/>
          <p:cNvSpPr txBox="1"/>
          <p:nvPr/>
        </p:nvSpPr>
        <p:spPr>
          <a:xfrm>
            <a:off x="6165304" y="8774886"/>
            <a:ext cx="720080" cy="261610"/>
          </a:xfrm>
          <a:prstGeom prst="rect">
            <a:avLst/>
          </a:prstGeom>
          <a:noFill/>
        </p:spPr>
        <p:txBody>
          <a:bodyPr wrap="square" rtlCol="0">
            <a:spAutoFit/>
          </a:bodyPr>
          <a:lstStyle/>
          <a:p>
            <a:r>
              <a:rPr lang="en-CA" sz="1050" b="1" i="1" dirty="0" smtClean="0"/>
              <a:t>WB #28</a:t>
            </a:r>
            <a:endParaRPr lang="en-CA" sz="1050" b="1" i="1"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cparaschos\Dropbox\PREempt\SWIRLS\CS20 Swirl.jpg"/>
          <p:cNvPicPr>
            <a:picLocks noChangeAspect="1" noChangeArrowheads="1"/>
          </p:cNvPicPr>
          <p:nvPr/>
        </p:nvPicPr>
        <p:blipFill>
          <a:blip r:embed="rId2" cstate="print"/>
          <a:srcRect/>
          <a:stretch>
            <a:fillRect/>
          </a:stretch>
        </p:blipFill>
        <p:spPr bwMode="auto">
          <a:xfrm>
            <a:off x="0" y="7601842"/>
            <a:ext cx="6858000" cy="1506662"/>
          </a:xfrm>
          <a:prstGeom prst="rect">
            <a:avLst/>
          </a:prstGeom>
          <a:noFill/>
        </p:spPr>
      </p:pic>
      <p:pic>
        <p:nvPicPr>
          <p:cNvPr id="12" name="Picture 11" descr="PreemptÔäó-CS-20-group-CAN-Product-Image.jpg"/>
          <p:cNvPicPr>
            <a:picLocks noChangeAspect="1"/>
          </p:cNvPicPr>
          <p:nvPr/>
        </p:nvPicPr>
        <p:blipFill>
          <a:blip r:embed="rId3" cstate="print"/>
          <a:stretch>
            <a:fillRect/>
          </a:stretch>
        </p:blipFill>
        <p:spPr>
          <a:xfrm>
            <a:off x="3263738" y="3956131"/>
            <a:ext cx="3594262" cy="4216269"/>
          </a:xfrm>
          <a:prstGeom prst="rect">
            <a:avLst/>
          </a:prstGeom>
        </p:spPr>
      </p:pic>
      <p:sp>
        <p:nvSpPr>
          <p:cNvPr id="10" name="Rectangle 9"/>
          <p:cNvSpPr/>
          <p:nvPr/>
        </p:nvSpPr>
        <p:spPr>
          <a:xfrm>
            <a:off x="836712" y="16912"/>
            <a:ext cx="5400600" cy="738664"/>
          </a:xfrm>
          <a:prstGeom prst="rect">
            <a:avLst/>
          </a:prstGeom>
        </p:spPr>
        <p:txBody>
          <a:bodyPr wrap="square">
            <a:spAutoFit/>
          </a:bodyPr>
          <a:lstStyle/>
          <a:p>
            <a:pPr algn="ctr"/>
            <a:r>
              <a:rPr lang="en-US" sz="2400" b="1" i="1" dirty="0" smtClean="0"/>
              <a:t>PROFESSIONAL TOOLS  </a:t>
            </a:r>
            <a:r>
              <a:rPr lang="en-US" b="1" i="1" dirty="0" smtClean="0"/>
              <a:t> </a:t>
            </a:r>
          </a:p>
          <a:p>
            <a:pPr algn="ctr"/>
            <a:endParaRPr lang="en-CA" b="1" dirty="0"/>
          </a:p>
        </p:txBody>
      </p:sp>
      <p:sp>
        <p:nvSpPr>
          <p:cNvPr id="7" name="TextBox 6"/>
          <p:cNvSpPr txBox="1"/>
          <p:nvPr/>
        </p:nvSpPr>
        <p:spPr>
          <a:xfrm>
            <a:off x="260648" y="2536606"/>
            <a:ext cx="5688632" cy="4339650"/>
          </a:xfrm>
          <a:prstGeom prst="rect">
            <a:avLst/>
          </a:prstGeom>
          <a:noFill/>
        </p:spPr>
        <p:txBody>
          <a:bodyPr wrap="square" rtlCol="0">
            <a:spAutoFit/>
          </a:bodyPr>
          <a:lstStyle/>
          <a:p>
            <a:r>
              <a:rPr lang="en-CA" sz="2000" b="1" i="1" dirty="0" smtClean="0"/>
              <a:t>Cleaning/Sanitizing </a:t>
            </a:r>
          </a:p>
          <a:p>
            <a:pPr>
              <a:buFont typeface="Arial" pitchFamily="34" charset="0"/>
              <a:buChar char="•"/>
            </a:pPr>
            <a:r>
              <a:rPr lang="en-CA" dirty="0" smtClean="0"/>
              <a:t>Dilute </a:t>
            </a:r>
            <a:r>
              <a:rPr lang="en-CA" dirty="0" err="1" smtClean="0"/>
              <a:t>PREempt</a:t>
            </a:r>
            <a:r>
              <a:rPr lang="en-CA" dirty="0" smtClean="0"/>
              <a:t> Wash (1:128) in lukewarm water</a:t>
            </a:r>
          </a:p>
          <a:p>
            <a:pPr>
              <a:buFont typeface="Arial" pitchFamily="34" charset="0"/>
              <a:buChar char="•"/>
            </a:pPr>
            <a:r>
              <a:rPr lang="en-CA" dirty="0" smtClean="0"/>
              <a:t>Using scrubbing action, physically remove debris.</a:t>
            </a:r>
          </a:p>
          <a:p>
            <a:endParaRPr lang="en-CA" sz="2000" b="1" i="1" dirty="0" smtClean="0"/>
          </a:p>
          <a:p>
            <a:r>
              <a:rPr lang="en-CA" sz="2000" b="1" i="1" dirty="0" smtClean="0"/>
              <a:t>Sterilization (20 minutes)</a:t>
            </a:r>
          </a:p>
          <a:p>
            <a:pPr>
              <a:buFont typeface="Arial" pitchFamily="34" charset="0"/>
              <a:buChar char="•"/>
            </a:pPr>
            <a:r>
              <a:rPr lang="en-CA" dirty="0" smtClean="0"/>
              <a:t>Dry tools and place them in soaker containing </a:t>
            </a:r>
          </a:p>
          <a:p>
            <a:r>
              <a:rPr lang="en-CA" dirty="0" smtClean="0"/>
              <a:t>  </a:t>
            </a:r>
            <a:r>
              <a:rPr lang="en-CA" dirty="0" err="1" smtClean="0"/>
              <a:t>PREempt</a:t>
            </a:r>
            <a:r>
              <a:rPr lang="en-CA" dirty="0" smtClean="0"/>
              <a:t> CS20 (use disinfecting tongs or </a:t>
            </a:r>
          </a:p>
          <a:p>
            <a:r>
              <a:rPr lang="en-CA" dirty="0" smtClean="0"/>
              <a:t>  removable tray). </a:t>
            </a:r>
          </a:p>
          <a:p>
            <a:r>
              <a:rPr lang="en-CA" dirty="0" smtClean="0"/>
              <a:t>  Do not use fingers, or place soiled tools into </a:t>
            </a:r>
          </a:p>
          <a:p>
            <a:r>
              <a:rPr lang="en-CA" dirty="0" smtClean="0"/>
              <a:t>   solution as this will contaminate and </a:t>
            </a:r>
          </a:p>
          <a:p>
            <a:r>
              <a:rPr lang="en-CA" dirty="0" smtClean="0"/>
              <a:t>   potentially shorten the 14 day re-use claim.</a:t>
            </a:r>
          </a:p>
          <a:p>
            <a:pPr>
              <a:buFont typeface="Arial" pitchFamily="34" charset="0"/>
              <a:buChar char="•"/>
            </a:pPr>
            <a:r>
              <a:rPr lang="en-CA" dirty="0" smtClean="0"/>
              <a:t>Let soak for 20 minutes for sterilization ,</a:t>
            </a:r>
          </a:p>
          <a:p>
            <a:r>
              <a:rPr lang="en-CA" dirty="0" smtClean="0"/>
              <a:t>  remove, rinse and dry thoroughly</a:t>
            </a:r>
          </a:p>
          <a:p>
            <a:pPr>
              <a:buFont typeface="Arial" pitchFamily="34" charset="0"/>
              <a:buChar char="•"/>
            </a:pPr>
            <a:r>
              <a:rPr lang="en-CA" dirty="0" smtClean="0"/>
              <a:t>Store in clean &amp; sealed container until use </a:t>
            </a:r>
          </a:p>
          <a:p>
            <a:pPr>
              <a:buFont typeface="Arial" pitchFamily="34" charset="0"/>
              <a:buChar char="•"/>
            </a:pPr>
            <a:endParaRPr lang="en-CA" dirty="0"/>
          </a:p>
        </p:txBody>
      </p:sp>
      <p:pic>
        <p:nvPicPr>
          <p:cNvPr id="3074" name="Picture 2" descr="C:\Users\cparaschos\Desktop\HLD5.jpg"/>
          <p:cNvPicPr>
            <a:picLocks noChangeAspect="1" noChangeArrowheads="1"/>
          </p:cNvPicPr>
          <p:nvPr/>
        </p:nvPicPr>
        <p:blipFill>
          <a:blip r:embed="rId4" cstate="print"/>
          <a:srcRect t="12770"/>
          <a:stretch>
            <a:fillRect/>
          </a:stretch>
        </p:blipFill>
        <p:spPr bwMode="auto">
          <a:xfrm>
            <a:off x="-1" y="323528"/>
            <a:ext cx="6858001" cy="2185941"/>
          </a:xfrm>
          <a:prstGeom prst="rect">
            <a:avLst/>
          </a:prstGeom>
          <a:noFill/>
        </p:spPr>
      </p:pic>
      <p:sp>
        <p:nvSpPr>
          <p:cNvPr id="8" name="Slide Number Placeholder 7"/>
          <p:cNvSpPr>
            <a:spLocks noGrp="1"/>
          </p:cNvSpPr>
          <p:nvPr>
            <p:ph type="sldNum" sz="quarter" idx="12"/>
          </p:nvPr>
        </p:nvSpPr>
        <p:spPr/>
        <p:txBody>
          <a:bodyPr/>
          <a:lstStyle/>
          <a:p>
            <a:fld id="{747D905B-F939-4811-8E94-D4FFD0636B7A}" type="slidenum">
              <a:rPr lang="en-CA" smtClean="0"/>
              <a:pPr/>
              <a:t>78</a:t>
            </a:fld>
            <a:endParaRPr lang="en-CA"/>
          </a:p>
        </p:txBody>
      </p:sp>
      <p:sp>
        <p:nvSpPr>
          <p:cNvPr id="9" name="TextBox 8"/>
          <p:cNvSpPr txBox="1"/>
          <p:nvPr/>
        </p:nvSpPr>
        <p:spPr>
          <a:xfrm>
            <a:off x="6165304" y="8774886"/>
            <a:ext cx="720080" cy="261610"/>
          </a:xfrm>
          <a:prstGeom prst="rect">
            <a:avLst/>
          </a:prstGeom>
          <a:noFill/>
        </p:spPr>
        <p:txBody>
          <a:bodyPr wrap="square" rtlCol="0">
            <a:spAutoFit/>
          </a:bodyPr>
          <a:lstStyle/>
          <a:p>
            <a:r>
              <a:rPr lang="en-CA" sz="1050" b="1" i="1" dirty="0" smtClean="0"/>
              <a:t>WB #28</a:t>
            </a:r>
            <a:endParaRPr lang="en-CA" sz="1050" b="1" i="1"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20688" y="2901280"/>
            <a:ext cx="5472608" cy="461665"/>
          </a:xfrm>
          <a:prstGeom prst="rect">
            <a:avLst/>
          </a:prstGeom>
          <a:noFill/>
        </p:spPr>
        <p:txBody>
          <a:bodyPr wrap="square" rtlCol="0">
            <a:spAutoFit/>
          </a:bodyPr>
          <a:lstStyle/>
          <a:p>
            <a:pPr algn="ctr"/>
            <a:r>
              <a:rPr lang="en-CA" sz="2400" b="1" i="1" dirty="0" smtClean="0">
                <a:latin typeface="Ariel"/>
              </a:rPr>
              <a:t>PRODUCTS &amp; PROTOCOLS </a:t>
            </a:r>
          </a:p>
        </p:txBody>
      </p:sp>
      <p:pic>
        <p:nvPicPr>
          <p:cNvPr id="5122" name="Picture 2" descr="C:\Users\cparaschos\Desktop\PREempt Con CAN Sell Sheet-1.jpg"/>
          <p:cNvPicPr>
            <a:picLocks noChangeAspect="1" noChangeArrowheads="1"/>
          </p:cNvPicPr>
          <p:nvPr/>
        </p:nvPicPr>
        <p:blipFill>
          <a:blip r:embed="rId2" cstate="print"/>
          <a:srcRect t="4478"/>
          <a:stretch>
            <a:fillRect/>
          </a:stretch>
        </p:blipFill>
        <p:spPr bwMode="auto">
          <a:xfrm>
            <a:off x="1" y="467544"/>
            <a:ext cx="6858000" cy="3072073"/>
          </a:xfrm>
          <a:prstGeom prst="rect">
            <a:avLst/>
          </a:prstGeom>
          <a:noFill/>
        </p:spPr>
      </p:pic>
      <p:sp>
        <p:nvSpPr>
          <p:cNvPr id="9" name="Rectangle 8"/>
          <p:cNvSpPr/>
          <p:nvPr/>
        </p:nvSpPr>
        <p:spPr>
          <a:xfrm>
            <a:off x="260648" y="16912"/>
            <a:ext cx="6597352" cy="677108"/>
          </a:xfrm>
          <a:prstGeom prst="rect">
            <a:avLst/>
          </a:prstGeom>
        </p:spPr>
        <p:txBody>
          <a:bodyPr wrap="square">
            <a:spAutoFit/>
          </a:bodyPr>
          <a:lstStyle/>
          <a:p>
            <a:pPr algn="ctr"/>
            <a:r>
              <a:rPr lang="en-US" sz="2000" b="1" i="1" dirty="0" smtClean="0"/>
              <a:t>CIRCULATING FOOTBATHS &amp; HAIRDRESSER  TOOLS  </a:t>
            </a:r>
            <a:endParaRPr lang="en-US" sz="1600" b="1" i="1" dirty="0" smtClean="0"/>
          </a:p>
          <a:p>
            <a:pPr algn="ctr"/>
            <a:endParaRPr lang="en-CA" b="1" dirty="0"/>
          </a:p>
        </p:txBody>
      </p:sp>
      <p:sp>
        <p:nvSpPr>
          <p:cNvPr id="10" name="Text Box 5"/>
          <p:cNvSpPr txBox="1">
            <a:spLocks noChangeArrowheads="1"/>
          </p:cNvSpPr>
          <p:nvPr/>
        </p:nvSpPr>
        <p:spPr bwMode="auto">
          <a:xfrm>
            <a:off x="332656" y="3131840"/>
            <a:ext cx="6172200" cy="4001095"/>
          </a:xfrm>
          <a:prstGeom prst="rect">
            <a:avLst/>
          </a:prstGeom>
          <a:noFill/>
          <a:ln w="9525">
            <a:noFill/>
            <a:miter lim="800000"/>
            <a:headEnd/>
            <a:tailEnd/>
          </a:ln>
        </p:spPr>
        <p:txBody>
          <a:bodyPr>
            <a:spAutoFit/>
          </a:bodyPr>
          <a:lstStyle/>
          <a:p>
            <a:pPr algn="ctr">
              <a:defRPr/>
            </a:pPr>
            <a:endParaRPr lang="en-US" b="0" dirty="0">
              <a:latin typeface="Arial" charset="0"/>
            </a:endParaRPr>
          </a:p>
          <a:p>
            <a:pPr algn="ctr">
              <a:defRPr/>
            </a:pPr>
            <a:r>
              <a:rPr lang="en-US" sz="2000" b="1" i="1" dirty="0">
                <a:latin typeface="+mj-lt"/>
              </a:rPr>
              <a:t>Specially Formulated for </a:t>
            </a:r>
            <a:r>
              <a:rPr lang="en-US" sz="2000" b="1" i="1" dirty="0" smtClean="0">
                <a:latin typeface="+mj-lt"/>
              </a:rPr>
              <a:t>Cleaning and Disinfecting Surfaces, Salon tools (hard plastic/metal) and Circulating Foot Baths </a:t>
            </a:r>
            <a:endParaRPr lang="en-US" sz="2000" b="1" i="1" dirty="0">
              <a:latin typeface="+mj-lt"/>
            </a:endParaRPr>
          </a:p>
          <a:p>
            <a:pPr>
              <a:defRPr/>
            </a:pPr>
            <a:endParaRPr lang="en-US" sz="1400" dirty="0">
              <a:latin typeface="+mj-lt"/>
            </a:endParaRPr>
          </a:p>
          <a:p>
            <a:pPr marL="742950" lvl="1" indent="-285750">
              <a:buFontTx/>
              <a:buChar char="•"/>
              <a:defRPr/>
            </a:pPr>
            <a:r>
              <a:rPr lang="en-US" dirty="0" smtClean="0">
                <a:latin typeface="+mj-lt"/>
              </a:rPr>
              <a:t>BROAD SPECTRUM SANITIZER (30 sec)</a:t>
            </a:r>
          </a:p>
          <a:p>
            <a:pPr marL="742950" lvl="1" indent="-285750">
              <a:buFontTx/>
              <a:buChar char="•"/>
              <a:defRPr/>
            </a:pPr>
            <a:r>
              <a:rPr lang="en-US" dirty="0" smtClean="0">
                <a:latin typeface="+mj-lt"/>
              </a:rPr>
              <a:t>TUBERCULOCIDAL (5 min )</a:t>
            </a:r>
            <a:endParaRPr lang="en-US" b="0" dirty="0">
              <a:latin typeface="+mj-lt"/>
            </a:endParaRPr>
          </a:p>
          <a:p>
            <a:pPr marL="742950" lvl="1" indent="-285750">
              <a:buFontTx/>
              <a:buChar char="•"/>
              <a:defRPr/>
            </a:pPr>
            <a:r>
              <a:rPr lang="en-US" b="0" dirty="0">
                <a:latin typeface="+mj-lt"/>
              </a:rPr>
              <a:t>FUNGICIDAL (5 min )</a:t>
            </a:r>
          </a:p>
          <a:p>
            <a:pPr marL="742950" lvl="1" indent="-285750">
              <a:buFontTx/>
              <a:buChar char="•"/>
              <a:defRPr/>
            </a:pPr>
            <a:r>
              <a:rPr lang="en-US" b="0" dirty="0">
                <a:latin typeface="+mj-lt"/>
              </a:rPr>
              <a:t>BACTERICIDAL (5 min) </a:t>
            </a:r>
          </a:p>
          <a:p>
            <a:pPr marL="742950" lvl="1" indent="-285750">
              <a:buFontTx/>
              <a:buChar char="•"/>
              <a:defRPr/>
            </a:pPr>
            <a:r>
              <a:rPr lang="en-US" b="0" dirty="0">
                <a:latin typeface="+mj-lt"/>
              </a:rPr>
              <a:t>VIRUCIDAL (5 min</a:t>
            </a:r>
            <a:r>
              <a:rPr lang="en-US" b="0" dirty="0" smtClean="0">
                <a:latin typeface="+mj-lt"/>
              </a:rPr>
              <a:t>)</a:t>
            </a:r>
          </a:p>
          <a:p>
            <a:pPr marL="742950" lvl="1" indent="-285750">
              <a:defRPr/>
            </a:pPr>
            <a:r>
              <a:rPr lang="en-US" b="0" dirty="0" smtClean="0">
                <a:latin typeface="+mj-lt"/>
              </a:rPr>
              <a:t>  </a:t>
            </a:r>
            <a:endParaRPr lang="en-US" b="0" dirty="0">
              <a:latin typeface="+mj-lt"/>
            </a:endParaRPr>
          </a:p>
          <a:p>
            <a:pPr lvl="1">
              <a:buFontTx/>
              <a:buChar char="•"/>
              <a:defRPr/>
            </a:pPr>
            <a:r>
              <a:rPr lang="en-US" dirty="0">
                <a:latin typeface="+mj-lt"/>
              </a:rPr>
              <a:t>7</a:t>
            </a:r>
            <a:r>
              <a:rPr lang="en-US" b="0" dirty="0" smtClean="0">
                <a:latin typeface="+mj-lt"/>
              </a:rPr>
              <a:t>% </a:t>
            </a:r>
            <a:r>
              <a:rPr lang="en-US" b="0" dirty="0">
                <a:latin typeface="+mj-lt"/>
              </a:rPr>
              <a:t>Hydrogen Peroxide</a:t>
            </a:r>
          </a:p>
          <a:p>
            <a:pPr lvl="1">
              <a:buFontTx/>
              <a:buChar char="•"/>
              <a:defRPr/>
            </a:pPr>
            <a:r>
              <a:rPr lang="en-US" b="1" dirty="0" smtClean="0">
                <a:latin typeface="+mj-lt"/>
              </a:rPr>
              <a:t>24 </a:t>
            </a:r>
            <a:r>
              <a:rPr lang="en-US" b="1" dirty="0">
                <a:latin typeface="+mj-lt"/>
              </a:rPr>
              <a:t>month shelf life (in original packaging)</a:t>
            </a:r>
          </a:p>
          <a:p>
            <a:pPr lvl="1">
              <a:defRPr/>
            </a:pPr>
            <a:endParaRPr lang="en-US" b="0" dirty="0">
              <a:latin typeface="+mj-lt"/>
            </a:endParaRPr>
          </a:p>
        </p:txBody>
      </p:sp>
      <p:pic>
        <p:nvPicPr>
          <p:cNvPr id="5123" name="Picture 3" descr="C:\Users\cparaschos\Dropbox\PREempt\Label images\Man_Room_02_Sml.tif"/>
          <p:cNvPicPr>
            <a:picLocks noChangeAspect="1" noChangeArrowheads="1"/>
          </p:cNvPicPr>
          <p:nvPr/>
        </p:nvPicPr>
        <p:blipFill>
          <a:blip r:embed="rId3" cstate="print"/>
          <a:srcRect/>
          <a:stretch>
            <a:fillRect/>
          </a:stretch>
        </p:blipFill>
        <p:spPr bwMode="auto">
          <a:xfrm>
            <a:off x="974182" y="6948264"/>
            <a:ext cx="2533722" cy="1741934"/>
          </a:xfrm>
          <a:prstGeom prst="rect">
            <a:avLst/>
          </a:prstGeom>
          <a:noFill/>
        </p:spPr>
      </p:pic>
      <p:sp>
        <p:nvSpPr>
          <p:cNvPr id="13" name="Rectangle 12"/>
          <p:cNvSpPr/>
          <p:nvPr/>
        </p:nvSpPr>
        <p:spPr>
          <a:xfrm>
            <a:off x="3573016" y="7372761"/>
            <a:ext cx="2376264" cy="1015663"/>
          </a:xfrm>
          <a:prstGeom prst="rect">
            <a:avLst/>
          </a:prstGeom>
        </p:spPr>
        <p:txBody>
          <a:bodyPr wrap="square">
            <a:spAutoFit/>
          </a:bodyPr>
          <a:lstStyle/>
          <a:p>
            <a:r>
              <a:rPr lang="en-CA" sz="1500" b="1" i="1" dirty="0" smtClean="0">
                <a:solidFill>
                  <a:srgbClr val="339966"/>
                </a:solidFill>
              </a:rPr>
              <a:t>•NO DYES added</a:t>
            </a:r>
          </a:p>
          <a:p>
            <a:r>
              <a:rPr lang="en-CA" sz="1500" b="1" i="1" dirty="0" smtClean="0">
                <a:solidFill>
                  <a:srgbClr val="339966"/>
                </a:solidFill>
              </a:rPr>
              <a:t>•THE ONLY product of its </a:t>
            </a:r>
          </a:p>
          <a:p>
            <a:r>
              <a:rPr lang="en-CA" sz="1500" b="1" i="1" dirty="0" smtClean="0">
                <a:solidFill>
                  <a:srgbClr val="339966"/>
                </a:solidFill>
              </a:rPr>
              <a:t>kind in the salon industry </a:t>
            </a:r>
          </a:p>
          <a:p>
            <a:r>
              <a:rPr lang="en-CA" sz="1500" b="1" i="1" dirty="0" smtClean="0">
                <a:solidFill>
                  <a:srgbClr val="339966"/>
                </a:solidFill>
              </a:rPr>
              <a:t>certified ECOLOGO</a:t>
            </a:r>
          </a:p>
        </p:txBody>
      </p:sp>
      <p:pic>
        <p:nvPicPr>
          <p:cNvPr id="17" name="Picture 16" descr="EcoLogo Green.jpg"/>
          <p:cNvPicPr>
            <a:picLocks noChangeAspect="1"/>
          </p:cNvPicPr>
          <p:nvPr/>
        </p:nvPicPr>
        <p:blipFill>
          <a:blip r:embed="rId4" cstate="print"/>
          <a:srcRect l="14563" t="12201" r="14563" b="12200"/>
          <a:stretch>
            <a:fillRect/>
          </a:stretch>
        </p:blipFill>
        <p:spPr>
          <a:xfrm>
            <a:off x="5733256" y="7188291"/>
            <a:ext cx="1052736" cy="1403648"/>
          </a:xfrm>
          <a:prstGeom prst="rect">
            <a:avLst/>
          </a:prstGeom>
        </p:spPr>
      </p:pic>
      <p:pic>
        <p:nvPicPr>
          <p:cNvPr id="11" name="Picture 4" descr="http://www.buzzle.com/images/makeup/types-of-combs-in-salon.jpg"/>
          <p:cNvPicPr>
            <a:picLocks noChangeAspect="1" noChangeArrowheads="1"/>
          </p:cNvPicPr>
          <p:nvPr/>
        </p:nvPicPr>
        <p:blipFill>
          <a:blip r:embed="rId5" cstate="print"/>
          <a:srcRect l="7560" t="15120" r="6602" b="9281"/>
          <a:stretch>
            <a:fillRect/>
          </a:stretch>
        </p:blipFill>
        <p:spPr bwMode="auto">
          <a:xfrm>
            <a:off x="4653136" y="5076056"/>
            <a:ext cx="2020788" cy="1186487"/>
          </a:xfrm>
          <a:prstGeom prst="rect">
            <a:avLst/>
          </a:prstGeom>
          <a:noFill/>
        </p:spPr>
      </p:pic>
      <p:sp>
        <p:nvSpPr>
          <p:cNvPr id="12" name="Slide Number Placeholder 11"/>
          <p:cNvSpPr>
            <a:spLocks noGrp="1"/>
          </p:cNvSpPr>
          <p:nvPr>
            <p:ph type="sldNum" sz="quarter" idx="12"/>
          </p:nvPr>
        </p:nvSpPr>
        <p:spPr/>
        <p:txBody>
          <a:bodyPr/>
          <a:lstStyle/>
          <a:p>
            <a:fld id="{747D905B-F939-4811-8E94-D4FFD0636B7A}" type="slidenum">
              <a:rPr lang="en-CA" smtClean="0"/>
              <a:pPr/>
              <a:t>79</a:t>
            </a:fld>
            <a:endParaRPr lang="en-CA"/>
          </a:p>
        </p:txBody>
      </p:sp>
      <p:sp>
        <p:nvSpPr>
          <p:cNvPr id="14" name="TextBox 13"/>
          <p:cNvSpPr txBox="1"/>
          <p:nvPr/>
        </p:nvSpPr>
        <p:spPr>
          <a:xfrm>
            <a:off x="6165304" y="8774886"/>
            <a:ext cx="720080" cy="261610"/>
          </a:xfrm>
          <a:prstGeom prst="rect">
            <a:avLst/>
          </a:prstGeom>
          <a:noFill/>
        </p:spPr>
        <p:txBody>
          <a:bodyPr wrap="square" rtlCol="0">
            <a:spAutoFit/>
          </a:bodyPr>
          <a:lstStyle/>
          <a:p>
            <a:r>
              <a:rPr lang="en-CA" sz="1050" b="1" i="1" dirty="0" smtClean="0"/>
              <a:t>WB #29</a:t>
            </a:r>
            <a:endParaRPr lang="en-CA" sz="1050" b="1" i="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1"/>
          <p:cNvSpPr>
            <a:spLocks noGrp="1"/>
          </p:cNvSpPr>
          <p:nvPr>
            <p:ph type="sldNum" sz="quarter" idx="12"/>
          </p:nvPr>
        </p:nvSpPr>
        <p:spPr>
          <a:noFill/>
        </p:spPr>
        <p:txBody>
          <a:bodyPr/>
          <a:lstStyle/>
          <a:p>
            <a:fld id="{3A9C1E15-1CC6-4BB5-B6ED-17BAA811FD95}" type="slidenum">
              <a:rPr lang="en-US" smtClean="0">
                <a:latin typeface="Arial" pitchFamily="34" charset="0"/>
              </a:rPr>
              <a:pPr/>
              <a:t>8</a:t>
            </a:fld>
            <a:endParaRPr lang="en-US" smtClean="0">
              <a:latin typeface="Arial" pitchFamily="34" charset="0"/>
            </a:endParaRPr>
          </a:p>
        </p:txBody>
      </p:sp>
      <p:sp>
        <p:nvSpPr>
          <p:cNvPr id="3" name="TextBox 2"/>
          <p:cNvSpPr txBox="1"/>
          <p:nvPr/>
        </p:nvSpPr>
        <p:spPr>
          <a:xfrm rot="20822654">
            <a:off x="710553" y="2089679"/>
            <a:ext cx="5528499" cy="4247317"/>
          </a:xfrm>
          <a:prstGeom prst="rect">
            <a:avLst/>
          </a:prstGeom>
          <a:noFill/>
        </p:spPr>
        <p:txBody>
          <a:bodyPr>
            <a:spAutoFit/>
            <a:scene3d>
              <a:camera prst="perspectiveHeroicExtremeRightFacing"/>
              <a:lightRig rig="threePt" dir="t"/>
            </a:scene3d>
          </a:bodyPr>
          <a:lstStyle/>
          <a:p>
            <a:pPr>
              <a:defRPr/>
            </a:pPr>
            <a:r>
              <a:rPr lang="en-CA" sz="5400" dirty="0">
                <a:ln w="1905">
                  <a:solidFill>
                    <a:schemeClr val="tx1"/>
                  </a:solidFill>
                </a:ln>
                <a:solidFill>
                  <a:srgbClr val="0000FF"/>
                </a:solidFill>
                <a:effectLst>
                  <a:innerShdw blurRad="69850" dist="43180" dir="5400000">
                    <a:srgbClr val="000000">
                      <a:alpha val="65000"/>
                    </a:srgbClr>
                  </a:innerShdw>
                </a:effectLst>
                <a:latin typeface="Arial" charset="0"/>
              </a:rPr>
              <a:t>YORK PUBLIC  &amp; TORONTO HEALTH: </a:t>
            </a:r>
          </a:p>
          <a:p>
            <a:pPr>
              <a:defRPr/>
            </a:pPr>
            <a:r>
              <a:rPr lang="en-CA" sz="5400" dirty="0">
                <a:ln w="1905">
                  <a:solidFill>
                    <a:schemeClr val="tx1"/>
                  </a:solidFill>
                </a:ln>
                <a:solidFill>
                  <a:srgbClr val="0000FF"/>
                </a:solidFill>
                <a:effectLst>
                  <a:innerShdw blurRad="69850" dist="43180" dir="5400000">
                    <a:srgbClr val="000000">
                      <a:alpha val="65000"/>
                    </a:srgbClr>
                  </a:innerShdw>
                </a:effectLst>
                <a:latin typeface="Arial" charset="0"/>
              </a:rPr>
              <a:t>WHAT ARE THEY SAYING</a:t>
            </a:r>
          </a:p>
        </p:txBody>
      </p:sp>
      <p:pic>
        <p:nvPicPr>
          <p:cNvPr id="15366" name="Picture 4" descr="https://encrypted-tbn2.gstatic.com/images?q=tbn:ANd9GcRMOXgk13XD3N1vTV6UydwqzEROVEgDO_faF2M-2C34WiNFnHoq"/>
          <p:cNvPicPr>
            <a:picLocks noChangeAspect="1" noChangeArrowheads="1"/>
          </p:cNvPicPr>
          <p:nvPr/>
        </p:nvPicPr>
        <p:blipFill>
          <a:blip r:embed="rId2" cstate="print"/>
          <a:srcRect l="10667" r="11111"/>
          <a:stretch>
            <a:fillRect/>
          </a:stretch>
        </p:blipFill>
        <p:spPr bwMode="auto">
          <a:xfrm rot="-383460">
            <a:off x="4740275" y="2541588"/>
            <a:ext cx="1982788" cy="2535237"/>
          </a:xfrm>
          <a:prstGeom prst="rect">
            <a:avLst/>
          </a:prstGeom>
          <a:noFill/>
          <a:ln w="9525">
            <a:noFill/>
            <a:miter lim="800000"/>
            <a:headEnd/>
            <a:tailEnd/>
          </a:ln>
        </p:spPr>
      </p:pic>
      <p:sp>
        <p:nvSpPr>
          <p:cNvPr id="9" name="Diagonal Stripe 8"/>
          <p:cNvSpPr/>
          <p:nvPr/>
        </p:nvSpPr>
        <p:spPr>
          <a:xfrm>
            <a:off x="0" y="0"/>
            <a:ext cx="6858000" cy="2267744"/>
          </a:xfrm>
          <a:prstGeom prst="diagStripe">
            <a:avLst/>
          </a:prstGeom>
          <a:solidFill>
            <a:schemeClr val="bg1">
              <a:lumMod val="9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CA">
              <a:solidFill>
                <a:schemeClr val="tx1"/>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cparaschos\Desktop\Concentrate.jpg"/>
          <p:cNvPicPr>
            <a:picLocks noChangeAspect="1" noChangeArrowheads="1"/>
          </p:cNvPicPr>
          <p:nvPr/>
        </p:nvPicPr>
        <p:blipFill>
          <a:blip r:embed="rId2" cstate="print"/>
          <a:srcRect t="17878"/>
          <a:stretch>
            <a:fillRect/>
          </a:stretch>
        </p:blipFill>
        <p:spPr bwMode="auto">
          <a:xfrm>
            <a:off x="0" y="323528"/>
            <a:ext cx="6858000" cy="2315344"/>
          </a:xfrm>
          <a:prstGeom prst="rect">
            <a:avLst/>
          </a:prstGeom>
          <a:noFill/>
        </p:spPr>
      </p:pic>
      <p:sp>
        <p:nvSpPr>
          <p:cNvPr id="9" name="Rectangle 8"/>
          <p:cNvSpPr/>
          <p:nvPr/>
        </p:nvSpPr>
        <p:spPr>
          <a:xfrm>
            <a:off x="260648" y="16912"/>
            <a:ext cx="6597352" cy="677108"/>
          </a:xfrm>
          <a:prstGeom prst="rect">
            <a:avLst/>
          </a:prstGeom>
        </p:spPr>
        <p:txBody>
          <a:bodyPr wrap="square">
            <a:spAutoFit/>
          </a:bodyPr>
          <a:lstStyle/>
          <a:p>
            <a:pPr algn="ctr"/>
            <a:r>
              <a:rPr lang="en-US" sz="2000" b="1" i="1" dirty="0" smtClean="0"/>
              <a:t>CIRCULATING FOOTBATHS   </a:t>
            </a:r>
            <a:endParaRPr lang="en-US" sz="1600" b="1" i="1" dirty="0" smtClean="0"/>
          </a:p>
          <a:p>
            <a:pPr algn="ctr"/>
            <a:endParaRPr lang="en-CA" b="1" dirty="0"/>
          </a:p>
        </p:txBody>
      </p:sp>
      <p:pic>
        <p:nvPicPr>
          <p:cNvPr id="4100" name="Picture 4" descr="C:\Users\cparaschos\Dropbox\PREempt\SWIRLS\Concentrate Swirl copy.jpg"/>
          <p:cNvPicPr>
            <a:picLocks noChangeAspect="1" noChangeArrowheads="1"/>
          </p:cNvPicPr>
          <p:nvPr/>
        </p:nvPicPr>
        <p:blipFill>
          <a:blip r:embed="rId3" cstate="print"/>
          <a:srcRect/>
          <a:stretch>
            <a:fillRect/>
          </a:stretch>
        </p:blipFill>
        <p:spPr bwMode="auto">
          <a:xfrm>
            <a:off x="0" y="7403281"/>
            <a:ext cx="6858000" cy="1705223"/>
          </a:xfrm>
          <a:prstGeom prst="rect">
            <a:avLst/>
          </a:prstGeom>
          <a:noFill/>
        </p:spPr>
      </p:pic>
      <p:sp>
        <p:nvSpPr>
          <p:cNvPr id="13" name="TextBox 12"/>
          <p:cNvSpPr txBox="1"/>
          <p:nvPr/>
        </p:nvSpPr>
        <p:spPr>
          <a:xfrm>
            <a:off x="836712" y="2843808"/>
            <a:ext cx="5472608" cy="2616101"/>
          </a:xfrm>
          <a:prstGeom prst="rect">
            <a:avLst/>
          </a:prstGeom>
          <a:noFill/>
        </p:spPr>
        <p:txBody>
          <a:bodyPr wrap="square" rtlCol="0">
            <a:spAutoFit/>
          </a:bodyPr>
          <a:lstStyle/>
          <a:p>
            <a:r>
              <a:rPr lang="en-CA" dirty="0" smtClean="0"/>
              <a:t>.</a:t>
            </a:r>
            <a:endParaRPr lang="en-CA" sz="2000" b="1" i="1" dirty="0" smtClean="0"/>
          </a:p>
          <a:p>
            <a:r>
              <a:rPr lang="en-CA" sz="2000" b="1" i="1" dirty="0" smtClean="0"/>
              <a:t>Cleaning/Sanitizing (30 seconds)</a:t>
            </a:r>
          </a:p>
          <a:p>
            <a:pPr>
              <a:buFont typeface="Arial" pitchFamily="34" charset="0"/>
              <a:buChar char="•"/>
            </a:pPr>
            <a:r>
              <a:rPr lang="en-CA" dirty="0" smtClean="0"/>
              <a:t>Fill tub above jets with cool water and add approximately 128ml of </a:t>
            </a:r>
            <a:r>
              <a:rPr lang="en-CA" dirty="0" err="1" smtClean="0"/>
              <a:t>PREempt</a:t>
            </a:r>
            <a:r>
              <a:rPr lang="en-CA" dirty="0" smtClean="0"/>
              <a:t> Concentrate (for an average size foot bath bowl).</a:t>
            </a:r>
          </a:p>
          <a:p>
            <a:pPr>
              <a:buFont typeface="Arial" pitchFamily="34" charset="0"/>
              <a:buChar char="•"/>
            </a:pPr>
            <a:r>
              <a:rPr lang="en-CA" dirty="0" smtClean="0"/>
              <a:t>Turn on jets and circulate for 30 seconds </a:t>
            </a:r>
          </a:p>
          <a:p>
            <a:pPr>
              <a:buFont typeface="Arial" pitchFamily="34" charset="0"/>
              <a:buChar char="•"/>
            </a:pPr>
            <a:r>
              <a:rPr lang="en-CA" dirty="0" smtClean="0"/>
              <a:t>To reduce foam, add 2-3 drops of DEFOAM PLUS</a:t>
            </a:r>
          </a:p>
          <a:p>
            <a:pPr>
              <a:buFont typeface="Arial" pitchFamily="34" charset="0"/>
              <a:buChar char="•"/>
            </a:pPr>
            <a:r>
              <a:rPr lang="en-CA" dirty="0" smtClean="0"/>
              <a:t>Drain and rinse</a:t>
            </a:r>
          </a:p>
          <a:p>
            <a:endParaRPr lang="en-CA" dirty="0" smtClean="0"/>
          </a:p>
        </p:txBody>
      </p:sp>
      <p:graphicFrame>
        <p:nvGraphicFramePr>
          <p:cNvPr id="15" name="Table 14"/>
          <p:cNvGraphicFramePr>
            <a:graphicFrameLocks noGrp="1"/>
          </p:cNvGraphicFramePr>
          <p:nvPr/>
        </p:nvGraphicFramePr>
        <p:xfrm>
          <a:off x="548680" y="5508104"/>
          <a:ext cx="5616624" cy="1097280"/>
        </p:xfrm>
        <a:graphic>
          <a:graphicData uri="http://schemas.openxmlformats.org/drawingml/2006/table">
            <a:tbl>
              <a:tblPr>
                <a:tableStyleId>{F5AB1C69-6EDB-4FF4-983F-18BD219EF322}</a:tableStyleId>
              </a:tblPr>
              <a:tblGrid>
                <a:gridCol w="1872208"/>
                <a:gridCol w="1872208"/>
                <a:gridCol w="1872208"/>
              </a:tblGrid>
              <a:tr h="38404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Ratio</a:t>
                      </a:r>
                      <a:endParaRPr kumimoji="0" lang="en-US" sz="1600" b="1" i="1"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mj-lt"/>
                        </a:rPr>
                        <a:t>Per Gallon / 4L</a:t>
                      </a: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Average foot bath bowl (4 gallons)</a:t>
                      </a:r>
                      <a:endParaRPr kumimoji="0" lang="en-US" sz="1600" b="1" i="1" u="none" strike="noStrike" cap="none" normalizeH="0" baseline="0" dirty="0" smtClean="0">
                        <a:ln>
                          <a:noFill/>
                        </a:ln>
                        <a:solidFill>
                          <a:schemeClr val="tx1"/>
                        </a:solidFill>
                        <a:effectLst/>
                        <a:latin typeface="Arial" charset="0"/>
                      </a:endParaRPr>
                    </a:p>
                  </a:txBody>
                  <a:tcPr horzOverflow="overflow"/>
                </a:tc>
              </a:tr>
              <a:tr h="48005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dirty="0" smtClean="0">
                          <a:ln>
                            <a:noFill/>
                          </a:ln>
                          <a:effectLst/>
                        </a:rPr>
                        <a:t>                                                  1:128</a:t>
                      </a:r>
                      <a:endParaRPr kumimoji="0" lang="en-US" sz="14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j-lt"/>
                        </a:rPr>
                        <a:t>                                              32ml</a:t>
                      </a: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dirty="0" smtClean="0">
                          <a:ln>
                            <a:noFill/>
                          </a:ln>
                          <a:effectLst/>
                        </a:rPr>
                        <a:t>                                            128ml</a:t>
                      </a:r>
                      <a:endParaRPr kumimoji="0" lang="en-US" sz="1400" b="0" i="0" u="none" strike="noStrike" cap="none" normalizeH="0" baseline="0" dirty="0" smtClean="0">
                        <a:ln>
                          <a:noFill/>
                        </a:ln>
                        <a:solidFill>
                          <a:schemeClr val="tx1"/>
                        </a:solidFill>
                        <a:effectLst/>
                        <a:latin typeface="Arial" charset="0"/>
                      </a:endParaRPr>
                    </a:p>
                  </a:txBody>
                  <a:tcPr horzOverflow="overflow"/>
                </a:tc>
              </a:tr>
            </a:tbl>
          </a:graphicData>
        </a:graphic>
      </p:graphicFrame>
      <p:pic>
        <p:nvPicPr>
          <p:cNvPr id="17" name="Picture 3" descr="C:\Users\cparaschos\Dropbox\PREempt\Label images\Man_Room_02_Sml.tif"/>
          <p:cNvPicPr>
            <a:picLocks noChangeAspect="1" noChangeArrowheads="1"/>
          </p:cNvPicPr>
          <p:nvPr/>
        </p:nvPicPr>
        <p:blipFill>
          <a:blip r:embed="rId4" cstate="print"/>
          <a:srcRect/>
          <a:stretch>
            <a:fillRect/>
          </a:stretch>
        </p:blipFill>
        <p:spPr bwMode="auto">
          <a:xfrm>
            <a:off x="4005064" y="6660232"/>
            <a:ext cx="2094778" cy="1440160"/>
          </a:xfrm>
          <a:prstGeom prst="rect">
            <a:avLst/>
          </a:prstGeom>
          <a:noFill/>
        </p:spPr>
      </p:pic>
      <p:sp>
        <p:nvSpPr>
          <p:cNvPr id="8" name="Slide Number Placeholder 7"/>
          <p:cNvSpPr>
            <a:spLocks noGrp="1"/>
          </p:cNvSpPr>
          <p:nvPr>
            <p:ph type="sldNum" sz="quarter" idx="12"/>
          </p:nvPr>
        </p:nvSpPr>
        <p:spPr/>
        <p:txBody>
          <a:bodyPr/>
          <a:lstStyle/>
          <a:p>
            <a:fld id="{747D905B-F939-4811-8E94-D4FFD0636B7A}" type="slidenum">
              <a:rPr lang="en-CA" smtClean="0"/>
              <a:pPr/>
              <a:t>80</a:t>
            </a:fld>
            <a:endParaRPr lang="en-CA"/>
          </a:p>
        </p:txBody>
      </p:sp>
      <p:sp>
        <p:nvSpPr>
          <p:cNvPr id="10" name="TextBox 9"/>
          <p:cNvSpPr txBox="1"/>
          <p:nvPr/>
        </p:nvSpPr>
        <p:spPr>
          <a:xfrm>
            <a:off x="6165304" y="8774886"/>
            <a:ext cx="720080" cy="261610"/>
          </a:xfrm>
          <a:prstGeom prst="rect">
            <a:avLst/>
          </a:prstGeom>
          <a:noFill/>
        </p:spPr>
        <p:txBody>
          <a:bodyPr wrap="square" rtlCol="0">
            <a:spAutoFit/>
          </a:bodyPr>
          <a:lstStyle/>
          <a:p>
            <a:r>
              <a:rPr lang="en-CA" sz="1050" b="1" i="1" dirty="0" smtClean="0"/>
              <a:t>WB #29</a:t>
            </a:r>
            <a:endParaRPr lang="en-CA" sz="1050" b="1" i="1"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cparaschos\Desktop\Concentrate.jpg"/>
          <p:cNvPicPr>
            <a:picLocks noChangeAspect="1" noChangeArrowheads="1"/>
          </p:cNvPicPr>
          <p:nvPr/>
        </p:nvPicPr>
        <p:blipFill>
          <a:blip r:embed="rId2" cstate="print"/>
          <a:srcRect t="17878"/>
          <a:stretch>
            <a:fillRect/>
          </a:stretch>
        </p:blipFill>
        <p:spPr bwMode="auto">
          <a:xfrm>
            <a:off x="0" y="323528"/>
            <a:ext cx="6858000" cy="2315344"/>
          </a:xfrm>
          <a:prstGeom prst="rect">
            <a:avLst/>
          </a:prstGeom>
          <a:noFill/>
        </p:spPr>
      </p:pic>
      <p:sp>
        <p:nvSpPr>
          <p:cNvPr id="9" name="Rectangle 8"/>
          <p:cNvSpPr/>
          <p:nvPr/>
        </p:nvSpPr>
        <p:spPr>
          <a:xfrm>
            <a:off x="260648" y="16912"/>
            <a:ext cx="6597352" cy="677108"/>
          </a:xfrm>
          <a:prstGeom prst="rect">
            <a:avLst/>
          </a:prstGeom>
        </p:spPr>
        <p:txBody>
          <a:bodyPr wrap="square">
            <a:spAutoFit/>
          </a:bodyPr>
          <a:lstStyle/>
          <a:p>
            <a:pPr algn="ctr"/>
            <a:r>
              <a:rPr lang="en-US" sz="2000" b="1" i="1" dirty="0" smtClean="0"/>
              <a:t>CIRCULATING FOOTBATHS   </a:t>
            </a:r>
            <a:endParaRPr lang="en-US" sz="1600" b="1" i="1" dirty="0" smtClean="0"/>
          </a:p>
          <a:p>
            <a:pPr algn="ctr"/>
            <a:endParaRPr lang="en-CA" b="1" dirty="0"/>
          </a:p>
        </p:txBody>
      </p:sp>
      <p:pic>
        <p:nvPicPr>
          <p:cNvPr id="4100" name="Picture 4" descr="C:\Users\cparaschos\Dropbox\PREempt\SWIRLS\Concentrate Swirl copy.jpg"/>
          <p:cNvPicPr>
            <a:picLocks noChangeAspect="1" noChangeArrowheads="1"/>
          </p:cNvPicPr>
          <p:nvPr/>
        </p:nvPicPr>
        <p:blipFill>
          <a:blip r:embed="rId3" cstate="print"/>
          <a:srcRect/>
          <a:stretch>
            <a:fillRect/>
          </a:stretch>
        </p:blipFill>
        <p:spPr bwMode="auto">
          <a:xfrm>
            <a:off x="0" y="7403281"/>
            <a:ext cx="6858000" cy="1705223"/>
          </a:xfrm>
          <a:prstGeom prst="rect">
            <a:avLst/>
          </a:prstGeom>
          <a:noFill/>
        </p:spPr>
      </p:pic>
      <p:sp>
        <p:nvSpPr>
          <p:cNvPr id="11" name="TextBox 10"/>
          <p:cNvSpPr txBox="1"/>
          <p:nvPr/>
        </p:nvSpPr>
        <p:spPr>
          <a:xfrm>
            <a:off x="764704" y="2555776"/>
            <a:ext cx="5688632" cy="2893100"/>
          </a:xfrm>
          <a:prstGeom prst="rect">
            <a:avLst/>
          </a:prstGeom>
          <a:noFill/>
        </p:spPr>
        <p:txBody>
          <a:bodyPr wrap="square" rtlCol="0">
            <a:spAutoFit/>
          </a:bodyPr>
          <a:lstStyle/>
          <a:p>
            <a:r>
              <a:rPr lang="en-CA" dirty="0" smtClean="0"/>
              <a:t>.</a:t>
            </a:r>
            <a:endParaRPr lang="en-CA" sz="2000" b="1" i="1" dirty="0" smtClean="0"/>
          </a:p>
          <a:p>
            <a:r>
              <a:rPr lang="en-CA" sz="2000" b="1" i="1" dirty="0" smtClean="0"/>
              <a:t>Disinfection  Between Each Client ( 5 minutes)</a:t>
            </a:r>
          </a:p>
          <a:p>
            <a:pPr>
              <a:buFont typeface="Arial" pitchFamily="34" charset="0"/>
              <a:buChar char="•"/>
            </a:pPr>
            <a:r>
              <a:rPr lang="en-CA" dirty="0" smtClean="0"/>
              <a:t>Fill tub above jets with cool water and add approximately 400ml of </a:t>
            </a:r>
            <a:r>
              <a:rPr lang="en-CA" dirty="0" err="1" smtClean="0"/>
              <a:t>PREempt</a:t>
            </a:r>
            <a:r>
              <a:rPr lang="en-CA" dirty="0" smtClean="0"/>
              <a:t> Concentrate (for an average size foot bath bowl).</a:t>
            </a:r>
          </a:p>
          <a:p>
            <a:pPr>
              <a:buFont typeface="Arial" pitchFamily="34" charset="0"/>
              <a:buChar char="•"/>
            </a:pPr>
            <a:r>
              <a:rPr lang="en-CA" dirty="0" smtClean="0"/>
              <a:t>Turn on jets and circulate for 5 minutes</a:t>
            </a:r>
          </a:p>
          <a:p>
            <a:pPr>
              <a:buFont typeface="Arial" pitchFamily="34" charset="0"/>
              <a:buChar char="•"/>
            </a:pPr>
            <a:r>
              <a:rPr lang="en-CA" dirty="0" smtClean="0"/>
              <a:t>To reduce foam, add 2-3 drops of DEFOAM PLUS</a:t>
            </a:r>
          </a:p>
          <a:p>
            <a:pPr>
              <a:buFont typeface="Arial" pitchFamily="34" charset="0"/>
              <a:buChar char="•"/>
            </a:pPr>
            <a:r>
              <a:rPr lang="en-CA" dirty="0" smtClean="0"/>
              <a:t>Drain and rinse</a:t>
            </a:r>
          </a:p>
          <a:p>
            <a:pPr>
              <a:buFont typeface="Arial" pitchFamily="34" charset="0"/>
              <a:buChar char="•"/>
            </a:pPr>
            <a:endParaRPr lang="en-CA" dirty="0" smtClean="0"/>
          </a:p>
          <a:p>
            <a:pPr algn="ctr"/>
            <a:r>
              <a:rPr lang="en-CA" b="1" i="1" dirty="0" smtClean="0"/>
              <a:t>PREVENTS THE FORMATION OF BIOFILMS </a:t>
            </a:r>
            <a:endParaRPr lang="en-CA" b="1" i="1" dirty="0"/>
          </a:p>
        </p:txBody>
      </p:sp>
      <p:graphicFrame>
        <p:nvGraphicFramePr>
          <p:cNvPr id="15" name="Table 14"/>
          <p:cNvGraphicFramePr>
            <a:graphicFrameLocks noGrp="1"/>
          </p:cNvGraphicFramePr>
          <p:nvPr/>
        </p:nvGraphicFramePr>
        <p:xfrm>
          <a:off x="548680" y="5508104"/>
          <a:ext cx="5616624" cy="1097280"/>
        </p:xfrm>
        <a:graphic>
          <a:graphicData uri="http://schemas.openxmlformats.org/drawingml/2006/table">
            <a:tbl>
              <a:tblPr>
                <a:tableStyleId>{F5AB1C69-6EDB-4FF4-983F-18BD219EF322}</a:tableStyleId>
              </a:tblPr>
              <a:tblGrid>
                <a:gridCol w="1872208"/>
                <a:gridCol w="1872208"/>
                <a:gridCol w="1872208"/>
              </a:tblGrid>
              <a:tr h="38404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Ratio</a:t>
                      </a:r>
                      <a:endParaRPr kumimoji="0" lang="en-US" sz="1600" b="1" i="1"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mj-lt"/>
                        </a:rPr>
                        <a:t>Per Gallon / 4L</a:t>
                      </a: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Average foot bath bowl (4 gallons)</a:t>
                      </a:r>
                      <a:endParaRPr kumimoji="0" lang="en-US" sz="1600" b="1" i="1" u="none" strike="noStrike" cap="none" normalizeH="0" baseline="0" dirty="0" smtClean="0">
                        <a:ln>
                          <a:noFill/>
                        </a:ln>
                        <a:solidFill>
                          <a:schemeClr val="tx1"/>
                        </a:solidFill>
                        <a:effectLst/>
                        <a:latin typeface="Arial" charset="0"/>
                      </a:endParaRPr>
                    </a:p>
                  </a:txBody>
                  <a:tcPr horzOverflow="overflow"/>
                </a:tc>
              </a:tr>
              <a:tr h="48005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dirty="0" smtClean="0">
                          <a:ln>
                            <a:noFill/>
                          </a:ln>
                          <a:effectLst/>
                        </a:rPr>
                        <a:t>                                                  1:40</a:t>
                      </a:r>
                      <a:endParaRPr kumimoji="0" lang="en-US" sz="14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j-lt"/>
                        </a:rPr>
                        <a:t>                                              100ml</a:t>
                      </a: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dirty="0" smtClean="0">
                          <a:ln>
                            <a:noFill/>
                          </a:ln>
                          <a:effectLst/>
                        </a:rPr>
                        <a:t>                                            400ml</a:t>
                      </a:r>
                      <a:endParaRPr kumimoji="0" lang="en-US" sz="1400" b="0" i="0" u="none" strike="noStrike" cap="none" normalizeH="0" baseline="0" dirty="0" smtClean="0">
                        <a:ln>
                          <a:noFill/>
                        </a:ln>
                        <a:solidFill>
                          <a:schemeClr val="tx1"/>
                        </a:solidFill>
                        <a:effectLst/>
                        <a:latin typeface="Arial" charset="0"/>
                      </a:endParaRPr>
                    </a:p>
                  </a:txBody>
                  <a:tcPr horzOverflow="overflow"/>
                </a:tc>
              </a:tr>
            </a:tbl>
          </a:graphicData>
        </a:graphic>
      </p:graphicFrame>
      <p:pic>
        <p:nvPicPr>
          <p:cNvPr id="17" name="Picture 3" descr="C:\Users\cparaschos\Dropbox\PREempt\Label images\Man_Room_02_Sml.tif"/>
          <p:cNvPicPr>
            <a:picLocks noChangeAspect="1" noChangeArrowheads="1"/>
          </p:cNvPicPr>
          <p:nvPr/>
        </p:nvPicPr>
        <p:blipFill>
          <a:blip r:embed="rId4" cstate="print"/>
          <a:srcRect/>
          <a:stretch>
            <a:fillRect/>
          </a:stretch>
        </p:blipFill>
        <p:spPr bwMode="auto">
          <a:xfrm>
            <a:off x="4005064" y="6660232"/>
            <a:ext cx="2094778" cy="1440160"/>
          </a:xfrm>
          <a:prstGeom prst="rect">
            <a:avLst/>
          </a:prstGeom>
          <a:noFill/>
        </p:spPr>
      </p:pic>
      <p:sp>
        <p:nvSpPr>
          <p:cNvPr id="8" name="Slide Number Placeholder 7"/>
          <p:cNvSpPr>
            <a:spLocks noGrp="1"/>
          </p:cNvSpPr>
          <p:nvPr>
            <p:ph type="sldNum" sz="quarter" idx="12"/>
          </p:nvPr>
        </p:nvSpPr>
        <p:spPr/>
        <p:txBody>
          <a:bodyPr/>
          <a:lstStyle/>
          <a:p>
            <a:fld id="{747D905B-F939-4811-8E94-D4FFD0636B7A}" type="slidenum">
              <a:rPr lang="en-CA" smtClean="0"/>
              <a:pPr/>
              <a:t>81</a:t>
            </a:fld>
            <a:endParaRPr lang="en-CA"/>
          </a:p>
        </p:txBody>
      </p:sp>
      <p:sp>
        <p:nvSpPr>
          <p:cNvPr id="10" name="TextBox 9"/>
          <p:cNvSpPr txBox="1"/>
          <p:nvPr/>
        </p:nvSpPr>
        <p:spPr>
          <a:xfrm>
            <a:off x="6165304" y="8774886"/>
            <a:ext cx="720080" cy="261610"/>
          </a:xfrm>
          <a:prstGeom prst="rect">
            <a:avLst/>
          </a:prstGeom>
          <a:noFill/>
        </p:spPr>
        <p:txBody>
          <a:bodyPr wrap="square" rtlCol="0">
            <a:spAutoFit/>
          </a:bodyPr>
          <a:lstStyle/>
          <a:p>
            <a:r>
              <a:rPr lang="en-CA" sz="1050" b="1" i="1" dirty="0" smtClean="0"/>
              <a:t>WB #29</a:t>
            </a:r>
            <a:endParaRPr lang="en-CA" sz="1050" b="1" i="1"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3" name="Picture 5" descr="C:\Users\cparaschos\Desktop\PREempt\PRODUCT SHOTS\CND\JPEG\PreEmpt CON 4L (May 21).jpeg"/>
          <p:cNvPicPr>
            <a:picLocks noChangeAspect="1" noChangeArrowheads="1"/>
          </p:cNvPicPr>
          <p:nvPr/>
        </p:nvPicPr>
        <p:blipFill>
          <a:blip r:embed="rId2" cstate="print"/>
          <a:srcRect l="24544" t="5514" r="28334" b="1132"/>
          <a:stretch>
            <a:fillRect/>
          </a:stretch>
        </p:blipFill>
        <p:spPr bwMode="auto">
          <a:xfrm>
            <a:off x="4935782" y="4499992"/>
            <a:ext cx="1661569" cy="3555756"/>
          </a:xfrm>
          <a:prstGeom prst="rect">
            <a:avLst/>
          </a:prstGeom>
          <a:noFill/>
        </p:spPr>
      </p:pic>
      <p:pic>
        <p:nvPicPr>
          <p:cNvPr id="4099" name="Picture 3" descr="C:\Users\cparaschos\Desktop\Concentrate.jpg"/>
          <p:cNvPicPr>
            <a:picLocks noChangeAspect="1" noChangeArrowheads="1"/>
          </p:cNvPicPr>
          <p:nvPr/>
        </p:nvPicPr>
        <p:blipFill>
          <a:blip r:embed="rId3" cstate="print"/>
          <a:srcRect t="17878"/>
          <a:stretch>
            <a:fillRect/>
          </a:stretch>
        </p:blipFill>
        <p:spPr bwMode="auto">
          <a:xfrm>
            <a:off x="0" y="384448"/>
            <a:ext cx="6858000" cy="2315344"/>
          </a:xfrm>
          <a:prstGeom prst="rect">
            <a:avLst/>
          </a:prstGeom>
          <a:noFill/>
        </p:spPr>
      </p:pic>
      <p:sp>
        <p:nvSpPr>
          <p:cNvPr id="9" name="Rectangle 8"/>
          <p:cNvSpPr/>
          <p:nvPr/>
        </p:nvSpPr>
        <p:spPr>
          <a:xfrm>
            <a:off x="260648" y="16912"/>
            <a:ext cx="6597352" cy="677108"/>
          </a:xfrm>
          <a:prstGeom prst="rect">
            <a:avLst/>
          </a:prstGeom>
        </p:spPr>
        <p:txBody>
          <a:bodyPr wrap="square">
            <a:spAutoFit/>
          </a:bodyPr>
          <a:lstStyle/>
          <a:p>
            <a:pPr algn="ctr"/>
            <a:r>
              <a:rPr lang="en-US" sz="2000" b="1" i="1" dirty="0" smtClean="0"/>
              <a:t>HAIRDRESSER TOOLS </a:t>
            </a:r>
            <a:endParaRPr lang="en-US" sz="1600" b="1" i="1" dirty="0" smtClean="0"/>
          </a:p>
          <a:p>
            <a:pPr algn="ctr"/>
            <a:endParaRPr lang="en-CA" b="1" dirty="0"/>
          </a:p>
        </p:txBody>
      </p:sp>
      <p:sp>
        <p:nvSpPr>
          <p:cNvPr id="11" name="TextBox 10"/>
          <p:cNvSpPr txBox="1"/>
          <p:nvPr/>
        </p:nvSpPr>
        <p:spPr>
          <a:xfrm>
            <a:off x="692696" y="2451244"/>
            <a:ext cx="5733256" cy="4093428"/>
          </a:xfrm>
          <a:prstGeom prst="rect">
            <a:avLst/>
          </a:prstGeom>
          <a:noFill/>
        </p:spPr>
        <p:txBody>
          <a:bodyPr wrap="square" rtlCol="0">
            <a:spAutoFit/>
          </a:bodyPr>
          <a:lstStyle/>
          <a:p>
            <a:r>
              <a:rPr lang="en-CA" dirty="0" smtClean="0"/>
              <a:t>.</a:t>
            </a:r>
            <a:endParaRPr lang="en-CA" sz="2000" b="1" i="1" dirty="0" smtClean="0"/>
          </a:p>
          <a:p>
            <a:r>
              <a:rPr lang="en-CA" sz="2000" b="1" i="1" dirty="0" smtClean="0"/>
              <a:t>Cleaning/Sanitizing (30 seconds)</a:t>
            </a:r>
          </a:p>
          <a:p>
            <a:pPr>
              <a:buFont typeface="Arial" pitchFamily="34" charset="0"/>
              <a:buChar char="•"/>
            </a:pPr>
            <a:r>
              <a:rPr lang="en-CA" dirty="0" smtClean="0"/>
              <a:t>Dilute </a:t>
            </a:r>
            <a:r>
              <a:rPr lang="en-CA" dirty="0" err="1" smtClean="0"/>
              <a:t>PREempt</a:t>
            </a:r>
            <a:r>
              <a:rPr lang="en-CA" dirty="0" smtClean="0"/>
              <a:t> concentrate (1:128) in cold water</a:t>
            </a:r>
          </a:p>
          <a:p>
            <a:pPr>
              <a:buFont typeface="Arial" pitchFamily="34" charset="0"/>
              <a:buChar char="•"/>
            </a:pPr>
            <a:r>
              <a:rPr lang="en-CA" dirty="0" smtClean="0"/>
              <a:t>Using scrubbing action, physically remove debris</a:t>
            </a:r>
          </a:p>
          <a:p>
            <a:endParaRPr lang="en-CA" dirty="0" smtClean="0"/>
          </a:p>
          <a:p>
            <a:r>
              <a:rPr lang="en-CA" sz="2000" b="1" i="1" dirty="0" smtClean="0"/>
              <a:t>Disinfecting (5 minutes)</a:t>
            </a:r>
          </a:p>
          <a:p>
            <a:pPr>
              <a:buFont typeface="Arial" pitchFamily="34" charset="0"/>
              <a:buChar char="•"/>
            </a:pPr>
            <a:r>
              <a:rPr lang="en-CA" dirty="0" smtClean="0"/>
              <a:t>Dilute </a:t>
            </a:r>
            <a:r>
              <a:rPr lang="en-CA" dirty="0" err="1" smtClean="0"/>
              <a:t>PREempt</a:t>
            </a:r>
            <a:r>
              <a:rPr lang="en-CA" dirty="0" smtClean="0"/>
              <a:t> Concentrate (1:40) in soaker jar or tray</a:t>
            </a:r>
          </a:p>
          <a:p>
            <a:pPr>
              <a:buFont typeface="Arial" pitchFamily="34" charset="0"/>
              <a:buChar char="•"/>
            </a:pPr>
            <a:r>
              <a:rPr lang="en-CA" dirty="0" smtClean="0"/>
              <a:t>Soak tools for 5 minutes</a:t>
            </a:r>
          </a:p>
          <a:p>
            <a:pPr>
              <a:buFont typeface="Arial" pitchFamily="34" charset="0"/>
              <a:buChar char="•"/>
            </a:pPr>
            <a:r>
              <a:rPr lang="en-CA" dirty="0" smtClean="0"/>
              <a:t>Rinse and dry before use</a:t>
            </a:r>
          </a:p>
          <a:p>
            <a:pPr>
              <a:buFont typeface="Arial" pitchFamily="34" charset="0"/>
              <a:buChar char="•"/>
            </a:pPr>
            <a:r>
              <a:rPr lang="en-CA" dirty="0" smtClean="0"/>
              <a:t>Store tools in an clean and disinfected area </a:t>
            </a:r>
          </a:p>
          <a:p>
            <a:r>
              <a:rPr lang="en-CA" dirty="0" smtClean="0"/>
              <a:t>  prior to use</a:t>
            </a:r>
          </a:p>
          <a:p>
            <a:endParaRPr lang="en-CA" sz="2000" b="1" i="1" dirty="0" smtClean="0"/>
          </a:p>
          <a:p>
            <a:endParaRPr lang="en-CA" sz="2000" b="1" i="1" dirty="0" smtClean="0"/>
          </a:p>
          <a:p>
            <a:endParaRPr lang="en-CA" dirty="0" smtClean="0"/>
          </a:p>
        </p:txBody>
      </p:sp>
      <p:pic>
        <p:nvPicPr>
          <p:cNvPr id="27650" name="Picture 2"/>
          <p:cNvPicPr>
            <a:picLocks noChangeAspect="1" noChangeArrowheads="1"/>
          </p:cNvPicPr>
          <p:nvPr/>
        </p:nvPicPr>
        <p:blipFill>
          <a:blip r:embed="rId4" cstate="print"/>
          <a:srcRect l="17086" t="2818" r="7665" b="1170"/>
          <a:stretch>
            <a:fillRect/>
          </a:stretch>
        </p:blipFill>
        <p:spPr bwMode="auto">
          <a:xfrm>
            <a:off x="4016225" y="5363530"/>
            <a:ext cx="996951" cy="2592846"/>
          </a:xfrm>
          <a:prstGeom prst="rect">
            <a:avLst/>
          </a:prstGeom>
          <a:noFill/>
          <a:ln w="9525">
            <a:noFill/>
            <a:miter lim="800000"/>
            <a:headEnd/>
            <a:tailEnd/>
          </a:ln>
          <a:effectLst/>
        </p:spPr>
      </p:pic>
      <p:pic>
        <p:nvPicPr>
          <p:cNvPr id="27652" name="Picture 4" descr="C:\Users\cparaschos\Desktop\PREempt\STICKERS\Preempt_Baricide_Jar_Sticker.jpg"/>
          <p:cNvPicPr>
            <a:picLocks noChangeAspect="1" noChangeArrowheads="1"/>
          </p:cNvPicPr>
          <p:nvPr/>
        </p:nvPicPr>
        <p:blipFill>
          <a:blip r:embed="rId5" cstate="print"/>
          <a:srcRect/>
          <a:stretch>
            <a:fillRect/>
          </a:stretch>
        </p:blipFill>
        <p:spPr bwMode="auto">
          <a:xfrm>
            <a:off x="0" y="8100392"/>
            <a:ext cx="6858000" cy="1008112"/>
          </a:xfrm>
          <a:prstGeom prst="rect">
            <a:avLst/>
          </a:prstGeom>
          <a:noFill/>
        </p:spPr>
      </p:pic>
      <p:pic>
        <p:nvPicPr>
          <p:cNvPr id="19" name="Picture 18" descr="EcoLogo Green.jpg"/>
          <p:cNvPicPr>
            <a:picLocks noChangeAspect="1"/>
          </p:cNvPicPr>
          <p:nvPr/>
        </p:nvPicPr>
        <p:blipFill>
          <a:blip r:embed="rId6" cstate="print"/>
          <a:srcRect l="14563" t="12201" r="14563" b="12200"/>
          <a:stretch>
            <a:fillRect/>
          </a:stretch>
        </p:blipFill>
        <p:spPr>
          <a:xfrm>
            <a:off x="3140968" y="6732240"/>
            <a:ext cx="810090" cy="1080120"/>
          </a:xfrm>
          <a:prstGeom prst="rect">
            <a:avLst/>
          </a:prstGeom>
        </p:spPr>
      </p:pic>
      <p:sp>
        <p:nvSpPr>
          <p:cNvPr id="20" name="Rectangle 19"/>
          <p:cNvSpPr/>
          <p:nvPr/>
        </p:nvSpPr>
        <p:spPr>
          <a:xfrm>
            <a:off x="0" y="7452320"/>
            <a:ext cx="3168352" cy="584775"/>
          </a:xfrm>
          <a:prstGeom prst="rect">
            <a:avLst/>
          </a:prstGeom>
        </p:spPr>
        <p:txBody>
          <a:bodyPr wrap="square">
            <a:spAutoFit/>
          </a:bodyPr>
          <a:lstStyle/>
          <a:p>
            <a:pPr algn="ctr"/>
            <a:r>
              <a:rPr lang="en-CA" sz="1600" b="1" i="1" dirty="0" smtClean="0"/>
              <a:t>Suitable for combs, brushes, </a:t>
            </a:r>
          </a:p>
          <a:p>
            <a:pPr algn="ctr"/>
            <a:r>
              <a:rPr lang="en-CA" sz="1600" b="1" i="1" dirty="0" smtClean="0"/>
              <a:t>rollers etc…</a:t>
            </a:r>
            <a:endParaRPr lang="en-CA" sz="1600" b="1" i="1" dirty="0"/>
          </a:p>
        </p:txBody>
      </p:sp>
      <p:pic>
        <p:nvPicPr>
          <p:cNvPr id="199684" name="Picture 4" descr="http://www.buzzle.com/images/makeup/types-of-combs-in-salon.jpg"/>
          <p:cNvPicPr>
            <a:picLocks noChangeAspect="1" noChangeArrowheads="1"/>
          </p:cNvPicPr>
          <p:nvPr/>
        </p:nvPicPr>
        <p:blipFill>
          <a:blip r:embed="rId7" cstate="print"/>
          <a:srcRect t="15120" b="9281"/>
          <a:stretch>
            <a:fillRect/>
          </a:stretch>
        </p:blipFill>
        <p:spPr bwMode="auto">
          <a:xfrm>
            <a:off x="404664" y="5868144"/>
            <a:ext cx="2232248" cy="1125038"/>
          </a:xfrm>
          <a:prstGeom prst="rect">
            <a:avLst/>
          </a:prstGeom>
          <a:noFill/>
        </p:spPr>
      </p:pic>
      <p:sp>
        <p:nvSpPr>
          <p:cNvPr id="12" name="Slide Number Placeholder 11"/>
          <p:cNvSpPr>
            <a:spLocks noGrp="1"/>
          </p:cNvSpPr>
          <p:nvPr>
            <p:ph type="sldNum" sz="quarter" idx="12"/>
          </p:nvPr>
        </p:nvSpPr>
        <p:spPr/>
        <p:txBody>
          <a:bodyPr/>
          <a:lstStyle/>
          <a:p>
            <a:fld id="{747D905B-F939-4811-8E94-D4FFD0636B7A}" type="slidenum">
              <a:rPr lang="en-CA" smtClean="0"/>
              <a:pPr/>
              <a:t>82</a:t>
            </a:fld>
            <a:endParaRPr lang="en-CA"/>
          </a:p>
        </p:txBody>
      </p:sp>
      <p:sp>
        <p:nvSpPr>
          <p:cNvPr id="13" name="TextBox 12"/>
          <p:cNvSpPr txBox="1"/>
          <p:nvPr/>
        </p:nvSpPr>
        <p:spPr>
          <a:xfrm>
            <a:off x="6137920" y="7884368"/>
            <a:ext cx="720080" cy="261610"/>
          </a:xfrm>
          <a:prstGeom prst="rect">
            <a:avLst/>
          </a:prstGeom>
          <a:noFill/>
        </p:spPr>
        <p:txBody>
          <a:bodyPr wrap="square" rtlCol="0">
            <a:spAutoFit/>
          </a:bodyPr>
          <a:lstStyle/>
          <a:p>
            <a:r>
              <a:rPr lang="en-CA" sz="1050" b="1" i="1" dirty="0" smtClean="0"/>
              <a:t>WB #30</a:t>
            </a:r>
            <a:endParaRPr lang="en-CA" sz="1050" b="1" i="1"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5" descr="Classic 9l"/>
          <p:cNvPicPr>
            <a:picLocks noChangeAspect="1" noChangeArrowheads="1"/>
          </p:cNvPicPr>
          <p:nvPr/>
        </p:nvPicPr>
        <p:blipFill>
          <a:blip r:embed="rId2" cstate="print"/>
          <a:srcRect l="7500" r="15000" b="8293"/>
          <a:stretch>
            <a:fillRect/>
          </a:stretch>
        </p:blipFill>
        <p:spPr bwMode="auto">
          <a:xfrm>
            <a:off x="548680" y="2627784"/>
            <a:ext cx="2448272" cy="3418852"/>
          </a:xfrm>
          <a:prstGeom prst="rect">
            <a:avLst/>
          </a:prstGeom>
          <a:noFill/>
          <a:ln w="9525">
            <a:noFill/>
            <a:miter lim="800000"/>
            <a:headEnd/>
            <a:tailEnd/>
          </a:ln>
        </p:spPr>
      </p:pic>
      <p:sp>
        <p:nvSpPr>
          <p:cNvPr id="90115" name="Text Box 7"/>
          <p:cNvSpPr txBox="1">
            <a:spLocks noChangeArrowheads="1"/>
          </p:cNvSpPr>
          <p:nvPr/>
        </p:nvSpPr>
        <p:spPr bwMode="auto">
          <a:xfrm>
            <a:off x="188640" y="1458233"/>
            <a:ext cx="6480720" cy="1169551"/>
          </a:xfrm>
          <a:prstGeom prst="rect">
            <a:avLst/>
          </a:prstGeom>
          <a:noFill/>
          <a:ln w="9525">
            <a:noFill/>
            <a:miter lim="800000"/>
            <a:headEnd/>
            <a:tailEnd/>
          </a:ln>
        </p:spPr>
        <p:txBody>
          <a:bodyPr wrap="square">
            <a:spAutoFit/>
          </a:bodyPr>
          <a:lstStyle/>
          <a:p>
            <a:pPr>
              <a:spcBef>
                <a:spcPct val="50000"/>
              </a:spcBef>
            </a:pPr>
            <a:r>
              <a:rPr lang="en-US" sz="1400" dirty="0"/>
              <a:t>An autoclave is a specialized piece of equipment designed to deliver steam and heat under pressure to a chamber for the purpose of sterilizing the tools and implements in the container.  Sterilization is the total destruction of microorganisms present.  This occurs when the tools and instruments are first pre-cleaned, then subjected to the steam at a specific temperature for a specific period of </a:t>
            </a:r>
            <a:r>
              <a:rPr lang="en-US" sz="1400" dirty="0" smtClean="0"/>
              <a:t>time.</a:t>
            </a:r>
            <a:endParaRPr lang="en-US" sz="1400" dirty="0"/>
          </a:p>
        </p:txBody>
      </p:sp>
      <p:sp>
        <p:nvSpPr>
          <p:cNvPr id="90116" name="TextBox 5"/>
          <p:cNvSpPr txBox="1">
            <a:spLocks noChangeArrowheads="1"/>
          </p:cNvSpPr>
          <p:nvPr/>
        </p:nvSpPr>
        <p:spPr bwMode="auto">
          <a:xfrm>
            <a:off x="5867400" y="8305800"/>
            <a:ext cx="341313" cy="261938"/>
          </a:xfrm>
          <a:prstGeom prst="rect">
            <a:avLst/>
          </a:prstGeom>
          <a:noFill/>
          <a:ln w="9525">
            <a:noFill/>
            <a:miter lim="800000"/>
            <a:headEnd/>
            <a:tailEnd/>
          </a:ln>
        </p:spPr>
        <p:txBody>
          <a:bodyPr wrap="none">
            <a:spAutoFit/>
          </a:bodyPr>
          <a:lstStyle/>
          <a:p>
            <a:r>
              <a:rPr lang="en-US" sz="1100"/>
              <a:t>78</a:t>
            </a:r>
            <a:endParaRPr lang="en-CA" sz="1100"/>
          </a:p>
        </p:txBody>
      </p:sp>
      <p:pic>
        <p:nvPicPr>
          <p:cNvPr id="90117" name="Picture 10" descr="http://www.medline.com/media/catalog/sku/m-a/M-A655_HRE01.JPG"/>
          <p:cNvPicPr>
            <a:picLocks noChangeAspect="1" noChangeArrowheads="1"/>
          </p:cNvPicPr>
          <p:nvPr/>
        </p:nvPicPr>
        <p:blipFill>
          <a:blip r:embed="rId3" cstate="print"/>
          <a:srcRect l="9125" r="6877"/>
          <a:stretch>
            <a:fillRect/>
          </a:stretch>
        </p:blipFill>
        <p:spPr bwMode="auto">
          <a:xfrm>
            <a:off x="4077072" y="2743199"/>
            <a:ext cx="2592288" cy="3629025"/>
          </a:xfrm>
          <a:prstGeom prst="rect">
            <a:avLst/>
          </a:prstGeom>
          <a:noFill/>
          <a:ln w="9525">
            <a:noFill/>
            <a:miter lim="800000"/>
            <a:headEnd/>
            <a:tailEnd/>
          </a:ln>
        </p:spPr>
      </p:pic>
      <p:pic>
        <p:nvPicPr>
          <p:cNvPr id="90118" name="Picture 12" descr="http://www.duxdental.com/upload/products/31592-steri_cass-ab-med-highht_md.jpg"/>
          <p:cNvPicPr>
            <a:picLocks noChangeAspect="1" noChangeArrowheads="1"/>
          </p:cNvPicPr>
          <p:nvPr/>
        </p:nvPicPr>
        <p:blipFill>
          <a:blip r:embed="rId4" cstate="print"/>
          <a:srcRect l="2219" t="7383" r="10551" b="9541"/>
          <a:stretch>
            <a:fillRect/>
          </a:stretch>
        </p:blipFill>
        <p:spPr bwMode="auto">
          <a:xfrm>
            <a:off x="4509120" y="6300192"/>
            <a:ext cx="1890210" cy="1800200"/>
          </a:xfrm>
          <a:prstGeom prst="rect">
            <a:avLst/>
          </a:prstGeom>
          <a:noFill/>
          <a:ln w="9525">
            <a:noFill/>
            <a:miter lim="800000"/>
            <a:headEnd/>
            <a:tailEnd/>
          </a:ln>
        </p:spPr>
      </p:pic>
      <p:pic>
        <p:nvPicPr>
          <p:cNvPr id="90119" name="Picture 8" descr="https://encrypted-tbn3.gstatic.com/images?q=tbn:ANd9GcTUMman4Lzsfou5W-csGE9UQUrNzVjAgRoLVtWcBLuTVxLaxEGQ"/>
          <p:cNvPicPr>
            <a:picLocks noChangeAspect="1" noChangeArrowheads="1"/>
          </p:cNvPicPr>
          <p:nvPr/>
        </p:nvPicPr>
        <p:blipFill>
          <a:blip r:embed="rId5" cstate="print"/>
          <a:srcRect l="17078" t="3098" r="20308"/>
          <a:stretch>
            <a:fillRect/>
          </a:stretch>
        </p:blipFill>
        <p:spPr bwMode="auto">
          <a:xfrm>
            <a:off x="260648" y="6228184"/>
            <a:ext cx="3352800" cy="2252092"/>
          </a:xfrm>
          <a:prstGeom prst="rect">
            <a:avLst/>
          </a:prstGeom>
          <a:noFill/>
          <a:ln w="9525">
            <a:noFill/>
            <a:miter lim="800000"/>
            <a:headEnd/>
            <a:tailEnd/>
          </a:ln>
        </p:spPr>
      </p:pic>
      <p:sp>
        <p:nvSpPr>
          <p:cNvPr id="9" name="Rectangle 8"/>
          <p:cNvSpPr/>
          <p:nvPr/>
        </p:nvSpPr>
        <p:spPr>
          <a:xfrm>
            <a:off x="0" y="755576"/>
            <a:ext cx="6785953" cy="707886"/>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CA" sz="2000" i="1" dirty="0">
                <a:ln w="11430"/>
                <a:effectLst>
                  <a:outerShdw blurRad="50800" dist="39000" dir="5460000" algn="tl">
                    <a:srgbClr val="000000">
                      <a:alpha val="38000"/>
                    </a:srgbClr>
                  </a:outerShdw>
                </a:effectLst>
              </a:rPr>
              <a:t>AUTOCLAVE</a:t>
            </a:r>
            <a:r>
              <a:rPr lang="en-CA" sz="1900" i="1" u="sng" dirty="0">
                <a:ln w="11430"/>
                <a:effectLst>
                  <a:outerShdw blurRad="50800" dist="39000" dir="5460000" algn="tl">
                    <a:srgbClr val="000000">
                      <a:alpha val="38000"/>
                    </a:srgbClr>
                  </a:outerShdw>
                </a:effectLst>
              </a:rPr>
              <a:t>  </a:t>
            </a:r>
          </a:p>
          <a:p>
            <a:pPr algn="ctr">
              <a:defRPr/>
            </a:pPr>
            <a:endParaRPr lang="en-CA" sz="20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Rectangle 15"/>
          <p:cNvSpPr>
            <a:spLocks noChangeArrowheads="1"/>
          </p:cNvSpPr>
          <p:nvPr/>
        </p:nvSpPr>
        <p:spPr bwMode="auto">
          <a:xfrm>
            <a:off x="0" y="-76200"/>
            <a:ext cx="6858000" cy="759768"/>
          </a:xfrm>
          <a:prstGeom prst="rect">
            <a:avLst/>
          </a:prstGeom>
          <a:solidFill>
            <a:schemeClr val="accent3">
              <a:lumMod val="60000"/>
              <a:lumOff val="40000"/>
            </a:schemeClr>
          </a:solidFill>
          <a:ln w="9525" algn="ctr">
            <a:noFill/>
            <a:round/>
            <a:headEnd/>
            <a:tailEnd/>
          </a:ln>
        </p:spPr>
        <p:txBody>
          <a:bodyPr/>
          <a:lstStyle/>
          <a:p>
            <a:endParaRPr lang="en-CA"/>
          </a:p>
        </p:txBody>
      </p:sp>
      <p:sp>
        <p:nvSpPr>
          <p:cNvPr id="12" name="Rectangle 15"/>
          <p:cNvSpPr>
            <a:spLocks noChangeArrowheads="1"/>
          </p:cNvSpPr>
          <p:nvPr/>
        </p:nvSpPr>
        <p:spPr bwMode="auto">
          <a:xfrm>
            <a:off x="0" y="8384232"/>
            <a:ext cx="6858000" cy="759768"/>
          </a:xfrm>
          <a:prstGeom prst="rect">
            <a:avLst/>
          </a:prstGeom>
          <a:solidFill>
            <a:schemeClr val="accent3">
              <a:lumMod val="60000"/>
              <a:lumOff val="40000"/>
            </a:schemeClr>
          </a:solidFill>
          <a:ln w="9525" algn="ctr">
            <a:noFill/>
            <a:round/>
            <a:headEnd/>
            <a:tailEnd/>
          </a:ln>
        </p:spPr>
        <p:txBody>
          <a:bodyPr/>
          <a:lstStyle/>
          <a:p>
            <a:endParaRPr lang="en-CA"/>
          </a:p>
        </p:txBody>
      </p:sp>
      <p:sp>
        <p:nvSpPr>
          <p:cNvPr id="13" name="Slide Number Placeholder 12"/>
          <p:cNvSpPr>
            <a:spLocks noGrp="1"/>
          </p:cNvSpPr>
          <p:nvPr>
            <p:ph type="sldNum" sz="quarter" idx="12"/>
          </p:nvPr>
        </p:nvSpPr>
        <p:spPr/>
        <p:txBody>
          <a:bodyPr/>
          <a:lstStyle/>
          <a:p>
            <a:fld id="{747D905B-F939-4811-8E94-D4FFD0636B7A}" type="slidenum">
              <a:rPr lang="en-CA" smtClean="0"/>
              <a:pPr/>
              <a:t>83</a:t>
            </a:fld>
            <a:endParaRPr lang="en-CA"/>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5"/>
          <p:cNvSpPr>
            <a:spLocks noChangeArrowheads="1"/>
          </p:cNvSpPr>
          <p:nvPr/>
        </p:nvSpPr>
        <p:spPr bwMode="auto">
          <a:xfrm>
            <a:off x="0" y="-76200"/>
            <a:ext cx="6858000" cy="759768"/>
          </a:xfrm>
          <a:prstGeom prst="rect">
            <a:avLst/>
          </a:prstGeom>
          <a:solidFill>
            <a:schemeClr val="accent3">
              <a:lumMod val="60000"/>
              <a:lumOff val="40000"/>
            </a:schemeClr>
          </a:solidFill>
          <a:ln w="9525" algn="ctr">
            <a:noFill/>
            <a:round/>
            <a:headEnd/>
            <a:tailEnd/>
          </a:ln>
        </p:spPr>
        <p:txBody>
          <a:bodyPr/>
          <a:lstStyle/>
          <a:p>
            <a:endParaRPr lang="en-CA"/>
          </a:p>
        </p:txBody>
      </p:sp>
      <p:sp>
        <p:nvSpPr>
          <p:cNvPr id="12" name="Rectangle 15"/>
          <p:cNvSpPr>
            <a:spLocks noChangeArrowheads="1"/>
          </p:cNvSpPr>
          <p:nvPr/>
        </p:nvSpPr>
        <p:spPr bwMode="auto">
          <a:xfrm>
            <a:off x="0" y="8384232"/>
            <a:ext cx="6858000" cy="759768"/>
          </a:xfrm>
          <a:prstGeom prst="rect">
            <a:avLst/>
          </a:prstGeom>
          <a:solidFill>
            <a:schemeClr val="accent3">
              <a:lumMod val="60000"/>
              <a:lumOff val="40000"/>
            </a:schemeClr>
          </a:solidFill>
          <a:ln w="9525" algn="ctr">
            <a:noFill/>
            <a:round/>
            <a:headEnd/>
            <a:tailEnd/>
          </a:ln>
        </p:spPr>
        <p:txBody>
          <a:bodyPr/>
          <a:lstStyle/>
          <a:p>
            <a:endParaRPr lang="en-CA"/>
          </a:p>
        </p:txBody>
      </p:sp>
      <p:pic>
        <p:nvPicPr>
          <p:cNvPr id="169990" name="Picture 6" descr="https://c2.staticflickr.com/4/3772/9471866146_46942f1aa9.jpg"/>
          <p:cNvPicPr>
            <a:picLocks noChangeAspect="1" noChangeArrowheads="1"/>
          </p:cNvPicPr>
          <p:nvPr/>
        </p:nvPicPr>
        <p:blipFill>
          <a:blip r:embed="rId2" cstate="print"/>
          <a:srcRect l="12676" t="8451" r="14084" b="9155"/>
          <a:stretch>
            <a:fillRect/>
          </a:stretch>
        </p:blipFill>
        <p:spPr bwMode="auto">
          <a:xfrm>
            <a:off x="1196752" y="1115616"/>
            <a:ext cx="4608512" cy="6912768"/>
          </a:xfrm>
          <a:prstGeom prst="rect">
            <a:avLst/>
          </a:prstGeom>
          <a:noFill/>
        </p:spPr>
      </p:pic>
      <p:sp>
        <p:nvSpPr>
          <p:cNvPr id="14" name="TextBox 13"/>
          <p:cNvSpPr txBox="1"/>
          <p:nvPr/>
        </p:nvSpPr>
        <p:spPr>
          <a:xfrm>
            <a:off x="1772816" y="3851920"/>
            <a:ext cx="3600400" cy="830997"/>
          </a:xfrm>
          <a:prstGeom prst="rect">
            <a:avLst/>
          </a:prstGeom>
          <a:noFill/>
        </p:spPr>
        <p:txBody>
          <a:bodyPr wrap="square" rtlCol="0">
            <a:spAutoFit/>
          </a:bodyPr>
          <a:lstStyle/>
          <a:p>
            <a:pPr algn="ctr"/>
            <a:r>
              <a:rPr lang="en-CA" sz="4800" b="1" i="1" dirty="0" smtClean="0"/>
              <a:t>THANK YOU </a:t>
            </a:r>
            <a:endParaRPr lang="en-CA" sz="4800" b="1" i="1" dirty="0"/>
          </a:p>
        </p:txBody>
      </p:sp>
      <p:sp>
        <p:nvSpPr>
          <p:cNvPr id="6" name="Slide Number Placeholder 5"/>
          <p:cNvSpPr>
            <a:spLocks noGrp="1"/>
          </p:cNvSpPr>
          <p:nvPr>
            <p:ph type="sldNum" sz="quarter" idx="12"/>
          </p:nvPr>
        </p:nvSpPr>
        <p:spPr/>
        <p:txBody>
          <a:bodyPr/>
          <a:lstStyle/>
          <a:p>
            <a:fld id="{747D905B-F939-4811-8E94-D4FFD0636B7A}" type="slidenum">
              <a:rPr lang="en-CA" smtClean="0"/>
              <a:pPr/>
              <a:t>84</a:t>
            </a:fld>
            <a:endParaRPr lang="en-CA"/>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Slide Number Placeholder 1"/>
          <p:cNvSpPr>
            <a:spLocks noGrp="1"/>
          </p:cNvSpPr>
          <p:nvPr>
            <p:ph type="sldNum" sz="quarter" idx="12"/>
          </p:nvPr>
        </p:nvSpPr>
        <p:spPr>
          <a:noFill/>
        </p:spPr>
        <p:txBody>
          <a:bodyPr/>
          <a:lstStyle/>
          <a:p>
            <a:fld id="{9E8758F2-54C5-414B-99C7-97C5FB4CA04C}" type="slidenum">
              <a:rPr lang="en-US" smtClean="0">
                <a:latin typeface="Arial" pitchFamily="34" charset="0"/>
              </a:rPr>
              <a:pPr/>
              <a:t>9</a:t>
            </a:fld>
            <a:endParaRPr lang="en-US" smtClean="0">
              <a:latin typeface="Arial" pitchFamily="34" charset="0"/>
            </a:endParaRPr>
          </a:p>
        </p:txBody>
      </p:sp>
      <p:graphicFrame>
        <p:nvGraphicFramePr>
          <p:cNvPr id="1026" name="Object 10"/>
          <p:cNvGraphicFramePr>
            <a:graphicFrameLocks noChangeAspect="1"/>
          </p:cNvGraphicFramePr>
          <p:nvPr/>
        </p:nvGraphicFramePr>
        <p:xfrm>
          <a:off x="0" y="19089"/>
          <a:ext cx="5085184" cy="9124911"/>
        </p:xfrm>
        <a:graphic>
          <a:graphicData uri="http://schemas.openxmlformats.org/presentationml/2006/ole">
            <mc:AlternateContent xmlns:mc="http://schemas.openxmlformats.org/markup-compatibility/2006">
              <mc:Choice xmlns:v="urn:schemas-microsoft-com:vml" Requires="v">
                <p:oleObj spid="_x0000_s39940" name="Acrobat Document" r:id="rId3" imgW="5030280" imgH="7774200" progId="AcroExch.Document.DC">
                  <p:embed/>
                </p:oleObj>
              </mc:Choice>
              <mc:Fallback>
                <p:oleObj name="Acrobat Document" r:id="rId3" imgW="5030280" imgH="7774200" progId="AcroExch.Document.DC">
                  <p:embed/>
                  <p:pic>
                    <p:nvPicPr>
                      <p:cNvPr id="0"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089"/>
                        <a:ext cx="5085184" cy="9124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30" name="Picture 2"/>
          <p:cNvPicPr>
            <a:picLocks noChangeAspect="1" noChangeArrowheads="1"/>
          </p:cNvPicPr>
          <p:nvPr/>
        </p:nvPicPr>
        <p:blipFill>
          <a:blip r:embed="rId5" cstate="print"/>
          <a:srcRect l="51166"/>
          <a:stretch>
            <a:fillRect/>
          </a:stretch>
        </p:blipFill>
        <p:spPr bwMode="auto">
          <a:xfrm>
            <a:off x="5085184" y="2195736"/>
            <a:ext cx="1772816"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2040</TotalTime>
  <Words>7549</Words>
  <Application>Microsoft Office PowerPoint</Application>
  <PresentationFormat>On-screen Show (4:3)</PresentationFormat>
  <Paragraphs>1270</Paragraphs>
  <Slides>84</Slides>
  <Notes>5</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3</vt:i4>
      </vt:variant>
      <vt:variant>
        <vt:lpstr>Slide Titles</vt:lpstr>
      </vt:variant>
      <vt:variant>
        <vt:i4>84</vt:i4>
      </vt:variant>
    </vt:vector>
  </HeadingPairs>
  <TitlesOfParts>
    <vt:vector size="97" baseType="lpstr">
      <vt:lpstr>Arial</vt:lpstr>
      <vt:lpstr>Arial Narrow</vt:lpstr>
      <vt:lpstr>Ariel</vt:lpstr>
      <vt:lpstr>Ariel narrow</vt:lpstr>
      <vt:lpstr>Bodoni MT</vt:lpstr>
      <vt:lpstr>Calibri</vt:lpstr>
      <vt:lpstr>Helvetica</vt:lpstr>
      <vt:lpstr>Times New Roman</vt:lpstr>
      <vt:lpstr>Wingdings</vt:lpstr>
      <vt:lpstr>Office Theme</vt:lpstr>
      <vt:lpstr>Acrobat Document</vt:lpstr>
      <vt:lpstr>Slide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Grizli777</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Chrissie Paraschos</dc:creator>
  <cp:lastModifiedBy>Paul Langston</cp:lastModifiedBy>
  <cp:revision>222</cp:revision>
  <dcterms:created xsi:type="dcterms:W3CDTF">2015-12-17T05:53:54Z</dcterms:created>
  <dcterms:modified xsi:type="dcterms:W3CDTF">2018-11-17T23:38:00Z</dcterms:modified>
</cp:coreProperties>
</file>