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60" r:id="rId1"/>
  </p:sldMasterIdLst>
  <p:notesMasterIdLst>
    <p:notesMasterId r:id="rId48"/>
  </p:notesMasterIdLst>
  <p:handoutMasterIdLst>
    <p:handoutMasterId r:id="rId49"/>
  </p:handoutMasterIdLst>
  <p:sldIdLst>
    <p:sldId id="260" r:id="rId2"/>
    <p:sldId id="303" r:id="rId3"/>
    <p:sldId id="264" r:id="rId4"/>
    <p:sldId id="263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3" r:id="rId13"/>
    <p:sldId id="275" r:id="rId14"/>
    <p:sldId id="298" r:id="rId15"/>
    <p:sldId id="277" r:id="rId16"/>
    <p:sldId id="276" r:id="rId17"/>
    <p:sldId id="302" r:id="rId18"/>
    <p:sldId id="297" r:id="rId19"/>
    <p:sldId id="301" r:id="rId20"/>
    <p:sldId id="281" r:id="rId21"/>
    <p:sldId id="306" r:id="rId22"/>
    <p:sldId id="308" r:id="rId23"/>
    <p:sldId id="283" r:id="rId24"/>
    <p:sldId id="351" r:id="rId25"/>
    <p:sldId id="352" r:id="rId26"/>
    <p:sldId id="353" r:id="rId27"/>
    <p:sldId id="354" r:id="rId28"/>
    <p:sldId id="347" r:id="rId29"/>
    <p:sldId id="349" r:id="rId30"/>
    <p:sldId id="348" r:id="rId31"/>
    <p:sldId id="350" r:id="rId32"/>
    <p:sldId id="288" r:id="rId33"/>
    <p:sldId id="335" r:id="rId34"/>
    <p:sldId id="289" r:id="rId35"/>
    <p:sldId id="345" r:id="rId36"/>
    <p:sldId id="346" r:id="rId37"/>
    <p:sldId id="327" r:id="rId38"/>
    <p:sldId id="344" r:id="rId39"/>
    <p:sldId id="292" r:id="rId40"/>
    <p:sldId id="293" r:id="rId41"/>
    <p:sldId id="294" r:id="rId42"/>
    <p:sldId id="295" r:id="rId43"/>
    <p:sldId id="337" r:id="rId44"/>
    <p:sldId id="296" r:id="rId45"/>
    <p:sldId id="355" r:id="rId46"/>
    <p:sldId id="343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96A0"/>
    <a:srgbClr val="FFA02F"/>
    <a:srgbClr val="00B2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31"/>
    <p:restoredTop sz="95414" autoAdjust="0"/>
  </p:normalViewPr>
  <p:slideViewPr>
    <p:cSldViewPr snapToGrid="0" snapToObjects="1">
      <p:cViewPr varScale="1">
        <p:scale>
          <a:sx n="89" d="100"/>
          <a:sy n="89" d="100"/>
        </p:scale>
        <p:origin x="108" y="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65" d="100"/>
          <a:sy n="165" d="100"/>
        </p:scale>
        <p:origin x="5088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B2127-D2E8-1F47-8821-E5145926C81F}" type="datetimeFigureOut">
              <a:rPr lang="en-US" smtClean="0"/>
              <a:t>10/22/2018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87FD1-716D-6A4C-ABAE-89C83AD91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9451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FCDE9D-C619-E845-B532-81956021FE4E}" type="datetimeFigureOut">
              <a:rPr lang="en-US" smtClean="0"/>
              <a:t>10/22/2018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1B7EF0-148D-B042-AF3A-A0484078F5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2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695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2B8FC7-CFAB-DB46-86C5-968E8F13499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58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6828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Slide so leaders know what is next.  </a:t>
            </a:r>
          </a:p>
          <a:p>
            <a:r>
              <a:rPr lang="en-US" dirty="0">
                <a:cs typeface="Calibri"/>
              </a:rPr>
              <a:t>Start by asking question:  What do you know about the monarch the monarch population. 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B7EF0-148D-B042-AF3A-A0484078F54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1135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I will be adding different factor images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B7EF0-148D-B042-AF3A-A0484078F54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688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Slide so leaders know what is next.  </a:t>
            </a:r>
          </a:p>
          <a:p>
            <a:r>
              <a:rPr lang="en-US" dirty="0">
                <a:cs typeface="Calibri"/>
              </a:rPr>
              <a:t>Start by asking question:  What do you know about the monarch the monarch population. 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B7EF0-148D-B042-AF3A-A0484078F54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8625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Slide so video</a:t>
            </a:r>
            <a:r>
              <a:rPr lang="en-US" baseline="0" dirty="0"/>
              <a:t> can be cued to play.</a:t>
            </a:r>
            <a:r>
              <a:rPr lang="en-US" dirty="0"/>
              <a:t> </a:t>
            </a:r>
            <a:r>
              <a:rPr lang="en-US" baseline="0" dirty="0"/>
              <a:t> Hyperlink on the picture.</a:t>
            </a:r>
            <a:r>
              <a:rPr lang="en-US" dirty="0"/>
              <a:t> </a:t>
            </a:r>
            <a:r>
              <a:rPr lang="en-US" baseline="0" dirty="0"/>
              <a:t> Click on the picture.</a:t>
            </a:r>
            <a:r>
              <a:rPr lang="en-US" dirty="0"/>
              <a:t>  </a:t>
            </a:r>
          </a:p>
          <a:p>
            <a:endParaRPr lang="en-US" baseline="0" dirty="0"/>
          </a:p>
          <a:p>
            <a:r>
              <a:rPr lang="en-US" dirty="0"/>
              <a:t>Would like to embed the video using the following embed code:  </a:t>
            </a:r>
            <a:endParaRPr lang="en-US" baseline="0" dirty="0"/>
          </a:p>
          <a:p>
            <a:endParaRPr lang="en-US" dirty="0"/>
          </a:p>
          <a:p>
            <a:r>
              <a:rPr lang="en-US" baseline="0" dirty="0"/>
              <a:t>https://www.youtube.com/watch?v=xXLiUoxUMYs</a:t>
            </a:r>
          </a:p>
          <a:p>
            <a:endParaRPr lang="en-US" dirty="0"/>
          </a:p>
          <a:p>
            <a:r>
              <a:rPr lang="en-US" dirty="0"/>
              <a:t>Embed</a:t>
            </a:r>
            <a:r>
              <a:rPr lang="en-US" baseline="0" dirty="0"/>
              <a:t> video </a:t>
            </a:r>
          </a:p>
          <a:p>
            <a:r>
              <a:rPr lang="en-US" dirty="0"/>
              <a:t>&lt;iframe width="560" height="315" </a:t>
            </a:r>
            <a:r>
              <a:rPr lang="en-US" dirty="0" err="1"/>
              <a:t>src</a:t>
            </a:r>
            <a:r>
              <a:rPr lang="en-US" dirty="0"/>
              <a:t>="https://www.youtube.com/embed/xXLiUoxUMYs?rel=0" frameborder="0" allow="</a:t>
            </a:r>
            <a:r>
              <a:rPr lang="en-US" dirty="0" err="1"/>
              <a:t>autoplay</a:t>
            </a:r>
            <a:r>
              <a:rPr lang="en-US" dirty="0"/>
              <a:t>; encrypted-media" </a:t>
            </a:r>
            <a:r>
              <a:rPr lang="en-US" dirty="0" err="1"/>
              <a:t>allowfullscreen</a:t>
            </a:r>
            <a:r>
              <a:rPr lang="en-US" dirty="0"/>
              <a:t>&gt;&lt;/iframe&gt;</a:t>
            </a:r>
          </a:p>
          <a:p>
            <a:endParaRPr lang="en-US" dirty="0"/>
          </a:p>
          <a:p>
            <a:r>
              <a:rPr lang="en-US" dirty="0"/>
              <a:t>&lt;iframe width="560" height="315" </a:t>
            </a:r>
            <a:r>
              <a:rPr lang="en-US" dirty="0" err="1"/>
              <a:t>src</a:t>
            </a:r>
            <a:r>
              <a:rPr lang="en-US" dirty="0"/>
              <a:t>="https://www.youtube.com/embed/xXLiUoxUMYs?rel=0" frameborder="0" allow="</a:t>
            </a:r>
            <a:r>
              <a:rPr lang="en-US" dirty="0" err="1"/>
              <a:t>autoplay</a:t>
            </a:r>
            <a:r>
              <a:rPr lang="en-US" dirty="0"/>
              <a:t>; encrypted-media" </a:t>
            </a:r>
            <a:r>
              <a:rPr lang="en-US" dirty="0" err="1"/>
              <a:t>allowfullscreen</a:t>
            </a:r>
            <a:r>
              <a:rPr lang="en-US" dirty="0"/>
              <a:t>&gt;&lt;/iframe&gt;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08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At team meeting on Friday afternoon, we decided that the directions for analyzing satellite images would be beneficial for the group to review. </a:t>
            </a:r>
          </a:p>
          <a:p>
            <a:r>
              <a:rPr lang="en-US" dirty="0">
                <a:cs typeface="Calibri"/>
              </a:rPr>
              <a:t>Need to get a different image.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B7EF0-148D-B042-AF3A-A0484078F54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284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Cue this slide up when the youth</a:t>
            </a:r>
            <a:r>
              <a:rPr lang="en-US" baseline="0" dirty="0"/>
              <a:t> are ready to identify the land practices.  </a:t>
            </a:r>
          </a:p>
          <a:p>
            <a:r>
              <a:rPr lang="en-US" baseline="0" dirty="0"/>
              <a:t>This slide can be up if one group has a question.  </a:t>
            </a:r>
          </a:p>
          <a:p>
            <a:r>
              <a:rPr lang="en-US" baseline="0" dirty="0"/>
              <a:t>The leader can answer the question for the good of the group.  </a:t>
            </a:r>
          </a:p>
          <a:p>
            <a:r>
              <a:rPr lang="en-US" baseline="0" dirty="0"/>
              <a:t>Group can refer to the images when asking questions.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8844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Slide so leaders know what is next.  </a:t>
            </a:r>
          </a:p>
          <a:p>
            <a:r>
              <a:rPr lang="en-US" dirty="0">
                <a:cs typeface="Calibri"/>
              </a:rPr>
              <a:t>Start by asking question:  What do you know about the monarch the monarch population. 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B7EF0-148D-B042-AF3A-A0484078F544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3930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11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need to add different photos.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5010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530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</a:t>
            </a:r>
            <a:r>
              <a:rPr lang="en-US" baseline="0" dirty="0"/>
              <a:t>milkweed</a:t>
            </a:r>
            <a:r>
              <a:rPr lang="en-US" dirty="0"/>
              <a:t> and nectar plants</a:t>
            </a:r>
            <a:r>
              <a:rPr lang="en-US" baseline="0" dirty="0"/>
              <a:t> were </a:t>
            </a:r>
            <a:r>
              <a:rPr lang="en-US" dirty="0"/>
              <a:t>planted near the storm drain in</a:t>
            </a:r>
            <a:r>
              <a:rPr lang="en-US" baseline="0" dirty="0"/>
              <a:t> </a:t>
            </a:r>
            <a:r>
              <a:rPr lang="en-US" dirty="0"/>
              <a:t>Ankeny, Iowa</a:t>
            </a:r>
            <a:r>
              <a:rPr lang="en-US" baseline="0" dirty="0"/>
              <a:t>.</a:t>
            </a:r>
            <a:r>
              <a:rPr lang="en-US" dirty="0"/>
              <a:t>  </a:t>
            </a:r>
            <a:endParaRPr lang="en-US" baseline="0" dirty="0"/>
          </a:p>
          <a:p>
            <a:r>
              <a:rPr lang="en-US" dirty="0">
                <a:cs typeface="Calibri"/>
              </a:rPr>
              <a:t>Example of how governments can contribute to adding milkweed and nectar plants.  </a:t>
            </a:r>
            <a:endParaRPr lang="en-US"/>
          </a:p>
          <a:p>
            <a:r>
              <a:rPr lang="en-US" dirty="0">
                <a:cs typeface="Calibri"/>
              </a:rPr>
              <a:t>Rain gardens. </a:t>
            </a:r>
          </a:p>
          <a:p>
            <a:r>
              <a:rPr lang="en-US" dirty="0">
                <a:cs typeface="Calibri"/>
              </a:rPr>
              <a:t>Erosion control. 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91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780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</a:t>
            </a:r>
            <a:r>
              <a:rPr lang="en-US" baseline="0" dirty="0"/>
              <a:t> these are not the same seeds.  </a:t>
            </a:r>
          </a:p>
          <a:p>
            <a:r>
              <a:rPr lang="en-US" baseline="0" dirty="0"/>
              <a:t>Different Jiffy Pots began germination at different times.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1721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b="1" dirty="0">
                <a:solidFill>
                  <a:schemeClr val="accent1"/>
                </a:solidFill>
              </a:rPr>
              <a:t>Monarch Garden</a:t>
            </a:r>
            <a:r>
              <a:rPr lang="en-US" sz="2400" b="1" baseline="0" dirty="0">
                <a:solidFill>
                  <a:schemeClr val="accent1"/>
                </a:solidFill>
              </a:rPr>
              <a:t>    </a:t>
            </a:r>
          </a:p>
          <a:p>
            <a:r>
              <a:rPr lang="en-US" sz="1200" b="1" dirty="0"/>
              <a:t>Use </a:t>
            </a:r>
            <a:r>
              <a:rPr lang="en-US" sz="2400" b="1" dirty="0">
                <a:solidFill>
                  <a:schemeClr val="accent1"/>
                </a:solidFill>
              </a:rPr>
              <a:t>#4HAIE </a:t>
            </a:r>
            <a:r>
              <a:rPr lang="en-US" sz="1200" b="1" dirty="0"/>
              <a:t>to </a:t>
            </a:r>
            <a:r>
              <a:rPr lang="en-US" sz="1200" b="1" dirty="0" err="1"/>
              <a:t>sharhow</a:t>
            </a:r>
            <a:r>
              <a:rPr lang="en-US" sz="1200" b="1" dirty="0"/>
              <a:t> you’re increasing monarch habitat!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8516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071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</a:t>
            </a:r>
            <a:r>
              <a:rPr lang="en-US" baseline="0" dirty="0"/>
              <a:t> from Facilitator's Guide.  </a:t>
            </a:r>
          </a:p>
          <a:p>
            <a:r>
              <a:rPr lang="en-US" baseline="0" dirty="0"/>
              <a:t>Insects if available </a:t>
            </a:r>
          </a:p>
          <a:p>
            <a:r>
              <a:rPr lang="en-US" baseline="0" dirty="0"/>
              <a:t>Nebraska Parks and Game activity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18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RELECT </a:t>
            </a:r>
          </a:p>
          <a:p>
            <a:r>
              <a:rPr lang="en-US" dirty="0">
                <a:cs typeface="Calibri"/>
              </a:rPr>
              <a:t>Ask question after activity with insects or Nebraska Game and Wildlife activity  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Potential answers could be:  </a:t>
            </a:r>
          </a:p>
          <a:p>
            <a:r>
              <a:rPr lang="en-US" dirty="0">
                <a:cs typeface="Calibri"/>
              </a:rPr>
              <a:t>The egg was so small.  </a:t>
            </a:r>
          </a:p>
          <a:p>
            <a:r>
              <a:rPr lang="en-US" dirty="0">
                <a:cs typeface="Calibri"/>
              </a:rPr>
              <a:t>The caterpillars are so small.</a:t>
            </a:r>
          </a:p>
          <a:p>
            <a:r>
              <a:rPr lang="en-US" dirty="0">
                <a:cs typeface="Calibri"/>
              </a:rPr>
              <a:t>The caterpillars eat a lot of leaves </a:t>
            </a:r>
          </a:p>
          <a:p>
            <a:r>
              <a:rPr lang="en-US" dirty="0">
                <a:cs typeface="Calibri"/>
              </a:rPr>
              <a:t>They grow so big.  </a:t>
            </a:r>
          </a:p>
          <a:p>
            <a:r>
              <a:rPr lang="en-US" dirty="0">
                <a:cs typeface="Calibri"/>
              </a:rPr>
              <a:t>Not every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423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9761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Slide so leaders know what is next.  </a:t>
            </a:r>
          </a:p>
          <a:p>
            <a:r>
              <a:rPr lang="en-US" dirty="0">
                <a:cs typeface="Calibri"/>
              </a:rPr>
              <a:t>Start by asking question:  What do you know about the monarch the monarch population. 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B7EF0-148D-B042-AF3A-A0484078F54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71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b="1" dirty="0"/>
              <a:t>What tends do you notice?</a:t>
            </a:r>
            <a:endParaRPr lang="en-US" dirty="0"/>
          </a:p>
          <a:p>
            <a:pPr>
              <a:lnSpc>
                <a:spcPct val="90000"/>
              </a:lnSpc>
              <a:spcBef>
                <a:spcPts val="1000"/>
              </a:spcBef>
            </a:pPr>
            <a:endParaRPr lang="en-US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b="1" dirty="0">
                <a:solidFill>
                  <a:srgbClr val="FFFFFF"/>
                </a:solidFill>
              </a:rPr>
              <a:t>What do you think is causing the fluctuations in the graph? 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440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1572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F1BF5-3125-3442-82E8-525C79DAF6F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813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-Horizont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732077" y="4760350"/>
            <a:ext cx="7342924" cy="659782"/>
          </a:xfrm>
        </p:spPr>
        <p:txBody>
          <a:bodyPr anchor="b">
            <a:normAutofit/>
          </a:bodyPr>
          <a:lstStyle>
            <a:lvl1pPr algn="l">
              <a:defRPr sz="32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2076" y="5420132"/>
            <a:ext cx="7342926" cy="278155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fld id="{67C998E5-D221-C540-919A-E1ADF654D039}" type="datetime4">
              <a:rPr lang="en-US" smtClean="0"/>
              <a:t>March 13, 2017</a:t>
            </a:fld>
            <a:endParaRPr lang="en-US" dirty="0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732076" y="5974105"/>
            <a:ext cx="3712507" cy="502965"/>
            <a:chOff x="6887980" y="6075503"/>
            <a:chExt cx="4465820" cy="605023"/>
          </a:xfrm>
        </p:grpSpPr>
        <p:pic>
          <p:nvPicPr>
            <p:cNvPr id="16" name="Picture 15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7980" y="6075503"/>
              <a:ext cx="1394086" cy="605023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93716" y="6294088"/>
              <a:ext cx="1460084" cy="211645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1049" y="6202536"/>
              <a:ext cx="1023703" cy="3282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37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0" y="1"/>
            <a:ext cx="12192000" cy="571874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559838"/>
            <a:ext cx="10515600" cy="2852737"/>
          </a:xfrm>
        </p:spPr>
        <p:txBody>
          <a:bodyPr anchor="b"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439564"/>
            <a:ext cx="10515600" cy="548350"/>
          </a:xfrm>
        </p:spPr>
        <p:txBody>
          <a:bodyPr anchor="ctr">
            <a:normAutofit/>
          </a:bodyPr>
          <a:lstStyle>
            <a:lvl1pPr marL="0" indent="0">
              <a:buNone/>
              <a:defRPr sz="24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446" y="6294089"/>
            <a:ext cx="396711" cy="377853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="1">
                <a:solidFill>
                  <a:schemeClr val="accent1"/>
                </a:solidFill>
              </a:defRPr>
            </a:lvl1pPr>
          </a:lstStyle>
          <a:p>
            <a:fld id="{C8BFE72D-DEE3-1A40-BBC5-5AA7D885F44F}" type="slidenum">
              <a:rPr lang="en-US" smtClean="0"/>
              <a:pPr/>
              <a:t>‹#›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241157" y="6294088"/>
            <a:ext cx="4796132" cy="377853"/>
          </a:xfrm>
          <a:prstGeom prst="rect">
            <a:avLst/>
          </a:prstGeom>
          <a:noFill/>
        </p:spPr>
        <p:txBody>
          <a:bodyPr wrap="square" l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7424A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4-H is the youth development organization of our nation’s Cooperative Extension System and USDA.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7076156" y="6092412"/>
            <a:ext cx="4277643" cy="579529"/>
            <a:chOff x="6887980" y="6075503"/>
            <a:chExt cx="4465820" cy="605023"/>
          </a:xfrm>
        </p:grpSpPr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7980" y="6075503"/>
              <a:ext cx="1394086" cy="60502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93716" y="6294088"/>
              <a:ext cx="1460084" cy="211645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1049" y="6202536"/>
              <a:ext cx="1023703" cy="3282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8625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0" y="0"/>
            <a:ext cx="12192000" cy="571874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559838"/>
            <a:ext cx="10515600" cy="2852737"/>
          </a:xfrm>
        </p:spPr>
        <p:txBody>
          <a:bodyPr anchor="b"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439564"/>
            <a:ext cx="10515600" cy="548352"/>
          </a:xfrm>
        </p:spPr>
        <p:txBody>
          <a:bodyPr anchor="ctr">
            <a:normAutofit/>
          </a:bodyPr>
          <a:lstStyle>
            <a:lvl1pPr marL="0" indent="0">
              <a:buNone/>
              <a:defRPr sz="2400" cap="all" baseline="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446" y="6294089"/>
            <a:ext cx="396711" cy="377853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="1">
                <a:solidFill>
                  <a:schemeClr val="accent1"/>
                </a:solidFill>
              </a:defRPr>
            </a:lvl1pPr>
          </a:lstStyle>
          <a:p>
            <a:fld id="{C8BFE72D-DEE3-1A40-BBC5-5AA7D885F44F}" type="slidenum">
              <a:rPr lang="en-US" smtClean="0"/>
              <a:pPr/>
              <a:t>‹#›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241157" y="6294088"/>
            <a:ext cx="4796132" cy="377853"/>
          </a:xfrm>
          <a:prstGeom prst="rect">
            <a:avLst/>
          </a:prstGeom>
          <a:noFill/>
        </p:spPr>
        <p:txBody>
          <a:bodyPr wrap="square" l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7424A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4-H is the youth development organization of our nation’s Cooperative Extension System and USDA.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7076156" y="6092412"/>
            <a:ext cx="4277643" cy="579529"/>
            <a:chOff x="6887980" y="6075503"/>
            <a:chExt cx="4465820" cy="605023"/>
          </a:xfrm>
        </p:grpSpPr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7980" y="6075503"/>
              <a:ext cx="1394086" cy="60502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93716" y="6294088"/>
              <a:ext cx="1460084" cy="211645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1049" y="6202536"/>
              <a:ext cx="1023703" cy="3282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374387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0" y="0"/>
            <a:ext cx="12192000" cy="5718748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559838"/>
            <a:ext cx="10515600" cy="2852737"/>
          </a:xfrm>
        </p:spPr>
        <p:txBody>
          <a:bodyPr anchor="b"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439564"/>
            <a:ext cx="10515600" cy="548352"/>
          </a:xfrm>
        </p:spPr>
        <p:txBody>
          <a:bodyPr anchor="ctr">
            <a:normAutofit/>
          </a:bodyPr>
          <a:lstStyle>
            <a:lvl1pPr marL="0" indent="0">
              <a:buNone/>
              <a:defRPr sz="2400" cap="all" baseline="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446" y="6294089"/>
            <a:ext cx="396711" cy="377853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="1">
                <a:solidFill>
                  <a:schemeClr val="accent1"/>
                </a:solidFill>
              </a:defRPr>
            </a:lvl1pPr>
          </a:lstStyle>
          <a:p>
            <a:fld id="{C8BFE72D-DEE3-1A40-BBC5-5AA7D885F44F}" type="slidenum">
              <a:rPr lang="en-US" smtClean="0"/>
              <a:pPr/>
              <a:t>‹#›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241157" y="6294088"/>
            <a:ext cx="4796132" cy="377853"/>
          </a:xfrm>
          <a:prstGeom prst="rect">
            <a:avLst/>
          </a:prstGeom>
          <a:noFill/>
        </p:spPr>
        <p:txBody>
          <a:bodyPr wrap="square" l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7424A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4-H is the youth development organization of our nation’s Cooperative Extension System and USDA.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7076156" y="6092412"/>
            <a:ext cx="4277643" cy="579529"/>
            <a:chOff x="6887980" y="6075503"/>
            <a:chExt cx="4465820" cy="605023"/>
          </a:xfrm>
        </p:grpSpPr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7980" y="6075503"/>
              <a:ext cx="1394086" cy="60502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93716" y="6294088"/>
              <a:ext cx="1460084" cy="211645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1049" y="6202536"/>
              <a:ext cx="1023703" cy="3282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464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561243"/>
            <a:ext cx="5157787" cy="823912"/>
          </a:xfrm>
        </p:spPr>
        <p:txBody>
          <a:bodyPr anchor="ctr">
            <a:normAutofit/>
          </a:bodyPr>
          <a:lstStyle>
            <a:lvl1pPr marL="0" indent="0">
              <a:buNone/>
              <a:defRPr sz="2000" b="1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385155"/>
            <a:ext cx="5157787" cy="33710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561243"/>
            <a:ext cx="5183188" cy="823912"/>
          </a:xfrm>
        </p:spPr>
        <p:txBody>
          <a:bodyPr anchor="ctr">
            <a:normAutofit/>
          </a:bodyPr>
          <a:lstStyle>
            <a:lvl1pPr marL="0" indent="0">
              <a:buNone/>
              <a:defRPr sz="2000" b="1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385155"/>
            <a:ext cx="5183188" cy="33710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44446" y="6294089"/>
            <a:ext cx="396711" cy="377853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="1">
                <a:solidFill>
                  <a:schemeClr val="accent1"/>
                </a:solidFill>
              </a:defRPr>
            </a:lvl1pPr>
          </a:lstStyle>
          <a:p>
            <a:fld id="{C8BFE72D-DEE3-1A40-BBC5-5AA7D885F44F}" type="slidenum">
              <a:rPr lang="en-US" smtClean="0"/>
              <a:pPr/>
              <a:t>‹#›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241157" y="6294088"/>
            <a:ext cx="4796132" cy="377853"/>
          </a:xfrm>
          <a:prstGeom prst="rect">
            <a:avLst/>
          </a:prstGeom>
          <a:noFill/>
        </p:spPr>
        <p:txBody>
          <a:bodyPr wrap="square" l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7424A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4-H is the youth development organization of our nation’s Cooperative Extension System and USDA.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 flipV="1">
            <a:off x="838200" y="1416851"/>
            <a:ext cx="10515600" cy="9234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444638"/>
            <a:ext cx="10515600" cy="97221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7076156" y="6092412"/>
            <a:ext cx="4277643" cy="579529"/>
            <a:chOff x="6887980" y="6075503"/>
            <a:chExt cx="4465820" cy="605023"/>
          </a:xfrm>
        </p:grpSpPr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7980" y="6075503"/>
              <a:ext cx="1394086" cy="605023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93716" y="6294088"/>
              <a:ext cx="1460084" cy="211645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1049" y="6202536"/>
              <a:ext cx="1023703" cy="3282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18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446" y="6294089"/>
            <a:ext cx="396711" cy="377853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="1">
                <a:solidFill>
                  <a:schemeClr val="accent1"/>
                </a:solidFill>
              </a:defRPr>
            </a:lvl1pPr>
          </a:lstStyle>
          <a:p>
            <a:fld id="{C8BFE72D-DEE3-1A40-BBC5-5AA7D885F44F}" type="slidenum">
              <a:rPr lang="en-US" smtClean="0"/>
              <a:pPr/>
              <a:t>‹#›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241157" y="6294088"/>
            <a:ext cx="4796132" cy="377853"/>
          </a:xfrm>
          <a:prstGeom prst="rect">
            <a:avLst/>
          </a:prstGeom>
          <a:noFill/>
        </p:spPr>
        <p:txBody>
          <a:bodyPr wrap="square" l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7424A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4-H is the youth development organization of our nation’s Cooperative Extension System and USDA.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7076156" y="6092412"/>
            <a:ext cx="4277643" cy="579529"/>
            <a:chOff x="6887980" y="6075503"/>
            <a:chExt cx="4465820" cy="605023"/>
          </a:xfrm>
        </p:grpSpPr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7980" y="6075503"/>
              <a:ext cx="1394086" cy="605023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93716" y="6294088"/>
              <a:ext cx="1460084" cy="211645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1049" y="6202536"/>
              <a:ext cx="1023703" cy="3282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05799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0" y="1"/>
            <a:ext cx="12192000" cy="571874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446" y="6294089"/>
            <a:ext cx="396711" cy="377853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="1">
                <a:solidFill>
                  <a:schemeClr val="accent1"/>
                </a:solidFill>
              </a:defRPr>
            </a:lvl1pPr>
          </a:lstStyle>
          <a:p>
            <a:fld id="{C8BFE72D-DEE3-1A40-BBC5-5AA7D885F44F}" type="slidenum">
              <a:rPr lang="en-US" smtClean="0"/>
              <a:pPr/>
              <a:t>‹#›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241157" y="6294088"/>
            <a:ext cx="4796132" cy="377853"/>
          </a:xfrm>
          <a:prstGeom prst="rect">
            <a:avLst/>
          </a:prstGeom>
          <a:noFill/>
        </p:spPr>
        <p:txBody>
          <a:bodyPr wrap="square" l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7424A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4-H is the youth development organization of our nation’s Cooperative Extension System and USDA.</a:t>
            </a:r>
          </a:p>
        </p:txBody>
      </p:sp>
      <p:sp>
        <p:nvSpPr>
          <p:cNvPr id="18" name="Title 1"/>
          <p:cNvSpPr txBox="1">
            <a:spLocks/>
          </p:cNvSpPr>
          <p:nvPr userDrawn="1"/>
        </p:nvSpPr>
        <p:spPr>
          <a:xfrm>
            <a:off x="891914" y="2633897"/>
            <a:ext cx="6399555" cy="2387600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8800" dirty="0"/>
              <a:t>Thank You.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7448864" y="3514959"/>
            <a:ext cx="0" cy="1259408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 userDrawn="1"/>
        </p:nvGrpSpPr>
        <p:grpSpPr>
          <a:xfrm>
            <a:off x="7076156" y="6092412"/>
            <a:ext cx="4277643" cy="579529"/>
            <a:chOff x="6887980" y="6075503"/>
            <a:chExt cx="4465820" cy="605023"/>
          </a:xfrm>
        </p:grpSpPr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7980" y="6075503"/>
              <a:ext cx="1394086" cy="60502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93716" y="6294088"/>
              <a:ext cx="1460084" cy="211645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1049" y="6202536"/>
              <a:ext cx="1023703" cy="3282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5142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44638"/>
            <a:ext cx="10515600" cy="97221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446" y="6294089"/>
            <a:ext cx="396711" cy="377853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="1">
                <a:solidFill>
                  <a:schemeClr val="accent1"/>
                </a:solidFill>
              </a:defRPr>
            </a:lvl1pPr>
          </a:lstStyle>
          <a:p>
            <a:fld id="{C8BFE72D-DEE3-1A40-BBC5-5AA7D885F44F}" type="slidenum">
              <a:rPr lang="en-US" smtClean="0"/>
              <a:pPr/>
              <a:t>‹#›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241157" y="6294088"/>
            <a:ext cx="4796132" cy="377853"/>
          </a:xfrm>
          <a:prstGeom prst="rect">
            <a:avLst/>
          </a:prstGeom>
          <a:noFill/>
        </p:spPr>
        <p:txBody>
          <a:bodyPr wrap="square" l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7424A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4-H is the youth development organization of our nation’s Cooperative Extension System and USDA.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838200" y="1416851"/>
            <a:ext cx="10515600" cy="9234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 userDrawn="1"/>
        </p:nvGrpSpPr>
        <p:grpSpPr>
          <a:xfrm>
            <a:off x="7076156" y="6092412"/>
            <a:ext cx="4277643" cy="579529"/>
            <a:chOff x="6887980" y="6075503"/>
            <a:chExt cx="4465820" cy="605023"/>
          </a:xfrm>
        </p:grpSpPr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7980" y="6075503"/>
              <a:ext cx="1394086" cy="605023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93716" y="6294088"/>
              <a:ext cx="1460084" cy="21164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1049" y="6202536"/>
              <a:ext cx="1023703" cy="3282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25272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446" y="6294089"/>
            <a:ext cx="396711" cy="377853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="1">
                <a:solidFill>
                  <a:schemeClr val="accent1"/>
                </a:solidFill>
              </a:defRPr>
            </a:lvl1pPr>
          </a:lstStyle>
          <a:p>
            <a:fld id="{C8BFE72D-DEE3-1A40-BBC5-5AA7D885F44F}" type="slidenum">
              <a:rPr lang="en-US" smtClean="0"/>
              <a:pPr/>
              <a:t>‹#›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241157" y="6294088"/>
            <a:ext cx="4796132" cy="377853"/>
          </a:xfrm>
          <a:prstGeom prst="rect">
            <a:avLst/>
          </a:prstGeom>
          <a:noFill/>
        </p:spPr>
        <p:txBody>
          <a:bodyPr wrap="square" l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7424A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4-H is the youth development organization of our nation’s Cooperative Extension System and USDA.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 flipV="1">
            <a:off x="838200" y="1416851"/>
            <a:ext cx="10515600" cy="9234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609390"/>
            <a:ext cx="3888783" cy="42179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5083443" y="1623924"/>
            <a:ext cx="6270357" cy="42034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7076156" y="6092412"/>
            <a:ext cx="4277643" cy="579529"/>
            <a:chOff x="6887980" y="6075503"/>
            <a:chExt cx="4465820" cy="605023"/>
          </a:xfrm>
        </p:grpSpPr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7980" y="6075503"/>
              <a:ext cx="1394086" cy="605023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93716" y="6294088"/>
              <a:ext cx="1460084" cy="211645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1049" y="6202536"/>
              <a:ext cx="1023703" cy="3282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5116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Collag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446" y="6294089"/>
            <a:ext cx="396711" cy="377853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="1">
                <a:solidFill>
                  <a:schemeClr val="accent1"/>
                </a:solidFill>
              </a:defRPr>
            </a:lvl1pPr>
          </a:lstStyle>
          <a:p>
            <a:fld id="{C8BFE72D-DEE3-1A40-BBC5-5AA7D885F44F}" type="slidenum">
              <a:rPr lang="en-US" smtClean="0"/>
              <a:pPr/>
              <a:t>‹#›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241157" y="6294088"/>
            <a:ext cx="4796132" cy="377853"/>
          </a:xfrm>
          <a:prstGeom prst="rect">
            <a:avLst/>
          </a:prstGeom>
          <a:noFill/>
        </p:spPr>
        <p:txBody>
          <a:bodyPr wrap="square" l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7424A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4-H is the youth development organization of our nation’s Cooperative Extension System and USDA.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 flipV="1">
            <a:off x="838200" y="1416851"/>
            <a:ext cx="10515600" cy="9234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838201" y="1609390"/>
            <a:ext cx="1859780" cy="20172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5083443" y="1623924"/>
            <a:ext cx="6270357" cy="420344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0"/>
          </p:nvPr>
        </p:nvSpPr>
        <p:spPr>
          <a:xfrm>
            <a:off x="2868479" y="1609390"/>
            <a:ext cx="1859780" cy="20172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idx="11"/>
          </p:nvPr>
        </p:nvSpPr>
        <p:spPr>
          <a:xfrm>
            <a:off x="838200" y="3814502"/>
            <a:ext cx="3890059" cy="20172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7076156" y="6092412"/>
            <a:ext cx="4277643" cy="579529"/>
            <a:chOff x="6887980" y="6075503"/>
            <a:chExt cx="4465820" cy="605023"/>
          </a:xfrm>
        </p:grpSpPr>
        <p:pic>
          <p:nvPicPr>
            <p:cNvPr id="16" name="Picture 15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7980" y="6075503"/>
              <a:ext cx="1394086" cy="605023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93716" y="6294088"/>
              <a:ext cx="1460084" cy="211645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1049" y="6202536"/>
              <a:ext cx="1023703" cy="3282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0436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o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446" y="6294089"/>
            <a:ext cx="396711" cy="377853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="1">
                <a:solidFill>
                  <a:schemeClr val="accent1"/>
                </a:solidFill>
              </a:defRPr>
            </a:lvl1pPr>
          </a:lstStyle>
          <a:p>
            <a:fld id="{C8BFE72D-DEE3-1A40-BBC5-5AA7D885F44F}" type="slidenum">
              <a:rPr lang="en-US" smtClean="0"/>
              <a:pPr/>
              <a:t>‹#›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241157" y="6294088"/>
            <a:ext cx="4796132" cy="377853"/>
          </a:xfrm>
          <a:prstGeom prst="rect">
            <a:avLst/>
          </a:prstGeom>
          <a:noFill/>
        </p:spPr>
        <p:txBody>
          <a:bodyPr wrap="square" l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7424A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4-H is the youth development organization of our nation’s Cooperative Extension System and USDA.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 flipV="1">
            <a:off x="838200" y="1416851"/>
            <a:ext cx="10515600" cy="9234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8199" y="1609389"/>
            <a:ext cx="3044125" cy="170724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38199" y="3316636"/>
            <a:ext cx="3044125" cy="2224007"/>
          </a:xfr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lIns="182880" tIns="182880" rIns="182880" bIns="182880">
            <a:normAutofit/>
          </a:bodyPr>
          <a:lstStyle>
            <a:lvl1pPr marL="0" indent="0">
              <a:buFont typeface="Arial" charset="0"/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0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Picture Placeholder 2"/>
          <p:cNvSpPr>
            <a:spLocks noGrp="1" noChangeAspect="1"/>
          </p:cNvSpPr>
          <p:nvPr>
            <p:ph type="pic" idx="10"/>
          </p:nvPr>
        </p:nvSpPr>
        <p:spPr>
          <a:xfrm>
            <a:off x="4563721" y="1609389"/>
            <a:ext cx="3044125" cy="170724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5" name="Picture Placeholder 2"/>
          <p:cNvSpPr>
            <a:spLocks noGrp="1" noChangeAspect="1"/>
          </p:cNvSpPr>
          <p:nvPr>
            <p:ph type="pic" idx="11"/>
          </p:nvPr>
        </p:nvSpPr>
        <p:spPr>
          <a:xfrm>
            <a:off x="8289243" y="1609389"/>
            <a:ext cx="3044125" cy="170724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2"/>
          </p:nvPr>
        </p:nvSpPr>
        <p:spPr>
          <a:xfrm>
            <a:off x="4563721" y="3316636"/>
            <a:ext cx="3044125" cy="2224007"/>
          </a:xfr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lIns="182880" tIns="182880" rIns="182880" bIns="18288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0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3"/>
          </p:nvPr>
        </p:nvSpPr>
        <p:spPr>
          <a:xfrm>
            <a:off x="8289243" y="3316636"/>
            <a:ext cx="3044125" cy="2224007"/>
          </a:xfr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lIns="182880" tIns="182880" rIns="182880" bIns="182880">
            <a:normAutofit/>
          </a:bodyPr>
          <a:lstStyle>
            <a:lvl1pPr marL="0" indent="0">
              <a:buFont typeface="Arial" charset="0"/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0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7076156" y="6092412"/>
            <a:ext cx="4277643" cy="579529"/>
            <a:chOff x="6887980" y="6075503"/>
            <a:chExt cx="4465820" cy="605023"/>
          </a:xfrm>
        </p:grpSpPr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7980" y="6075503"/>
              <a:ext cx="1394086" cy="605023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93716" y="6294088"/>
              <a:ext cx="1460084" cy="211645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1049" y="6202536"/>
              <a:ext cx="1023703" cy="3282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72700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Collag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446" y="6294089"/>
            <a:ext cx="396711" cy="377853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="1">
                <a:solidFill>
                  <a:schemeClr val="accent1"/>
                </a:solidFill>
              </a:defRPr>
            </a:lvl1pPr>
          </a:lstStyle>
          <a:p>
            <a:fld id="{C8BFE72D-DEE3-1A40-BBC5-5AA7D885F44F}" type="slidenum">
              <a:rPr lang="en-US" smtClean="0"/>
              <a:pPr/>
              <a:t>‹#›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241157" y="6294088"/>
            <a:ext cx="4796132" cy="377853"/>
          </a:xfrm>
          <a:prstGeom prst="rect">
            <a:avLst/>
          </a:prstGeom>
          <a:noFill/>
        </p:spPr>
        <p:txBody>
          <a:bodyPr wrap="square" l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7424A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4-H is the youth development organization of our nation’s Cooperative Extension System and USDA.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 flipV="1">
            <a:off x="838200" y="1416851"/>
            <a:ext cx="10515600" cy="9234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838201" y="1609390"/>
            <a:ext cx="1859780" cy="20172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5083443" y="1623924"/>
            <a:ext cx="6270357" cy="420344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0"/>
          </p:nvPr>
        </p:nvSpPr>
        <p:spPr>
          <a:xfrm>
            <a:off x="2868479" y="1609390"/>
            <a:ext cx="1859780" cy="20172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idx="11"/>
          </p:nvPr>
        </p:nvSpPr>
        <p:spPr>
          <a:xfrm>
            <a:off x="838201" y="3810151"/>
            <a:ext cx="1859780" cy="20172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idx="12"/>
          </p:nvPr>
        </p:nvSpPr>
        <p:spPr>
          <a:xfrm>
            <a:off x="2868479" y="3810151"/>
            <a:ext cx="1859780" cy="201721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7076156" y="6092412"/>
            <a:ext cx="4277643" cy="579529"/>
            <a:chOff x="6887980" y="6075503"/>
            <a:chExt cx="4465820" cy="605023"/>
          </a:xfrm>
        </p:grpSpPr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7980" y="6075503"/>
              <a:ext cx="1394086" cy="605023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93716" y="6294088"/>
              <a:ext cx="1460084" cy="211645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1049" y="6202536"/>
              <a:ext cx="1023703" cy="3282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3499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446" y="6294089"/>
            <a:ext cx="396711" cy="377853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="1">
                <a:solidFill>
                  <a:schemeClr val="accent1"/>
                </a:solidFill>
              </a:defRPr>
            </a:lvl1pPr>
          </a:lstStyle>
          <a:p>
            <a:fld id="{C8BFE72D-DEE3-1A40-BBC5-5AA7D885F44F}" type="slidenum">
              <a:rPr lang="en-US" smtClean="0"/>
              <a:pPr/>
              <a:t>‹#›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41157" y="6294088"/>
            <a:ext cx="4796132" cy="377853"/>
          </a:xfrm>
          <a:prstGeom prst="rect">
            <a:avLst/>
          </a:prstGeom>
          <a:noFill/>
        </p:spPr>
        <p:txBody>
          <a:bodyPr wrap="square" l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7424A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4-H is the youth development organization of our nation’s Cooperative Extension System and USDA.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7076156" y="6092412"/>
            <a:ext cx="4277643" cy="579529"/>
            <a:chOff x="6887980" y="6075503"/>
            <a:chExt cx="4465820" cy="605023"/>
          </a:xfrm>
        </p:grpSpPr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7980" y="6075503"/>
              <a:ext cx="1394086" cy="60502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93716" y="6294088"/>
              <a:ext cx="1460084" cy="211645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1049" y="6202536"/>
              <a:ext cx="1023703" cy="3282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6803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648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00775"/>
            <a:ext cx="5181600" cy="407300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00775"/>
            <a:ext cx="5181600" cy="407300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446" y="6294089"/>
            <a:ext cx="396711" cy="377853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="1">
                <a:solidFill>
                  <a:schemeClr val="accent1"/>
                </a:solidFill>
              </a:defRPr>
            </a:lvl1pPr>
          </a:lstStyle>
          <a:p>
            <a:fld id="{C8BFE72D-DEE3-1A40-BBC5-5AA7D885F44F}" type="slidenum">
              <a:rPr lang="en-US" smtClean="0"/>
              <a:pPr/>
              <a:t>‹#›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241157" y="6294088"/>
            <a:ext cx="4796132" cy="377853"/>
          </a:xfrm>
          <a:prstGeom prst="rect">
            <a:avLst/>
          </a:prstGeom>
          <a:noFill/>
        </p:spPr>
        <p:txBody>
          <a:bodyPr wrap="square" l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7424A">
                    <a:lumMod val="40000"/>
                    <a:lumOff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4-H is the youth development organization of our nation’s Cooperative Extension System and USDA.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 flipV="1">
            <a:off x="838200" y="1416851"/>
            <a:ext cx="10515600" cy="9234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 userDrawn="1"/>
        </p:nvGrpSpPr>
        <p:grpSpPr>
          <a:xfrm>
            <a:off x="7076156" y="6092412"/>
            <a:ext cx="4277643" cy="579529"/>
            <a:chOff x="6887980" y="6075503"/>
            <a:chExt cx="4465820" cy="605023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7980" y="6075503"/>
              <a:ext cx="1394086" cy="60502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93716" y="6294088"/>
              <a:ext cx="1460084" cy="211645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61049" y="6202536"/>
              <a:ext cx="1023703" cy="3282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5534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44638"/>
            <a:ext cx="10515600" cy="972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586874"/>
            <a:ext cx="10515600" cy="4169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440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2" r:id="rId2"/>
    <p:sldLayoutId id="2147483666" r:id="rId3"/>
    <p:sldLayoutId id="2147483678" r:id="rId4"/>
    <p:sldLayoutId id="2147483680" r:id="rId5"/>
    <p:sldLayoutId id="2147483679" r:id="rId6"/>
    <p:sldLayoutId id="2147483667" r:id="rId7"/>
    <p:sldLayoutId id="2147483677" r:id="rId8"/>
    <p:sldLayoutId id="2147483664" r:id="rId9"/>
    <p:sldLayoutId id="2147483663" r:id="rId10"/>
    <p:sldLayoutId id="2147483672" r:id="rId11"/>
    <p:sldLayoutId id="2147483673" r:id="rId12"/>
    <p:sldLayoutId id="2147483665" r:id="rId13"/>
    <p:sldLayoutId id="2147483668" r:id="rId14"/>
    <p:sldLayoutId id="2147483675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LucidaGrande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SzPct val="95000"/>
        <a:buFont typeface="LucidaGrande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SzPct val="90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SzPct val="90000"/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SzPct val="90000"/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XLiUoxUMYs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hyperlink" Target="http://www.agsolver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g"/><Relationship Id="rId4" Type="http://schemas.openxmlformats.org/officeDocument/2006/relationships/image" Target="../media/image77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4-H Ag Innovators Experience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43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9508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560513"/>
            <a:ext cx="10515600" cy="2852737"/>
          </a:xfr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  </a:t>
            </a:r>
            <a:r>
              <a:rPr lang="en-US" sz="5400" b="1" dirty="0"/>
              <a:t>Monarch Population</a:t>
            </a:r>
            <a:r>
              <a:rPr lang="en-US" dirty="0"/>
              <a:t> 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18927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943"/>
          <a:stretch/>
        </p:blipFill>
        <p:spPr>
          <a:xfrm>
            <a:off x="1875205" y="1273630"/>
            <a:ext cx="7512565" cy="47728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71601" y="645141"/>
            <a:ext cx="9405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cs typeface="Arial" panose="020B0604020202020204" pitchFamily="34" charset="0"/>
              </a:rPr>
              <a:t>Total Area Occupied by Monarch Colonies at Overwintering Sites in Mexico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32361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7220" y="377191"/>
            <a:ext cx="11574780" cy="446276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US" sz="4000" b="1" dirty="0">
                <a:solidFill>
                  <a:schemeClr val="accent1"/>
                </a:solidFill>
              </a:rPr>
              <a:t>Threats to the Monarch Butterfly Population</a:t>
            </a:r>
            <a:endParaRPr lang="en-US" dirty="0">
              <a:solidFill>
                <a:schemeClr val="accent1"/>
              </a:solidFill>
            </a:endParaRPr>
          </a:p>
          <a:p>
            <a:pPr marL="342900" indent="-342900">
              <a:buFont typeface="Wingdings" charset="2"/>
              <a:buChar char="§"/>
            </a:pPr>
            <a:endParaRPr lang="en-US" sz="2800" dirty="0">
              <a:cs typeface="Arial"/>
            </a:endParaRPr>
          </a:p>
          <a:p>
            <a:pPr marL="342900" indent="-342900">
              <a:buFont typeface="Wingdings" charset="2"/>
              <a:buChar char="§"/>
            </a:pPr>
            <a:r>
              <a:rPr lang="en-US" sz="2400" dirty="0"/>
              <a:t>Loss of milkweed habitat</a:t>
            </a:r>
            <a:endParaRPr lang="en-US" sz="2400" dirty="0">
              <a:cs typeface="Arial"/>
            </a:endParaRPr>
          </a:p>
          <a:p>
            <a:pPr marL="342900" indent="-342900">
              <a:buFont typeface="Wingdings" charset="2"/>
              <a:buChar char="§"/>
            </a:pPr>
            <a:endParaRPr lang="en-US" sz="2400" dirty="0">
              <a:cs typeface="Arial"/>
            </a:endParaRPr>
          </a:p>
          <a:p>
            <a:pPr marL="342900" indent="-342900">
              <a:buFont typeface="Wingdings" charset="2"/>
              <a:buChar char="§"/>
            </a:pPr>
            <a:r>
              <a:rPr lang="en-US" sz="2400" dirty="0"/>
              <a:t>Loss of Oyamel Fir trees in the overwintering grounds in Mexico </a:t>
            </a:r>
            <a:endParaRPr lang="en-US" sz="2400" dirty="0">
              <a:cs typeface="Arial"/>
            </a:endParaRPr>
          </a:p>
          <a:p>
            <a:pPr marL="342900" indent="-342900">
              <a:buFont typeface="Wingdings" charset="2"/>
              <a:buChar char="§"/>
            </a:pPr>
            <a:endParaRPr lang="en-US" sz="2400" dirty="0">
              <a:cs typeface="Arial"/>
            </a:endParaRPr>
          </a:p>
          <a:p>
            <a:pPr marL="342900" indent="-342900">
              <a:buFont typeface="Wingdings" charset="2"/>
              <a:buChar char="§"/>
            </a:pPr>
            <a:r>
              <a:rPr lang="en-US" sz="2400" dirty="0"/>
              <a:t>Increases in extreme weather evens and abnormal weather fluctuations </a:t>
            </a:r>
            <a:endParaRPr lang="en-US" sz="2400" dirty="0">
              <a:cs typeface="Arial"/>
            </a:endParaRPr>
          </a:p>
          <a:p>
            <a:pPr marL="342900" indent="-342900">
              <a:buFont typeface="Wingdings" charset="2"/>
              <a:buChar char="§"/>
            </a:pPr>
            <a:endParaRPr lang="en-US" sz="2400" dirty="0">
              <a:cs typeface="Arial"/>
            </a:endParaRPr>
          </a:p>
          <a:p>
            <a:pPr marL="342900" indent="-342900">
              <a:buFont typeface="Wingdings" charset="2"/>
              <a:buChar char="§"/>
            </a:pPr>
            <a:r>
              <a:rPr lang="en-US" sz="2400" dirty="0"/>
              <a:t>Pest management (insects and weeds) </a:t>
            </a:r>
            <a:endParaRPr lang="en-US" sz="2400" dirty="0">
              <a:cs typeface="Arial"/>
            </a:endParaRPr>
          </a:p>
          <a:p>
            <a:pPr marL="342900" indent="-342900">
              <a:buFont typeface="Wingdings" charset="2"/>
              <a:buChar char="§"/>
            </a:pPr>
            <a:endParaRPr lang="en-US" sz="2400" dirty="0">
              <a:cs typeface="Arial"/>
            </a:endParaRPr>
          </a:p>
          <a:p>
            <a:pPr marL="342900" indent="-342900">
              <a:buFont typeface="Wingdings" charset="2"/>
              <a:buChar char="§"/>
            </a:pPr>
            <a:r>
              <a:rPr lang="en-US" sz="2400" dirty="0"/>
              <a:t>Climate change </a:t>
            </a:r>
            <a:endParaRPr lang="en-US" sz="24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4009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057" y="2000405"/>
            <a:ext cx="4778829" cy="3182497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5469" y="2000406"/>
            <a:ext cx="5304170" cy="3182496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419590" y="440636"/>
            <a:ext cx="13398010" cy="1261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000" b="1" dirty="0">
                <a:solidFill>
                  <a:schemeClr val="accent1"/>
                </a:solidFill>
              </a:rPr>
              <a:t>Native Prairie</a:t>
            </a:r>
            <a:endParaRPr lang="en-US" sz="4000" b="1" dirty="0">
              <a:solidFill>
                <a:schemeClr val="accent1"/>
              </a:solidFill>
              <a:cs typeface="Arial"/>
            </a:endParaRPr>
          </a:p>
          <a:p>
            <a:r>
              <a:rPr lang="en-US" sz="2800" b="1" dirty="0">
                <a:solidFill>
                  <a:schemeClr val="accent1"/>
                </a:solidFill>
              </a:rPr>
              <a:t>How often do you see this type of landscape?</a:t>
            </a:r>
            <a:r>
              <a:rPr lang="en-US" sz="3600" b="1" dirty="0">
                <a:solidFill>
                  <a:srgbClr val="0070C0"/>
                </a:solidFill>
              </a:rPr>
              <a:t> </a:t>
            </a:r>
            <a:endParaRPr lang="en-US" sz="3600" b="1" dirty="0">
              <a:solidFill>
                <a:srgbClr val="0070C0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8015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7286" y="1055633"/>
            <a:ext cx="3469662" cy="26811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3114" y="3461656"/>
            <a:ext cx="3701711" cy="28590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9015" y="1420878"/>
            <a:ext cx="5282013" cy="40815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30086" y="197494"/>
            <a:ext cx="1040017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</a:rPr>
              <a:t>What do you notice when comparing maps?</a:t>
            </a:r>
            <a:r>
              <a:rPr lang="en-US" sz="4000" b="1" dirty="0">
                <a:solidFill>
                  <a:schemeClr val="accent1"/>
                </a:solidFill>
              </a:rPr>
              <a:t>  </a:t>
            </a:r>
          </a:p>
        </p:txBody>
      </p:sp>
    </p:spTree>
    <p:extLst>
      <p:ext uri="{BB962C8B-B14F-4D97-AF65-F5344CB8AC3E}">
        <p14:creationId xmlns:p14="http://schemas.microsoft.com/office/powerpoint/2010/main" val="1856359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376" y="5572126"/>
            <a:ext cx="2189839" cy="15220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8924" y="2797630"/>
            <a:ext cx="4938789" cy="3341914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7515" y="1219199"/>
            <a:ext cx="4968759" cy="503118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8711524" y="2318815"/>
            <a:ext cx="190603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Dr. Lincoln Brower</a:t>
            </a:r>
            <a:endParaRPr lang="en-US" sz="3600" b="1" dirty="0">
              <a:solidFill>
                <a:schemeClr val="accent1"/>
              </a:solidFill>
              <a:cs typeface="Arial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8925" y="1326983"/>
            <a:ext cx="2072599" cy="1224129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724D2AB-2075-4B95-A2CA-11DACC6D0940}"/>
              </a:ext>
            </a:extLst>
          </p:cNvPr>
          <p:cNvSpPr txBox="1"/>
          <p:nvPr/>
        </p:nvSpPr>
        <p:spPr>
          <a:xfrm>
            <a:off x="1367515" y="478326"/>
            <a:ext cx="764540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</a:rPr>
              <a:t>Butterfly Trees</a:t>
            </a:r>
            <a:endParaRPr lang="en-US" sz="2800" b="1" dirty="0">
              <a:solidFill>
                <a:schemeClr val="accent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322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00" y="425450"/>
            <a:ext cx="9907272" cy="99377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+mn-lt"/>
              </a:rPr>
              <a:t>Monarch </a:t>
            </a:r>
            <a:r>
              <a:rPr lang="en-US" dirty="0">
                <a:latin typeface="+mn-lt"/>
              </a:rPr>
              <a:t>habitat</a:t>
            </a:r>
            <a:r>
              <a:rPr lang="en-US" b="1" dirty="0">
                <a:latin typeface="+mn-lt"/>
              </a:rPr>
              <a:t> </a:t>
            </a:r>
            <a:r>
              <a:rPr lang="en-US" dirty="0">
                <a:latin typeface="+mn-lt"/>
              </a:rPr>
              <a:t>loss in</a:t>
            </a:r>
            <a:r>
              <a:rPr lang="en-US" b="1" dirty="0">
                <a:latin typeface="+mn-lt"/>
              </a:rPr>
              <a:t> Mexico</a:t>
            </a:r>
            <a:r>
              <a:rPr lang="en-US" dirty="0">
                <a:latin typeface="+mn-lt"/>
              </a:rPr>
              <a:t> </a:t>
            </a:r>
            <a:br>
              <a:rPr lang="en-US" dirty="0">
                <a:latin typeface="+mj-ea"/>
                <a:cs typeface="+mj-ea"/>
              </a:rPr>
            </a:br>
            <a:r>
              <a:rPr lang="en-US" sz="2700" b="1" dirty="0">
                <a:latin typeface="+mn-lt"/>
              </a:rPr>
              <a:t>What is the difference?</a:t>
            </a:r>
            <a:r>
              <a:rPr lang="en-US" dirty="0">
                <a:latin typeface="+mn-lt"/>
              </a:rPr>
              <a:t>  </a:t>
            </a:r>
            <a:endParaRPr lang="en-US" sz="3600" b="1"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3857" y="1419225"/>
            <a:ext cx="3624943" cy="469417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7910" y="1419225"/>
            <a:ext cx="3624941" cy="469417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498611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560513"/>
            <a:ext cx="10515600" cy="2852737"/>
          </a:xfr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4000" dirty="0"/>
              <a:t>  </a:t>
            </a:r>
            <a:r>
              <a:rPr lang="en-US" sz="5400" dirty="0"/>
              <a:t>Hungry Caterpillar</a:t>
            </a:r>
            <a:r>
              <a:rPr lang="en-US" sz="4000" dirty="0"/>
              <a:t>  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1699532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0B74D50-1AA8-4F77-B4F8-4857B1821F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892" y="914048"/>
            <a:ext cx="3524251" cy="206805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</p:pic>
      <p:pic>
        <p:nvPicPr>
          <p:cNvPr id="6" name="Picture 6" descr="A vase of flowers on a table&#10;&#10;Description generated with very high confidence">
            <a:extLst>
              <a:ext uri="{FF2B5EF4-FFF2-40B4-BE49-F238E27FC236}">
                <a16:creationId xmlns:a16="http://schemas.microsoft.com/office/drawing/2014/main" id="{780110FD-8D9D-4040-AE75-55BA9768F8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1324" y="914048"/>
            <a:ext cx="3157092" cy="473563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Picture 3" descr="A close up of a logo&#10;&#10;Description generated with high confidence">
            <a:extLst>
              <a:ext uri="{FF2B5EF4-FFF2-40B4-BE49-F238E27FC236}">
                <a16:creationId xmlns:a16="http://schemas.microsoft.com/office/drawing/2014/main" id="{25E07D88-9E92-45EA-A317-4479AB588BA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3343275"/>
            <a:ext cx="4350990" cy="231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157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600200"/>
            <a:ext cx="10515600" cy="2852737"/>
          </a:xfr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5400" dirty="0">
                <a:cs typeface="Arial"/>
              </a:rPr>
              <a:t>  This Land is Your Land</a:t>
            </a:r>
            <a:r>
              <a:rPr lang="en-US" dirty="0">
                <a:cs typeface="Arial"/>
              </a:rPr>
              <a:t> 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99833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6DC8AF-5A33-488F-A5EC-D356841385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BFE72D-DEE3-1A40-BBC5-5AA7D885F44F}" type="slidenum">
              <a:rPr lang="en-US" smtClean="0"/>
              <a:pPr/>
              <a:t>2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9CA26C2-7C8B-41CB-98B0-F955AC22DDDC}"/>
              </a:ext>
            </a:extLst>
          </p:cNvPr>
          <p:cNvSpPr/>
          <p:nvPr/>
        </p:nvSpPr>
        <p:spPr>
          <a:xfrm>
            <a:off x="8327572" y="4344081"/>
            <a:ext cx="2982686" cy="1336900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cs typeface="Arial"/>
              </a:rPr>
              <a:t>Understand the collaborative effort required to increase monarch populations. </a:t>
            </a:r>
            <a:endParaRPr lang="en-US" sz="1400" dirty="0">
              <a:cs typeface="Arial"/>
            </a:endParaRPr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id="{04D9C08F-DED2-4945-ACC8-A658ECB5D1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460" y="272008"/>
            <a:ext cx="4762533" cy="2166291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7CA9734-F65C-4DCE-9CCF-2C2D024383FF}"/>
              </a:ext>
            </a:extLst>
          </p:cNvPr>
          <p:cNvSpPr/>
          <p:nvPr/>
        </p:nvSpPr>
        <p:spPr>
          <a:xfrm>
            <a:off x="4479253" y="4344081"/>
            <a:ext cx="3140747" cy="1336900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cs typeface="Arial"/>
              </a:rPr>
              <a:t>Understand the challenges that impact the monarch butterfly including habitat loss, extreme weather and pest management. </a:t>
            </a:r>
            <a:endParaRPr lang="en-US" sz="1400" dirty="0">
              <a:cs typeface="Arial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47BB809-D789-4A4D-A5B2-28892F976F75}"/>
              </a:ext>
            </a:extLst>
          </p:cNvPr>
          <p:cNvSpPr/>
          <p:nvPr/>
        </p:nvSpPr>
        <p:spPr>
          <a:xfrm>
            <a:off x="8327571" y="2536271"/>
            <a:ext cx="2982686" cy="1122833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cs typeface="Arial"/>
              </a:rPr>
              <a:t>Explore ways to increase monarch habitat, its importance, and ways that everyone can participate</a:t>
            </a:r>
            <a:r>
              <a:rPr lang="en-US" sz="1600" b="1" dirty="0">
                <a:cs typeface="Arial"/>
              </a:rPr>
              <a:t>. </a:t>
            </a:r>
            <a:endParaRPr lang="en-US" sz="1600" dirty="0">
              <a:cs typeface="Arial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FEC1EA5-0CF4-46D8-B032-AE7834577355}"/>
              </a:ext>
            </a:extLst>
          </p:cNvPr>
          <p:cNvSpPr/>
          <p:nvPr/>
        </p:nvSpPr>
        <p:spPr>
          <a:xfrm>
            <a:off x="4468367" y="2592104"/>
            <a:ext cx="3151633" cy="1067000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cs typeface="Arial"/>
              </a:rPr>
              <a:t>Learn about the unique lifecycle of butterflies.</a:t>
            </a:r>
            <a:endParaRPr lang="en-US" sz="1600" dirty="0">
              <a:cs typeface="Arial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7175378-CCAA-47D1-AADE-50E802B38DFE}"/>
              </a:ext>
            </a:extLst>
          </p:cNvPr>
          <p:cNvSpPr/>
          <p:nvPr/>
        </p:nvSpPr>
        <p:spPr>
          <a:xfrm>
            <a:off x="844446" y="4344081"/>
            <a:ext cx="3226811" cy="1336900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rgbClr val="FFFFFF"/>
                </a:solidFill>
                <a:latin typeface="Arial"/>
              </a:rPr>
              <a:t>Learn why the monarch butterfly is a flagship species representing many pollinators that contribute to our food supply and the health of our planet. </a:t>
            </a:r>
            <a:endParaRPr lang="en-US" sz="14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77827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8325" y="228600"/>
            <a:ext cx="7962900" cy="566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307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3460" y="1242658"/>
            <a:ext cx="3707341" cy="492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35"/>
          <p:cNvSpPr txBox="1">
            <a:spLocks noChangeArrowheads="1"/>
          </p:cNvSpPr>
          <p:nvPr/>
        </p:nvSpPr>
        <p:spPr bwMode="auto">
          <a:xfrm>
            <a:off x="5970475" y="5562793"/>
            <a:ext cx="2607468" cy="353228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QR code for more information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4295775" y="2813685"/>
            <a:ext cx="352425" cy="13335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2" name="Straight Arrow Connector 11"/>
          <p:cNvCxnSpPr/>
          <p:nvPr/>
        </p:nvCxnSpPr>
        <p:spPr>
          <a:xfrm flipH="1" flipV="1">
            <a:off x="5128078" y="1271713"/>
            <a:ext cx="967922" cy="331035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3" name="Straight Arrow Connector 12"/>
          <p:cNvCxnSpPr>
            <a:cxnSpLocks/>
          </p:cNvCxnSpPr>
          <p:nvPr/>
        </p:nvCxnSpPr>
        <p:spPr>
          <a:xfrm flipH="1">
            <a:off x="4158343" y="3328704"/>
            <a:ext cx="1838327" cy="251731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4" name="Straight Arrow Connector 13"/>
          <p:cNvCxnSpPr/>
          <p:nvPr/>
        </p:nvCxnSpPr>
        <p:spPr>
          <a:xfrm flipH="1">
            <a:off x="5181376" y="2371352"/>
            <a:ext cx="1104900" cy="15240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5" name="Straight Arrow Connector 14"/>
          <p:cNvCxnSpPr/>
          <p:nvPr/>
        </p:nvCxnSpPr>
        <p:spPr>
          <a:xfrm flipH="1">
            <a:off x="4880288" y="3956254"/>
            <a:ext cx="1180250" cy="27782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6" name="Straight Arrow Connector 15"/>
          <p:cNvCxnSpPr/>
          <p:nvPr/>
        </p:nvCxnSpPr>
        <p:spPr>
          <a:xfrm flipH="1" flipV="1">
            <a:off x="3333068" y="5669359"/>
            <a:ext cx="2637407" cy="2928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0" y="55245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flipH="1" flipV="1">
            <a:off x="5280255" y="4677647"/>
            <a:ext cx="770164" cy="122792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EDFA2C80-4122-4BA2-8FD6-5686CECCA2E4}"/>
              </a:ext>
            </a:extLst>
          </p:cNvPr>
          <p:cNvSpPr txBox="1"/>
          <p:nvPr/>
        </p:nvSpPr>
        <p:spPr>
          <a:xfrm>
            <a:off x="419590" y="440636"/>
            <a:ext cx="8041673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000" b="1" dirty="0">
                <a:solidFill>
                  <a:schemeClr val="accent1"/>
                </a:solidFill>
              </a:rPr>
              <a:t>Land Management Practices</a:t>
            </a:r>
            <a:endParaRPr lang="en-US" sz="4000" b="1" dirty="0">
              <a:solidFill>
                <a:schemeClr val="accent1"/>
              </a:solidFill>
              <a:cs typeface="Arial"/>
            </a:endParaRPr>
          </a:p>
        </p:txBody>
      </p:sp>
      <p:sp>
        <p:nvSpPr>
          <p:cNvPr id="7" name="Text Box 33"/>
          <p:cNvSpPr txBox="1">
            <a:spLocks noChangeArrowheads="1"/>
          </p:cNvSpPr>
          <p:nvPr/>
        </p:nvSpPr>
        <p:spPr bwMode="auto">
          <a:xfrm>
            <a:off x="5970473" y="3789619"/>
            <a:ext cx="2607469" cy="37192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Link to more information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" name="Text Box 34"/>
          <p:cNvSpPr txBox="1">
            <a:spLocks noChangeArrowheads="1"/>
          </p:cNvSpPr>
          <p:nvPr/>
        </p:nvSpPr>
        <p:spPr bwMode="auto">
          <a:xfrm>
            <a:off x="5991735" y="4533739"/>
            <a:ext cx="2586208" cy="5334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Description of the land management practice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Text Box 31"/>
          <p:cNvSpPr txBox="1">
            <a:spLocks noChangeArrowheads="1"/>
          </p:cNvSpPr>
          <p:nvPr/>
        </p:nvSpPr>
        <p:spPr bwMode="auto">
          <a:xfrm>
            <a:off x="5970473" y="3001947"/>
            <a:ext cx="2607469" cy="523001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Name of the land management practice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Text Box 30"/>
          <p:cNvSpPr txBox="1">
            <a:spLocks noChangeArrowheads="1"/>
          </p:cNvSpPr>
          <p:nvPr/>
        </p:nvSpPr>
        <p:spPr bwMode="auto">
          <a:xfrm>
            <a:off x="5970475" y="2199897"/>
            <a:ext cx="2581274" cy="547704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Photo of the land management practice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" name="Text Box 29"/>
          <p:cNvSpPr txBox="1">
            <a:spLocks noChangeArrowheads="1"/>
          </p:cNvSpPr>
          <p:nvPr/>
        </p:nvSpPr>
        <p:spPr bwMode="auto">
          <a:xfrm>
            <a:off x="5970473" y="1226433"/>
            <a:ext cx="2581276" cy="781211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Border color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indicates the impact of the land management practice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499372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AA860-B670-49AC-AF6C-DF51F614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18190"/>
            <a:ext cx="10515600" cy="972213"/>
          </a:xfrm>
        </p:spPr>
        <p:txBody>
          <a:bodyPr/>
          <a:lstStyle/>
          <a:p>
            <a:r>
              <a:rPr lang="en-US" dirty="0">
                <a:cs typeface="Arial"/>
              </a:rPr>
              <a:t>Reading Satellite Images 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38F47C-5237-4500-B046-7E391C0461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BFE72D-DEE3-1A40-BBC5-5AA7D885F44F}" type="slidenum">
              <a:rPr lang="en-US" smtClean="0"/>
              <a:pPr/>
              <a:t>22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3CC5FA-6B68-4801-B9A6-C1551092E4D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2763" y="1609725"/>
            <a:ext cx="5426687" cy="402634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0B08569-0775-4A73-B212-56BEB1DEC7A8}"/>
              </a:ext>
            </a:extLst>
          </p:cNvPr>
          <p:cNvGrpSpPr/>
          <p:nvPr/>
        </p:nvGrpSpPr>
        <p:grpSpPr>
          <a:xfrm>
            <a:off x="9275688" y="1513262"/>
            <a:ext cx="2145247" cy="4578932"/>
            <a:chOff x="9480696" y="1179022"/>
            <a:chExt cx="2145247" cy="4578932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AA36AB86-613E-4A37-B25F-4C769F09C265}"/>
                </a:ext>
              </a:extLst>
            </p:cNvPr>
            <p:cNvSpPr/>
            <p:nvPr/>
          </p:nvSpPr>
          <p:spPr>
            <a:xfrm>
              <a:off x="9480697" y="1179022"/>
              <a:ext cx="2047273" cy="1159649"/>
            </a:xfrm>
            <a:prstGeom prst="round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rgbClr val="FFFFFF"/>
                  </a:solidFill>
                  <a:latin typeface="Arial"/>
                </a:rPr>
                <a:t>TEXTURE</a:t>
              </a:r>
              <a:r>
                <a:rPr lang="en-US" sz="1600" dirty="0">
                  <a:solidFill>
                    <a:srgbClr val="FFFFFF"/>
                  </a:solidFill>
                  <a:latin typeface="Arial"/>
                </a:rPr>
                <a:t> </a:t>
              </a:r>
              <a:endParaRPr lang="en-US" dirty="0">
                <a:cs typeface="Arial"/>
              </a:endParaRPr>
            </a:p>
            <a:p>
              <a:pPr algn="ctr"/>
              <a:r>
                <a:rPr lang="en-US" sz="1600" dirty="0">
                  <a:cs typeface="Arial"/>
                </a:rPr>
                <a:t>smooth </a:t>
              </a:r>
              <a:endParaRPr lang="en-US" dirty="0">
                <a:cs typeface="Arial"/>
              </a:endParaRPr>
            </a:p>
            <a:p>
              <a:pPr algn="ctr"/>
              <a:r>
                <a:rPr lang="en-US" sz="1600" dirty="0">
                  <a:cs typeface="Arial"/>
                </a:rPr>
                <a:t>vs </a:t>
              </a:r>
              <a:endParaRPr lang="en-US" dirty="0">
                <a:cs typeface="Arial"/>
              </a:endParaRPr>
            </a:p>
            <a:p>
              <a:pPr algn="ctr"/>
              <a:r>
                <a:rPr lang="en-US" sz="1600" dirty="0">
                  <a:cs typeface="Arial"/>
                </a:rPr>
                <a:t>rough</a:t>
              </a:r>
              <a:endParaRPr lang="en-US" dirty="0">
                <a:cs typeface="Arial"/>
              </a:endParaRPr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27962C7F-3B82-44A1-B16E-7E97D9CE18AB}"/>
                </a:ext>
              </a:extLst>
            </p:cNvPr>
            <p:cNvSpPr/>
            <p:nvPr/>
          </p:nvSpPr>
          <p:spPr>
            <a:xfrm>
              <a:off x="9675064" y="4593386"/>
              <a:ext cx="1852906" cy="1164568"/>
            </a:xfrm>
            <a:prstGeom prst="round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cs typeface="Arial"/>
                </a:rPr>
                <a:t>PATTERN </a:t>
              </a:r>
              <a:endParaRPr lang="en-US" dirty="0">
                <a:cs typeface="Arial"/>
              </a:endParaRPr>
            </a:p>
            <a:p>
              <a:pPr algn="ctr"/>
              <a:r>
                <a:rPr lang="en-US" sz="1600" dirty="0">
                  <a:cs typeface="Arial"/>
                </a:rPr>
                <a:t>random </a:t>
              </a:r>
              <a:endParaRPr lang="en-US" dirty="0">
                <a:cs typeface="Arial"/>
              </a:endParaRPr>
            </a:p>
            <a:p>
              <a:pPr algn="ctr"/>
              <a:r>
                <a:rPr lang="en-US" sz="1600" dirty="0">
                  <a:cs typeface="Arial"/>
                </a:rPr>
                <a:t>vs</a:t>
              </a:r>
              <a:endParaRPr lang="en-US" dirty="0">
                <a:cs typeface="Arial"/>
              </a:endParaRPr>
            </a:p>
            <a:p>
              <a:pPr algn="ctr"/>
              <a:r>
                <a:rPr lang="en-US" sz="1600" dirty="0">
                  <a:cs typeface="Arial"/>
                </a:rPr>
                <a:t>patterns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B5FFA6B-EF54-42D1-97B1-7F74F1E3A57A}"/>
                </a:ext>
              </a:extLst>
            </p:cNvPr>
            <p:cNvSpPr txBox="1"/>
            <p:nvPr/>
          </p:nvSpPr>
          <p:spPr>
            <a:xfrm>
              <a:off x="9480697" y="2907460"/>
              <a:ext cx="2145246" cy="36933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600" dirty="0"/>
                <a:t>Fields are smooth.</a:t>
              </a:r>
              <a:r>
                <a:rPr lang="en-US" dirty="0"/>
                <a:t> 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92445C2-4A45-4467-83B6-558594BE4D48}"/>
                </a:ext>
              </a:extLst>
            </p:cNvPr>
            <p:cNvSpPr txBox="1"/>
            <p:nvPr/>
          </p:nvSpPr>
          <p:spPr>
            <a:xfrm>
              <a:off x="9480697" y="2438400"/>
              <a:ext cx="2145246" cy="36933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600" dirty="0"/>
                <a:t>Forests are rough.</a:t>
              </a:r>
              <a:r>
                <a:rPr lang="en-US" dirty="0"/>
                <a:t>  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8BBFA96-AB34-4F12-8FF4-D5F2657BE03A}"/>
                </a:ext>
              </a:extLst>
            </p:cNvPr>
            <p:cNvSpPr txBox="1"/>
            <p:nvPr/>
          </p:nvSpPr>
          <p:spPr>
            <a:xfrm>
              <a:off x="9480697" y="4172680"/>
              <a:ext cx="2145246" cy="32316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500" dirty="0">
                  <a:cs typeface="Arial"/>
                </a:rPr>
                <a:t>Fields have many rows</a:t>
              </a:r>
              <a:endParaRPr lang="en-US" sz="15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7AF848D-86CE-4150-B82B-3294926F2CB8}"/>
                </a:ext>
              </a:extLst>
            </p:cNvPr>
            <p:cNvSpPr txBox="1"/>
            <p:nvPr/>
          </p:nvSpPr>
          <p:spPr>
            <a:xfrm>
              <a:off x="9480696" y="3703619"/>
              <a:ext cx="2145247" cy="33855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600" dirty="0">
                  <a:cs typeface="Arial"/>
                </a:rPr>
                <a:t>Forests are random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4FD0816-457B-4DDA-919D-1D83473FDF45}"/>
              </a:ext>
            </a:extLst>
          </p:cNvPr>
          <p:cNvGrpSpPr/>
          <p:nvPr/>
        </p:nvGrpSpPr>
        <p:grpSpPr>
          <a:xfrm>
            <a:off x="844446" y="1530672"/>
            <a:ext cx="1850749" cy="4457052"/>
            <a:chOff x="533399" y="1179022"/>
            <a:chExt cx="1850749" cy="4457052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F3AB5498-E95D-4398-B4E3-170AD36FBEB9}"/>
                </a:ext>
              </a:extLst>
            </p:cNvPr>
            <p:cNvSpPr/>
            <p:nvPr/>
          </p:nvSpPr>
          <p:spPr>
            <a:xfrm>
              <a:off x="533400" y="1179022"/>
              <a:ext cx="1850748" cy="1308953"/>
            </a:xfrm>
            <a:prstGeom prst="round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cs typeface="Arial"/>
                </a:rPr>
                <a:t>SHADOWS </a:t>
              </a:r>
              <a:r>
                <a:rPr lang="en-US" sz="1600" dirty="0">
                  <a:cs typeface="Arial"/>
                </a:rPr>
                <a:t>  </a:t>
              </a:r>
              <a:endParaRPr lang="en-US" dirty="0">
                <a:cs typeface="Arial"/>
              </a:endParaRPr>
            </a:p>
            <a:p>
              <a:pPr algn="ctr"/>
              <a:r>
                <a:rPr lang="en-US" sz="1600" dirty="0">
                  <a:cs typeface="Arial"/>
                </a:rPr>
                <a:t>Compare to </a:t>
              </a:r>
            </a:p>
            <a:p>
              <a:pPr algn="ctr"/>
              <a:r>
                <a:rPr lang="en-US" sz="1600" dirty="0">
                  <a:cs typeface="Arial"/>
                </a:rPr>
                <a:t>determine </a:t>
              </a:r>
            </a:p>
            <a:p>
              <a:pPr algn="ctr"/>
              <a:r>
                <a:rPr lang="en-US" sz="1600" dirty="0">
                  <a:cs typeface="Arial"/>
                </a:rPr>
                <a:t>height  </a:t>
              </a:r>
              <a:endParaRPr lang="en-US" dirty="0">
                <a:cs typeface="Arial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0313125-F7B9-4050-A571-11C6EB8B4DCD}"/>
                </a:ext>
              </a:extLst>
            </p:cNvPr>
            <p:cNvSpPr txBox="1"/>
            <p:nvPr/>
          </p:nvSpPr>
          <p:spPr>
            <a:xfrm>
              <a:off x="533399" y="2587027"/>
              <a:ext cx="1850749" cy="58477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600" dirty="0">
                  <a:cs typeface="Arial"/>
                </a:rPr>
                <a:t>Long shadow = </a:t>
              </a:r>
              <a:endParaRPr lang="en-US" sz="1600" dirty="0"/>
            </a:p>
            <a:p>
              <a:pPr algn="ctr"/>
              <a:r>
                <a:rPr lang="en-US" sz="1600" dirty="0">
                  <a:cs typeface="Arial"/>
                </a:rPr>
                <a:t>tall structure </a:t>
              </a:r>
              <a:endParaRPr lang="en-US" sz="1600" dirty="0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6ACCAB7B-37CC-4832-ACC4-8A377476CAB3}"/>
                </a:ext>
              </a:extLst>
            </p:cNvPr>
            <p:cNvSpPr/>
            <p:nvPr/>
          </p:nvSpPr>
          <p:spPr>
            <a:xfrm>
              <a:off x="571500" y="4413671"/>
              <a:ext cx="1809632" cy="1222403"/>
            </a:xfrm>
            <a:prstGeom prst="round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cs typeface="Arial"/>
                </a:rPr>
                <a:t>ASSOCIATION</a:t>
              </a:r>
              <a:endParaRPr lang="en-US" b="1" dirty="0">
                <a:cs typeface="Arial"/>
              </a:endParaRPr>
            </a:p>
            <a:p>
              <a:pPr algn="ctr"/>
              <a:r>
                <a:rPr lang="en-US" sz="1600" dirty="0">
                  <a:cs typeface="Arial"/>
                </a:rPr>
                <a:t>location relative to each other  </a:t>
              </a:r>
              <a:endParaRPr lang="en-US" dirty="0">
                <a:cs typeface="Arial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4D61F03-AD69-4FAC-B24F-B0D47C01941A}"/>
                </a:ext>
              </a:extLst>
            </p:cNvPr>
            <p:cNvSpPr txBox="1"/>
            <p:nvPr/>
          </p:nvSpPr>
          <p:spPr>
            <a:xfrm>
              <a:off x="571499" y="3703619"/>
              <a:ext cx="1809633" cy="61555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600" dirty="0"/>
                <a:t>Parks are near neighborhoods</a:t>
              </a:r>
              <a:r>
                <a:rPr lang="en-US" dirty="0"/>
                <a:t> </a:t>
              </a: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6E84A980-59A4-4F51-BCDF-3CE58E9ED532}"/>
              </a:ext>
            </a:extLst>
          </p:cNvPr>
          <p:cNvSpPr txBox="1"/>
          <p:nvPr/>
        </p:nvSpPr>
        <p:spPr>
          <a:xfrm>
            <a:off x="6076950" y="5714155"/>
            <a:ext cx="27525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>
                <a:cs typeface="Arial"/>
              </a:rPr>
              <a:t>Roads look like ribbons</a:t>
            </a:r>
            <a:r>
              <a:rPr lang="en-US" dirty="0">
                <a:cs typeface="Arial"/>
              </a:rPr>
              <a:t> 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013420-833B-4312-9BC3-7F551D51593F}"/>
              </a:ext>
            </a:extLst>
          </p:cNvPr>
          <p:cNvSpPr txBox="1"/>
          <p:nvPr/>
        </p:nvSpPr>
        <p:spPr>
          <a:xfrm>
            <a:off x="4221991" y="1162312"/>
            <a:ext cx="378823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cs typeface="Arial"/>
              </a:rPr>
              <a:t> </a:t>
            </a:r>
            <a:r>
              <a:rPr lang="en-US" sz="1600" dirty="0">
                <a:cs typeface="Arial"/>
              </a:rPr>
              <a:t>Buildings look like rectangles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A61DDFC-9CA7-4AFF-B841-35D4F3644A05}"/>
              </a:ext>
            </a:extLst>
          </p:cNvPr>
          <p:cNvSpPr txBox="1"/>
          <p:nvPr/>
        </p:nvSpPr>
        <p:spPr>
          <a:xfrm>
            <a:off x="3402763" y="5714155"/>
            <a:ext cx="222795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/>
              <a:t>Water looks dark</a:t>
            </a:r>
            <a:r>
              <a:rPr lang="en-US" dirty="0">
                <a:cs typeface="Arial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09573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0043" y="884320"/>
            <a:ext cx="3382914" cy="2508586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4094" y="884320"/>
            <a:ext cx="3386890" cy="2511534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0043" y="3492165"/>
            <a:ext cx="3382914" cy="25085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3273" y="3492164"/>
            <a:ext cx="3388535" cy="2512754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104900" y="1989455"/>
            <a:ext cx="139297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</a:rPr>
              <a:t>Map A</a:t>
            </a:r>
            <a:endParaRPr lang="en-US" sz="2000" b="1" dirty="0">
              <a:solidFill>
                <a:schemeClr val="accent1"/>
              </a:solidFill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04900" y="4419600"/>
            <a:ext cx="1581516" cy="607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</a:rPr>
              <a:t>Map B</a:t>
            </a:r>
          </a:p>
          <a:p>
            <a:endParaRPr lang="en-US" sz="1350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91700" y="1989455"/>
            <a:ext cx="954107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</a:rPr>
              <a:t>Map C</a:t>
            </a:r>
            <a:endParaRPr lang="en-US" sz="2000" b="1" dirty="0">
              <a:solidFill>
                <a:schemeClr val="accent1"/>
              </a:solidFill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62947" y="4600575"/>
            <a:ext cx="979732" cy="607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</a:rPr>
              <a:t>Map D</a:t>
            </a:r>
            <a:endParaRPr lang="en-US" sz="2000" b="1" dirty="0">
              <a:solidFill>
                <a:schemeClr val="accent1"/>
              </a:solidFill>
              <a:cs typeface="Arial"/>
            </a:endParaRPr>
          </a:p>
          <a:p>
            <a:endParaRPr lang="en-US" sz="1350" dirty="0">
              <a:solidFill>
                <a:schemeClr val="accent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0043" y="3496332"/>
            <a:ext cx="3382914" cy="2508586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829359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CB7A0-FF3D-4A3B-ACE2-C7F18D45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45" y="419100"/>
            <a:ext cx="10137879" cy="415879"/>
          </a:xfrm>
        </p:spPr>
        <p:txBody>
          <a:bodyPr>
            <a:noAutofit/>
          </a:bodyPr>
          <a:lstStyle/>
          <a:p>
            <a:r>
              <a:rPr lang="en-US" sz="2800" dirty="0">
                <a:cs typeface="Arial"/>
              </a:rPr>
              <a:t>LOCATIONS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F4EFBE-237E-40A9-80DD-B2657172A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BFE72D-DEE3-1A40-BBC5-5AA7D885F44F}" type="slidenum">
              <a:rPr lang="en-US" smtClean="0"/>
              <a:pPr/>
              <a:t>24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589EB-3B14-45B3-B4F4-D82770A3A36B}"/>
              </a:ext>
            </a:extLst>
          </p:cNvPr>
          <p:cNvSpPr txBox="1"/>
          <p:nvPr/>
        </p:nvSpPr>
        <p:spPr>
          <a:xfrm>
            <a:off x="1241157" y="6294089"/>
            <a:ext cx="19157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D89FA3-344D-4369-83AA-90DBCF06638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A circuit board&#10;&#10;Description generated with very high confidence">
            <a:extLst>
              <a:ext uri="{FF2B5EF4-FFF2-40B4-BE49-F238E27FC236}">
                <a16:creationId xmlns:a16="http://schemas.microsoft.com/office/drawing/2014/main" id="{326DF653-4BE5-4AC3-A0FC-4694DD0AEB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56" y="0"/>
            <a:ext cx="86382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6932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CB7A0-FF3D-4A3B-ACE2-C7F18D45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45" y="419100"/>
            <a:ext cx="10137879" cy="415879"/>
          </a:xfrm>
        </p:spPr>
        <p:txBody>
          <a:bodyPr>
            <a:noAutofit/>
          </a:bodyPr>
          <a:lstStyle/>
          <a:p>
            <a:r>
              <a:rPr lang="en-US" sz="2800" dirty="0">
                <a:cs typeface="Arial"/>
              </a:rPr>
              <a:t>LOCATIONS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F4EFBE-237E-40A9-80DD-B2657172A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BFE72D-DEE3-1A40-BBC5-5AA7D885F44F}" type="slidenum">
              <a:rPr lang="en-US" smtClean="0"/>
              <a:pPr/>
              <a:t>25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589EB-3B14-45B3-B4F4-D82770A3A36B}"/>
              </a:ext>
            </a:extLst>
          </p:cNvPr>
          <p:cNvSpPr txBox="1"/>
          <p:nvPr/>
        </p:nvSpPr>
        <p:spPr>
          <a:xfrm>
            <a:off x="1241157" y="6294089"/>
            <a:ext cx="19157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D89FA3-344D-4369-83AA-90DBCF06638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close up of a device&#10;&#10;Description generated with high confidence">
            <a:extLst>
              <a:ext uri="{FF2B5EF4-FFF2-40B4-BE49-F238E27FC236}">
                <a16:creationId xmlns:a16="http://schemas.microsoft.com/office/drawing/2014/main" id="{5B7AB603-E1BD-49A7-961B-19C894DC1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57" y="0"/>
            <a:ext cx="86537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2603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CB7A0-FF3D-4A3B-ACE2-C7F18D45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45" y="419100"/>
            <a:ext cx="10137879" cy="415879"/>
          </a:xfrm>
        </p:spPr>
        <p:txBody>
          <a:bodyPr>
            <a:noAutofit/>
          </a:bodyPr>
          <a:lstStyle/>
          <a:p>
            <a:r>
              <a:rPr lang="en-US" sz="2800" dirty="0">
                <a:cs typeface="Arial"/>
              </a:rPr>
              <a:t>LOCATIONS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F4EFBE-237E-40A9-80DD-B2657172A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BFE72D-DEE3-1A40-BBC5-5AA7D885F44F}" type="slidenum">
              <a:rPr lang="en-US" smtClean="0"/>
              <a:pPr/>
              <a:t>26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589EB-3B14-45B3-B4F4-D82770A3A36B}"/>
              </a:ext>
            </a:extLst>
          </p:cNvPr>
          <p:cNvSpPr txBox="1"/>
          <p:nvPr/>
        </p:nvSpPr>
        <p:spPr>
          <a:xfrm>
            <a:off x="1241157" y="6294089"/>
            <a:ext cx="19157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D89FA3-344D-4369-83AA-90DBCF06638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7" descr="A picture containing building&#10;&#10;Description generated with high confidence">
            <a:extLst>
              <a:ext uri="{FF2B5EF4-FFF2-40B4-BE49-F238E27FC236}">
                <a16:creationId xmlns:a16="http://schemas.microsoft.com/office/drawing/2014/main" id="{E50FDE50-12C1-4AE0-B9A3-77F129B044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56" y="0"/>
            <a:ext cx="87002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6030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CB7A0-FF3D-4A3B-ACE2-C7F18D45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45" y="419100"/>
            <a:ext cx="10137879" cy="415879"/>
          </a:xfrm>
        </p:spPr>
        <p:txBody>
          <a:bodyPr>
            <a:noAutofit/>
          </a:bodyPr>
          <a:lstStyle/>
          <a:p>
            <a:r>
              <a:rPr lang="en-US" sz="2800" dirty="0">
                <a:cs typeface="Arial"/>
              </a:rPr>
              <a:t>LOCATIONS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F4EFBE-237E-40A9-80DD-B2657172A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BFE72D-DEE3-1A40-BBC5-5AA7D885F44F}" type="slidenum">
              <a:rPr lang="en-US" smtClean="0"/>
              <a:pPr/>
              <a:t>27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589EB-3B14-45B3-B4F4-D82770A3A36B}"/>
              </a:ext>
            </a:extLst>
          </p:cNvPr>
          <p:cNvSpPr txBox="1"/>
          <p:nvPr/>
        </p:nvSpPr>
        <p:spPr>
          <a:xfrm>
            <a:off x="1241157" y="6294089"/>
            <a:ext cx="19157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D89FA3-344D-4369-83AA-90DBCF06638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picture containing sitting&#10;&#10;Description generated with high confidence">
            <a:extLst>
              <a:ext uri="{FF2B5EF4-FFF2-40B4-BE49-F238E27FC236}">
                <a16:creationId xmlns:a16="http://schemas.microsoft.com/office/drawing/2014/main" id="{46F62172-1FAA-4D0D-A813-4FFD81759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57" y="0"/>
            <a:ext cx="87156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CB7A0-FF3D-4A3B-ACE2-C7F18D45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45" y="419100"/>
            <a:ext cx="10137879" cy="415879"/>
          </a:xfrm>
        </p:spPr>
        <p:txBody>
          <a:bodyPr>
            <a:noAutofit/>
          </a:bodyPr>
          <a:lstStyle/>
          <a:p>
            <a:r>
              <a:rPr lang="en-US" sz="2800" dirty="0">
                <a:cs typeface="Arial"/>
              </a:rPr>
              <a:t>KEY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F4EFBE-237E-40A9-80DD-B2657172A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BFE72D-DEE3-1A40-BBC5-5AA7D885F44F}" type="slidenum">
              <a:rPr lang="en-US" smtClean="0"/>
              <a:pPr/>
              <a:t>28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589EB-3B14-45B3-B4F4-D82770A3A36B}"/>
              </a:ext>
            </a:extLst>
          </p:cNvPr>
          <p:cNvSpPr txBox="1"/>
          <p:nvPr/>
        </p:nvSpPr>
        <p:spPr>
          <a:xfrm>
            <a:off x="1241157" y="6294089"/>
            <a:ext cx="14802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EE713BB5-FDB9-430B-A459-2A263E03DA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769" y="1"/>
            <a:ext cx="9001031" cy="685800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4767FFC-8BBA-4527-B16B-D8316228E62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3334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CB7A0-FF3D-4A3B-ACE2-C7F18D45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45" y="419100"/>
            <a:ext cx="10137879" cy="415879"/>
          </a:xfrm>
        </p:spPr>
        <p:txBody>
          <a:bodyPr>
            <a:noAutofit/>
          </a:bodyPr>
          <a:lstStyle/>
          <a:p>
            <a:r>
              <a:rPr lang="en-US" sz="2800" dirty="0">
                <a:cs typeface="Arial"/>
              </a:rPr>
              <a:t>KEY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F4EFBE-237E-40A9-80DD-B2657172A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BFE72D-DEE3-1A40-BBC5-5AA7D885F44F}" type="slidenum">
              <a:rPr lang="en-US" smtClean="0"/>
              <a:pPr/>
              <a:t>29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589EB-3B14-45B3-B4F4-D82770A3A36B}"/>
              </a:ext>
            </a:extLst>
          </p:cNvPr>
          <p:cNvSpPr txBox="1"/>
          <p:nvPr/>
        </p:nvSpPr>
        <p:spPr>
          <a:xfrm>
            <a:off x="1241157" y="6294089"/>
            <a:ext cx="14802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4767FFC-8BBA-4527-B16B-D8316228E62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2F952041-3580-450F-964B-E8CF80748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8496" y="0"/>
            <a:ext cx="8835304" cy="691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670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031668"/>
            <a:ext cx="3436200" cy="1204548"/>
          </a:xfrm>
        </p:spPr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Nectar Plants</a:t>
            </a:r>
            <a:r>
              <a:rPr lang="en-US" sz="4000" dirty="0">
                <a:latin typeface="+mn-lt"/>
              </a:rPr>
              <a:t> </a:t>
            </a:r>
            <a:endParaRPr lang="en-US" sz="4000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524000" y="3305392"/>
            <a:ext cx="2282165" cy="2501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725" y="450431"/>
            <a:ext cx="2252968" cy="2356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682667" y="3654696"/>
            <a:ext cx="2495849" cy="1871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9298" y="3305393"/>
            <a:ext cx="2076505" cy="2534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2234" y="3305393"/>
            <a:ext cx="1773317" cy="2495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935349" y="3056935"/>
            <a:ext cx="154491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Golden Alexanders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83616" y="3053934"/>
            <a:ext cx="123726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Wild Bergamot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90416" y="3060492"/>
            <a:ext cx="157998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New England Asters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91900" y="3060492"/>
            <a:ext cx="97379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Goldenrod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6051" y="463762"/>
            <a:ext cx="1974434" cy="2347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6446213" y="142430"/>
            <a:ext cx="16578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Purple Coneflower</a:t>
            </a:r>
          </a:p>
        </p:txBody>
      </p:sp>
    </p:spTree>
    <p:extLst>
      <p:ext uri="{BB962C8B-B14F-4D97-AF65-F5344CB8AC3E}">
        <p14:creationId xmlns:p14="http://schemas.microsoft.com/office/powerpoint/2010/main" val="15675592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CB7A0-FF3D-4A3B-ACE2-C7F18D45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45" y="419100"/>
            <a:ext cx="10137879" cy="415879"/>
          </a:xfrm>
        </p:spPr>
        <p:txBody>
          <a:bodyPr>
            <a:noAutofit/>
          </a:bodyPr>
          <a:lstStyle/>
          <a:p>
            <a:r>
              <a:rPr lang="en-US" sz="2800" dirty="0">
                <a:cs typeface="Arial"/>
              </a:rPr>
              <a:t>KEY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F4EFBE-237E-40A9-80DD-B2657172A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BFE72D-DEE3-1A40-BBC5-5AA7D885F44F}" type="slidenum">
              <a:rPr lang="en-US" smtClean="0"/>
              <a:pPr/>
              <a:t>30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589EB-3B14-45B3-B4F4-D82770A3A36B}"/>
              </a:ext>
            </a:extLst>
          </p:cNvPr>
          <p:cNvSpPr txBox="1"/>
          <p:nvPr/>
        </p:nvSpPr>
        <p:spPr>
          <a:xfrm>
            <a:off x="1241157" y="6294089"/>
            <a:ext cx="14802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4767FFC-8BBA-4527-B16B-D8316228E62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Picture 7">
            <a:extLst>
              <a:ext uri="{FF2B5EF4-FFF2-40B4-BE49-F238E27FC236}">
                <a16:creationId xmlns:a16="http://schemas.microsoft.com/office/drawing/2014/main" id="{E7960ABB-F110-458C-AE0A-F7C5F3E12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48" y="2241"/>
            <a:ext cx="8774752" cy="685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63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CB7A0-FF3D-4A3B-ACE2-C7F18D45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45" y="419100"/>
            <a:ext cx="10137879" cy="415879"/>
          </a:xfrm>
        </p:spPr>
        <p:txBody>
          <a:bodyPr>
            <a:noAutofit/>
          </a:bodyPr>
          <a:lstStyle/>
          <a:p>
            <a:r>
              <a:rPr lang="en-US" sz="2800" dirty="0">
                <a:cs typeface="Arial"/>
              </a:rPr>
              <a:t>KEY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F4EFBE-237E-40A9-80DD-B2657172A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BFE72D-DEE3-1A40-BBC5-5AA7D885F44F}" type="slidenum">
              <a:rPr lang="en-US" smtClean="0"/>
              <a:pPr/>
              <a:t>31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589EB-3B14-45B3-B4F4-D82770A3A36B}"/>
              </a:ext>
            </a:extLst>
          </p:cNvPr>
          <p:cNvSpPr txBox="1"/>
          <p:nvPr/>
        </p:nvSpPr>
        <p:spPr>
          <a:xfrm>
            <a:off x="1241157" y="6294089"/>
            <a:ext cx="14802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4767FFC-8BBA-4527-B16B-D8316228E62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7" descr="A circuit board&#10;&#10;Description generated with very high confidence">
            <a:extLst>
              <a:ext uri="{FF2B5EF4-FFF2-40B4-BE49-F238E27FC236}">
                <a16:creationId xmlns:a16="http://schemas.microsoft.com/office/drawing/2014/main" id="{AAEE5C88-8712-4F66-B733-259792E68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429" y="0"/>
            <a:ext cx="88705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5502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525" y="393699"/>
            <a:ext cx="7886700" cy="1139825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AgSolver</a:t>
            </a:r>
            <a:br>
              <a:rPr lang="en-US" b="1" dirty="0"/>
            </a:br>
            <a:r>
              <a:rPr lang="en-US" sz="2400" b="1" dirty="0">
                <a:solidFill>
                  <a:srgbClr val="0070C0"/>
                </a:solidFill>
                <a:hlinkClick r:id="rId2"/>
              </a:rPr>
              <a:t>www.agsolver.com</a:t>
            </a:r>
            <a:r>
              <a:rPr lang="en-US" sz="2400" dirty="0">
                <a:solidFill>
                  <a:srgbClr val="0070C0"/>
                </a:solidFill>
              </a:rPr>
              <a:t> </a:t>
            </a:r>
            <a:endParaRPr lang="en-US" sz="24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869" y="4886288"/>
            <a:ext cx="10515600" cy="114000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9825" y="1533525"/>
            <a:ext cx="6942221" cy="3209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1585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600200"/>
            <a:ext cx="10515600" cy="2852737"/>
          </a:xfr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5400" dirty="0">
                <a:cs typeface="Arial"/>
              </a:rPr>
              <a:t>  This Land is Your Land</a:t>
            </a:r>
            <a:br>
              <a:rPr lang="en-US" dirty="0"/>
            </a:br>
            <a:r>
              <a:rPr lang="en-US" dirty="0">
                <a:cs typeface="Arial"/>
              </a:rPr>
              <a:t>    Challenge Maps  </a:t>
            </a:r>
            <a:endParaRPr lang="en-US" b="1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94033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76338"/>
            <a:ext cx="5893984" cy="4369655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85900" y="133350"/>
            <a:ext cx="9661891" cy="1303338"/>
          </a:xfrm>
        </p:spPr>
        <p:txBody>
          <a:bodyPr/>
          <a:lstStyle/>
          <a:p>
            <a:r>
              <a:rPr lang="en-US" sz="2800" dirty="0">
                <a:latin typeface="+mn-lt"/>
              </a:rPr>
              <a:t> Challenge Map 1                </a:t>
            </a:r>
            <a:r>
              <a:rPr lang="en-US" sz="2800" dirty="0"/>
              <a:t>                 Challenge</a:t>
            </a:r>
            <a:r>
              <a:rPr lang="en-US" sz="2800" b="1" dirty="0"/>
              <a:t> Map 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4151" y="1176338"/>
            <a:ext cx="5930046" cy="440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45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CB7A0-FF3D-4A3B-ACE2-C7F18D45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45" y="419100"/>
            <a:ext cx="10137879" cy="415879"/>
          </a:xfrm>
        </p:spPr>
        <p:txBody>
          <a:bodyPr>
            <a:noAutofit/>
          </a:bodyPr>
          <a:lstStyle/>
          <a:p>
            <a:r>
              <a:rPr lang="en-US" sz="2800" dirty="0">
                <a:cs typeface="Arial"/>
              </a:rPr>
              <a:t>LOCATIONS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F4EFBE-237E-40A9-80DD-B2657172A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BFE72D-DEE3-1A40-BBC5-5AA7D885F44F}" type="slidenum">
              <a:rPr lang="en-US" smtClean="0"/>
              <a:pPr/>
              <a:t>35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589EB-3B14-45B3-B4F4-D82770A3A36B}"/>
              </a:ext>
            </a:extLst>
          </p:cNvPr>
          <p:cNvSpPr txBox="1"/>
          <p:nvPr/>
        </p:nvSpPr>
        <p:spPr>
          <a:xfrm>
            <a:off x="1241157" y="6294089"/>
            <a:ext cx="19157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D89FA3-344D-4369-83AA-90DBCF06638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picture containing text, sitting&#10;&#10;Description generated with high confidence">
            <a:extLst>
              <a:ext uri="{FF2B5EF4-FFF2-40B4-BE49-F238E27FC236}">
                <a16:creationId xmlns:a16="http://schemas.microsoft.com/office/drawing/2014/main" id="{C70B38E5-3945-47E6-AC45-F40044F4B9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313" y="0"/>
            <a:ext cx="86537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3359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CB7A0-FF3D-4A3B-ACE2-C7F18D45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45" y="419100"/>
            <a:ext cx="10137879" cy="415879"/>
          </a:xfrm>
        </p:spPr>
        <p:txBody>
          <a:bodyPr>
            <a:noAutofit/>
          </a:bodyPr>
          <a:lstStyle/>
          <a:p>
            <a:r>
              <a:rPr lang="en-US" sz="2800" dirty="0">
                <a:cs typeface="Arial"/>
              </a:rPr>
              <a:t>LOCATIONS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F4EFBE-237E-40A9-80DD-B2657172A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BFE72D-DEE3-1A40-BBC5-5AA7D885F44F}" type="slidenum">
              <a:rPr lang="en-US" smtClean="0"/>
              <a:pPr/>
              <a:t>36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589EB-3B14-45B3-B4F4-D82770A3A36B}"/>
              </a:ext>
            </a:extLst>
          </p:cNvPr>
          <p:cNvSpPr txBox="1"/>
          <p:nvPr/>
        </p:nvSpPr>
        <p:spPr>
          <a:xfrm>
            <a:off x="1241157" y="6294089"/>
            <a:ext cx="19157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D89FA3-344D-4369-83AA-90DBCF06638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7" descr="A circuit board&#10;&#10;Description generated with high confidence">
            <a:extLst>
              <a:ext uri="{FF2B5EF4-FFF2-40B4-BE49-F238E27FC236}">
                <a16:creationId xmlns:a16="http://schemas.microsoft.com/office/drawing/2014/main" id="{C4C71FB0-7533-419A-AF50-7DB94A917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56" y="0"/>
            <a:ext cx="8784943" cy="6999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195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CB7A0-FF3D-4A3B-ACE2-C7F18D45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45" y="419100"/>
            <a:ext cx="10137879" cy="415879"/>
          </a:xfrm>
        </p:spPr>
        <p:txBody>
          <a:bodyPr>
            <a:noAutofit/>
          </a:bodyPr>
          <a:lstStyle/>
          <a:p>
            <a:r>
              <a:rPr lang="en-US" sz="2800" dirty="0">
                <a:cs typeface="Arial"/>
              </a:rPr>
              <a:t>KEY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F4EFBE-237E-40A9-80DD-B2657172A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BFE72D-DEE3-1A40-BBC5-5AA7D885F44F}" type="slidenum">
              <a:rPr lang="en-US" smtClean="0"/>
              <a:pPr/>
              <a:t>37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589EB-3B14-45B3-B4F4-D82770A3A36B}"/>
              </a:ext>
            </a:extLst>
          </p:cNvPr>
          <p:cNvSpPr txBox="1"/>
          <p:nvPr/>
        </p:nvSpPr>
        <p:spPr>
          <a:xfrm>
            <a:off x="1241157" y="6294089"/>
            <a:ext cx="14802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64F018-4281-4137-9D15-5C43AF1DDDE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picture containing text&#10;&#10;Description generated with very high confidence">
            <a:extLst>
              <a:ext uri="{FF2B5EF4-FFF2-40B4-BE49-F238E27FC236}">
                <a16:creationId xmlns:a16="http://schemas.microsoft.com/office/drawing/2014/main" id="{35384F4E-85C0-4CD8-8A19-14F310EA7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774" y="0"/>
            <a:ext cx="90460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3722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CB7A0-FF3D-4A3B-ACE2-C7F18D45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45" y="419100"/>
            <a:ext cx="10137879" cy="415879"/>
          </a:xfrm>
        </p:spPr>
        <p:txBody>
          <a:bodyPr>
            <a:noAutofit/>
          </a:bodyPr>
          <a:lstStyle/>
          <a:p>
            <a:r>
              <a:rPr lang="en-US" sz="2800" dirty="0">
                <a:cs typeface="Arial"/>
              </a:rPr>
              <a:t>KEY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F4EFBE-237E-40A9-80DD-B2657172A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BFE72D-DEE3-1A40-BBC5-5AA7D885F44F}" type="slidenum">
              <a:rPr lang="en-US" smtClean="0"/>
              <a:pPr/>
              <a:t>38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" name="Picture 7" descr="A circuit board&#10;&#10;Description generated with high confidence">
            <a:extLst>
              <a:ext uri="{FF2B5EF4-FFF2-40B4-BE49-F238E27FC236}">
                <a16:creationId xmlns:a16="http://schemas.microsoft.com/office/drawing/2014/main" id="{59F64B33-1177-4C5E-A824-7AE1FD48089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679866" y="-1"/>
            <a:ext cx="8769791" cy="68906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D1589EB-3B14-45B3-B4F4-D82770A3A36B}"/>
              </a:ext>
            </a:extLst>
          </p:cNvPr>
          <p:cNvSpPr txBox="1"/>
          <p:nvPr/>
        </p:nvSpPr>
        <p:spPr>
          <a:xfrm>
            <a:off x="1241157" y="6294089"/>
            <a:ext cx="14802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5326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560513"/>
            <a:ext cx="10515600" cy="2852737"/>
          </a:xfr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5400" dirty="0"/>
              <a:t>Monarch Gardens </a:t>
            </a:r>
            <a:br>
              <a:rPr lang="en-US" sz="5400" dirty="0"/>
            </a:br>
            <a:r>
              <a:rPr lang="en-US" sz="5400" dirty="0"/>
              <a:t>and Planting</a:t>
            </a:r>
            <a:r>
              <a:rPr lang="en-US" sz="5400" b="1" dirty="0"/>
              <a:t> Kits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40733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195" y="542590"/>
            <a:ext cx="4669834" cy="546064"/>
          </a:xfrm>
        </p:spPr>
        <p:txBody>
          <a:bodyPr>
            <a:noAutofit/>
          </a:bodyPr>
          <a:lstStyle/>
          <a:p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en-US" sz="4000" b="1" dirty="0">
                <a:latin typeface="+mn-lt"/>
              </a:rPr>
              <a:t>Milkweed Plants</a:t>
            </a:r>
            <a:r>
              <a:rPr lang="en-US" sz="4000" dirty="0">
                <a:solidFill>
                  <a:srgbClr val="0070C0"/>
                </a:solidFill>
                <a:latin typeface="+mn-lt"/>
              </a:rPr>
              <a:t> </a:t>
            </a:r>
            <a:endParaRPr lang="en-US" sz="40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7717955-24A5-4605-83C8-F7EEDA405800}"/>
              </a:ext>
            </a:extLst>
          </p:cNvPr>
          <p:cNvGrpSpPr/>
          <p:nvPr/>
        </p:nvGrpSpPr>
        <p:grpSpPr>
          <a:xfrm>
            <a:off x="591601" y="1480212"/>
            <a:ext cx="4644428" cy="4754200"/>
            <a:chOff x="339890" y="1480212"/>
            <a:chExt cx="4644428" cy="4754200"/>
          </a:xfrm>
        </p:grpSpPr>
        <p:pic>
          <p:nvPicPr>
            <p:cNvPr id="9" name="Picture 8" descr="Screen%20Shot%202017-11-29%20at%204.52.12%20PM.pn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4701" y="1780294"/>
              <a:ext cx="2319617" cy="3294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2891361" y="1480212"/>
              <a:ext cx="1597104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dirty="0"/>
                <a:t>Common Milkweed </a:t>
              </a: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-8559" y="3795270"/>
              <a:ext cx="2787591" cy="2090693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23B0050-1277-4F13-8DE9-49DF3B581F3C}"/>
              </a:ext>
            </a:extLst>
          </p:cNvPr>
          <p:cNvGrpSpPr/>
          <p:nvPr/>
        </p:nvGrpSpPr>
        <p:grpSpPr>
          <a:xfrm>
            <a:off x="6494338" y="1480212"/>
            <a:ext cx="5039947" cy="4598048"/>
            <a:chOff x="6646742" y="1480212"/>
            <a:chExt cx="5039947" cy="4598048"/>
          </a:xfrm>
        </p:grpSpPr>
        <p:pic>
          <p:nvPicPr>
            <p:cNvPr id="10" name="Picture 9" descr="Screen%20Shot%202017-11-29%20at%204.51.46%20PM.pn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6742" y="1780294"/>
              <a:ext cx="2780287" cy="33330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7140550" y="1480212"/>
              <a:ext cx="146713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dirty="0"/>
                <a:t>Swamp Milkweed 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9384179" y="3775751"/>
              <a:ext cx="2631439" cy="19735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25332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885615" y="857250"/>
            <a:ext cx="6858000" cy="514350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1551865" y="2699657"/>
            <a:ext cx="4191000" cy="169277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</a:rPr>
              <a:t>How can we work together to increase monarch habitat?</a:t>
            </a:r>
            <a:r>
              <a:rPr lang="en-US" sz="4000" b="1" dirty="0">
                <a:solidFill>
                  <a:schemeClr val="accent1"/>
                </a:solidFill>
              </a:rPr>
              <a:t> </a:t>
            </a:r>
            <a:endParaRPr lang="en-US" sz="4000" dirty="0">
              <a:solidFill>
                <a:schemeClr val="accent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11818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6395"/>
            <a:ext cx="11192084" cy="792404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+mn-lt"/>
              </a:rPr>
              <a:t>Planting directions</a:t>
            </a:r>
            <a:r>
              <a:rPr lang="en-US" sz="4000" dirty="0">
                <a:solidFill>
                  <a:srgbClr val="0070C0"/>
                </a:solidFill>
                <a:latin typeface="+mn-lt"/>
                <a:cs typeface="Arial"/>
              </a:rPr>
              <a:t> </a:t>
            </a:r>
            <a:endParaRPr lang="en-US" sz="4000" b="1" dirty="0">
              <a:solidFill>
                <a:srgbClr val="0070C0"/>
              </a:solidFill>
              <a:latin typeface="+mn-lt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514" y="1428750"/>
            <a:ext cx="5822302" cy="489768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556895" indent="-556895">
              <a:buFont typeface="+mj-lt"/>
              <a:buAutoNum type="arabicPeriod"/>
            </a:pPr>
            <a:r>
              <a:rPr lang="en-US" sz="1800" dirty="0"/>
              <a:t>Soak pellets in water until fully expanded to about two inches. This should take less than 8 minutes. </a:t>
            </a:r>
          </a:p>
          <a:p>
            <a:pPr marL="556895" indent="-556895">
              <a:buFont typeface="+mj-lt"/>
              <a:buAutoNum type="arabicPeriod"/>
            </a:pPr>
            <a:r>
              <a:rPr lang="en-US" sz="1800" dirty="0">
                <a:cs typeface="Arial"/>
              </a:rPr>
              <a:t>Place expanded pellet into peat pot. Make five shallow holes in pellet. </a:t>
            </a:r>
          </a:p>
          <a:p>
            <a:pPr marL="556895" indent="-556895">
              <a:buFont typeface="+mj-lt"/>
              <a:buAutoNum type="arabicPeriod"/>
            </a:pPr>
            <a:r>
              <a:rPr lang="en-US" sz="1800" dirty="0">
                <a:cs typeface="Arial"/>
              </a:rPr>
              <a:t>Add one seed to each hole. Cover with ¼ inch of peat. </a:t>
            </a:r>
          </a:p>
          <a:p>
            <a:pPr marL="556895" indent="-556895">
              <a:buFont typeface="+mj-lt"/>
              <a:buAutoNum type="arabicPeriod"/>
            </a:pPr>
            <a:r>
              <a:rPr lang="en-US" sz="1800" dirty="0">
                <a:cs typeface="Arial"/>
              </a:rPr>
              <a:t>Keep pot moist and in a sunny location for seeds to germinate (10-14 days). </a:t>
            </a:r>
          </a:p>
          <a:p>
            <a:pPr marL="556895" indent="-556895">
              <a:buFont typeface="+mj-lt"/>
              <a:buAutoNum type="arabicPeriod"/>
            </a:pPr>
            <a:r>
              <a:rPr lang="en-US" sz="1800" dirty="0">
                <a:cs typeface="Arial"/>
              </a:rPr>
              <a:t>Plant seedlings in peat pot outdoors after danger of frost.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5798" y="1010457"/>
            <a:ext cx="3328220" cy="12736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100352" y="2765893"/>
            <a:ext cx="1470390" cy="11026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763962" y="2798329"/>
            <a:ext cx="1407747" cy="10566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6066" y="4369141"/>
            <a:ext cx="920072" cy="1253124"/>
          </a:xfrm>
          <a:prstGeom prst="rect">
            <a:avLst/>
          </a:prstGeom>
        </p:spPr>
      </p:pic>
      <p:pic>
        <p:nvPicPr>
          <p:cNvPr id="5" name="Picture 8" descr="A picture containing cup, sitting, indoor, doughnut&#10;&#10;Description generated with high confidence">
            <a:extLst>
              <a:ext uri="{FF2B5EF4-FFF2-40B4-BE49-F238E27FC236}">
                <a16:creationId xmlns:a16="http://schemas.microsoft.com/office/drawing/2014/main" id="{1E17EA7E-E08A-4838-B4F0-E6ADBE772F4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956" y="4369141"/>
            <a:ext cx="1336952" cy="101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2468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33901" y="533400"/>
            <a:ext cx="7868625" cy="915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000" b="1" dirty="0">
                <a:solidFill>
                  <a:schemeClr val="accent1"/>
                </a:solidFill>
              </a:rPr>
              <a:t>Milkweed Germination  </a:t>
            </a:r>
            <a:endParaRPr lang="en-US" sz="4000" b="1" dirty="0">
              <a:solidFill>
                <a:schemeClr val="accent1"/>
              </a:solidFill>
              <a:cs typeface="Arial"/>
            </a:endParaRPr>
          </a:p>
          <a:p>
            <a:endParaRPr lang="en-US" sz="1350" dirty="0">
              <a:solidFill>
                <a:schemeClr val="accent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1932670" y="1838236"/>
            <a:ext cx="2194898" cy="16461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647886" y="1838237"/>
            <a:ext cx="2194898" cy="16461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277100" y="1910123"/>
            <a:ext cx="2120570" cy="15904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960731" y="4108275"/>
            <a:ext cx="2162829" cy="16221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647424" y="4112744"/>
            <a:ext cx="2198594" cy="16489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7502582" y="3837920"/>
            <a:ext cx="2883773" cy="216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7205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CB7A0-FF3D-4A3B-ACE2-C7F18D45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5" y="419100"/>
            <a:ext cx="10515600" cy="972213"/>
          </a:xfrm>
        </p:spPr>
        <p:txBody>
          <a:bodyPr/>
          <a:lstStyle/>
          <a:p>
            <a:pPr algn="ctr"/>
            <a:r>
              <a:rPr lang="en-US" dirty="0">
                <a:cs typeface="Arial"/>
              </a:rPr>
              <a:t>Purple Coneflower Germination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F4EFBE-237E-40A9-80DD-B2657172A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BFE72D-DEE3-1A40-BBC5-5AA7D885F44F}" type="slidenum">
              <a:rPr lang="en-US" smtClean="0"/>
              <a:pPr/>
              <a:t>43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Picture 7" descr="A picture containing indoor, table, cup, sitting&#10;&#10;Description generated with high confidence">
            <a:extLst>
              <a:ext uri="{FF2B5EF4-FFF2-40B4-BE49-F238E27FC236}">
                <a16:creationId xmlns:a16="http://schemas.microsoft.com/office/drawing/2014/main" id="{6A219614-0D44-439D-9ABD-3CBA73D7633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675" y="1571625"/>
            <a:ext cx="56197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48153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43306" y="1430892"/>
            <a:ext cx="4897882" cy="3673412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3027" y="3616285"/>
            <a:ext cx="3288739" cy="246655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7032171" y="818657"/>
            <a:ext cx="5277497" cy="21852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4000" b="1" dirty="0">
                <a:solidFill>
                  <a:schemeClr val="accent1"/>
                </a:solidFill>
              </a:rPr>
              <a:t>Monarch Gardens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/>
              <a:t>Use </a:t>
            </a:r>
            <a:r>
              <a:rPr lang="en-US" sz="2400" b="1" dirty="0">
                <a:solidFill>
                  <a:srgbClr val="FF0000"/>
                </a:solidFill>
              </a:rPr>
              <a:t>#4HAIE </a:t>
            </a:r>
            <a:r>
              <a:rPr lang="en-US" sz="2400" b="1" dirty="0">
                <a:solidFill>
                  <a:srgbClr val="37424A"/>
                </a:solidFill>
              </a:rPr>
              <a:t>to </a:t>
            </a:r>
            <a:r>
              <a:rPr lang="en-US" sz="2400" b="1" dirty="0"/>
              <a:t>share</a:t>
            </a:r>
          </a:p>
          <a:p>
            <a:pPr algn="ctr"/>
            <a:r>
              <a:rPr lang="en-US" sz="2400" b="1" dirty="0"/>
              <a:t>how you’re increasing </a:t>
            </a:r>
          </a:p>
          <a:p>
            <a:pPr algn="ctr"/>
            <a:r>
              <a:rPr lang="en-US" sz="2400" b="1" dirty="0"/>
              <a:t>monarch habitat!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8725" y="3703371"/>
            <a:ext cx="1879813" cy="250964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4736119" y="1231288"/>
            <a:ext cx="2420848" cy="1815636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146394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92978E-503B-4535-9A72-63BE0E3019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BFE72D-DEE3-1A40-BBC5-5AA7D885F44F}" type="slidenum">
              <a:rPr lang="en-US" smtClean="0"/>
              <a:pPr/>
              <a:t>45</a:t>
            </a:fld>
            <a:endParaRPr lang="en-US" sz="800" dirty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F70E46-E979-404C-A02E-DAF05085CA01}"/>
              </a:ext>
            </a:extLst>
          </p:cNvPr>
          <p:cNvSpPr txBox="1"/>
          <p:nvPr/>
        </p:nvSpPr>
        <p:spPr>
          <a:xfrm>
            <a:off x="0" y="1"/>
            <a:ext cx="12192000" cy="571874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A451AF-5A73-4530-956D-61AAE1690BBF}"/>
              </a:ext>
            </a:extLst>
          </p:cNvPr>
          <p:cNvSpPr txBox="1">
            <a:spLocks/>
          </p:cNvSpPr>
          <p:nvPr/>
        </p:nvSpPr>
        <p:spPr>
          <a:xfrm>
            <a:off x="891914" y="2633897"/>
            <a:ext cx="6399555" cy="2387600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8800" dirty="0"/>
              <a:t>Thank You.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BC8138-0118-4B6D-89FC-22E0F8023A3A}"/>
              </a:ext>
            </a:extLst>
          </p:cNvPr>
          <p:cNvSpPr txBox="1">
            <a:spLocks/>
          </p:cNvSpPr>
          <p:nvPr/>
        </p:nvSpPr>
        <p:spPr>
          <a:xfrm>
            <a:off x="891914" y="1528317"/>
            <a:ext cx="5160543" cy="386111"/>
          </a:xfrm>
          <a:prstGeom prst="rect">
            <a:avLst/>
          </a:prstGeom>
        </p:spPr>
        <p:txBody>
          <a:bodyPr vert="horz" lIns="0" tIns="45720" rIns="0" bIns="45720" rtlCol="0" anchor="b">
            <a:normAutofit fontScale="25000" lnSpcReduction="2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8800" dirty="0"/>
              <a:t>Complete &amp; turn in surveys. </a:t>
            </a:r>
          </a:p>
        </p:txBody>
      </p:sp>
    </p:spTree>
    <p:extLst>
      <p:ext uri="{BB962C8B-B14F-4D97-AF65-F5344CB8AC3E}">
        <p14:creationId xmlns:p14="http://schemas.microsoft.com/office/powerpoint/2010/main" val="24396188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6395"/>
            <a:ext cx="11192084" cy="792404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+mn-lt"/>
              </a:rPr>
              <a:t>Created by</a:t>
            </a:r>
            <a:endParaRPr lang="en-US" sz="4000" b="1" dirty="0">
              <a:latin typeface="+mn-lt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513" y="1428750"/>
            <a:ext cx="10550039" cy="424884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600" dirty="0"/>
              <a:t>Lynne Campbell, Iowa State University Extension and Outreach, Professional Development Specialist</a:t>
            </a:r>
          </a:p>
          <a:p>
            <a:r>
              <a:rPr lang="en-US" sz="1600" dirty="0"/>
              <a:t>Dr. Richard Hellmich, USDA-ARS, Corn Insects and Crop Genetics Research Unit, and Department of Entomology, Iowa State University, Research Entomologist</a:t>
            </a:r>
          </a:p>
          <a:p>
            <a:r>
              <a:rPr lang="en-US" sz="1600" dirty="0"/>
              <a:t>Keith </a:t>
            </a:r>
            <a:r>
              <a:rPr lang="en-US" sz="1600" dirty="0" err="1"/>
              <a:t>Bidne</a:t>
            </a:r>
            <a:r>
              <a:rPr lang="en-US" sz="1600" dirty="0"/>
              <a:t>, USDA-ARS, Corn Insects and Crop Genetics Research Unit, Insect Rearing Specialist</a:t>
            </a:r>
          </a:p>
          <a:p>
            <a:r>
              <a:rPr lang="en-US" sz="1600" dirty="0"/>
              <a:t>Maya Hayslett, Iowa State University Extension and Outreach, Crop Science Youth Education Specialist</a:t>
            </a:r>
          </a:p>
          <a:p>
            <a:r>
              <a:rPr lang="en-US" sz="1600" dirty="0"/>
              <a:t>Clark Colby, Iowa State University Extension and Outreach, Program Specialist</a:t>
            </a:r>
          </a:p>
          <a:p>
            <a:r>
              <a:rPr lang="en-US" sz="1600" dirty="0"/>
              <a:t>Amy Powell, Iowa State University Extension and Outreach, Animal Science Youth Educator</a:t>
            </a:r>
          </a:p>
          <a:p>
            <a:r>
              <a:rPr lang="en-US" sz="1600" dirty="0"/>
              <a:t>Brandon </a:t>
            </a:r>
            <a:r>
              <a:rPr lang="en-US" sz="1600" dirty="0" err="1"/>
              <a:t>Kleinke</a:t>
            </a:r>
            <a:r>
              <a:rPr lang="en-US" sz="1600" dirty="0"/>
              <a:t>, Iowa State University, Integrated Pest Management, Videographer / Photographer</a:t>
            </a:r>
          </a:p>
          <a:p>
            <a:r>
              <a:rPr lang="en-US" sz="1600" dirty="0"/>
              <a:t>Dr. Cayla Taylor, Iowa State University Extension and Outreach, K-12 Educational Opportunities Program Manager</a:t>
            </a:r>
          </a:p>
          <a:p>
            <a:r>
              <a:rPr lang="en-US" sz="1600" dirty="0"/>
              <a:t>Dr. Chad Higgins, Iowa State University Extension and Outreach, Senior Director</a:t>
            </a:r>
            <a:endParaRPr lang="en-US" sz="16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6990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560513"/>
            <a:ext cx="10515600" cy="2852737"/>
          </a:xfr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  </a:t>
            </a:r>
            <a:r>
              <a:rPr lang="en-US" sz="5400" b="1" dirty="0"/>
              <a:t>Monarch Life Cycle</a:t>
            </a:r>
            <a:r>
              <a:rPr lang="en-US" dirty="0"/>
              <a:t> 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4571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0629" y="-1"/>
            <a:ext cx="8272321" cy="608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102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2903" y="964748"/>
            <a:ext cx="8448068" cy="52322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</a:rPr>
              <a:t>What is unique about the lifecycle of butterflies?</a:t>
            </a:r>
            <a:endParaRPr lang="en-US" sz="2800" dirty="0">
              <a:solidFill>
                <a:schemeClr val="accent1"/>
              </a:solidFill>
              <a:cs typeface="Arial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C9249CF-DE58-4A70-A5E0-AD676BADD694}"/>
              </a:ext>
            </a:extLst>
          </p:cNvPr>
          <p:cNvGrpSpPr/>
          <p:nvPr/>
        </p:nvGrpSpPr>
        <p:grpSpPr>
          <a:xfrm>
            <a:off x="358958" y="2168999"/>
            <a:ext cx="11596143" cy="3617706"/>
            <a:chOff x="358958" y="2473804"/>
            <a:chExt cx="11596143" cy="361770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958" y="2476501"/>
              <a:ext cx="2661729" cy="3556984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5841548" y="2922199"/>
              <a:ext cx="3587155" cy="269036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V="1">
              <a:off x="8816340" y="2952750"/>
              <a:ext cx="3587155" cy="269036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2869748" y="2922199"/>
              <a:ext cx="3572069" cy="26790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250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560513"/>
            <a:ext cx="10515600" cy="2852737"/>
          </a:xfr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 </a:t>
            </a:r>
            <a:r>
              <a:rPr lang="en-US" sz="5400" dirty="0"/>
              <a:t> </a:t>
            </a:r>
            <a:r>
              <a:rPr lang="en-US" sz="5400" b="1" dirty="0"/>
              <a:t>Monarch Migration</a:t>
            </a:r>
            <a:r>
              <a:rPr lang="en-US" sz="5400" dirty="0"/>
              <a:t> 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24305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2178" y="206829"/>
            <a:ext cx="7699563" cy="579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965391"/>
      </p:ext>
    </p:extLst>
  </p:cSld>
  <p:clrMapOvr>
    <a:masterClrMapping/>
  </p:clrMapOvr>
</p:sld>
</file>

<file path=ppt/theme/theme1.xml><?xml version="1.0" encoding="utf-8"?>
<a:theme xmlns:a="http://schemas.openxmlformats.org/drawingml/2006/main" name="4-H Theme">
  <a:themeElements>
    <a:clrScheme name="TEST">
      <a:dk1>
        <a:srgbClr val="37424A"/>
      </a:dk1>
      <a:lt1>
        <a:srgbClr val="FFFFFF"/>
      </a:lt1>
      <a:dk2>
        <a:srgbClr val="8996A0"/>
      </a:dk2>
      <a:lt2>
        <a:srgbClr val="E0DED8"/>
      </a:lt2>
      <a:accent1>
        <a:srgbClr val="339966"/>
      </a:accent1>
      <a:accent2>
        <a:srgbClr val="61C250"/>
      </a:accent2>
      <a:accent3>
        <a:srgbClr val="BED600"/>
      </a:accent3>
      <a:accent4>
        <a:srgbClr val="47D5CD"/>
      </a:accent4>
      <a:accent5>
        <a:srgbClr val="CAE3E9"/>
      </a:accent5>
      <a:accent6>
        <a:srgbClr val="FFCB4F"/>
      </a:accent6>
      <a:hlink>
        <a:srgbClr val="61C250"/>
      </a:hlink>
      <a:folHlink>
        <a:srgbClr val="8996A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-H PPT Template" id="{EE4B1E58-251D-1344-BF84-1814798F2DF0}" vid="{A1506B9C-F493-3D41-8D11-FF84AC738C9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4-H PPT Template</Template>
  <TotalTime>1314</TotalTime>
  <Words>728</Words>
  <Application>Microsoft Office PowerPoint</Application>
  <PresentationFormat>Widescreen</PresentationFormat>
  <Paragraphs>209</Paragraphs>
  <Slides>46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Calibri</vt:lpstr>
      <vt:lpstr>LucidaGrande</vt:lpstr>
      <vt:lpstr>Times New Roman</vt:lpstr>
      <vt:lpstr>Wingdings</vt:lpstr>
      <vt:lpstr>4-H Theme</vt:lpstr>
      <vt:lpstr>4-H Ag Innovators Experience</vt:lpstr>
      <vt:lpstr>PowerPoint Presentation</vt:lpstr>
      <vt:lpstr>Nectar Plants </vt:lpstr>
      <vt:lpstr> Milkweed Plants </vt:lpstr>
      <vt:lpstr>  Monarch Life Cycle </vt:lpstr>
      <vt:lpstr>PowerPoint Presentation</vt:lpstr>
      <vt:lpstr>PowerPoint Presentation</vt:lpstr>
      <vt:lpstr>  Monarch Migration </vt:lpstr>
      <vt:lpstr>PowerPoint Presentation</vt:lpstr>
      <vt:lpstr>  Monarch Population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Monarch habitat loss in Mexico  What is the difference?  </vt:lpstr>
      <vt:lpstr>  Hungry Caterpillar  </vt:lpstr>
      <vt:lpstr>PowerPoint Presentation</vt:lpstr>
      <vt:lpstr>  This Land is Your Land </vt:lpstr>
      <vt:lpstr>PowerPoint Presentation</vt:lpstr>
      <vt:lpstr>PowerPoint Presentation</vt:lpstr>
      <vt:lpstr>Reading Satellite Images </vt:lpstr>
      <vt:lpstr>PowerPoint Presentation</vt:lpstr>
      <vt:lpstr>LOCATIONS</vt:lpstr>
      <vt:lpstr>LOCATIONS</vt:lpstr>
      <vt:lpstr>LOCATIONS</vt:lpstr>
      <vt:lpstr>LOCATIONS</vt:lpstr>
      <vt:lpstr>KEY</vt:lpstr>
      <vt:lpstr>KEY</vt:lpstr>
      <vt:lpstr>KEY</vt:lpstr>
      <vt:lpstr>KEY</vt:lpstr>
      <vt:lpstr>AgSolver www.agsolver.com </vt:lpstr>
      <vt:lpstr>  This Land is Your Land     Challenge Maps  </vt:lpstr>
      <vt:lpstr> Challenge Map 1                                 Challenge Map 2</vt:lpstr>
      <vt:lpstr>LOCATIONS</vt:lpstr>
      <vt:lpstr>LOCATIONS</vt:lpstr>
      <vt:lpstr>KEY</vt:lpstr>
      <vt:lpstr>KEY</vt:lpstr>
      <vt:lpstr>Monarch Gardens  and Planting Kits</vt:lpstr>
      <vt:lpstr>PowerPoint Presentation</vt:lpstr>
      <vt:lpstr>Planting directions </vt:lpstr>
      <vt:lpstr>PowerPoint Presentation</vt:lpstr>
      <vt:lpstr>Purple Coneflower Germination</vt:lpstr>
      <vt:lpstr>PowerPoint Presentation</vt:lpstr>
      <vt:lpstr>PowerPoint Presentation</vt:lpstr>
      <vt:lpstr>Created by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 Associates</dc:title>
  <dc:creator>Root, Chris</dc:creator>
  <cp:lastModifiedBy>Hardison, Kalea</cp:lastModifiedBy>
  <cp:revision>1280</cp:revision>
  <dcterms:created xsi:type="dcterms:W3CDTF">2016-02-10T16:17:25Z</dcterms:created>
  <dcterms:modified xsi:type="dcterms:W3CDTF">2018-10-22T17:36:26Z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6219273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S8.2.2</vt:lpwstr>
  </property>
</Properties>
</file>