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29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8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282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15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553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5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45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86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62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242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02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94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0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0298CD5-6C1E-4009-B41F-6DF62E31D3BE}" type="datetimeFigureOut">
              <a:rPr lang="en-US" smtClean="0"/>
              <a:pPr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98989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wz9M2jZi_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0809" y="640080"/>
            <a:ext cx="4208656" cy="3034857"/>
          </a:xfrm>
        </p:spPr>
        <p:txBody>
          <a:bodyPr anchor="b">
            <a:normAutofit fontScale="90000"/>
          </a:bodyPr>
          <a:lstStyle/>
          <a:p>
            <a:pPr algn="ctr"/>
            <a:br>
              <a:rPr lang="en-US" sz="7200" dirty="0">
                <a:solidFill>
                  <a:srgbClr val="FFFFFF"/>
                </a:solidFill>
              </a:rPr>
            </a:br>
            <a:r>
              <a:rPr lang="en-US" sz="7200" dirty="0">
                <a:solidFill>
                  <a:srgbClr val="FFFFFF"/>
                </a:solidFill>
              </a:rPr>
              <a:t>Geriatric Syndrome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5454" y="3858503"/>
            <a:ext cx="4204012" cy="2359417"/>
          </a:xfrm>
        </p:spPr>
        <p:txBody>
          <a:bodyPr anchor="t">
            <a:normAutofit/>
          </a:bodyPr>
          <a:lstStyle/>
          <a:p>
            <a:pPr algn="ctr"/>
            <a:r>
              <a:rPr lang="en-US" sz="4000" dirty="0">
                <a:solidFill>
                  <a:srgbClr val="FFFFFF"/>
                </a:solidFill>
              </a:rPr>
              <a:t>Delirium</a:t>
            </a:r>
          </a:p>
        </p:txBody>
      </p:sp>
      <p:pic>
        <p:nvPicPr>
          <p:cNvPr id="4" name="Picture 4" descr="A close up of a map&#10;&#10;Description generated with high confidence">
            <a:extLst>
              <a:ext uri="{FF2B5EF4-FFF2-40B4-BE49-F238E27FC236}">
                <a16:creationId xmlns:a16="http://schemas.microsoft.com/office/drawing/2014/main" id="{372901A5-4A63-48B6-9610-BA388BE663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1125801" y="1731445"/>
            <a:ext cx="3729653" cy="33951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1594C9-22DF-2041-B857-2414A878F3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076" y="6076691"/>
            <a:ext cx="2542122" cy="28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163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7D1C0-FB11-4384-9348-C180EB71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919" y="1219200"/>
            <a:ext cx="7796540" cy="879445"/>
          </a:xfrm>
        </p:spPr>
        <p:txBody>
          <a:bodyPr/>
          <a:lstStyle/>
          <a:p>
            <a:pPr algn="l"/>
            <a:r>
              <a:rPr lang="en-US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What is it?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74D4B-C553-4997-9D46-97C8D078E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9919" y="2265476"/>
            <a:ext cx="7796540" cy="3997828"/>
          </a:xfrm>
        </p:spPr>
        <p:txBody>
          <a:bodyPr vert="horz" lIns="45720" tIns="45720" rIns="45720" bIns="45720" rtlCol="0" anchor="t">
            <a:normAutofit/>
          </a:bodyPr>
          <a:lstStyle/>
          <a:p>
            <a:pPr>
              <a:buFont typeface="Arial" panose="020B0602020104020603" pitchFamily="34" charset="0"/>
              <a:buChar char="•"/>
            </a:pPr>
            <a:r>
              <a:rPr lang="en-US" sz="2800" dirty="0"/>
              <a:t>Serious disturbance of mental abilities that results in confused thinking and reduced awareness of the environment</a:t>
            </a:r>
          </a:p>
          <a:p>
            <a:pPr>
              <a:buFont typeface="Arial" panose="020B0602020104020603" pitchFamily="34" charset="0"/>
              <a:buChar char="•"/>
            </a:pPr>
            <a:r>
              <a:rPr lang="en-US" sz="2800" dirty="0"/>
              <a:t>The start is rapid-within hours or a few days</a:t>
            </a:r>
          </a:p>
        </p:txBody>
      </p:sp>
    </p:spTree>
    <p:extLst>
      <p:ext uri="{BB962C8B-B14F-4D97-AF65-F5344CB8AC3E}">
        <p14:creationId xmlns:p14="http://schemas.microsoft.com/office/powerpoint/2010/main" val="2132098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D5515-90FA-45BF-9B98-AF8ADDB08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639" y="1198880"/>
            <a:ext cx="7796540" cy="848965"/>
          </a:xfrm>
        </p:spPr>
        <p:txBody>
          <a:bodyPr/>
          <a:lstStyle/>
          <a:p>
            <a:pPr algn="l"/>
            <a:r>
              <a:rPr lang="en-US" b="1" dirty="0"/>
              <a:t>Changes that can Occur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7C951-E2B7-4D97-8AEF-3716396ED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639" y="2214676"/>
            <a:ext cx="7796540" cy="3997828"/>
          </a:xfrm>
        </p:spPr>
        <p:txBody>
          <a:bodyPr vert="horz" lIns="45720" tIns="45720" rIns="45720" bIns="45720" rtlCol="0" anchor="t">
            <a:normAutofit/>
          </a:bodyPr>
          <a:lstStyle/>
          <a:p>
            <a:pPr>
              <a:buFont typeface="Arial" panose="020B0602020104020603" pitchFamily="34" charset="0"/>
              <a:buChar char="•"/>
            </a:pPr>
            <a:r>
              <a:rPr lang="en-US" sz="2800" dirty="0"/>
              <a:t>Emotional disturbances: 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Anxiety, depression, irritability, euphoria</a:t>
            </a:r>
          </a:p>
          <a:p>
            <a:pPr>
              <a:buFont typeface="Arial" panose="020B0602020104020603" pitchFamily="34" charset="0"/>
              <a:buChar char="•"/>
            </a:pPr>
            <a:r>
              <a:rPr lang="en-US" sz="2800" dirty="0"/>
              <a:t>Behavior Changes: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Hallucinations, restlessness, calling out, lethargy</a:t>
            </a:r>
          </a:p>
          <a:p>
            <a:pPr>
              <a:buFont typeface="Arial" panose="020B0602020104020603" pitchFamily="34" charset="0"/>
              <a:buChar char="•"/>
            </a:pPr>
            <a:r>
              <a:rPr lang="en-US" sz="2800" dirty="0"/>
              <a:t>Cognitive impairment: 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Poor memory, disorientation, difficulty speaking</a:t>
            </a:r>
          </a:p>
          <a:p>
            <a:pPr marL="264795" lvl="1">
              <a:buFont typeface="Arial" panose="020B0602020104020603" pitchFamily="34" charset="0"/>
              <a:buChar char="•"/>
            </a:pPr>
            <a:endParaRPr lang="en-US" dirty="0"/>
          </a:p>
          <a:p>
            <a:pPr marL="264795" lvl="1">
              <a:buFont typeface="Wingdings" panose="020B0602020104020603" pitchFamily="34" charset="0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40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55230-67BD-4BA3-AE8B-DE8329981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159" y="1209040"/>
            <a:ext cx="7796540" cy="767685"/>
          </a:xfrm>
        </p:spPr>
        <p:txBody>
          <a:bodyPr/>
          <a:lstStyle/>
          <a:p>
            <a:pPr algn="l"/>
            <a:r>
              <a:rPr lang="en-US" b="1" dirty="0"/>
              <a:t>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C6B4C-06B0-4CA4-BB52-8965E9585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159" y="2143556"/>
            <a:ext cx="7796540" cy="3997828"/>
          </a:xfrm>
        </p:spPr>
        <p:txBody>
          <a:bodyPr vert="horz" lIns="45720" tIns="45720" rIns="45720" bIns="45720" rtlCol="0" anchor="t">
            <a:normAutofit/>
          </a:bodyPr>
          <a:lstStyle/>
          <a:p>
            <a:pPr marL="457200" indent="-457200">
              <a:buAutoNum type="arabicPeriod"/>
            </a:pPr>
            <a:r>
              <a:rPr lang="en-US" sz="2800" dirty="0"/>
              <a:t>Hyperactive: restlessness, agitation, hallucination</a:t>
            </a:r>
          </a:p>
          <a:p>
            <a:pPr marL="457200" indent="-457200">
              <a:buAutoNum type="arabicPeriod"/>
            </a:pPr>
            <a:r>
              <a:rPr lang="en-US" sz="2800" dirty="0"/>
              <a:t>Hypoactive: reduced motor activity, sluggishness, drowsiness</a:t>
            </a:r>
          </a:p>
          <a:p>
            <a:pPr marL="457200" indent="-457200">
              <a:buAutoNum type="arabicPeriod"/>
            </a:pPr>
            <a:r>
              <a:rPr lang="en-US" sz="2800" dirty="0"/>
              <a:t>Mixed: switches back and forth between hyperactive and hypoactive</a:t>
            </a:r>
          </a:p>
        </p:txBody>
      </p:sp>
    </p:spTree>
    <p:extLst>
      <p:ext uri="{BB962C8B-B14F-4D97-AF65-F5344CB8AC3E}">
        <p14:creationId xmlns:p14="http://schemas.microsoft.com/office/powerpoint/2010/main" val="2800764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7416F-93EB-40C4-AC1E-9CD9B1EA2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999" y="1148080"/>
            <a:ext cx="7796540" cy="879445"/>
          </a:xfrm>
        </p:spPr>
        <p:txBody>
          <a:bodyPr/>
          <a:lstStyle/>
          <a:p>
            <a:pPr algn="l"/>
            <a:r>
              <a:rPr lang="en-US" b="1" dirty="0"/>
              <a:t>Causes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CBAC1-7C06-47A9-807B-602D0D118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998" y="2194356"/>
            <a:ext cx="8402401" cy="3997828"/>
          </a:xfrm>
        </p:spPr>
        <p:txBody>
          <a:bodyPr vert="horz" lIns="45720" tIns="45720" rIns="45720" bIns="45720" rtlCol="0" anchor="t">
            <a:normAutofit fontScale="92500"/>
          </a:bodyPr>
          <a:lstStyle/>
          <a:p>
            <a:pPr>
              <a:buFont typeface="Arial" panose="020B0602020104020603" pitchFamily="34" charset="0"/>
              <a:buChar char="•"/>
            </a:pPr>
            <a:r>
              <a:rPr lang="en-US" sz="2800" dirty="0"/>
              <a:t>Combination of factors that make the brain vulnerable and trigger a malfunction in brain activity: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Medication/drug toxicity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Chronic illness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Metabolic imbalances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Pain 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Malnutrition</a:t>
            </a:r>
          </a:p>
        </p:txBody>
      </p:sp>
    </p:spTree>
    <p:extLst>
      <p:ext uri="{BB962C8B-B14F-4D97-AF65-F5344CB8AC3E}">
        <p14:creationId xmlns:p14="http://schemas.microsoft.com/office/powerpoint/2010/main" val="1888485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E4BE-2169-47BB-A1E1-FCABCE45C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319" y="1209040"/>
            <a:ext cx="7796540" cy="828645"/>
          </a:xfrm>
        </p:spPr>
        <p:txBody>
          <a:bodyPr/>
          <a:lstStyle/>
          <a:p>
            <a:pPr algn="l"/>
            <a:r>
              <a:rPr lang="en-US" b="1" dirty="0"/>
              <a:t>Personal 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74FF2-C0EF-4994-ACB1-27EB750D8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8319" y="2204516"/>
            <a:ext cx="7796540" cy="3997828"/>
          </a:xfrm>
        </p:spPr>
        <p:txBody>
          <a:bodyPr vert="horz" lIns="45720" tIns="45720" rIns="45720" bIns="45720" rtlCol="0" anchor="t">
            <a:normAutofit fontScale="85000" lnSpcReduction="10000"/>
          </a:bodyPr>
          <a:lstStyle/>
          <a:p>
            <a:pPr>
              <a:buFont typeface="Arial" panose="020B0602020104020603" pitchFamily="34" charset="0"/>
              <a:buChar char="•"/>
            </a:pPr>
            <a:r>
              <a:rPr lang="en-US" sz="2800" dirty="0"/>
              <a:t>Caregiver: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Her father of 77 developed several medical conditions and was hospitalized.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He became disorientated and wandered off into the basement one night-he had no idea how he got there.</a:t>
            </a:r>
          </a:p>
          <a:p>
            <a:pPr marL="264795" lvl="1">
              <a:buFont typeface="Arial" panose="020B0602020104020603" pitchFamily="34" charset="0"/>
              <a:buChar char="•"/>
            </a:pPr>
            <a:r>
              <a:rPr lang="en-US" sz="2400" dirty="0"/>
              <a:t>They read to him, made sure he wore his hearing aid, helped him become more active, and played his favorite music.</a:t>
            </a:r>
          </a:p>
          <a:p>
            <a:pPr marL="447675" lvl="2">
              <a:buFont typeface="Arial" panose="020B0602020104020603" pitchFamily="34" charset="0"/>
              <a:buChar char="•"/>
            </a:pPr>
            <a:r>
              <a:rPr lang="en-US" sz="2000" dirty="0"/>
              <a:t>This helped him overcome delirium quickly, which was a relief since some people never overcome it.</a:t>
            </a:r>
          </a:p>
          <a:p>
            <a:pPr marL="264795" lvl="1">
              <a:buFont typeface="Arial" panose="020B0602020104020603" pitchFamily="34" charset="0"/>
              <a:buChar char="•"/>
            </a:pPr>
            <a:endParaRPr lang="en-US" sz="2000" dirty="0"/>
          </a:p>
          <a:p>
            <a:pPr marL="264795" lvl="1">
              <a:buFont typeface="Arial" panose="020B0602020104020603" pitchFamily="34" charset="0"/>
              <a:buChar char="•"/>
            </a:pPr>
            <a:endParaRPr lang="en-US" dirty="0"/>
          </a:p>
          <a:p>
            <a:pPr marL="264795" lvl="1">
              <a:buFont typeface="Arial" panose="020B0602020104020603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5771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{6FF61846-ACEB-CA4B-9C2D-7CC93C5C4D64}tf16401378</Template>
  <TotalTime>6</TotalTime>
  <Words>168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MS Shell Dlg 2</vt:lpstr>
      <vt:lpstr>Wingdings</vt:lpstr>
      <vt:lpstr>Wingdings 3</vt:lpstr>
      <vt:lpstr>Madison</vt:lpstr>
      <vt:lpstr> Geriatric Syndrome</vt:lpstr>
      <vt:lpstr>What is it?</vt:lpstr>
      <vt:lpstr>Changes that can Occur</vt:lpstr>
      <vt:lpstr>Types</vt:lpstr>
      <vt:lpstr>Causes</vt:lpstr>
      <vt:lpstr>Personal story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Nancy Richeson</dc:creator>
  <cp:lastModifiedBy>Marissa Willison</cp:lastModifiedBy>
  <cp:revision>204</cp:revision>
  <dcterms:created xsi:type="dcterms:W3CDTF">2014-09-12T02:18:28Z</dcterms:created>
  <dcterms:modified xsi:type="dcterms:W3CDTF">2019-07-08T15:40:44Z</dcterms:modified>
</cp:coreProperties>
</file>