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3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70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68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3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7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1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384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730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9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1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B25D2AE-AE77-43E7-BBA6-495B3CC4A939}" type="datetimeFigureOut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DA527-AE0B-4E5F-9D3E-71E53DC3720D}" type="slidenum">
              <a:rPr lang="en-US" smtClean="0"/>
              <a:t>‹#›</a:t>
            </a:fld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8843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pbs.org/video/frontline-living-old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Hu2EdU86SM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7AA32-0B54-425D-9335-03D2B1BAB1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70767" y="1019285"/>
            <a:ext cx="4682777" cy="2268559"/>
          </a:xfrm>
        </p:spPr>
        <p:txBody>
          <a:bodyPr>
            <a:noAutofit/>
          </a:bodyPr>
          <a:lstStyle/>
          <a:p>
            <a:pPr algn="l"/>
            <a:r>
              <a:rPr lang="en-US" sz="4800" dirty="0"/>
              <a:t>Chronic, Acute Health Conditions, and Geriatric Syndromes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6DEBB-E1DC-4461-A7B9-C2C5FDB8A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70767" y="4301980"/>
            <a:ext cx="5357600" cy="1160213"/>
          </a:xfrm>
        </p:spPr>
        <p:txBody>
          <a:bodyPr/>
          <a:lstStyle/>
          <a:p>
            <a:pPr algn="l"/>
            <a:r>
              <a:rPr lang="en-US" dirty="0"/>
              <a:t>Chapter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F88CE6-5BCA-4AEC-8823-C249A6AE6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508" y="2376255"/>
            <a:ext cx="2807319" cy="2105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0FE4E14-4303-B645-B813-FEAD0DFCC9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767" y="6027401"/>
            <a:ext cx="2542122" cy="28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908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B5FE1-1E10-4863-86BF-C22611238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8436" y="1206089"/>
            <a:ext cx="7796540" cy="1077229"/>
          </a:xfrm>
        </p:spPr>
        <p:txBody>
          <a:bodyPr/>
          <a:lstStyle/>
          <a:p>
            <a:pPr algn="l"/>
            <a:r>
              <a:rPr lang="en-US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Frontline Living Old in America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605B5-A929-4D81-B209-5B18A1DF3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436" y="2450149"/>
            <a:ext cx="7796540" cy="3997828"/>
          </a:xfrm>
        </p:spPr>
        <p:txBody>
          <a:bodyPr>
            <a:normAutofit/>
          </a:bodyPr>
          <a:lstStyle/>
          <a:p>
            <a:r>
              <a:rPr lang="en-US" dirty="0"/>
              <a:t>As you watch please jot down your thoughts, perceptions, feelings. </a:t>
            </a:r>
          </a:p>
          <a:p>
            <a:r>
              <a:rPr lang="en-US" dirty="0"/>
              <a:t>Be ready to compare and contrast what we have learned in class and what this video is telling us. </a:t>
            </a:r>
          </a:p>
          <a:p>
            <a:r>
              <a:rPr lang="en-US" dirty="0"/>
              <a:t>Let’s make some connections. </a:t>
            </a:r>
          </a:p>
          <a:p>
            <a:endParaRPr lang="en-US" dirty="0"/>
          </a:p>
          <a:p>
            <a:r>
              <a:rPr lang="en-US" dirty="0"/>
              <a:t>I am grateful that you will watch</a:t>
            </a:r>
          </a:p>
          <a:p>
            <a:pPr marL="0" indent="0">
              <a:buNone/>
            </a:pPr>
            <a:r>
              <a:rPr lang="en-US" dirty="0"/>
              <a:t>and consider this video.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B9F0FD-C3A4-440E-A510-478B48209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823" y="4133868"/>
            <a:ext cx="3856848" cy="23141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0401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FB2AA-4242-4627-ADC4-B47D5B781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6770" y="1239053"/>
            <a:ext cx="7796540" cy="668709"/>
          </a:xfrm>
        </p:spPr>
        <p:txBody>
          <a:bodyPr/>
          <a:lstStyle/>
          <a:p>
            <a:pPr algn="l"/>
            <a:r>
              <a:rPr lang="en-US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3E9D1-9458-4200-87F5-8892D13BA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6770" y="2074593"/>
            <a:ext cx="7796540" cy="2476853"/>
          </a:xfrm>
        </p:spPr>
        <p:txBody>
          <a:bodyPr/>
          <a:lstStyle/>
          <a:p>
            <a:r>
              <a:rPr lang="en-US" dirty="0"/>
              <a:t>Define chronic, acute, geriatric syndromes</a:t>
            </a:r>
          </a:p>
          <a:p>
            <a:pPr lvl="1"/>
            <a:r>
              <a:rPr lang="en-US" dirty="0"/>
              <a:t>Their affect on healthy, disability, and death</a:t>
            </a:r>
          </a:p>
          <a:p>
            <a:pPr marL="0" indent="0">
              <a:buNone/>
            </a:pPr>
            <a:r>
              <a:rPr lang="en-US" dirty="0"/>
              <a:t>How Recreational Therapy can make an impact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F31542-2A3C-4191-B2E5-2088C3639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398" y="4551446"/>
            <a:ext cx="3086100" cy="1476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62801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B600A-0811-4A55-94E6-507B54BB9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834" y="958663"/>
            <a:ext cx="7958331" cy="1077229"/>
          </a:xfrm>
        </p:spPr>
        <p:txBody>
          <a:bodyPr/>
          <a:lstStyle/>
          <a:p>
            <a:pPr algn="ctr"/>
            <a:r>
              <a:rPr lang="en-US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Chronic Illness</a:t>
            </a:r>
            <a:endParaRPr lang="en-US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40EA694-79DE-457B-A164-CA0187F334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24845" y="2388020"/>
            <a:ext cx="5369864" cy="26312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715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9B04F-CE00-4477-8E5C-7EBDB17BB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348" y="1226372"/>
            <a:ext cx="7950984" cy="811757"/>
          </a:xfrm>
        </p:spPr>
        <p:txBody>
          <a:bodyPr/>
          <a:lstStyle/>
          <a:p>
            <a:pPr algn="l"/>
            <a:r>
              <a:rPr lang="en-US" b="1" dirty="0"/>
              <a:t>Common Chronic Illnesses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CD917-2065-4922-B859-3E82C708A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63849" y="2202723"/>
            <a:ext cx="3891960" cy="3997828"/>
          </a:xfrm>
        </p:spPr>
        <p:txBody>
          <a:bodyPr>
            <a:noAutofit/>
          </a:bodyPr>
          <a:lstStyle/>
          <a:p>
            <a:r>
              <a:rPr lang="en-US" sz="2800" dirty="0"/>
              <a:t>Heart Disease</a:t>
            </a:r>
          </a:p>
          <a:p>
            <a:r>
              <a:rPr lang="en-US" sz="2800" dirty="0"/>
              <a:t>Cancer</a:t>
            </a:r>
          </a:p>
          <a:p>
            <a:r>
              <a:rPr lang="en-US" sz="2800" dirty="0"/>
              <a:t>Stroke</a:t>
            </a:r>
          </a:p>
          <a:p>
            <a:r>
              <a:rPr lang="en-US" sz="2800" dirty="0"/>
              <a:t>Diabetes</a:t>
            </a:r>
          </a:p>
          <a:p>
            <a:r>
              <a:rPr lang="en-US" sz="2800" dirty="0"/>
              <a:t>Chronic Respiratory (Lung) Disease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5E397-38EC-460E-9E81-29251BBC63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25110" y="2202721"/>
            <a:ext cx="5457233" cy="4359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" dirty="0"/>
              <a:t>In groups…</a:t>
            </a:r>
          </a:p>
          <a:p>
            <a:pPr marL="0" indent="0">
              <a:buNone/>
            </a:pPr>
            <a:r>
              <a:rPr lang="en-US" sz="1000" dirty="0"/>
              <a:t>Review a reputable website (.org, .</a:t>
            </a:r>
            <a:r>
              <a:rPr lang="en-US" sz="1000" dirty="0" err="1"/>
              <a:t>edu</a:t>
            </a:r>
            <a:r>
              <a:rPr lang="en-US" sz="1000" dirty="0"/>
              <a:t>, .gov)</a:t>
            </a:r>
          </a:p>
          <a:p>
            <a:pPr marL="0" indent="0">
              <a:buNone/>
            </a:pPr>
            <a:r>
              <a:rPr lang="en-US" sz="1000" dirty="0"/>
              <a:t>Chronic Health Conditions</a:t>
            </a:r>
          </a:p>
          <a:p>
            <a:pPr marL="0" indent="0">
              <a:buNone/>
            </a:pPr>
            <a:r>
              <a:rPr lang="en-US" sz="1000" dirty="0"/>
              <a:t>Directions:  Student groups will be expected to complete a review of a Chronic Health Conditions. </a:t>
            </a:r>
          </a:p>
          <a:p>
            <a:pPr marL="514350" indent="-514350">
              <a:buAutoNum type="alphaUcPeriod"/>
            </a:pPr>
            <a:r>
              <a:rPr lang="en-US" sz="1000" dirty="0"/>
              <a:t>_____ Define the disability (cite your source). </a:t>
            </a:r>
          </a:p>
          <a:p>
            <a:pPr marL="514350" indent="-514350">
              <a:buAutoNum type="alphaUcPeriod" startAt="2"/>
            </a:pPr>
            <a:r>
              <a:rPr lang="en-US" sz="1000" dirty="0"/>
              <a:t>_____ Describe different types of the disability (i.e., there  are four types of cancer; carcinoma, leukemia. Lymphoma, and sarcoma. </a:t>
            </a:r>
          </a:p>
          <a:p>
            <a:pPr marL="514350" indent="-514350">
              <a:buAutoNum type="alphaUcPeriod" startAt="2"/>
            </a:pPr>
            <a:r>
              <a:rPr lang="en-US" sz="1000" dirty="0"/>
              <a:t>_____ Describe the incidence/prevalence in the USA including relative survival rates.</a:t>
            </a:r>
          </a:p>
          <a:p>
            <a:pPr marL="514350" indent="-514350">
              <a:buAutoNum type="alphaUcPeriod" startAt="2"/>
            </a:pPr>
            <a:r>
              <a:rPr lang="en-US" sz="1000" dirty="0"/>
              <a:t>_____ Describe the age that this condition typically occurs. </a:t>
            </a:r>
          </a:p>
          <a:p>
            <a:pPr marL="0" indent="0">
              <a:buNone/>
            </a:pPr>
            <a:r>
              <a:rPr lang="en-US" sz="1000" dirty="0"/>
              <a:t>E.         _____ Describe the cause(s) of this condition. </a:t>
            </a:r>
          </a:p>
          <a:p>
            <a:pPr marL="0" indent="0">
              <a:buNone/>
            </a:pPr>
            <a:r>
              <a:rPr lang="en-US" sz="1000" dirty="0"/>
              <a:t>F.          _____ What do you think are some practical implications for recreation/leisure participating regarding this condition?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392BCA-95DD-4195-8655-C8C1762FC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3747" y="23252"/>
            <a:ext cx="2171700" cy="2105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6563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45EF060-F1F2-42DE-82E6-F96ECE535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952" y="1118795"/>
            <a:ext cx="7796540" cy="766490"/>
          </a:xfrm>
        </p:spPr>
        <p:txBody>
          <a:bodyPr/>
          <a:lstStyle/>
          <a:p>
            <a:pPr algn="l"/>
            <a:r>
              <a:rPr lang="en-US" b="1" dirty="0"/>
              <a:t>Geriatric Syndromes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965161-1540-4714-B560-295126F07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9952" y="2052116"/>
            <a:ext cx="7796540" cy="3002484"/>
          </a:xfrm>
        </p:spPr>
        <p:txBody>
          <a:bodyPr/>
          <a:lstStyle/>
          <a:p>
            <a:r>
              <a:rPr lang="en-US" dirty="0"/>
              <a:t>Common clinical conditions that do not fit into specific disease categories </a:t>
            </a:r>
          </a:p>
          <a:p>
            <a:r>
              <a:rPr lang="en-US" dirty="0"/>
              <a:t>Multiple causes, involve many parts of the body, and interfere with a person’s function and well-being </a:t>
            </a:r>
          </a:p>
          <a:p>
            <a:r>
              <a:rPr lang="en-US" dirty="0"/>
              <a:t>Increase risk of death and disability</a:t>
            </a:r>
          </a:p>
          <a:p>
            <a:r>
              <a:rPr lang="en-US" dirty="0"/>
              <a:t>Chief complaint of older adults seeking medical care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DD609A-983C-4801-9CD8-A36BA5868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8444" y="5054600"/>
            <a:ext cx="3181350" cy="143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10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E6EC-56E9-4537-9CB5-356DB4067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106" y="993157"/>
            <a:ext cx="7950984" cy="1081705"/>
          </a:xfrm>
        </p:spPr>
        <p:txBody>
          <a:bodyPr/>
          <a:lstStyle/>
          <a:p>
            <a:pPr algn="l"/>
            <a:r>
              <a:rPr lang="en-US" b="1" dirty="0"/>
              <a:t>Geriatric Syndromes -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6BA0C-C872-4A6C-AE6D-33DBC1DB37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9106" y="1713250"/>
            <a:ext cx="4774372" cy="5144750"/>
          </a:xfrm>
        </p:spPr>
        <p:txBody>
          <a:bodyPr>
            <a:noAutofit/>
          </a:bodyPr>
          <a:lstStyle/>
          <a:p>
            <a:r>
              <a:rPr lang="en-US" sz="1600" b="1" dirty="0"/>
              <a:t>Dementia</a:t>
            </a:r>
          </a:p>
          <a:p>
            <a:pPr lvl="1"/>
            <a:r>
              <a:rPr lang="en-US" sz="1600" dirty="0"/>
              <a:t>Review the Alzheimer's Association Website</a:t>
            </a:r>
          </a:p>
          <a:p>
            <a:pPr lvl="2"/>
            <a:r>
              <a:rPr lang="en-US" dirty="0"/>
              <a:t>Go to Facts and Figures (watch Video)</a:t>
            </a:r>
          </a:p>
          <a:p>
            <a:pPr lvl="2"/>
            <a:r>
              <a:rPr lang="en-US" dirty="0"/>
              <a:t>What are the Ten Signs of Dementia</a:t>
            </a:r>
          </a:p>
          <a:p>
            <a:pPr lvl="2"/>
            <a:r>
              <a:rPr lang="en-US" dirty="0"/>
              <a:t>Share at least 4 different types of dementia</a:t>
            </a:r>
          </a:p>
          <a:p>
            <a:pPr lvl="2"/>
            <a:r>
              <a:rPr lang="en-US" dirty="0"/>
              <a:t>Find a personal story on the WWW and share what you found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1AC6D-6D4F-456A-8F0C-E6368F0C1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77394" y="1744159"/>
            <a:ext cx="3894222" cy="3997829"/>
          </a:xfrm>
        </p:spPr>
        <p:txBody>
          <a:bodyPr>
            <a:noAutofit/>
          </a:bodyPr>
          <a:lstStyle/>
          <a:p>
            <a:r>
              <a:rPr lang="en-US" sz="1600" b="1" dirty="0"/>
              <a:t>Delirium</a:t>
            </a:r>
          </a:p>
          <a:p>
            <a:pPr lvl="1"/>
            <a:r>
              <a:rPr lang="en-US" sz="1600" dirty="0"/>
              <a:t>Go to Mayo Clinic Website</a:t>
            </a:r>
          </a:p>
          <a:p>
            <a:pPr lvl="2"/>
            <a:r>
              <a:rPr lang="en-US" dirty="0"/>
              <a:t>What is delirium</a:t>
            </a:r>
          </a:p>
          <a:p>
            <a:pPr lvl="2"/>
            <a:r>
              <a:rPr lang="en-US" dirty="0"/>
              <a:t>What changes might occur</a:t>
            </a:r>
          </a:p>
          <a:p>
            <a:pPr lvl="2"/>
            <a:r>
              <a:rPr lang="en-US" dirty="0"/>
              <a:t>What are the three types</a:t>
            </a:r>
          </a:p>
          <a:p>
            <a:pPr lvl="2"/>
            <a:r>
              <a:rPr lang="en-US" dirty="0"/>
              <a:t>What causes delirium</a:t>
            </a:r>
          </a:p>
          <a:p>
            <a:pPr lvl="2"/>
            <a:r>
              <a:rPr lang="en-US" dirty="0"/>
              <a:t>Find a personal story on the WWW and share what you found</a:t>
            </a:r>
          </a:p>
        </p:txBody>
      </p:sp>
    </p:spTree>
    <p:extLst>
      <p:ext uri="{BB962C8B-B14F-4D97-AF65-F5344CB8AC3E}">
        <p14:creationId xmlns:p14="http://schemas.microsoft.com/office/powerpoint/2010/main" val="2045078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E6EC-56E9-4537-9CB5-356DB4067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106" y="993157"/>
            <a:ext cx="7950984" cy="1081705"/>
          </a:xfrm>
        </p:spPr>
        <p:txBody>
          <a:bodyPr/>
          <a:lstStyle/>
          <a:p>
            <a:pPr algn="l"/>
            <a:r>
              <a:rPr lang="en-US" b="1" dirty="0"/>
              <a:t>Geriatric Syndromes -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6BA0C-C872-4A6C-AE6D-33DBC1DB37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9106" y="2074862"/>
            <a:ext cx="4774372" cy="3789981"/>
          </a:xfrm>
        </p:spPr>
        <p:txBody>
          <a:bodyPr>
            <a:noAutofit/>
          </a:bodyPr>
          <a:lstStyle/>
          <a:p>
            <a:r>
              <a:rPr lang="en-US" sz="1400" b="1" dirty="0"/>
              <a:t>Incontinence</a:t>
            </a:r>
          </a:p>
          <a:p>
            <a:pPr lvl="1"/>
            <a:r>
              <a:rPr lang="en-US" sz="1400" dirty="0"/>
              <a:t>Go to the National Institute on Aging website</a:t>
            </a:r>
          </a:p>
          <a:p>
            <a:pPr lvl="2"/>
            <a:r>
              <a:rPr lang="en-US" sz="1400" dirty="0"/>
              <a:t>What is incontinence?</a:t>
            </a:r>
          </a:p>
          <a:p>
            <a:pPr lvl="2"/>
            <a:r>
              <a:rPr lang="en-US" sz="1400" dirty="0"/>
              <a:t>What causes it?</a:t>
            </a:r>
          </a:p>
          <a:p>
            <a:pPr lvl="2"/>
            <a:r>
              <a:rPr lang="en-US" sz="1400" dirty="0"/>
              <a:t>Watch the Video “How Aging Affects Bladder Health”</a:t>
            </a:r>
          </a:p>
          <a:p>
            <a:pPr lvl="2"/>
            <a:r>
              <a:rPr lang="en-US" sz="1400" dirty="0"/>
              <a:t>What are the types?</a:t>
            </a:r>
          </a:p>
          <a:p>
            <a:pPr lvl="2"/>
            <a:r>
              <a:rPr lang="en-US" sz="1400" dirty="0"/>
              <a:t>What are the treatments and how to manage?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1AC6D-6D4F-456A-8F0C-E6368F0C1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8453" y="2105771"/>
            <a:ext cx="3894222" cy="4312396"/>
          </a:xfrm>
        </p:spPr>
        <p:txBody>
          <a:bodyPr>
            <a:noAutofit/>
          </a:bodyPr>
          <a:lstStyle/>
          <a:p>
            <a:r>
              <a:rPr lang="en-US" sz="1400" b="1" dirty="0"/>
              <a:t>Falls</a:t>
            </a:r>
          </a:p>
          <a:p>
            <a:pPr lvl="1"/>
            <a:r>
              <a:rPr lang="en-US" sz="1400" dirty="0"/>
              <a:t>Review the CDC Older Adults Falls website</a:t>
            </a:r>
          </a:p>
          <a:p>
            <a:pPr lvl="2"/>
            <a:r>
              <a:rPr lang="en-US" sz="1400" dirty="0"/>
              <a:t>What are some important facts?</a:t>
            </a:r>
          </a:p>
          <a:p>
            <a:pPr lvl="2"/>
            <a:r>
              <a:rPr lang="en-US" sz="1400" dirty="0"/>
              <a:t>What are examples of Older Adult Falls Programs?</a:t>
            </a:r>
          </a:p>
          <a:p>
            <a:pPr lvl="2"/>
            <a:r>
              <a:rPr lang="en-US" sz="1400" dirty="0"/>
              <a:t>Click onto A CDC Compendium of Effective Fall Interventions:</a:t>
            </a:r>
          </a:p>
          <a:p>
            <a:pPr marL="457200" lvl="1" indent="0">
              <a:buNone/>
            </a:pPr>
            <a:r>
              <a:rPr lang="en-US" sz="1400" dirty="0"/>
              <a:t>	What Works for Community-Dwelling Older Adults. Review two programs  </a:t>
            </a:r>
          </a:p>
          <a:p>
            <a:pPr lvl="2"/>
            <a:r>
              <a:rPr lang="en-US" sz="1400" dirty="0"/>
              <a:t>How do you prevent falls?</a:t>
            </a:r>
          </a:p>
        </p:txBody>
      </p:sp>
    </p:spTree>
    <p:extLst>
      <p:ext uri="{BB962C8B-B14F-4D97-AF65-F5344CB8AC3E}">
        <p14:creationId xmlns:p14="http://schemas.microsoft.com/office/powerpoint/2010/main" val="2130408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E6EC-56E9-4537-9CB5-356DB4067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106" y="993157"/>
            <a:ext cx="7950984" cy="1081705"/>
          </a:xfrm>
        </p:spPr>
        <p:txBody>
          <a:bodyPr/>
          <a:lstStyle/>
          <a:p>
            <a:pPr algn="l"/>
            <a:r>
              <a:rPr lang="en-US" b="1" dirty="0"/>
              <a:t>Geriatric Syndromes - Examples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1AC6D-6D4F-456A-8F0C-E6368F0C1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79106" y="1968649"/>
            <a:ext cx="9392510" cy="4410636"/>
          </a:xfrm>
        </p:spPr>
        <p:txBody>
          <a:bodyPr>
            <a:noAutofit/>
          </a:bodyPr>
          <a:lstStyle/>
          <a:p>
            <a:r>
              <a:rPr lang="en-US" sz="1600" b="1" dirty="0"/>
              <a:t>Osteoporosis</a:t>
            </a:r>
          </a:p>
          <a:p>
            <a:pPr lvl="1"/>
            <a:r>
              <a:rPr lang="en-US" sz="1600" dirty="0"/>
              <a:t>Review Mayo Clinic website for Osteoporosis</a:t>
            </a:r>
          </a:p>
          <a:p>
            <a:pPr lvl="2"/>
            <a:r>
              <a:rPr lang="en-US" dirty="0"/>
              <a:t>What are the symptoms, causes, risk factors?</a:t>
            </a:r>
          </a:p>
          <a:p>
            <a:pPr lvl="2"/>
            <a:r>
              <a:rPr lang="en-US" dirty="0"/>
              <a:t>How do hormones, diets, and medications effect?</a:t>
            </a:r>
          </a:p>
          <a:p>
            <a:pPr lvl="2"/>
            <a:r>
              <a:rPr lang="en-US" dirty="0"/>
              <a:t>Describe prevention efforts</a:t>
            </a:r>
          </a:p>
          <a:p>
            <a:pPr lvl="2"/>
            <a:r>
              <a:rPr lang="en-US" dirty="0"/>
              <a:t>Find a personal story on the WWW and share what you found</a:t>
            </a:r>
          </a:p>
          <a:p>
            <a:pPr lvl="2"/>
            <a:endParaRPr lang="en-US" dirty="0"/>
          </a:p>
          <a:p>
            <a:r>
              <a:rPr lang="en-US" sz="1600" dirty="0"/>
              <a:t>Share what you have found using a short PowerPoint. Share with the class. </a:t>
            </a:r>
          </a:p>
        </p:txBody>
      </p:sp>
    </p:spTree>
    <p:extLst>
      <p:ext uri="{BB962C8B-B14F-4D97-AF65-F5344CB8AC3E}">
        <p14:creationId xmlns:p14="http://schemas.microsoft.com/office/powerpoint/2010/main" val="122058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731D32-C3D8-41BB-B366-C568E12F5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518" y="1303215"/>
            <a:ext cx="7956560" cy="1078348"/>
          </a:xfrm>
        </p:spPr>
        <p:txBody>
          <a:bodyPr/>
          <a:lstStyle/>
          <a:p>
            <a:pPr algn="l"/>
            <a:r>
              <a:rPr lang="en-US" b="1" dirty="0"/>
              <a:t>Acute Illness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F066195-9C61-40A0-BA7A-813F84B90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78518" y="2224237"/>
            <a:ext cx="3896467" cy="713818"/>
          </a:xfrm>
        </p:spPr>
        <p:txBody>
          <a:bodyPr/>
          <a:lstStyle/>
          <a:p>
            <a:r>
              <a:rPr lang="en-US" dirty="0"/>
              <a:t>Review Acute Illnesses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E16781-730D-4A88-907D-4EEBC53FE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78518" y="3023453"/>
            <a:ext cx="3893623" cy="307143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Pneumonia</a:t>
            </a:r>
          </a:p>
          <a:p>
            <a:r>
              <a:rPr lang="en-US" dirty="0"/>
              <a:t>Influenza</a:t>
            </a:r>
          </a:p>
          <a:p>
            <a:r>
              <a:rPr lang="en-US" dirty="0"/>
              <a:t>Common Cold</a:t>
            </a:r>
          </a:p>
          <a:p>
            <a:r>
              <a:rPr lang="en-US" dirty="0"/>
              <a:t>Acute bronchitis</a:t>
            </a:r>
          </a:p>
          <a:p>
            <a:r>
              <a:rPr lang="en-US" dirty="0"/>
              <a:t>Urinary Tract infections</a:t>
            </a:r>
          </a:p>
          <a:p>
            <a:r>
              <a:rPr lang="en-US" dirty="0"/>
              <a:t>Diarrhea</a:t>
            </a:r>
          </a:p>
          <a:p>
            <a:r>
              <a:rPr lang="en-US" dirty="0"/>
              <a:t>Shingles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1E8ADE-9E2D-41D0-B3D8-21C4E6B30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35146" y="2581146"/>
            <a:ext cx="3899798" cy="713818"/>
          </a:xfrm>
        </p:spPr>
        <p:txBody>
          <a:bodyPr/>
          <a:lstStyle/>
          <a:p>
            <a:r>
              <a:rPr lang="en-US" dirty="0"/>
              <a:t>Describe the goal of Recreational Therapy 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AAACC92-83A7-4D7D-93CF-443D3213EB6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72141" y="3672868"/>
            <a:ext cx="3900487" cy="20509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DCE97FF6-E073-4EC0-80C5-C9BFCA64455E}"/>
              </a:ext>
            </a:extLst>
          </p:cNvPr>
          <p:cNvSpPr/>
          <p:nvPr/>
        </p:nvSpPr>
        <p:spPr>
          <a:xfrm>
            <a:off x="3350958" y="37961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18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{6FF61846-ACEB-CA4B-9C2D-7CC93C5C4D64}tf16401378</Template>
  <TotalTime>79</TotalTime>
  <Words>521</Words>
  <Application>Microsoft Macintosh PowerPoint</Application>
  <PresentationFormat>Widescreen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MS Shell Dlg 2</vt:lpstr>
      <vt:lpstr>Wingdings</vt:lpstr>
      <vt:lpstr>Wingdings 3</vt:lpstr>
      <vt:lpstr>Madison</vt:lpstr>
      <vt:lpstr>Chronic, Acute Health Conditions, and Geriatric Syndromes</vt:lpstr>
      <vt:lpstr>Introduction</vt:lpstr>
      <vt:lpstr>Chronic Illness</vt:lpstr>
      <vt:lpstr>Common Chronic Illnesses</vt:lpstr>
      <vt:lpstr>Geriatric Syndromes</vt:lpstr>
      <vt:lpstr>Geriatric Syndromes - Examples</vt:lpstr>
      <vt:lpstr>Geriatric Syndromes - Examples</vt:lpstr>
      <vt:lpstr>Geriatric Syndromes - Examples</vt:lpstr>
      <vt:lpstr>Acute Illness</vt:lpstr>
      <vt:lpstr>Frontline Living Old in America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Nancy Richeson</dc:creator>
  <cp:lastModifiedBy>Marissa Willison</cp:lastModifiedBy>
  <cp:revision>13</cp:revision>
  <dcterms:created xsi:type="dcterms:W3CDTF">2019-02-17T23:16:30Z</dcterms:created>
  <dcterms:modified xsi:type="dcterms:W3CDTF">2019-07-08T15:39:48Z</dcterms:modified>
</cp:coreProperties>
</file>