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sldIdLst>
    <p:sldId id="262" r:id="rId2"/>
    <p:sldId id="257" r:id="rId3"/>
    <p:sldId id="283" r:id="rId4"/>
    <p:sldId id="284" r:id="rId5"/>
    <p:sldId id="285" r:id="rId6"/>
    <p:sldId id="286" r:id="rId7"/>
    <p:sldId id="258" r:id="rId8"/>
    <p:sldId id="294" r:id="rId9"/>
    <p:sldId id="300" r:id="rId10"/>
    <p:sldId id="295" r:id="rId11"/>
    <p:sldId id="301" r:id="rId12"/>
    <p:sldId id="296" r:id="rId13"/>
    <p:sldId id="297" r:id="rId14"/>
    <p:sldId id="260" r:id="rId15"/>
    <p:sldId id="282"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520" autoAdjust="0"/>
    <p:restoredTop sz="94694"/>
  </p:normalViewPr>
  <p:slideViewPr>
    <p:cSldViewPr snapToGrid="0" snapToObjects="1">
      <p:cViewPr varScale="1">
        <p:scale>
          <a:sx n="63" d="100"/>
          <a:sy n="63" d="100"/>
        </p:scale>
        <p:origin x="566" y="38"/>
      </p:cViewPr>
      <p:guideLst/>
    </p:cSldViewPr>
  </p:slideViewPr>
  <p:notesTextViewPr>
    <p:cViewPr>
      <p:scale>
        <a:sx n="1" d="1"/>
        <a:sy n="1" d="1"/>
      </p:scale>
      <p:origin x="0" y="0"/>
    </p:cViewPr>
  </p:notesTextViewPr>
  <p:sorterViewPr>
    <p:cViewPr>
      <p:scale>
        <a:sx n="100" d="100"/>
        <a:sy n="100" d="100"/>
      </p:scale>
      <p:origin x="0" y="-379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7EA75E1-594C-B74B-8A53-A849BA5EA23C}" type="datetimeFigureOut">
              <a:rPr lang="en-US" smtClean="0"/>
              <a:t>1/23/2021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428AE6F-64D5-B14B-BC7D-45FE720A7D53}" type="slidenum">
              <a:rPr lang="en-US" smtClean="0"/>
              <a:t>‹#›</a:t>
            </a:fld>
            <a:endParaRPr lang="en-US"/>
          </a:p>
        </p:txBody>
      </p:sp>
    </p:spTree>
    <p:extLst>
      <p:ext uri="{BB962C8B-B14F-4D97-AF65-F5344CB8AC3E}">
        <p14:creationId xmlns:p14="http://schemas.microsoft.com/office/powerpoint/2010/main" val="348109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3D57B95D-F213-D340-A855-298CA46EA1E4}" type="datetimeFigureOut">
              <a:rPr lang="en-US" smtClean="0"/>
              <a:t>1/23/2021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E66F36-0EFE-DB4F-B2DA-78C32C3728B6}" type="slidenum">
              <a:rPr lang="en-US" smtClean="0"/>
              <a:t>‹#›</a:t>
            </a:fld>
            <a:endParaRPr lang="en-US"/>
          </a:p>
        </p:txBody>
      </p:sp>
    </p:spTree>
    <p:extLst>
      <p:ext uri="{BB962C8B-B14F-4D97-AF65-F5344CB8AC3E}">
        <p14:creationId xmlns:p14="http://schemas.microsoft.com/office/powerpoint/2010/main" val="5079987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D57B95D-F213-D340-A855-298CA46EA1E4}" type="datetimeFigureOut">
              <a:rPr lang="en-US" smtClean="0"/>
              <a:t>1/23/2021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E66F36-0EFE-DB4F-B2DA-78C32C3728B6}" type="slidenum">
              <a:rPr lang="en-US" smtClean="0"/>
              <a:t>‹#›</a:t>
            </a:fld>
            <a:endParaRPr lang="en-US"/>
          </a:p>
        </p:txBody>
      </p:sp>
    </p:spTree>
    <p:extLst>
      <p:ext uri="{BB962C8B-B14F-4D97-AF65-F5344CB8AC3E}">
        <p14:creationId xmlns:p14="http://schemas.microsoft.com/office/powerpoint/2010/main" val="17112374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D57B95D-F213-D340-A855-298CA46EA1E4}" type="datetimeFigureOut">
              <a:rPr lang="en-US" smtClean="0"/>
              <a:t>1/23/2021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E66F36-0EFE-DB4F-B2DA-78C32C3728B6}" type="slidenum">
              <a:rPr lang="en-US" smtClean="0"/>
              <a:t>‹#›</a:t>
            </a:fld>
            <a:endParaRPr lang="en-US"/>
          </a:p>
        </p:txBody>
      </p:sp>
    </p:spTree>
    <p:extLst>
      <p:ext uri="{BB962C8B-B14F-4D97-AF65-F5344CB8AC3E}">
        <p14:creationId xmlns:p14="http://schemas.microsoft.com/office/powerpoint/2010/main" val="16663341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D57B95D-F213-D340-A855-298CA46EA1E4}" type="datetimeFigureOut">
              <a:rPr lang="en-US" smtClean="0"/>
              <a:t>1/23/2021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E66F36-0EFE-DB4F-B2DA-78C32C3728B6}" type="slidenum">
              <a:rPr lang="en-US" smtClean="0"/>
              <a:t>‹#›</a:t>
            </a:fld>
            <a:endParaRPr lang="en-US"/>
          </a:p>
        </p:txBody>
      </p:sp>
    </p:spTree>
    <p:extLst>
      <p:ext uri="{BB962C8B-B14F-4D97-AF65-F5344CB8AC3E}">
        <p14:creationId xmlns:p14="http://schemas.microsoft.com/office/powerpoint/2010/main" val="16867213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D57B95D-F213-D340-A855-298CA46EA1E4}" type="datetimeFigureOut">
              <a:rPr lang="en-US" smtClean="0"/>
              <a:t>1/23/2021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E66F36-0EFE-DB4F-B2DA-78C32C3728B6}" type="slidenum">
              <a:rPr lang="en-US" smtClean="0"/>
              <a:t>‹#›</a:t>
            </a:fld>
            <a:endParaRPr lang="en-US"/>
          </a:p>
        </p:txBody>
      </p:sp>
    </p:spTree>
    <p:extLst>
      <p:ext uri="{BB962C8B-B14F-4D97-AF65-F5344CB8AC3E}">
        <p14:creationId xmlns:p14="http://schemas.microsoft.com/office/powerpoint/2010/main" val="19407991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D57B95D-F213-D340-A855-298CA46EA1E4}" type="datetimeFigureOut">
              <a:rPr lang="en-US" smtClean="0"/>
              <a:t>1/23/2021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E66F36-0EFE-DB4F-B2DA-78C32C3728B6}" type="slidenum">
              <a:rPr lang="en-US" smtClean="0"/>
              <a:t>‹#›</a:t>
            </a:fld>
            <a:endParaRPr lang="en-US"/>
          </a:p>
        </p:txBody>
      </p:sp>
    </p:spTree>
    <p:extLst>
      <p:ext uri="{BB962C8B-B14F-4D97-AF65-F5344CB8AC3E}">
        <p14:creationId xmlns:p14="http://schemas.microsoft.com/office/powerpoint/2010/main" val="8817123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D57B95D-F213-D340-A855-298CA46EA1E4}" type="datetimeFigureOut">
              <a:rPr lang="en-US" smtClean="0"/>
              <a:t>1/23/2021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DE66F36-0EFE-DB4F-B2DA-78C32C3728B6}" type="slidenum">
              <a:rPr lang="en-US" smtClean="0"/>
              <a:t>‹#›</a:t>
            </a:fld>
            <a:endParaRPr lang="en-US"/>
          </a:p>
        </p:txBody>
      </p:sp>
    </p:spTree>
    <p:extLst>
      <p:ext uri="{BB962C8B-B14F-4D97-AF65-F5344CB8AC3E}">
        <p14:creationId xmlns:p14="http://schemas.microsoft.com/office/powerpoint/2010/main" val="1302537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D57B95D-F213-D340-A855-298CA46EA1E4}" type="datetimeFigureOut">
              <a:rPr lang="en-US" smtClean="0"/>
              <a:t>1/23/2021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DE66F36-0EFE-DB4F-B2DA-78C32C3728B6}" type="slidenum">
              <a:rPr lang="en-US" smtClean="0"/>
              <a:t>‹#›</a:t>
            </a:fld>
            <a:endParaRPr lang="en-US"/>
          </a:p>
        </p:txBody>
      </p:sp>
    </p:spTree>
    <p:extLst>
      <p:ext uri="{BB962C8B-B14F-4D97-AF65-F5344CB8AC3E}">
        <p14:creationId xmlns:p14="http://schemas.microsoft.com/office/powerpoint/2010/main" val="2985910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57B95D-F213-D340-A855-298CA46EA1E4}" type="datetimeFigureOut">
              <a:rPr lang="en-US" smtClean="0"/>
              <a:t>1/23/2021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DE66F36-0EFE-DB4F-B2DA-78C32C3728B6}" type="slidenum">
              <a:rPr lang="en-US" smtClean="0"/>
              <a:t>‹#›</a:t>
            </a:fld>
            <a:endParaRPr lang="en-US"/>
          </a:p>
        </p:txBody>
      </p:sp>
    </p:spTree>
    <p:extLst>
      <p:ext uri="{BB962C8B-B14F-4D97-AF65-F5344CB8AC3E}">
        <p14:creationId xmlns:p14="http://schemas.microsoft.com/office/powerpoint/2010/main" val="18974401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D57B95D-F213-D340-A855-298CA46EA1E4}" type="datetimeFigureOut">
              <a:rPr lang="en-US" smtClean="0"/>
              <a:t>1/23/2021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E66F36-0EFE-DB4F-B2DA-78C32C3728B6}" type="slidenum">
              <a:rPr lang="en-US" smtClean="0"/>
              <a:t>‹#›</a:t>
            </a:fld>
            <a:endParaRPr lang="en-US"/>
          </a:p>
        </p:txBody>
      </p:sp>
    </p:spTree>
    <p:extLst>
      <p:ext uri="{BB962C8B-B14F-4D97-AF65-F5344CB8AC3E}">
        <p14:creationId xmlns:p14="http://schemas.microsoft.com/office/powerpoint/2010/main" val="1441741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D57B95D-F213-D340-A855-298CA46EA1E4}" type="datetimeFigureOut">
              <a:rPr lang="en-US" smtClean="0"/>
              <a:t>1/23/2021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E66F36-0EFE-DB4F-B2DA-78C32C3728B6}" type="slidenum">
              <a:rPr lang="en-US" smtClean="0"/>
              <a:t>‹#›</a:t>
            </a:fld>
            <a:endParaRPr lang="en-US"/>
          </a:p>
        </p:txBody>
      </p:sp>
    </p:spTree>
    <p:extLst>
      <p:ext uri="{BB962C8B-B14F-4D97-AF65-F5344CB8AC3E}">
        <p14:creationId xmlns:p14="http://schemas.microsoft.com/office/powerpoint/2010/main" val="7740239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57B95D-F213-D340-A855-298CA46EA1E4}" type="datetimeFigureOut">
              <a:rPr lang="en-US" smtClean="0"/>
              <a:t>1/23/2021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E66F36-0EFE-DB4F-B2DA-78C32C3728B6}" type="slidenum">
              <a:rPr lang="en-US" smtClean="0"/>
              <a:t>‹#›</a:t>
            </a:fld>
            <a:endParaRPr lang="en-US"/>
          </a:p>
        </p:txBody>
      </p:sp>
    </p:spTree>
    <p:extLst>
      <p:ext uri="{BB962C8B-B14F-4D97-AF65-F5344CB8AC3E}">
        <p14:creationId xmlns:p14="http://schemas.microsoft.com/office/powerpoint/2010/main" val="1382807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18158" y="2588656"/>
            <a:ext cx="11851340" cy="1388554"/>
          </a:xfrm>
        </p:spPr>
        <p:txBody>
          <a:bodyPr>
            <a:normAutofit/>
          </a:bodyPr>
          <a:lstStyle/>
          <a:p>
            <a:r>
              <a:rPr lang="en-US" sz="4000" dirty="0"/>
              <a:t>The Flourishing through Leisure Model: An Ecological Extension of the Leisure and Well-Being Model</a:t>
            </a:r>
          </a:p>
        </p:txBody>
      </p:sp>
      <p:sp>
        <p:nvSpPr>
          <p:cNvPr id="3" name="Subtitle 2"/>
          <p:cNvSpPr>
            <a:spLocks noGrp="1"/>
          </p:cNvSpPr>
          <p:nvPr>
            <p:ph type="subTitle" idx="1"/>
          </p:nvPr>
        </p:nvSpPr>
        <p:spPr>
          <a:xfrm>
            <a:off x="3327085" y="4537292"/>
            <a:ext cx="7657908" cy="1570900"/>
          </a:xfrm>
        </p:spPr>
        <p:txBody>
          <a:bodyPr>
            <a:normAutofit/>
          </a:bodyPr>
          <a:lstStyle/>
          <a:p>
            <a:r>
              <a:rPr lang="en-US" dirty="0"/>
              <a:t>The golden currant is a highly adaptable plant that provides many benefits, from its beautiful blooms to abundant fruit. It provides sustenance to many living beings and has been used to create art by indigenous peoples.</a:t>
            </a:r>
          </a:p>
          <a:p>
            <a:endParaRPr lang="en-US" dirty="0"/>
          </a:p>
        </p:txBody>
      </p:sp>
      <p:sp>
        <p:nvSpPr>
          <p:cNvPr id="5" name="TextBox 4"/>
          <p:cNvSpPr txBox="1"/>
          <p:nvPr/>
        </p:nvSpPr>
        <p:spPr>
          <a:xfrm>
            <a:off x="3585972" y="723777"/>
            <a:ext cx="4715256" cy="1692771"/>
          </a:xfrm>
          <a:prstGeom prst="rect">
            <a:avLst/>
          </a:prstGeom>
          <a:noFill/>
        </p:spPr>
        <p:txBody>
          <a:bodyPr wrap="square" rtlCol="0">
            <a:spAutoFit/>
          </a:bodyPr>
          <a:lstStyle/>
          <a:p>
            <a:pPr algn="ctr"/>
            <a:r>
              <a:rPr lang="en-US" sz="4000" i="1" dirty="0">
                <a:latin typeface="+mj-lt"/>
              </a:rPr>
              <a:t>Part I: Foundations</a:t>
            </a:r>
            <a:endParaRPr lang="en-US" sz="4000" dirty="0">
              <a:latin typeface="+mj-lt"/>
            </a:endParaRPr>
          </a:p>
          <a:p>
            <a:pPr algn="ctr"/>
            <a:endParaRPr lang="en-US" sz="2400" dirty="0">
              <a:latin typeface="+mj-lt"/>
            </a:endParaRPr>
          </a:p>
          <a:p>
            <a:pPr algn="ctr"/>
            <a:r>
              <a:rPr lang="en-US" sz="4000" dirty="0">
                <a:latin typeface="+mj-lt"/>
              </a:rPr>
              <a:t>Chapter 4</a:t>
            </a:r>
          </a:p>
        </p:txBody>
      </p:sp>
      <p:sp>
        <p:nvSpPr>
          <p:cNvPr id="6" name="TextBox 5"/>
          <p:cNvSpPr txBox="1"/>
          <p:nvPr/>
        </p:nvSpPr>
        <p:spPr>
          <a:xfrm>
            <a:off x="4861560" y="6477000"/>
            <a:ext cx="2764536" cy="369332"/>
          </a:xfrm>
          <a:prstGeom prst="rect">
            <a:avLst/>
          </a:prstGeom>
          <a:noFill/>
        </p:spPr>
        <p:txBody>
          <a:bodyPr wrap="square" rtlCol="0">
            <a:spAutoFit/>
          </a:bodyPr>
          <a:lstStyle/>
          <a:p>
            <a:pPr algn="ctr"/>
            <a:r>
              <a:rPr lang="en-US" dirty="0">
                <a:solidFill>
                  <a:schemeClr val="bg1">
                    <a:lumMod val="50000"/>
                  </a:schemeClr>
                </a:solidFill>
              </a:rPr>
              <a:t>Anderson &amp; Heyne (2021)</a:t>
            </a:r>
          </a:p>
        </p:txBody>
      </p:sp>
      <p:pic>
        <p:nvPicPr>
          <p:cNvPr id="4" name="Picture 2" descr="Ch4%20GoldenCurran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00296" y="4149318"/>
            <a:ext cx="1828800" cy="2103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493393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595" y="121477"/>
            <a:ext cx="10939272" cy="1325563"/>
          </a:xfrm>
        </p:spPr>
        <p:txBody>
          <a:bodyPr>
            <a:normAutofit/>
          </a:bodyPr>
          <a:lstStyle/>
          <a:p>
            <a:pPr algn="ctr"/>
            <a:r>
              <a:rPr lang="en-US" sz="4000" dirty="0"/>
              <a:t>Developing Cognitive Strengths and Resources</a:t>
            </a:r>
          </a:p>
        </p:txBody>
      </p:sp>
      <p:sp>
        <p:nvSpPr>
          <p:cNvPr id="4" name="Rectangle 3"/>
          <p:cNvSpPr/>
          <p:nvPr/>
        </p:nvSpPr>
        <p:spPr>
          <a:xfrm>
            <a:off x="4717364" y="6366748"/>
            <a:ext cx="2610971" cy="369332"/>
          </a:xfrm>
          <a:prstGeom prst="rect">
            <a:avLst/>
          </a:prstGeom>
        </p:spPr>
        <p:txBody>
          <a:bodyPr wrap="none">
            <a:spAutoFit/>
          </a:bodyPr>
          <a:lstStyle/>
          <a:p>
            <a:pPr algn="ctr"/>
            <a:r>
              <a:rPr lang="en-US" dirty="0">
                <a:solidFill>
                  <a:schemeClr val="bg1">
                    <a:lumMod val="50000"/>
                  </a:schemeClr>
                </a:solidFill>
              </a:rPr>
              <a:t>Anderson &amp; Heyne (2021)</a:t>
            </a:r>
          </a:p>
        </p:txBody>
      </p:sp>
      <p:pic>
        <p:nvPicPr>
          <p:cNvPr id="5" name="Picture 4" descr="Text&#10;&#10;Description automatically generated">
            <a:extLst>
              <a:ext uri="{FF2B5EF4-FFF2-40B4-BE49-F238E27FC236}">
                <a16:creationId xmlns:a16="http://schemas.microsoft.com/office/drawing/2014/main" id="{A6521557-6070-5F49-9F32-CEC370A04406}"/>
              </a:ext>
            </a:extLst>
          </p:cNvPr>
          <p:cNvPicPr>
            <a:picLocks noChangeAspect="1"/>
          </p:cNvPicPr>
          <p:nvPr/>
        </p:nvPicPr>
        <p:blipFill>
          <a:blip r:embed="rId2"/>
          <a:stretch>
            <a:fillRect/>
          </a:stretch>
        </p:blipFill>
        <p:spPr>
          <a:xfrm>
            <a:off x="1838973" y="1280879"/>
            <a:ext cx="8367752" cy="4998187"/>
          </a:xfrm>
          <a:prstGeom prst="rect">
            <a:avLst/>
          </a:prstGeom>
        </p:spPr>
      </p:pic>
    </p:spTree>
    <p:extLst>
      <p:ext uri="{BB962C8B-B14F-4D97-AF65-F5344CB8AC3E}">
        <p14:creationId xmlns:p14="http://schemas.microsoft.com/office/powerpoint/2010/main" val="19513035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4503" y="121477"/>
            <a:ext cx="10515600" cy="1325563"/>
          </a:xfrm>
        </p:spPr>
        <p:txBody>
          <a:bodyPr>
            <a:normAutofit/>
          </a:bodyPr>
          <a:lstStyle/>
          <a:p>
            <a:pPr algn="ctr"/>
            <a:r>
              <a:rPr lang="en-US" sz="4000" dirty="0"/>
              <a:t>Developing Social Strengths and Resources</a:t>
            </a:r>
          </a:p>
        </p:txBody>
      </p:sp>
      <p:sp>
        <p:nvSpPr>
          <p:cNvPr id="4" name="Rectangle 3"/>
          <p:cNvSpPr/>
          <p:nvPr/>
        </p:nvSpPr>
        <p:spPr>
          <a:xfrm>
            <a:off x="4753938" y="6488668"/>
            <a:ext cx="2610971" cy="369332"/>
          </a:xfrm>
          <a:prstGeom prst="rect">
            <a:avLst/>
          </a:prstGeom>
        </p:spPr>
        <p:txBody>
          <a:bodyPr wrap="none">
            <a:spAutoFit/>
          </a:bodyPr>
          <a:lstStyle/>
          <a:p>
            <a:pPr algn="ctr"/>
            <a:r>
              <a:rPr lang="en-US" dirty="0">
                <a:solidFill>
                  <a:schemeClr val="bg1">
                    <a:lumMod val="50000"/>
                  </a:schemeClr>
                </a:solidFill>
              </a:rPr>
              <a:t>Anderson &amp; Heyne (2021)</a:t>
            </a:r>
          </a:p>
        </p:txBody>
      </p:sp>
      <p:pic>
        <p:nvPicPr>
          <p:cNvPr id="6" name="Picture 5" descr="Text&#10;&#10;Description automatically generated">
            <a:extLst>
              <a:ext uri="{FF2B5EF4-FFF2-40B4-BE49-F238E27FC236}">
                <a16:creationId xmlns:a16="http://schemas.microsoft.com/office/drawing/2014/main" id="{79213884-FDA1-F24C-9707-55C3F1E08CD4}"/>
              </a:ext>
            </a:extLst>
          </p:cNvPr>
          <p:cNvPicPr>
            <a:picLocks noChangeAspect="1"/>
          </p:cNvPicPr>
          <p:nvPr/>
        </p:nvPicPr>
        <p:blipFill>
          <a:blip r:embed="rId2"/>
          <a:stretch>
            <a:fillRect/>
          </a:stretch>
        </p:blipFill>
        <p:spPr>
          <a:xfrm>
            <a:off x="1927608" y="1176941"/>
            <a:ext cx="8629389" cy="5110516"/>
          </a:xfrm>
          <a:prstGeom prst="rect">
            <a:avLst/>
          </a:prstGeom>
        </p:spPr>
      </p:pic>
    </p:spTree>
    <p:extLst>
      <p:ext uri="{BB962C8B-B14F-4D97-AF65-F5344CB8AC3E}">
        <p14:creationId xmlns:p14="http://schemas.microsoft.com/office/powerpoint/2010/main" val="6328312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0120" y="0"/>
            <a:ext cx="10515600" cy="1325563"/>
          </a:xfrm>
        </p:spPr>
        <p:txBody>
          <a:bodyPr>
            <a:normAutofit/>
          </a:bodyPr>
          <a:lstStyle/>
          <a:p>
            <a:pPr algn="ctr"/>
            <a:r>
              <a:rPr lang="en-US" sz="4000" dirty="0"/>
              <a:t>Developing Physical Strengths and Resources</a:t>
            </a:r>
          </a:p>
        </p:txBody>
      </p:sp>
      <p:sp>
        <p:nvSpPr>
          <p:cNvPr id="4" name="Rectangle 3"/>
          <p:cNvSpPr/>
          <p:nvPr/>
        </p:nvSpPr>
        <p:spPr>
          <a:xfrm>
            <a:off x="4936818" y="6366748"/>
            <a:ext cx="2610971" cy="369332"/>
          </a:xfrm>
          <a:prstGeom prst="rect">
            <a:avLst/>
          </a:prstGeom>
        </p:spPr>
        <p:txBody>
          <a:bodyPr wrap="none">
            <a:spAutoFit/>
          </a:bodyPr>
          <a:lstStyle/>
          <a:p>
            <a:pPr algn="ctr"/>
            <a:r>
              <a:rPr lang="en-US" dirty="0">
                <a:solidFill>
                  <a:schemeClr val="bg1">
                    <a:lumMod val="50000"/>
                  </a:schemeClr>
                </a:solidFill>
              </a:rPr>
              <a:t>Anderson &amp; Heyne (2021)</a:t>
            </a:r>
          </a:p>
        </p:txBody>
      </p:sp>
      <p:pic>
        <p:nvPicPr>
          <p:cNvPr id="6" name="Picture 5" descr="Text&#10;&#10;Description automatically generated">
            <a:extLst>
              <a:ext uri="{FF2B5EF4-FFF2-40B4-BE49-F238E27FC236}">
                <a16:creationId xmlns:a16="http://schemas.microsoft.com/office/drawing/2014/main" id="{6146CDAE-21D4-6C48-875D-CFB71885A926}"/>
              </a:ext>
            </a:extLst>
          </p:cNvPr>
          <p:cNvPicPr>
            <a:picLocks noChangeAspect="1"/>
          </p:cNvPicPr>
          <p:nvPr/>
        </p:nvPicPr>
        <p:blipFill>
          <a:blip r:embed="rId2"/>
          <a:stretch>
            <a:fillRect/>
          </a:stretch>
        </p:blipFill>
        <p:spPr>
          <a:xfrm>
            <a:off x="1915255" y="1077890"/>
            <a:ext cx="8653285" cy="5147546"/>
          </a:xfrm>
          <a:prstGeom prst="rect">
            <a:avLst/>
          </a:prstGeom>
        </p:spPr>
      </p:pic>
    </p:spTree>
    <p:extLst>
      <p:ext uri="{BB962C8B-B14F-4D97-AF65-F5344CB8AC3E}">
        <p14:creationId xmlns:p14="http://schemas.microsoft.com/office/powerpoint/2010/main" val="8800900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7202" y="76517"/>
            <a:ext cx="10515600" cy="1325563"/>
          </a:xfrm>
        </p:spPr>
        <p:txBody>
          <a:bodyPr>
            <a:normAutofit/>
          </a:bodyPr>
          <a:lstStyle/>
          <a:p>
            <a:pPr algn="ctr"/>
            <a:r>
              <a:rPr lang="en-US" sz="4000" dirty="0"/>
              <a:t>Developing Spiritual Strengths and Resources</a:t>
            </a:r>
          </a:p>
        </p:txBody>
      </p:sp>
      <p:sp>
        <p:nvSpPr>
          <p:cNvPr id="4" name="Rectangle 3"/>
          <p:cNvSpPr/>
          <p:nvPr/>
        </p:nvSpPr>
        <p:spPr>
          <a:xfrm>
            <a:off x="4880545" y="6378940"/>
            <a:ext cx="2610971" cy="369332"/>
          </a:xfrm>
          <a:prstGeom prst="rect">
            <a:avLst/>
          </a:prstGeom>
        </p:spPr>
        <p:txBody>
          <a:bodyPr wrap="none">
            <a:spAutoFit/>
          </a:bodyPr>
          <a:lstStyle/>
          <a:p>
            <a:pPr algn="ctr"/>
            <a:r>
              <a:rPr lang="en-US" dirty="0">
                <a:solidFill>
                  <a:schemeClr val="bg1">
                    <a:lumMod val="50000"/>
                  </a:schemeClr>
                </a:solidFill>
              </a:rPr>
              <a:t>Anderson &amp; Heyne (2021)</a:t>
            </a:r>
          </a:p>
        </p:txBody>
      </p:sp>
      <p:pic>
        <p:nvPicPr>
          <p:cNvPr id="5" name="Picture 4" descr="Graphical user interface, text, application&#10;&#10;Description automatically generated">
            <a:extLst>
              <a:ext uri="{FF2B5EF4-FFF2-40B4-BE49-F238E27FC236}">
                <a16:creationId xmlns:a16="http://schemas.microsoft.com/office/drawing/2014/main" id="{CD6DC9E1-FD57-9E45-8551-DB962B4C3490}"/>
              </a:ext>
            </a:extLst>
          </p:cNvPr>
          <p:cNvPicPr>
            <a:picLocks noChangeAspect="1"/>
          </p:cNvPicPr>
          <p:nvPr/>
        </p:nvPicPr>
        <p:blipFill>
          <a:blip r:embed="rId2"/>
          <a:stretch>
            <a:fillRect/>
          </a:stretch>
        </p:blipFill>
        <p:spPr>
          <a:xfrm>
            <a:off x="1758688" y="1083878"/>
            <a:ext cx="8854684" cy="5295062"/>
          </a:xfrm>
          <a:prstGeom prst="rect">
            <a:avLst/>
          </a:prstGeom>
        </p:spPr>
      </p:pic>
    </p:spTree>
    <p:extLst>
      <p:ext uri="{BB962C8B-B14F-4D97-AF65-F5344CB8AC3E}">
        <p14:creationId xmlns:p14="http://schemas.microsoft.com/office/powerpoint/2010/main" val="19536102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638" y="2128837"/>
            <a:ext cx="2953512" cy="1325563"/>
          </a:xfrm>
        </p:spPr>
        <p:txBody>
          <a:bodyPr>
            <a:normAutofit fontScale="90000"/>
          </a:bodyPr>
          <a:lstStyle/>
          <a:p>
            <a:pPr algn="ctr"/>
            <a:r>
              <a:rPr lang="en-US" dirty="0"/>
              <a:t>Outcomes the Participant Experiences </a:t>
            </a:r>
          </a:p>
        </p:txBody>
      </p:sp>
      <p:sp>
        <p:nvSpPr>
          <p:cNvPr id="4" name="Rectangle 3"/>
          <p:cNvSpPr/>
          <p:nvPr/>
        </p:nvSpPr>
        <p:spPr>
          <a:xfrm>
            <a:off x="2143908" y="6331188"/>
            <a:ext cx="2610971" cy="369332"/>
          </a:xfrm>
          <a:prstGeom prst="rect">
            <a:avLst/>
          </a:prstGeom>
        </p:spPr>
        <p:txBody>
          <a:bodyPr wrap="none">
            <a:spAutoFit/>
          </a:bodyPr>
          <a:lstStyle/>
          <a:p>
            <a:pPr algn="ctr"/>
            <a:r>
              <a:rPr lang="en-US" dirty="0">
                <a:solidFill>
                  <a:schemeClr val="bg1">
                    <a:lumMod val="50000"/>
                  </a:schemeClr>
                </a:solidFill>
              </a:rPr>
              <a:t>Anderson &amp; Heyne (2021)</a:t>
            </a:r>
          </a:p>
        </p:txBody>
      </p:sp>
      <p:pic>
        <p:nvPicPr>
          <p:cNvPr id="6" name="Picture 5" descr="Diagram&#10;&#10;Description automatically generated">
            <a:extLst>
              <a:ext uri="{FF2B5EF4-FFF2-40B4-BE49-F238E27FC236}">
                <a16:creationId xmlns:a16="http://schemas.microsoft.com/office/drawing/2014/main" id="{7E444BC5-C25F-7D4A-9B0B-A9246902405D}"/>
              </a:ext>
            </a:extLst>
          </p:cNvPr>
          <p:cNvPicPr>
            <a:picLocks noChangeAspect="1"/>
          </p:cNvPicPr>
          <p:nvPr/>
        </p:nvPicPr>
        <p:blipFill>
          <a:blip r:embed="rId2"/>
          <a:stretch>
            <a:fillRect/>
          </a:stretch>
        </p:blipFill>
        <p:spPr>
          <a:xfrm>
            <a:off x="5953714" y="194679"/>
            <a:ext cx="4763054" cy="6505841"/>
          </a:xfrm>
          <a:prstGeom prst="rect">
            <a:avLst/>
          </a:prstGeom>
        </p:spPr>
      </p:pic>
    </p:spTree>
    <p:extLst>
      <p:ext uri="{BB962C8B-B14F-4D97-AF65-F5344CB8AC3E}">
        <p14:creationId xmlns:p14="http://schemas.microsoft.com/office/powerpoint/2010/main" val="26935409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6310" y="103239"/>
            <a:ext cx="10515600" cy="1325563"/>
          </a:xfrm>
        </p:spPr>
        <p:txBody>
          <a:bodyPr/>
          <a:lstStyle/>
          <a:p>
            <a:pPr algn="ctr"/>
            <a:r>
              <a:rPr lang="en-US" dirty="0"/>
              <a:t>Chapter 4 Summary</a:t>
            </a:r>
          </a:p>
        </p:txBody>
      </p:sp>
      <p:sp>
        <p:nvSpPr>
          <p:cNvPr id="4" name="Rectangle 3"/>
          <p:cNvSpPr/>
          <p:nvPr/>
        </p:nvSpPr>
        <p:spPr>
          <a:xfrm>
            <a:off x="4828624" y="6459641"/>
            <a:ext cx="2610971" cy="369332"/>
          </a:xfrm>
          <a:prstGeom prst="rect">
            <a:avLst/>
          </a:prstGeom>
        </p:spPr>
        <p:txBody>
          <a:bodyPr wrap="none">
            <a:spAutoFit/>
          </a:bodyPr>
          <a:lstStyle/>
          <a:p>
            <a:pPr algn="ctr"/>
            <a:r>
              <a:rPr lang="en-US" dirty="0">
                <a:solidFill>
                  <a:schemeClr val="bg1">
                    <a:lumMod val="50000"/>
                  </a:schemeClr>
                </a:solidFill>
              </a:rPr>
              <a:t>Anderson &amp; Heyne (2021)</a:t>
            </a:r>
          </a:p>
        </p:txBody>
      </p:sp>
      <p:pic>
        <p:nvPicPr>
          <p:cNvPr id="5" name="Picture 2" descr="Ch4%20GoldenCurran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51392" y="102588"/>
            <a:ext cx="1032120" cy="1187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Content Placeholder 6">
            <a:extLst>
              <a:ext uri="{FF2B5EF4-FFF2-40B4-BE49-F238E27FC236}">
                <a16:creationId xmlns:a16="http://schemas.microsoft.com/office/drawing/2014/main" id="{81EF73E6-1172-5E45-B60E-87656877F8A7}"/>
              </a:ext>
            </a:extLst>
          </p:cNvPr>
          <p:cNvSpPr>
            <a:spLocks noGrp="1"/>
          </p:cNvSpPr>
          <p:nvPr>
            <p:ph idx="1"/>
          </p:nvPr>
        </p:nvSpPr>
        <p:spPr>
          <a:xfrm>
            <a:off x="489857" y="1186543"/>
            <a:ext cx="11136085" cy="5464628"/>
          </a:xfrm>
        </p:spPr>
        <p:txBody>
          <a:bodyPr>
            <a:normAutofit fontScale="70000" lnSpcReduction="20000"/>
          </a:bodyPr>
          <a:lstStyle/>
          <a:p>
            <a:pPr marL="0" indent="0" fontAlgn="ctr">
              <a:lnSpc>
                <a:spcPct val="120000"/>
              </a:lnSpc>
              <a:buNone/>
            </a:pPr>
            <a:r>
              <a:rPr lang="en-US" dirty="0"/>
              <a:t>In this chapter, you were provided with the following:</a:t>
            </a:r>
          </a:p>
          <a:p>
            <a:pPr marL="747713" lvl="0" indent="-455613" fontAlgn="ctr">
              <a:lnSpc>
                <a:spcPct val="120000"/>
              </a:lnSpc>
              <a:buFont typeface="Wingdings" pitchFamily="2" charset="2"/>
              <a:buChar char="q"/>
            </a:pPr>
            <a:r>
              <a:rPr lang="en-US" dirty="0"/>
              <a:t>A brief review of our definition of therapeutic recreation </a:t>
            </a:r>
          </a:p>
          <a:p>
            <a:pPr marL="747713" lvl="0" indent="-455613" fontAlgn="ctr">
              <a:lnSpc>
                <a:spcPct val="120000"/>
              </a:lnSpc>
              <a:buFont typeface="Wingdings" pitchFamily="2" charset="2"/>
              <a:buChar char="q"/>
            </a:pPr>
            <a:r>
              <a:rPr lang="en-US" dirty="0"/>
              <a:t>A detailed overview of the Flourishing through Leisure Model: An Ecological Extension of the Leisure and Well-Being Model</a:t>
            </a:r>
          </a:p>
          <a:p>
            <a:pPr marL="747713" lvl="0" indent="-455613" fontAlgn="ctr">
              <a:lnSpc>
                <a:spcPct val="120000"/>
              </a:lnSpc>
              <a:buFont typeface="Wingdings" pitchFamily="2" charset="2"/>
              <a:buChar char="q"/>
            </a:pPr>
            <a:r>
              <a:rPr lang="en-US" dirty="0"/>
              <a:t>The ways that the Flourishing through Leisure Model moves recreational therapy practice to an ecological approach and focuses not just on individuals, but on environments and contexts as well</a:t>
            </a:r>
          </a:p>
          <a:p>
            <a:pPr marL="747713" lvl="0" indent="-455613" fontAlgn="ctr">
              <a:lnSpc>
                <a:spcPct val="120000"/>
              </a:lnSpc>
              <a:buFont typeface="Wingdings" pitchFamily="2" charset="2"/>
              <a:buChar char="q"/>
            </a:pPr>
            <a:r>
              <a:rPr lang="en-US" dirty="0"/>
              <a:t>Two main areas of focus for our practice: enhancing the leisure experience and developing strengths and resources, focusing on both the individual </a:t>
            </a:r>
            <a:r>
              <a:rPr lang="en-US" i="1" dirty="0"/>
              <a:t>and</a:t>
            </a:r>
            <a:r>
              <a:rPr lang="en-US" dirty="0"/>
              <a:t> the environment</a:t>
            </a:r>
          </a:p>
          <a:p>
            <a:pPr marL="747713" lvl="0" indent="-455613" fontAlgn="ctr">
              <a:lnSpc>
                <a:spcPct val="120000"/>
              </a:lnSpc>
              <a:buFont typeface="Wingdings" pitchFamily="2" charset="2"/>
              <a:buChar char="q"/>
            </a:pPr>
            <a:r>
              <a:rPr lang="en-US" dirty="0"/>
              <a:t>Strengths defined as leisure, psychological/emotional, cognitive, social, physical, and spiritual, which can be developed in the individual and the environment </a:t>
            </a:r>
          </a:p>
          <a:p>
            <a:pPr marL="747713" lvl="0" indent="-455613" fontAlgn="ctr">
              <a:lnSpc>
                <a:spcPct val="120000"/>
              </a:lnSpc>
              <a:buFont typeface="Wingdings" pitchFamily="2" charset="2"/>
              <a:buChar char="q"/>
            </a:pPr>
            <a:r>
              <a:rPr lang="en-US" dirty="0"/>
              <a:t>The outcome of recreation therapy practice as a flourishing life and well-being across several domains in enriched environments</a:t>
            </a:r>
          </a:p>
          <a:p>
            <a:pPr marL="747713" lvl="0" indent="-455613" fontAlgn="ctr">
              <a:lnSpc>
                <a:spcPct val="120000"/>
              </a:lnSpc>
              <a:buFont typeface="Wingdings" pitchFamily="2" charset="2"/>
              <a:buChar char="q"/>
            </a:pPr>
            <a:r>
              <a:rPr lang="en-US" dirty="0"/>
              <a:t>The entire therapeutic recreation process driven by the goals, dreams, and aspirations of the participant </a:t>
            </a:r>
          </a:p>
          <a:p>
            <a:endParaRPr lang="en-US" dirty="0"/>
          </a:p>
        </p:txBody>
      </p:sp>
    </p:spTree>
    <p:extLst>
      <p:ext uri="{BB962C8B-B14F-4D97-AF65-F5344CB8AC3E}">
        <p14:creationId xmlns:p14="http://schemas.microsoft.com/office/powerpoint/2010/main" val="30467886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5048" y="397701"/>
            <a:ext cx="10515600" cy="1325563"/>
          </a:xfrm>
        </p:spPr>
        <p:txBody>
          <a:bodyPr/>
          <a:lstStyle/>
          <a:p>
            <a:pPr algn="ctr"/>
            <a:r>
              <a:rPr lang="en-US" dirty="0"/>
              <a:t>Chapter 4 Overview</a:t>
            </a:r>
          </a:p>
        </p:txBody>
      </p:sp>
      <p:sp>
        <p:nvSpPr>
          <p:cNvPr id="3" name="Content Placeholder 2"/>
          <p:cNvSpPr>
            <a:spLocks noGrp="1"/>
          </p:cNvSpPr>
          <p:nvPr>
            <p:ph idx="1"/>
          </p:nvPr>
        </p:nvSpPr>
        <p:spPr>
          <a:xfrm>
            <a:off x="1117919" y="1951225"/>
            <a:ext cx="9809856" cy="2386691"/>
          </a:xfrm>
          <a:ln w="6350">
            <a:noFill/>
          </a:ln>
        </p:spPr>
        <p:txBody>
          <a:bodyPr>
            <a:noAutofit/>
          </a:bodyPr>
          <a:lstStyle/>
          <a:p>
            <a:pPr marL="857250" indent="-508000">
              <a:lnSpc>
                <a:spcPct val="100000"/>
              </a:lnSpc>
              <a:buFont typeface="+mj-lt"/>
              <a:buAutoNum type="arabicPeriod"/>
            </a:pPr>
            <a:r>
              <a:rPr lang="en-US" dirty="0"/>
              <a:t>An review of the definition of therapeutic recreation by Anderson &amp; Heyne (2021)</a:t>
            </a:r>
          </a:p>
          <a:p>
            <a:pPr marL="857250" indent="-508000">
              <a:lnSpc>
                <a:spcPct val="100000"/>
              </a:lnSpc>
              <a:buFont typeface="+mj-lt"/>
              <a:buAutoNum type="arabicPeriod"/>
            </a:pPr>
            <a:r>
              <a:rPr lang="en-US" dirty="0"/>
              <a:t>Overview of the Flourishing through Leisure Model:            An Ecological Extension of the Leisure and Well-Being Model</a:t>
            </a:r>
          </a:p>
        </p:txBody>
      </p:sp>
      <p:sp>
        <p:nvSpPr>
          <p:cNvPr id="4" name="Rectangle 3"/>
          <p:cNvSpPr/>
          <p:nvPr/>
        </p:nvSpPr>
        <p:spPr>
          <a:xfrm>
            <a:off x="4717362" y="6366748"/>
            <a:ext cx="2610971" cy="369332"/>
          </a:xfrm>
          <a:prstGeom prst="rect">
            <a:avLst/>
          </a:prstGeom>
        </p:spPr>
        <p:txBody>
          <a:bodyPr wrap="none">
            <a:spAutoFit/>
          </a:bodyPr>
          <a:lstStyle/>
          <a:p>
            <a:pPr algn="ctr"/>
            <a:r>
              <a:rPr lang="en-US" dirty="0">
                <a:solidFill>
                  <a:schemeClr val="bg1">
                    <a:lumMod val="50000"/>
                  </a:schemeClr>
                </a:solidFill>
              </a:rPr>
              <a:t>Anderson &amp; Heyne (2021)</a:t>
            </a:r>
          </a:p>
        </p:txBody>
      </p:sp>
      <p:sp>
        <p:nvSpPr>
          <p:cNvPr id="5" name="TextBox 4"/>
          <p:cNvSpPr txBox="1"/>
          <p:nvPr/>
        </p:nvSpPr>
        <p:spPr>
          <a:xfrm>
            <a:off x="1670304" y="4383872"/>
            <a:ext cx="8406384" cy="1569660"/>
          </a:xfrm>
          <a:prstGeom prst="rect">
            <a:avLst/>
          </a:prstGeom>
          <a:solidFill>
            <a:schemeClr val="bg1">
              <a:lumMod val="95000"/>
            </a:schemeClr>
          </a:solidFill>
          <a:ln>
            <a:solidFill>
              <a:schemeClr val="tx1"/>
            </a:solidFill>
            <a:prstDash val="sysDot"/>
          </a:ln>
        </p:spPr>
        <p:txBody>
          <a:bodyPr wrap="square" rtlCol="0">
            <a:spAutoFit/>
          </a:bodyPr>
          <a:lstStyle/>
          <a:p>
            <a:pPr algn="ctr"/>
            <a:r>
              <a:rPr lang="en-US" sz="2400" dirty="0"/>
              <a:t>“Far away there in the sunshine are my highest aspirations. </a:t>
            </a:r>
          </a:p>
          <a:p>
            <a:pPr algn="ctr"/>
            <a:r>
              <a:rPr lang="en-US" sz="2400" dirty="0"/>
              <a:t>I may not reach them, but I can look up and see their beauty, </a:t>
            </a:r>
          </a:p>
          <a:p>
            <a:pPr algn="ctr"/>
            <a:r>
              <a:rPr lang="en-US" sz="2400" dirty="0"/>
              <a:t>believe in them, and try to follow where they lead.”</a:t>
            </a:r>
          </a:p>
          <a:p>
            <a:r>
              <a:rPr lang="en-US" sz="2400" dirty="0"/>
              <a:t> </a:t>
            </a:r>
            <a:r>
              <a:rPr lang="en-US" sz="2400" b="1" dirty="0"/>
              <a:t>	</a:t>
            </a:r>
            <a:r>
              <a:rPr lang="en-US" sz="2400" dirty="0"/>
              <a:t> 		– </a:t>
            </a:r>
            <a:r>
              <a:rPr lang="en-US" sz="2400" i="1" dirty="0"/>
              <a:t>Louisa May Alcott</a:t>
            </a:r>
            <a:r>
              <a:rPr lang="en-US" sz="2400" dirty="0"/>
              <a:t>, </a:t>
            </a:r>
            <a:r>
              <a:rPr lang="en-US" sz="2400" i="1" dirty="0"/>
              <a:t>American author</a:t>
            </a:r>
            <a:endParaRPr lang="en-US" sz="2400" dirty="0"/>
          </a:p>
        </p:txBody>
      </p:sp>
    </p:spTree>
    <p:extLst>
      <p:ext uri="{BB962C8B-B14F-4D97-AF65-F5344CB8AC3E}">
        <p14:creationId xmlns:p14="http://schemas.microsoft.com/office/powerpoint/2010/main" val="2928612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3853" y="405753"/>
            <a:ext cx="11274771" cy="1325563"/>
          </a:xfrm>
        </p:spPr>
        <p:txBody>
          <a:bodyPr>
            <a:normAutofit/>
          </a:bodyPr>
          <a:lstStyle/>
          <a:p>
            <a:pPr algn="ctr"/>
            <a:r>
              <a:rPr lang="en-US" sz="4000" dirty="0"/>
              <a:t>Definition of Therapeutic Recreation – Review </a:t>
            </a:r>
            <a:endParaRPr lang="en-US" sz="3600" dirty="0"/>
          </a:p>
        </p:txBody>
      </p:sp>
      <p:sp>
        <p:nvSpPr>
          <p:cNvPr id="4" name="Rectangle 3"/>
          <p:cNvSpPr/>
          <p:nvPr/>
        </p:nvSpPr>
        <p:spPr>
          <a:xfrm>
            <a:off x="4805754" y="6366748"/>
            <a:ext cx="2610971" cy="369332"/>
          </a:xfrm>
          <a:prstGeom prst="rect">
            <a:avLst/>
          </a:prstGeom>
        </p:spPr>
        <p:txBody>
          <a:bodyPr wrap="none">
            <a:spAutoFit/>
          </a:bodyPr>
          <a:lstStyle/>
          <a:p>
            <a:pPr algn="ctr"/>
            <a:r>
              <a:rPr lang="en-US" dirty="0">
                <a:solidFill>
                  <a:schemeClr val="bg1">
                    <a:lumMod val="50000"/>
                  </a:schemeClr>
                </a:solidFill>
              </a:rPr>
              <a:t>Anderson &amp; Heyne (2021)</a:t>
            </a:r>
          </a:p>
        </p:txBody>
      </p:sp>
      <p:sp>
        <p:nvSpPr>
          <p:cNvPr id="3" name="Rectangle 2"/>
          <p:cNvSpPr/>
          <p:nvPr/>
        </p:nvSpPr>
        <p:spPr>
          <a:xfrm>
            <a:off x="1503379" y="1928852"/>
            <a:ext cx="9215718" cy="3200876"/>
          </a:xfrm>
          <a:prstGeom prst="rect">
            <a:avLst/>
          </a:prstGeom>
        </p:spPr>
        <p:txBody>
          <a:bodyPr wrap="square">
            <a:spAutoFit/>
          </a:bodyPr>
          <a:lstStyle/>
          <a:p>
            <a:pPr indent="4763">
              <a:spcAft>
                <a:spcPts val="600"/>
              </a:spcAft>
            </a:pPr>
            <a:r>
              <a:rPr lang="en-US" sz="2800" dirty="0"/>
              <a:t>Therapeutic recreation is the purposeful and careful facilitation of quality leisure experiences and the development of personal and environmental strengths, which lead to greater well-being for people who, due to illness, disability, or other life circumstances, need individualized assistance to achieve their goals and dreams.</a:t>
            </a:r>
          </a:p>
          <a:p>
            <a:pPr indent="4763">
              <a:spcAft>
                <a:spcPts val="1200"/>
              </a:spcAft>
            </a:pPr>
            <a:r>
              <a:rPr lang="en-US" sz="2400" dirty="0"/>
              <a:t>						Anderson &amp; Heyne (2021)</a:t>
            </a:r>
          </a:p>
        </p:txBody>
      </p:sp>
    </p:spTree>
    <p:extLst>
      <p:ext uri="{BB962C8B-B14F-4D97-AF65-F5344CB8AC3E}">
        <p14:creationId xmlns:p14="http://schemas.microsoft.com/office/powerpoint/2010/main" val="26512112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3853" y="405753"/>
            <a:ext cx="11274771" cy="1325563"/>
          </a:xfrm>
        </p:spPr>
        <p:txBody>
          <a:bodyPr>
            <a:normAutofit/>
          </a:bodyPr>
          <a:lstStyle/>
          <a:p>
            <a:pPr algn="ctr"/>
            <a:r>
              <a:rPr lang="en-US" sz="4000" dirty="0"/>
              <a:t>The Fit of Therapeutic Recreation</a:t>
            </a:r>
            <a:br>
              <a:rPr lang="en-US" sz="4000" dirty="0"/>
            </a:br>
            <a:r>
              <a:rPr lang="en-US" sz="4000" dirty="0"/>
              <a:t> in Health, Human, and Recreation Services</a:t>
            </a:r>
            <a:endParaRPr lang="en-US" sz="3600" dirty="0"/>
          </a:p>
        </p:txBody>
      </p:sp>
      <p:sp>
        <p:nvSpPr>
          <p:cNvPr id="4" name="Rectangle 3"/>
          <p:cNvSpPr/>
          <p:nvPr/>
        </p:nvSpPr>
        <p:spPr>
          <a:xfrm>
            <a:off x="4805754" y="6366748"/>
            <a:ext cx="2610971" cy="369332"/>
          </a:xfrm>
          <a:prstGeom prst="rect">
            <a:avLst/>
          </a:prstGeom>
        </p:spPr>
        <p:txBody>
          <a:bodyPr wrap="none">
            <a:spAutoFit/>
          </a:bodyPr>
          <a:lstStyle/>
          <a:p>
            <a:pPr algn="ctr"/>
            <a:r>
              <a:rPr lang="en-US" dirty="0">
                <a:solidFill>
                  <a:schemeClr val="bg1">
                    <a:lumMod val="50000"/>
                  </a:schemeClr>
                </a:solidFill>
              </a:rPr>
              <a:t>Anderson &amp; Heyne (2021)</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94816" y="1767944"/>
            <a:ext cx="10009632" cy="4445222"/>
          </a:xfrm>
          <a:prstGeom prst="rect">
            <a:avLst/>
          </a:prstGeom>
        </p:spPr>
      </p:pic>
    </p:spTree>
    <p:extLst>
      <p:ext uri="{BB962C8B-B14F-4D97-AF65-F5344CB8AC3E}">
        <p14:creationId xmlns:p14="http://schemas.microsoft.com/office/powerpoint/2010/main" val="13772842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4161" y="395923"/>
            <a:ext cx="8697154" cy="1325563"/>
          </a:xfrm>
        </p:spPr>
        <p:txBody>
          <a:bodyPr>
            <a:normAutofit/>
          </a:bodyPr>
          <a:lstStyle/>
          <a:p>
            <a:r>
              <a:rPr lang="en-US" sz="4000" dirty="0"/>
              <a:t>Compare/Contrast: The Medical Model vs. the Social Model of Disability</a:t>
            </a:r>
          </a:p>
        </p:txBody>
      </p:sp>
      <p:pic>
        <p:nvPicPr>
          <p:cNvPr id="2061" name="Picture 13" descr="Icon%20C&amp;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1214" y="412301"/>
            <a:ext cx="1183957" cy="1183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Rectangle 19"/>
          <p:cNvSpPr/>
          <p:nvPr/>
        </p:nvSpPr>
        <p:spPr>
          <a:xfrm>
            <a:off x="4970623" y="6491038"/>
            <a:ext cx="2610971" cy="369332"/>
          </a:xfrm>
          <a:prstGeom prst="rect">
            <a:avLst/>
          </a:prstGeom>
        </p:spPr>
        <p:txBody>
          <a:bodyPr wrap="none">
            <a:spAutoFit/>
          </a:bodyPr>
          <a:lstStyle/>
          <a:p>
            <a:pPr algn="ctr"/>
            <a:r>
              <a:rPr lang="en-US" dirty="0">
                <a:solidFill>
                  <a:schemeClr val="bg1">
                    <a:lumMod val="50000"/>
                  </a:schemeClr>
                </a:solidFill>
              </a:rPr>
              <a:t>Anderson &amp; Heyne (2021)</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41120" y="1878322"/>
            <a:ext cx="9473184" cy="4455879"/>
          </a:xfrm>
          <a:prstGeom prst="rect">
            <a:avLst/>
          </a:prstGeom>
        </p:spPr>
      </p:pic>
    </p:spTree>
    <p:extLst>
      <p:ext uri="{BB962C8B-B14F-4D97-AF65-F5344CB8AC3E}">
        <p14:creationId xmlns:p14="http://schemas.microsoft.com/office/powerpoint/2010/main" val="9894707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64664" y="395923"/>
            <a:ext cx="8697154" cy="1325563"/>
          </a:xfrm>
        </p:spPr>
        <p:txBody>
          <a:bodyPr>
            <a:normAutofit/>
          </a:bodyPr>
          <a:lstStyle/>
          <a:p>
            <a:r>
              <a:rPr lang="en-US" sz="4000" dirty="0"/>
              <a:t>Compare/Contrast: The Medical Model vs. the Social Model of Disability </a:t>
            </a:r>
            <a:r>
              <a:rPr lang="en-US" sz="3600" dirty="0"/>
              <a:t>(cont’d)</a:t>
            </a:r>
            <a:endParaRPr lang="en-US" sz="4000" dirty="0"/>
          </a:p>
        </p:txBody>
      </p:sp>
      <p:pic>
        <p:nvPicPr>
          <p:cNvPr id="2061" name="Picture 13" descr="Icon%20C&amp;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5460" y="488982"/>
            <a:ext cx="1183957" cy="1183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Rectangle 19"/>
          <p:cNvSpPr/>
          <p:nvPr/>
        </p:nvSpPr>
        <p:spPr>
          <a:xfrm>
            <a:off x="4970623" y="6491038"/>
            <a:ext cx="2610971" cy="369332"/>
          </a:xfrm>
          <a:prstGeom prst="rect">
            <a:avLst/>
          </a:prstGeom>
        </p:spPr>
        <p:txBody>
          <a:bodyPr wrap="none">
            <a:spAutoFit/>
          </a:bodyPr>
          <a:lstStyle/>
          <a:p>
            <a:pPr algn="ctr"/>
            <a:r>
              <a:rPr lang="en-US" dirty="0">
                <a:solidFill>
                  <a:schemeClr val="bg1">
                    <a:lumMod val="50000"/>
                  </a:schemeClr>
                </a:solidFill>
              </a:rPr>
              <a:t>Anderson &amp; Heyne (2021)</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8096" y="2252622"/>
            <a:ext cx="10753344" cy="548969"/>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8096" y="2801591"/>
            <a:ext cx="10753344" cy="2409396"/>
          </a:xfrm>
          <a:prstGeom prst="rect">
            <a:avLst/>
          </a:prstGeom>
        </p:spPr>
      </p:pic>
    </p:spTree>
    <p:extLst>
      <p:ext uri="{BB962C8B-B14F-4D97-AF65-F5344CB8AC3E}">
        <p14:creationId xmlns:p14="http://schemas.microsoft.com/office/powerpoint/2010/main" val="30666748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8134" y="2163672"/>
            <a:ext cx="2976283" cy="1325563"/>
          </a:xfrm>
        </p:spPr>
        <p:txBody>
          <a:bodyPr>
            <a:noAutofit/>
          </a:bodyPr>
          <a:lstStyle/>
          <a:p>
            <a:pPr algn="ctr"/>
            <a:r>
              <a:rPr lang="en-US" sz="2800" dirty="0"/>
              <a:t>The Flourishing through Leisure Model: </a:t>
            </a:r>
            <a:br>
              <a:rPr lang="en-US" sz="2800" dirty="0"/>
            </a:br>
            <a:r>
              <a:rPr lang="en-US" sz="2800" dirty="0"/>
              <a:t>An Ecological Extension of the Leisure and Well-Being Model</a:t>
            </a:r>
          </a:p>
        </p:txBody>
      </p:sp>
      <p:sp>
        <p:nvSpPr>
          <p:cNvPr id="4" name="Rectangle 3"/>
          <p:cNvSpPr/>
          <p:nvPr/>
        </p:nvSpPr>
        <p:spPr>
          <a:xfrm>
            <a:off x="379878" y="6182082"/>
            <a:ext cx="2610971" cy="369332"/>
          </a:xfrm>
          <a:prstGeom prst="rect">
            <a:avLst/>
          </a:prstGeom>
        </p:spPr>
        <p:txBody>
          <a:bodyPr wrap="none">
            <a:spAutoFit/>
          </a:bodyPr>
          <a:lstStyle/>
          <a:p>
            <a:pPr algn="ctr"/>
            <a:r>
              <a:rPr lang="en-US" dirty="0">
                <a:solidFill>
                  <a:schemeClr val="bg1">
                    <a:lumMod val="50000"/>
                  </a:schemeClr>
                </a:solidFill>
              </a:rPr>
              <a:t>Anderson &amp; Heyne (2021)</a:t>
            </a:r>
          </a:p>
        </p:txBody>
      </p:sp>
      <p:sp>
        <p:nvSpPr>
          <p:cNvPr id="7" name="TextBox 6"/>
          <p:cNvSpPr txBox="1"/>
          <p:nvPr/>
        </p:nvSpPr>
        <p:spPr>
          <a:xfrm>
            <a:off x="11492753" y="6182082"/>
            <a:ext cx="268941" cy="369332"/>
          </a:xfrm>
          <a:prstGeom prst="rect">
            <a:avLst/>
          </a:prstGeom>
          <a:solidFill>
            <a:schemeClr val="bg1"/>
          </a:solidFill>
        </p:spPr>
        <p:txBody>
          <a:bodyPr wrap="square" rtlCol="0">
            <a:spAutoFit/>
          </a:bodyPr>
          <a:lstStyle/>
          <a:p>
            <a:endParaRPr lang="en-US" dirty="0"/>
          </a:p>
        </p:txBody>
      </p:sp>
      <p:sp>
        <p:nvSpPr>
          <p:cNvPr id="9" name="TextBox 8"/>
          <p:cNvSpPr txBox="1"/>
          <p:nvPr/>
        </p:nvSpPr>
        <p:spPr>
          <a:xfrm>
            <a:off x="11492753" y="6182082"/>
            <a:ext cx="268941" cy="369332"/>
          </a:xfrm>
          <a:prstGeom prst="rect">
            <a:avLst/>
          </a:prstGeom>
          <a:solidFill>
            <a:schemeClr val="bg1"/>
          </a:solidFill>
        </p:spPr>
        <p:txBody>
          <a:bodyPr wrap="square" rtlCol="0">
            <a:spAutoFit/>
          </a:bodyPr>
          <a:lstStyle/>
          <a:p>
            <a:endParaRPr lang="en-US" dirty="0"/>
          </a:p>
        </p:txBody>
      </p:sp>
      <p:pic>
        <p:nvPicPr>
          <p:cNvPr id="5" name="Picture 4" descr="Diagram&#10;&#10;Description automatically generated">
            <a:extLst>
              <a:ext uri="{FF2B5EF4-FFF2-40B4-BE49-F238E27FC236}">
                <a16:creationId xmlns:a16="http://schemas.microsoft.com/office/drawing/2014/main" id="{3CF1051A-C777-A642-B668-CFEE5C2781F8}"/>
              </a:ext>
            </a:extLst>
          </p:cNvPr>
          <p:cNvPicPr>
            <a:picLocks noChangeAspect="1"/>
          </p:cNvPicPr>
          <p:nvPr/>
        </p:nvPicPr>
        <p:blipFill>
          <a:blip r:embed="rId2"/>
          <a:stretch>
            <a:fillRect/>
          </a:stretch>
        </p:blipFill>
        <p:spPr>
          <a:xfrm>
            <a:off x="3334282" y="163145"/>
            <a:ext cx="8857718" cy="6531709"/>
          </a:xfrm>
          <a:prstGeom prst="rect">
            <a:avLst/>
          </a:prstGeom>
        </p:spPr>
      </p:pic>
    </p:spTree>
    <p:extLst>
      <p:ext uri="{BB962C8B-B14F-4D97-AF65-F5344CB8AC3E}">
        <p14:creationId xmlns:p14="http://schemas.microsoft.com/office/powerpoint/2010/main" val="4249574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3272" y="377509"/>
            <a:ext cx="10515600" cy="1325563"/>
          </a:xfrm>
        </p:spPr>
        <p:txBody>
          <a:bodyPr/>
          <a:lstStyle/>
          <a:p>
            <a:pPr algn="ctr"/>
            <a:r>
              <a:rPr lang="en-US" dirty="0"/>
              <a:t>Enhancing Leisure Experiences</a:t>
            </a:r>
          </a:p>
        </p:txBody>
      </p:sp>
      <p:sp>
        <p:nvSpPr>
          <p:cNvPr id="4" name="Rectangle 3"/>
          <p:cNvSpPr/>
          <p:nvPr/>
        </p:nvSpPr>
        <p:spPr>
          <a:xfrm>
            <a:off x="4790514" y="6480491"/>
            <a:ext cx="2610971" cy="369332"/>
          </a:xfrm>
          <a:prstGeom prst="rect">
            <a:avLst/>
          </a:prstGeom>
        </p:spPr>
        <p:txBody>
          <a:bodyPr wrap="none">
            <a:spAutoFit/>
          </a:bodyPr>
          <a:lstStyle/>
          <a:p>
            <a:pPr algn="ctr"/>
            <a:r>
              <a:rPr lang="en-US" dirty="0">
                <a:solidFill>
                  <a:schemeClr val="bg1">
                    <a:lumMod val="50000"/>
                  </a:schemeClr>
                </a:solidFill>
              </a:rPr>
              <a:t>Anderson &amp; Heyne (2021)</a:t>
            </a:r>
          </a:p>
        </p:txBody>
      </p:sp>
      <p:pic>
        <p:nvPicPr>
          <p:cNvPr id="6" name="Picture 5" descr="Text&#10;&#10;Description automatically generated with medium confidence">
            <a:extLst>
              <a:ext uri="{FF2B5EF4-FFF2-40B4-BE49-F238E27FC236}">
                <a16:creationId xmlns:a16="http://schemas.microsoft.com/office/drawing/2014/main" id="{669A3F17-854A-624E-9221-50413042D0E2}"/>
              </a:ext>
            </a:extLst>
          </p:cNvPr>
          <p:cNvPicPr>
            <a:picLocks noChangeAspect="1"/>
          </p:cNvPicPr>
          <p:nvPr/>
        </p:nvPicPr>
        <p:blipFill>
          <a:blip r:embed="rId2"/>
          <a:stretch>
            <a:fillRect/>
          </a:stretch>
        </p:blipFill>
        <p:spPr>
          <a:xfrm>
            <a:off x="2092461" y="1461193"/>
            <a:ext cx="8221858" cy="4905555"/>
          </a:xfrm>
          <a:prstGeom prst="rect">
            <a:avLst/>
          </a:prstGeom>
        </p:spPr>
      </p:pic>
    </p:spTree>
    <p:extLst>
      <p:ext uri="{BB962C8B-B14F-4D97-AF65-F5344CB8AC3E}">
        <p14:creationId xmlns:p14="http://schemas.microsoft.com/office/powerpoint/2010/main" val="17718606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2312" y="198199"/>
            <a:ext cx="10515600" cy="1325563"/>
          </a:xfrm>
        </p:spPr>
        <p:txBody>
          <a:bodyPr>
            <a:normAutofit/>
          </a:bodyPr>
          <a:lstStyle/>
          <a:p>
            <a:pPr algn="ctr"/>
            <a:r>
              <a:rPr lang="en-US" sz="4000" dirty="0"/>
              <a:t>Developing Psychological and Emotional </a:t>
            </a:r>
            <a:br>
              <a:rPr lang="en-US" sz="4000" dirty="0"/>
            </a:br>
            <a:r>
              <a:rPr lang="en-US" sz="4000" dirty="0"/>
              <a:t>Strengths and Resources</a:t>
            </a:r>
          </a:p>
        </p:txBody>
      </p:sp>
      <p:sp>
        <p:nvSpPr>
          <p:cNvPr id="4" name="Rectangle 3"/>
          <p:cNvSpPr/>
          <p:nvPr/>
        </p:nvSpPr>
        <p:spPr>
          <a:xfrm>
            <a:off x="4692980" y="6488668"/>
            <a:ext cx="2610971" cy="369332"/>
          </a:xfrm>
          <a:prstGeom prst="rect">
            <a:avLst/>
          </a:prstGeom>
        </p:spPr>
        <p:txBody>
          <a:bodyPr wrap="none">
            <a:spAutoFit/>
          </a:bodyPr>
          <a:lstStyle/>
          <a:p>
            <a:pPr algn="ctr"/>
            <a:r>
              <a:rPr lang="en-US" dirty="0">
                <a:solidFill>
                  <a:schemeClr val="bg1">
                    <a:lumMod val="50000"/>
                  </a:schemeClr>
                </a:solidFill>
              </a:rPr>
              <a:t>Anderson &amp; Heyne (2021)</a:t>
            </a:r>
          </a:p>
        </p:txBody>
      </p:sp>
      <p:pic>
        <p:nvPicPr>
          <p:cNvPr id="6" name="Picture 5" descr="Text&#10;&#10;Description automatically generated">
            <a:extLst>
              <a:ext uri="{FF2B5EF4-FFF2-40B4-BE49-F238E27FC236}">
                <a16:creationId xmlns:a16="http://schemas.microsoft.com/office/drawing/2014/main" id="{4FFE9699-4F1D-D045-BA8D-A700C75E17EB}"/>
              </a:ext>
            </a:extLst>
          </p:cNvPr>
          <p:cNvPicPr>
            <a:picLocks noChangeAspect="1"/>
          </p:cNvPicPr>
          <p:nvPr/>
        </p:nvPicPr>
        <p:blipFill>
          <a:blip r:embed="rId2"/>
          <a:stretch>
            <a:fillRect/>
          </a:stretch>
        </p:blipFill>
        <p:spPr>
          <a:xfrm>
            <a:off x="2213617" y="1610727"/>
            <a:ext cx="8032990" cy="4790976"/>
          </a:xfrm>
          <a:prstGeom prst="rect">
            <a:avLst/>
          </a:prstGeom>
        </p:spPr>
      </p:pic>
    </p:spTree>
    <p:extLst>
      <p:ext uri="{BB962C8B-B14F-4D97-AF65-F5344CB8AC3E}">
        <p14:creationId xmlns:p14="http://schemas.microsoft.com/office/powerpoint/2010/main" val="48675857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1928</TotalTime>
  <Words>565</Words>
  <Application>Microsoft Office PowerPoint</Application>
  <PresentationFormat>Widescreen</PresentationFormat>
  <Paragraphs>50</Paragraphs>
  <Slides>15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Calibri Light</vt:lpstr>
      <vt:lpstr>Wingdings</vt:lpstr>
      <vt:lpstr>Office Theme</vt:lpstr>
      <vt:lpstr>The Flourishing through Leisure Model: An Ecological Extension of the Leisure and Well-Being Model</vt:lpstr>
      <vt:lpstr>Chapter 4 Overview</vt:lpstr>
      <vt:lpstr>Definition of Therapeutic Recreation – Review </vt:lpstr>
      <vt:lpstr>The Fit of Therapeutic Recreation  in Health, Human, and Recreation Services</vt:lpstr>
      <vt:lpstr>Compare/Contrast: The Medical Model vs. the Social Model of Disability</vt:lpstr>
      <vt:lpstr>Compare/Contrast: The Medical Model vs. the Social Model of Disability (cont’d)</vt:lpstr>
      <vt:lpstr>The Flourishing through Leisure Model:  An Ecological Extension of the Leisure and Well-Being Model</vt:lpstr>
      <vt:lpstr>Enhancing Leisure Experiences</vt:lpstr>
      <vt:lpstr>Developing Psychological and Emotional  Strengths and Resources</vt:lpstr>
      <vt:lpstr>Developing Cognitive Strengths and Resources</vt:lpstr>
      <vt:lpstr>Developing Social Strengths and Resources</vt:lpstr>
      <vt:lpstr>Developing Physical Strengths and Resources</vt:lpstr>
      <vt:lpstr>Developing Spiritual Strengths and Resources</vt:lpstr>
      <vt:lpstr>Outcomes the Participant Experiences </vt:lpstr>
      <vt:lpstr>Chapter 4 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Therapeutic Recreation:  A Strengths Approach</dc:title>
  <dc:creator>Linda Heyne</dc:creator>
  <cp:lastModifiedBy>Linda</cp:lastModifiedBy>
  <cp:revision>120</cp:revision>
  <dcterms:created xsi:type="dcterms:W3CDTF">2019-03-14T16:55:35Z</dcterms:created>
  <dcterms:modified xsi:type="dcterms:W3CDTF">2021-01-23T16:44:13Z</dcterms:modified>
</cp:coreProperties>
</file>