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57" r:id="rId3"/>
    <p:sldId id="258" r:id="rId4"/>
    <p:sldId id="283" r:id="rId5"/>
    <p:sldId id="284" r:id="rId6"/>
    <p:sldId id="285" r:id="rId7"/>
    <p:sldId id="290" r:id="rId8"/>
    <p:sldId id="287" r:id="rId9"/>
    <p:sldId id="291" r:id="rId10"/>
    <p:sldId id="292" r:id="rId11"/>
    <p:sldId id="288" r:id="rId12"/>
    <p:sldId id="297" r:id="rId13"/>
    <p:sldId id="289" r:id="rId14"/>
    <p:sldId id="298" r:id="rId15"/>
    <p:sldId id="286" r:id="rId16"/>
    <p:sldId id="299" r:id="rId17"/>
    <p:sldId id="293" r:id="rId18"/>
    <p:sldId id="320" r:id="rId19"/>
    <p:sldId id="321" r:id="rId20"/>
    <p:sldId id="322" r:id="rId21"/>
    <p:sldId id="301" r:id="rId22"/>
    <p:sldId id="302" r:id="rId23"/>
    <p:sldId id="294" r:id="rId24"/>
    <p:sldId id="300" r:id="rId25"/>
    <p:sldId id="305" r:id="rId26"/>
    <p:sldId id="306" r:id="rId27"/>
    <p:sldId id="307" r:id="rId28"/>
    <p:sldId id="308" r:id="rId29"/>
    <p:sldId id="304" r:id="rId30"/>
    <p:sldId id="309" r:id="rId31"/>
    <p:sldId id="311" r:id="rId32"/>
    <p:sldId id="312" r:id="rId33"/>
    <p:sldId id="313" r:id="rId34"/>
    <p:sldId id="317" r:id="rId35"/>
    <p:sldId id="318" r:id="rId36"/>
    <p:sldId id="319" r:id="rId37"/>
    <p:sldId id="28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52" autoAdjust="0"/>
    <p:restoredTop sz="94694"/>
  </p:normalViewPr>
  <p:slideViewPr>
    <p:cSldViewPr snapToGrid="0" snapToObjects="1">
      <p:cViewPr varScale="1">
        <p:scale>
          <a:sx n="69" d="100"/>
          <a:sy n="69" d="100"/>
        </p:scale>
        <p:origin x="187" y="62"/>
      </p:cViewPr>
      <p:guideLst/>
    </p:cSldViewPr>
  </p:slideViewPr>
  <p:notesTextViewPr>
    <p:cViewPr>
      <p:scale>
        <a:sx n="1" d="1"/>
        <a:sy n="1" d="1"/>
      </p:scale>
      <p:origin x="0" y="0"/>
    </p:cViewPr>
  </p:notesTextViewPr>
  <p:sorterViewPr>
    <p:cViewPr>
      <p:scale>
        <a:sx n="165" d="100"/>
        <a:sy n="165" d="100"/>
      </p:scale>
      <p:origin x="0" y="-7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D57B95D-F213-D340-A855-298CA46EA1E4}" type="datetimeFigureOut">
              <a:rPr lang="en-US" smtClean="0"/>
              <a:t>3/2/2021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507998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3/2/2021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711237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3/2/2021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666334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57B95D-F213-D340-A855-298CA46EA1E4}" type="datetimeFigureOut">
              <a:rPr lang="en-US" smtClean="0"/>
              <a:t>3/2/2021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686721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57B95D-F213-D340-A855-298CA46EA1E4}" type="datetimeFigureOut">
              <a:rPr lang="en-US" smtClean="0"/>
              <a:t>3/2/2021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940799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57B95D-F213-D340-A855-298CA46EA1E4}" type="datetimeFigureOut">
              <a:rPr lang="en-US" smtClean="0"/>
              <a:t>3/2/2021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88171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D57B95D-F213-D340-A855-298CA46EA1E4}" type="datetimeFigureOut">
              <a:rPr lang="en-US" smtClean="0"/>
              <a:t>3/2/2021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302537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D57B95D-F213-D340-A855-298CA46EA1E4}" type="datetimeFigureOut">
              <a:rPr lang="en-US" smtClean="0"/>
              <a:t>3/2/2021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29859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57B95D-F213-D340-A855-298CA46EA1E4}" type="datetimeFigureOut">
              <a:rPr lang="en-US" smtClean="0"/>
              <a:t>3/2/2021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897440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D57B95D-F213-D340-A855-298CA46EA1E4}" type="datetimeFigureOut">
              <a:rPr lang="en-US" smtClean="0"/>
              <a:t>3/2/2021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14417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D57B95D-F213-D340-A855-298CA46EA1E4}" type="datetimeFigureOut">
              <a:rPr lang="en-US" smtClean="0"/>
              <a:t>3/2/2021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E66F36-0EFE-DB4F-B2DA-78C32C3728B6}" type="slidenum">
              <a:rPr lang="en-US" smtClean="0"/>
              <a:t>‹#›</a:t>
            </a:fld>
            <a:endParaRPr lang="en-US"/>
          </a:p>
        </p:txBody>
      </p:sp>
    </p:spTree>
    <p:extLst>
      <p:ext uri="{BB962C8B-B14F-4D97-AF65-F5344CB8AC3E}">
        <p14:creationId xmlns:p14="http://schemas.microsoft.com/office/powerpoint/2010/main" val="774023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57B95D-F213-D340-A855-298CA46EA1E4}" type="datetimeFigureOut">
              <a:rPr lang="en-US" smtClean="0"/>
              <a:t>3/2/2021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66F36-0EFE-DB4F-B2DA-78C32C3728B6}" type="slidenum">
              <a:rPr lang="en-US" smtClean="0"/>
              <a:t>‹#›</a:t>
            </a:fld>
            <a:endParaRPr lang="en-US"/>
          </a:p>
        </p:txBody>
      </p:sp>
    </p:spTree>
    <p:extLst>
      <p:ext uri="{BB962C8B-B14F-4D97-AF65-F5344CB8AC3E}">
        <p14:creationId xmlns:p14="http://schemas.microsoft.com/office/powerpoint/2010/main" val="138280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202" y="2418331"/>
            <a:ext cx="10457516" cy="963913"/>
          </a:xfrm>
        </p:spPr>
        <p:txBody>
          <a:bodyPr>
            <a:normAutofit/>
          </a:bodyPr>
          <a:lstStyle/>
          <a:p>
            <a:r>
              <a:rPr lang="en-US" sz="4900" dirty="0"/>
              <a:t>A Sea Change in Therapeutic Recreation</a:t>
            </a:r>
          </a:p>
        </p:txBody>
      </p:sp>
      <p:sp>
        <p:nvSpPr>
          <p:cNvPr id="3" name="Subtitle 2"/>
          <p:cNvSpPr>
            <a:spLocks noGrp="1"/>
          </p:cNvSpPr>
          <p:nvPr>
            <p:ph type="subTitle" idx="1"/>
          </p:nvPr>
        </p:nvSpPr>
        <p:spPr>
          <a:xfrm>
            <a:off x="4035171" y="4546157"/>
            <a:ext cx="5327904" cy="1655762"/>
          </a:xfrm>
        </p:spPr>
        <p:txBody>
          <a:bodyPr/>
          <a:lstStyle/>
          <a:p>
            <a:r>
              <a:rPr lang="en-US" sz="2800" dirty="0"/>
              <a:t>The daffodil emerges in the snow, and is an early sign of spring.</a:t>
            </a:r>
          </a:p>
          <a:p>
            <a:endParaRPr lang="en-US" dirty="0"/>
          </a:p>
        </p:txBody>
      </p:sp>
      <p:sp>
        <p:nvSpPr>
          <p:cNvPr id="5" name="TextBox 4"/>
          <p:cNvSpPr txBox="1"/>
          <p:nvPr/>
        </p:nvSpPr>
        <p:spPr>
          <a:xfrm>
            <a:off x="3068383" y="586511"/>
            <a:ext cx="5711235" cy="1692771"/>
          </a:xfrm>
          <a:prstGeom prst="rect">
            <a:avLst/>
          </a:prstGeom>
          <a:noFill/>
        </p:spPr>
        <p:txBody>
          <a:bodyPr wrap="square" rtlCol="0">
            <a:spAutoFit/>
          </a:bodyPr>
          <a:lstStyle/>
          <a:p>
            <a:pPr algn="ctr"/>
            <a:r>
              <a:rPr lang="en-US" sz="4000" i="1" dirty="0">
                <a:latin typeface="+mj-lt"/>
              </a:rPr>
              <a:t>Part I: Foundations</a:t>
            </a:r>
            <a:endParaRPr lang="en-US" sz="4000" dirty="0">
              <a:latin typeface="+mj-lt"/>
            </a:endParaRPr>
          </a:p>
          <a:p>
            <a:pPr algn="ctr"/>
            <a:endParaRPr lang="en-US" sz="2400" dirty="0">
              <a:latin typeface="+mj-lt"/>
            </a:endParaRPr>
          </a:p>
          <a:p>
            <a:pPr algn="ctr"/>
            <a:r>
              <a:rPr lang="en-US" sz="4000" dirty="0">
                <a:latin typeface="+mj-lt"/>
              </a:rPr>
              <a:t>Chapter 3</a:t>
            </a:r>
          </a:p>
        </p:txBody>
      </p:sp>
      <p:sp>
        <p:nvSpPr>
          <p:cNvPr id="6" name="TextBox 5"/>
          <p:cNvSpPr txBox="1"/>
          <p:nvPr/>
        </p:nvSpPr>
        <p:spPr>
          <a:xfrm>
            <a:off x="4861560" y="6477000"/>
            <a:ext cx="2764536" cy="369332"/>
          </a:xfrm>
          <a:prstGeom prst="rect">
            <a:avLst/>
          </a:prstGeom>
          <a:noFill/>
        </p:spPr>
        <p:txBody>
          <a:bodyPr wrap="square" rtlCol="0">
            <a:spAutoFit/>
          </a:bodyPr>
          <a:lstStyle/>
          <a:p>
            <a:pPr algn="ctr"/>
            <a:r>
              <a:rPr lang="en-US" dirty="0">
                <a:solidFill>
                  <a:schemeClr val="bg1">
                    <a:lumMod val="50000"/>
                  </a:schemeClr>
                </a:solidFill>
              </a:rPr>
              <a:t>Anderson &amp; Heyne (2021)</a:t>
            </a:r>
          </a:p>
        </p:txBody>
      </p:sp>
      <p:pic>
        <p:nvPicPr>
          <p:cNvPr id="4" name="Picture 2" descr="Ch3%20daffod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6872" y="3816748"/>
            <a:ext cx="1638299" cy="238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9339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300525"/>
            <a:ext cx="10515600" cy="1325563"/>
          </a:xfrm>
        </p:spPr>
        <p:txBody>
          <a:bodyPr/>
          <a:lstStyle/>
          <a:p>
            <a:pPr algn="ctr"/>
            <a:r>
              <a:rPr lang="en-US" dirty="0"/>
              <a:t>Well-Being –Definitions </a:t>
            </a:r>
            <a:r>
              <a:rPr lang="en-US" sz="4000" dirty="0"/>
              <a:t>(cont’d)</a:t>
            </a:r>
          </a:p>
        </p:txBody>
      </p:sp>
      <p:sp>
        <p:nvSpPr>
          <p:cNvPr id="3" name="Content Placeholder 2"/>
          <p:cNvSpPr>
            <a:spLocks noGrp="1"/>
          </p:cNvSpPr>
          <p:nvPr>
            <p:ph idx="1"/>
          </p:nvPr>
        </p:nvSpPr>
        <p:spPr>
          <a:xfrm>
            <a:off x="1477781" y="1470470"/>
            <a:ext cx="9198432" cy="5529440"/>
          </a:xfrm>
        </p:spPr>
        <p:txBody>
          <a:bodyPr>
            <a:normAutofit fontScale="62500" lnSpcReduction="20000"/>
          </a:bodyPr>
          <a:lstStyle/>
          <a:p>
            <a:pPr marL="11112" indent="0">
              <a:lnSpc>
                <a:spcPct val="120000"/>
              </a:lnSpc>
              <a:spcAft>
                <a:spcPts val="1200"/>
              </a:spcAft>
              <a:buNone/>
            </a:pPr>
            <a:r>
              <a:rPr lang="en-US" sz="4200" dirty="0"/>
              <a:t>Aristotelian ethics reasons that well-being is “the good life” and may be achieved by</a:t>
            </a:r>
          </a:p>
          <a:p>
            <a:pPr marL="354012" indent="-342900">
              <a:lnSpc>
                <a:spcPct val="120000"/>
              </a:lnSpc>
              <a:spcAft>
                <a:spcPts val="1200"/>
              </a:spcAft>
              <a:buFont typeface="Courier New" panose="02070309020205020404" pitchFamily="49" charset="0"/>
              <a:buChar char="o"/>
            </a:pPr>
            <a:r>
              <a:rPr lang="en-US" sz="4100" dirty="0"/>
              <a:t>Seeking only </a:t>
            </a:r>
            <a:r>
              <a:rPr lang="en-US" sz="4100" i="1" dirty="0"/>
              <a:t>enough</a:t>
            </a:r>
            <a:r>
              <a:rPr lang="en-US" sz="4100" dirty="0"/>
              <a:t> in our lives (not more or less than what we need)</a:t>
            </a:r>
          </a:p>
          <a:p>
            <a:pPr marL="354012" indent="-342900">
              <a:lnSpc>
                <a:spcPct val="120000"/>
              </a:lnSpc>
              <a:spcAft>
                <a:spcPts val="1200"/>
              </a:spcAft>
              <a:buFont typeface="Courier New" panose="02070309020205020404" pitchFamily="49" charset="0"/>
              <a:buChar char="o"/>
            </a:pPr>
            <a:r>
              <a:rPr lang="en-US" sz="4100" dirty="0"/>
              <a:t>Understanding the difference between </a:t>
            </a:r>
            <a:r>
              <a:rPr lang="en-US" sz="4100" i="1" dirty="0"/>
              <a:t>real goods </a:t>
            </a:r>
            <a:r>
              <a:rPr lang="en-US" sz="4100" dirty="0"/>
              <a:t>(which help us lead meaningful, purposeful lives) and </a:t>
            </a:r>
            <a:r>
              <a:rPr lang="en-US" sz="4100" i="1" dirty="0"/>
              <a:t>apparent goods </a:t>
            </a:r>
            <a:r>
              <a:rPr lang="en-US" sz="4100" dirty="0"/>
              <a:t>(which we seek for the sake of happiness, but don’t help us find it)</a:t>
            </a:r>
          </a:p>
          <a:p>
            <a:pPr marL="354012" indent="-342900">
              <a:lnSpc>
                <a:spcPct val="120000"/>
              </a:lnSpc>
              <a:spcAft>
                <a:spcPts val="1200"/>
              </a:spcAft>
              <a:buFont typeface="Courier New" panose="02070309020205020404" pitchFamily="49" charset="0"/>
              <a:buChar char="o"/>
            </a:pPr>
            <a:r>
              <a:rPr lang="en-US" sz="4100" dirty="0"/>
              <a:t>Choosing right over wrong desires (choosing </a:t>
            </a:r>
            <a:r>
              <a:rPr lang="en-US" sz="4100" i="1" dirty="0"/>
              <a:t>real goods </a:t>
            </a:r>
            <a:r>
              <a:rPr lang="en-US" sz="4100" dirty="0"/>
              <a:t>that help us lead the good life)</a:t>
            </a:r>
          </a:p>
          <a:p>
            <a:pPr marL="468312" lvl="1" indent="0">
              <a:spcAft>
                <a:spcPts val="1200"/>
              </a:spcAft>
              <a:buNone/>
            </a:pPr>
            <a:r>
              <a:rPr lang="en-US" dirty="0"/>
              <a:t>							</a:t>
            </a:r>
            <a:endParaRPr lang="en-US" sz="32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5" name="TextBox 4"/>
          <p:cNvSpPr txBox="1"/>
          <p:nvPr/>
        </p:nvSpPr>
        <p:spPr>
          <a:xfrm>
            <a:off x="7738263" y="5765782"/>
            <a:ext cx="2975956" cy="461665"/>
          </a:xfrm>
          <a:prstGeom prst="rect">
            <a:avLst/>
          </a:prstGeom>
          <a:noFill/>
        </p:spPr>
        <p:txBody>
          <a:bodyPr wrap="square" rtlCol="0">
            <a:spAutoFit/>
          </a:bodyPr>
          <a:lstStyle/>
          <a:p>
            <a:r>
              <a:rPr lang="en-US" sz="2400" dirty="0"/>
              <a:t>Widmer &amp; Ellis (1998)</a:t>
            </a:r>
          </a:p>
        </p:txBody>
      </p:sp>
    </p:spTree>
    <p:extLst>
      <p:ext uri="{BB962C8B-B14F-4D97-AF65-F5344CB8AC3E}">
        <p14:creationId xmlns:p14="http://schemas.microsoft.com/office/powerpoint/2010/main" val="143794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658" y="150894"/>
            <a:ext cx="10805161" cy="1325563"/>
          </a:xfrm>
        </p:spPr>
        <p:txBody>
          <a:bodyPr/>
          <a:lstStyle/>
          <a:p>
            <a:pPr algn="ctr"/>
            <a:r>
              <a:rPr lang="en-US" dirty="0"/>
              <a:t>Nussbaum’s Core Capabilities for Well-Being </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6" name="TextBox 5"/>
          <p:cNvSpPr txBox="1"/>
          <p:nvPr/>
        </p:nvSpPr>
        <p:spPr>
          <a:xfrm>
            <a:off x="9227819" y="5576564"/>
            <a:ext cx="2286000" cy="400110"/>
          </a:xfrm>
          <a:prstGeom prst="rect">
            <a:avLst/>
          </a:prstGeom>
          <a:noFill/>
        </p:spPr>
        <p:txBody>
          <a:bodyPr wrap="square" rtlCol="0">
            <a:spAutoFit/>
          </a:bodyPr>
          <a:lstStyle/>
          <a:p>
            <a:r>
              <a:rPr lang="en-US" sz="2000"/>
              <a:t>Nussbaum (2006)</a:t>
            </a:r>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568" y="1758659"/>
            <a:ext cx="10096863" cy="3817905"/>
          </a:xfrm>
          <a:prstGeom prst="rect">
            <a:avLst/>
          </a:prstGeom>
          <a:ln>
            <a:solidFill>
              <a:schemeClr val="tx1"/>
            </a:solidFill>
          </a:ln>
        </p:spPr>
      </p:pic>
    </p:spTree>
    <p:extLst>
      <p:ext uri="{BB962C8B-B14F-4D97-AF65-F5344CB8AC3E}">
        <p14:creationId xmlns:p14="http://schemas.microsoft.com/office/powerpoint/2010/main" val="170215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3787"/>
            <a:ext cx="12050485" cy="1325563"/>
          </a:xfrm>
        </p:spPr>
        <p:txBody>
          <a:bodyPr>
            <a:normAutofit/>
          </a:bodyPr>
          <a:lstStyle/>
          <a:p>
            <a:pPr algn="ctr"/>
            <a:r>
              <a:rPr lang="en-US" sz="4000" dirty="0"/>
              <a:t>Nussbaum’s Core Capabilities for Well-Being </a:t>
            </a:r>
            <a:r>
              <a:rPr lang="en-US" sz="3600" dirty="0"/>
              <a:t>(cont’d) </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6" name="Rectangle 5"/>
          <p:cNvSpPr/>
          <p:nvPr/>
        </p:nvSpPr>
        <p:spPr>
          <a:xfrm>
            <a:off x="9410798" y="5630502"/>
            <a:ext cx="2095402" cy="400110"/>
          </a:xfrm>
          <a:prstGeom prst="rect">
            <a:avLst/>
          </a:prstGeom>
        </p:spPr>
        <p:txBody>
          <a:bodyPr wrap="square">
            <a:spAutoFit/>
          </a:bodyPr>
          <a:lstStyle/>
          <a:p>
            <a:r>
              <a:rPr lang="en-US" sz="2000" dirty="0"/>
              <a:t>Nussbaum, 2006</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496" y="1734691"/>
            <a:ext cx="10263486" cy="3840469"/>
          </a:xfrm>
          <a:prstGeom prst="rect">
            <a:avLst/>
          </a:prstGeom>
          <a:ln>
            <a:solidFill>
              <a:schemeClr val="tx1"/>
            </a:solidFill>
          </a:ln>
        </p:spPr>
      </p:pic>
    </p:spTree>
    <p:extLst>
      <p:ext uri="{BB962C8B-B14F-4D97-AF65-F5344CB8AC3E}">
        <p14:creationId xmlns:p14="http://schemas.microsoft.com/office/powerpoint/2010/main" val="1143531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157090"/>
            <a:ext cx="10515600" cy="1325563"/>
          </a:xfrm>
        </p:spPr>
        <p:txBody>
          <a:bodyPr/>
          <a:lstStyle/>
          <a:p>
            <a:pPr algn="ctr"/>
            <a:r>
              <a:rPr lang="en-US" dirty="0"/>
              <a:t>Quality of Life - Definitions</a:t>
            </a:r>
          </a:p>
        </p:txBody>
      </p:sp>
      <p:sp>
        <p:nvSpPr>
          <p:cNvPr id="3" name="Content Placeholder 2"/>
          <p:cNvSpPr>
            <a:spLocks noGrp="1"/>
          </p:cNvSpPr>
          <p:nvPr>
            <p:ph idx="1"/>
          </p:nvPr>
        </p:nvSpPr>
        <p:spPr>
          <a:xfrm>
            <a:off x="822961" y="1218549"/>
            <a:ext cx="10716056" cy="5148199"/>
          </a:xfrm>
        </p:spPr>
        <p:txBody>
          <a:bodyPr>
            <a:normAutofit lnSpcReduction="10000"/>
          </a:bodyPr>
          <a:lstStyle/>
          <a:p>
            <a:pPr marL="288925" indent="-277813">
              <a:spcAft>
                <a:spcPts val="1200"/>
              </a:spcAft>
            </a:pPr>
            <a:r>
              <a:rPr lang="en-US" sz="2500" dirty="0"/>
              <a:t>At a personal level, quality of life is defined as the degree of enjoyment and satisfaction experienced in everyday life, including health, personal relationships, the environment, quality of working life, social life, and leisure time (Free Dictionary, 2008)</a:t>
            </a:r>
          </a:p>
          <a:p>
            <a:pPr marL="288925" indent="-277813">
              <a:spcAft>
                <a:spcPts val="1200"/>
              </a:spcAft>
            </a:pPr>
            <a:r>
              <a:rPr lang="en-US" sz="2500" dirty="0"/>
              <a:t>At the community level, quality of life is defined as a set of social indicators such as nutrition, air quality, incidence of disease, crime rates, health care, educational services, and divorce rates. (Free Dictionary, 2008)</a:t>
            </a:r>
          </a:p>
          <a:p>
            <a:pPr marL="288925" indent="-277813">
              <a:lnSpc>
                <a:spcPct val="100000"/>
              </a:lnSpc>
            </a:pPr>
            <a:r>
              <a:rPr lang="en-US" sz="2500" dirty="0"/>
              <a:t>People feeling satisfied with the following core dimensions of their life:</a:t>
            </a:r>
          </a:p>
          <a:p>
            <a:pPr marL="746125" lvl="1" indent="-277813">
              <a:lnSpc>
                <a:spcPct val="100000"/>
              </a:lnSpc>
            </a:pPr>
            <a:r>
              <a:rPr lang="en-US" sz="2200" dirty="0"/>
              <a:t>Emotional/psychological, physical, and material well-being</a:t>
            </a:r>
          </a:p>
          <a:p>
            <a:pPr marL="746125" lvl="1" indent="-277813">
              <a:lnSpc>
                <a:spcPct val="100000"/>
              </a:lnSpc>
            </a:pPr>
            <a:r>
              <a:rPr lang="en-US" sz="2200" dirty="0"/>
              <a:t>Interpersonal relationships</a:t>
            </a:r>
          </a:p>
          <a:p>
            <a:pPr marL="746125" lvl="1" indent="-277813">
              <a:lnSpc>
                <a:spcPct val="100000"/>
              </a:lnSpc>
            </a:pPr>
            <a:r>
              <a:rPr lang="en-US" sz="2200" dirty="0"/>
              <a:t>Personal development and self-determination</a:t>
            </a:r>
          </a:p>
          <a:p>
            <a:pPr marL="746125" lvl="1" indent="-277813">
              <a:lnSpc>
                <a:spcPct val="100000"/>
              </a:lnSpc>
            </a:pPr>
            <a:r>
              <a:rPr lang="en-US" sz="2200" dirty="0"/>
              <a:t>Social inclusion</a:t>
            </a:r>
          </a:p>
          <a:p>
            <a:pPr marL="746125" lvl="1" indent="-277813">
              <a:lnSpc>
                <a:spcPct val="100000"/>
              </a:lnSpc>
            </a:pPr>
            <a:r>
              <a:rPr lang="en-US" sz="2200" dirty="0"/>
              <a:t>Personal rights (Schlalock et al., 2002)</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436928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157090"/>
            <a:ext cx="10515600" cy="1325563"/>
          </a:xfrm>
        </p:spPr>
        <p:txBody>
          <a:bodyPr/>
          <a:lstStyle/>
          <a:p>
            <a:pPr algn="ctr"/>
            <a:r>
              <a:rPr lang="en-US" dirty="0"/>
              <a:t>Quality of Life - Definitions</a:t>
            </a:r>
          </a:p>
        </p:txBody>
      </p:sp>
      <p:sp>
        <p:nvSpPr>
          <p:cNvPr id="3" name="Content Placeholder 2"/>
          <p:cNvSpPr>
            <a:spLocks noGrp="1"/>
          </p:cNvSpPr>
          <p:nvPr>
            <p:ph idx="1"/>
          </p:nvPr>
        </p:nvSpPr>
        <p:spPr>
          <a:xfrm>
            <a:off x="1107542" y="1709801"/>
            <a:ext cx="9976916" cy="5148199"/>
          </a:xfrm>
        </p:spPr>
        <p:txBody>
          <a:bodyPr>
            <a:normAutofit/>
          </a:bodyPr>
          <a:lstStyle/>
          <a:p>
            <a:pPr marL="288925" indent="-277813">
              <a:spcAft>
                <a:spcPts val="1200"/>
              </a:spcAft>
            </a:pPr>
            <a:r>
              <a:rPr lang="en-US" sz="2600" dirty="0"/>
              <a:t>The degree to which a person enjoys the important possibilities of his or her life (Quality of Life Research Unit, 2005)</a:t>
            </a:r>
          </a:p>
          <a:p>
            <a:pPr marL="288925" indent="-277813">
              <a:spcAft>
                <a:spcPts val="1200"/>
              </a:spcAft>
            </a:pPr>
            <a:r>
              <a:rPr lang="en-US" sz="2600" dirty="0"/>
              <a:t>“The degree to which a person’s life is desirable versus undesirable, often with an emphasis on external components, such as environmental factors and income… Quality of life is often expressed as more ‘objective’ and describes the circumstances of a person’s life rather than his or her reaction to those circumstances” (Diener, 2006)</a:t>
            </a:r>
          </a:p>
          <a:p>
            <a:pPr marL="288925" indent="-277813">
              <a:lnSpc>
                <a:spcPct val="100000"/>
              </a:lnSpc>
            </a:pPr>
            <a:r>
              <a:rPr lang="en-US" sz="2600" dirty="0"/>
              <a:t>The subjective experience that life is good, meaningful, and satisfying (Sylvester et al., 2001) </a:t>
            </a:r>
            <a:endParaRPr lang="en-US" sz="22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2457771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3233" y="262318"/>
            <a:ext cx="7486323" cy="1325563"/>
          </a:xfrm>
        </p:spPr>
        <p:txBody>
          <a:bodyPr/>
          <a:lstStyle/>
          <a:p>
            <a:pPr algn="ctr"/>
            <a:r>
              <a:rPr lang="en-US" dirty="0"/>
              <a:t>Recreation as a Strength and     as a Context to Build Strengths</a:t>
            </a:r>
          </a:p>
        </p:txBody>
      </p:sp>
      <p:sp>
        <p:nvSpPr>
          <p:cNvPr id="3" name="Content Placeholder 2"/>
          <p:cNvSpPr>
            <a:spLocks noGrp="1"/>
          </p:cNvSpPr>
          <p:nvPr>
            <p:ph idx="1"/>
          </p:nvPr>
        </p:nvSpPr>
        <p:spPr>
          <a:xfrm>
            <a:off x="892791" y="1713503"/>
            <a:ext cx="10357596" cy="4878234"/>
          </a:xfrm>
        </p:spPr>
        <p:txBody>
          <a:bodyPr>
            <a:normAutofit lnSpcReduction="10000"/>
          </a:bodyPr>
          <a:lstStyle/>
          <a:p>
            <a:pPr marL="11112" indent="0">
              <a:spcAft>
                <a:spcPts val="600"/>
              </a:spcAft>
              <a:buNone/>
            </a:pPr>
            <a:r>
              <a:rPr lang="en-US" dirty="0"/>
              <a:t>Rationale for why leisure is necessary for well-being and quality of life:</a:t>
            </a:r>
          </a:p>
          <a:p>
            <a:pPr marL="468312" indent="-457200">
              <a:spcAft>
                <a:spcPts val="600"/>
              </a:spcAft>
            </a:pPr>
            <a:r>
              <a:rPr lang="en-US" sz="2600" dirty="0"/>
              <a:t>Leisure provides a context for experiencing positive emotions, which are directly linked to health and well-being</a:t>
            </a:r>
          </a:p>
          <a:p>
            <a:pPr marL="468312" indent="-457200">
              <a:spcAft>
                <a:spcPts val="600"/>
              </a:spcAft>
            </a:pPr>
            <a:r>
              <a:rPr lang="en-US" sz="2600" dirty="0"/>
              <a:t>Leisure contributes to the development of physical, social, cognitive, and environmental resources and strengths in one’s life</a:t>
            </a:r>
          </a:p>
          <a:p>
            <a:pPr marL="468312" indent="-457200">
              <a:spcAft>
                <a:spcPts val="600"/>
              </a:spcAft>
            </a:pPr>
            <a:r>
              <a:rPr lang="en-US" sz="2600" dirty="0"/>
              <a:t>Leisure directly impacts self-development and self-determination, essential to well-being</a:t>
            </a:r>
          </a:p>
          <a:p>
            <a:pPr marL="468312" indent="-457200">
              <a:spcAft>
                <a:spcPts val="600"/>
              </a:spcAft>
            </a:pPr>
            <a:r>
              <a:rPr lang="en-US" sz="2600" dirty="0"/>
              <a:t>Leisure provides opportunities to fully engage in activity and acts as a stimulus to health</a:t>
            </a:r>
          </a:p>
          <a:p>
            <a:pPr marL="468312" indent="-457200">
              <a:spcAft>
                <a:spcPts val="600"/>
              </a:spcAft>
            </a:pPr>
            <a:r>
              <a:rPr lang="en-US" sz="2600" dirty="0"/>
              <a:t>Leisure meets the creative-expressive needs of people and the drive to find meaning and purpose in life</a:t>
            </a:r>
          </a:p>
          <a:p>
            <a:pPr marL="468312" indent="-457200">
              <a:spcAft>
                <a:spcPts val="1200"/>
              </a:spcAft>
            </a:pPr>
            <a:endParaRPr lang="en-US"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1214162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3233" y="262318"/>
            <a:ext cx="7486323" cy="1325563"/>
          </a:xfrm>
        </p:spPr>
        <p:txBody>
          <a:bodyPr>
            <a:normAutofit fontScale="90000"/>
          </a:bodyPr>
          <a:lstStyle/>
          <a:p>
            <a:pPr algn="ctr"/>
            <a:r>
              <a:rPr lang="en-US" dirty="0"/>
              <a:t>Recreation as a Strength and as a Context to Build Strengths </a:t>
            </a:r>
            <a:r>
              <a:rPr lang="en-US" sz="4000" dirty="0"/>
              <a:t>(cont’d)</a:t>
            </a:r>
          </a:p>
        </p:txBody>
      </p:sp>
      <p:sp>
        <p:nvSpPr>
          <p:cNvPr id="3" name="Content Placeholder 2"/>
          <p:cNvSpPr>
            <a:spLocks noGrp="1"/>
          </p:cNvSpPr>
          <p:nvPr>
            <p:ph idx="1"/>
          </p:nvPr>
        </p:nvSpPr>
        <p:spPr>
          <a:xfrm>
            <a:off x="801228" y="1680846"/>
            <a:ext cx="10334858" cy="4878234"/>
          </a:xfrm>
        </p:spPr>
        <p:txBody>
          <a:bodyPr>
            <a:normAutofit/>
          </a:bodyPr>
          <a:lstStyle/>
          <a:p>
            <a:pPr marL="11112" indent="0">
              <a:spcAft>
                <a:spcPts val="600"/>
              </a:spcAft>
              <a:buNone/>
            </a:pPr>
            <a:r>
              <a:rPr lang="en-US" dirty="0"/>
              <a:t>Rationale for why leisure is necessary for well-being and quality of life:</a:t>
            </a:r>
          </a:p>
          <a:p>
            <a:pPr marL="468312" indent="-457200">
              <a:spcAft>
                <a:spcPts val="600"/>
              </a:spcAft>
            </a:pPr>
            <a:r>
              <a:rPr lang="en-US" sz="2600" dirty="0"/>
              <a:t>Leisure provides a natural vehicle to promote community inclusion and develop friendship circles, again essential to well-being</a:t>
            </a:r>
          </a:p>
          <a:p>
            <a:pPr marL="468312" indent="-457200">
              <a:spcAft>
                <a:spcPts val="600"/>
              </a:spcAft>
            </a:pPr>
            <a:r>
              <a:rPr lang="en-US" sz="2600" dirty="0"/>
              <a:t>Leisure can make communities healthier and more welcoming of differences, including disability and illness</a:t>
            </a:r>
          </a:p>
          <a:p>
            <a:pPr marL="468312" indent="-457200">
              <a:spcAft>
                <a:spcPts val="600"/>
              </a:spcAft>
            </a:pPr>
            <a:r>
              <a:rPr lang="en-US" sz="2600" dirty="0"/>
              <a:t>Leisure can be pursued by everyone, every day, everywhere – regardless of how “broken” they may appear</a:t>
            </a:r>
          </a:p>
          <a:p>
            <a:pPr marL="468312" indent="-457200">
              <a:spcAft>
                <a:spcPts val="600"/>
              </a:spcAft>
            </a:pPr>
            <a:r>
              <a:rPr lang="en-US" sz="2600" dirty="0"/>
              <a:t>People, </a:t>
            </a:r>
            <a:r>
              <a:rPr lang="en-US" sz="2600" i="1" dirty="0"/>
              <a:t>all</a:t>
            </a:r>
            <a:r>
              <a:rPr lang="en-US" sz="2600" dirty="0"/>
              <a:t> people, have a fundamental right to participate in leisure</a:t>
            </a:r>
          </a:p>
          <a:p>
            <a:pPr marL="468312" indent="-457200">
              <a:spcAft>
                <a:spcPts val="600"/>
              </a:spcAft>
            </a:pPr>
            <a:endParaRPr lang="en-US"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5" name="Rectangle 4"/>
          <p:cNvSpPr/>
          <p:nvPr/>
        </p:nvSpPr>
        <p:spPr>
          <a:xfrm>
            <a:off x="4131623" y="5575374"/>
            <a:ext cx="8060377" cy="400110"/>
          </a:xfrm>
          <a:prstGeom prst="rect">
            <a:avLst/>
          </a:prstGeom>
        </p:spPr>
        <p:txBody>
          <a:bodyPr wrap="square">
            <a:spAutoFit/>
          </a:bodyPr>
          <a:lstStyle/>
          <a:p>
            <a:r>
              <a:rPr lang="en-US" sz="2000" dirty="0"/>
              <a:t>(Carruthers &amp; Hood, 2007; Sylvester, 2005; Sylvester et al., 2001)</a:t>
            </a:r>
          </a:p>
        </p:txBody>
      </p:sp>
    </p:spTree>
    <p:extLst>
      <p:ext uri="{BB962C8B-B14F-4D97-AF65-F5344CB8AC3E}">
        <p14:creationId xmlns:p14="http://schemas.microsoft.com/office/powerpoint/2010/main" val="3137418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176" y="0"/>
            <a:ext cx="11274771" cy="1325563"/>
          </a:xfrm>
        </p:spPr>
        <p:txBody>
          <a:bodyPr>
            <a:normAutofit/>
          </a:bodyPr>
          <a:lstStyle/>
          <a:p>
            <a:pPr algn="ctr"/>
            <a:r>
              <a:rPr lang="en-US" sz="4000" dirty="0"/>
              <a:t>Purpose and Definitions of Therapeutic Recreation: Why We Exist as a Profession</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3" name="TextBox 2"/>
          <p:cNvSpPr txBox="1"/>
          <p:nvPr/>
        </p:nvSpPr>
        <p:spPr>
          <a:xfrm>
            <a:off x="985739" y="1517513"/>
            <a:ext cx="3073795" cy="4462760"/>
          </a:xfrm>
          <a:prstGeom prst="rect">
            <a:avLst/>
          </a:prstGeom>
          <a:noFill/>
        </p:spPr>
        <p:txBody>
          <a:bodyPr wrap="square" rtlCol="0">
            <a:spAutoFit/>
          </a:bodyPr>
          <a:lstStyle/>
          <a:p>
            <a:r>
              <a:rPr lang="en-US" sz="2800" b="1" dirty="0"/>
              <a:t>Professional Group</a:t>
            </a:r>
          </a:p>
          <a:p>
            <a:endParaRPr lang="en-US" sz="1600" dirty="0"/>
          </a:p>
          <a:p>
            <a:r>
              <a:rPr lang="en-US" sz="2400" dirty="0"/>
              <a:t>American Therapeutic </a:t>
            </a:r>
          </a:p>
          <a:p>
            <a:r>
              <a:rPr lang="en-US" sz="2400" dirty="0"/>
              <a:t>Recreation Association</a:t>
            </a:r>
          </a:p>
          <a:p>
            <a:endParaRPr lang="en-US" sz="2400" dirty="0"/>
          </a:p>
          <a:p>
            <a:endParaRPr lang="en-US" sz="2400" dirty="0"/>
          </a:p>
          <a:p>
            <a:endParaRPr lang="en-US" sz="2400" dirty="0"/>
          </a:p>
          <a:p>
            <a:endParaRPr lang="en-US" sz="3200" dirty="0"/>
          </a:p>
          <a:p>
            <a:r>
              <a:rPr lang="en-US" sz="2400" dirty="0"/>
              <a:t>Canadian Therapeutic </a:t>
            </a:r>
          </a:p>
          <a:p>
            <a:r>
              <a:rPr lang="en-US" sz="2400" dirty="0"/>
              <a:t>Recreation Association </a:t>
            </a:r>
            <a:r>
              <a:rPr lang="en-US" sz="2000" i="1" dirty="0"/>
              <a:t>(Association Canadienne de Loisir Therapeutique)</a:t>
            </a:r>
            <a:endParaRPr lang="en-US" sz="2400" i="1" dirty="0"/>
          </a:p>
        </p:txBody>
      </p:sp>
      <p:sp>
        <p:nvSpPr>
          <p:cNvPr id="5" name="Rectangle 4"/>
          <p:cNvSpPr/>
          <p:nvPr/>
        </p:nvSpPr>
        <p:spPr>
          <a:xfrm>
            <a:off x="4191316" y="1537831"/>
            <a:ext cx="7219536" cy="4616648"/>
          </a:xfrm>
          <a:prstGeom prst="rect">
            <a:avLst/>
          </a:prstGeom>
        </p:spPr>
        <p:txBody>
          <a:bodyPr wrap="square">
            <a:spAutoFit/>
          </a:bodyPr>
          <a:lstStyle/>
          <a:p>
            <a:r>
              <a:rPr lang="en-US" sz="2800" b="1" dirty="0"/>
              <a:t>Definition</a:t>
            </a:r>
          </a:p>
          <a:p>
            <a:endParaRPr lang="en-US" sz="1600" dirty="0"/>
          </a:p>
          <a:p>
            <a:r>
              <a:rPr lang="en-US" sz="2200" dirty="0"/>
              <a:t>Recreational therapy, also known as therapeutic recreation,   is a systematic process that utilizes recreation and other activity-based interventions to address the assessed needs of individuals with illnesses and/or disabling conditions, as a means to psychological and physical health, recovery and well-being (2020)</a:t>
            </a:r>
          </a:p>
          <a:p>
            <a:endParaRPr lang="en-US" sz="2200" dirty="0"/>
          </a:p>
          <a:p>
            <a:r>
              <a:rPr lang="en-US" sz="2200" dirty="0"/>
              <a:t>Therapeutic Recreation is a health care profession that utilizes a therapeutic process, involving leisure, recreation and play as a primary tool for each individual to achieve their highest level of independence and quality of life (2020a)</a:t>
            </a:r>
          </a:p>
        </p:txBody>
      </p:sp>
    </p:spTree>
    <p:extLst>
      <p:ext uri="{BB962C8B-B14F-4D97-AF65-F5344CB8AC3E}">
        <p14:creationId xmlns:p14="http://schemas.microsoft.com/office/powerpoint/2010/main" val="299605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176" y="0"/>
            <a:ext cx="11274771" cy="1325563"/>
          </a:xfrm>
        </p:spPr>
        <p:txBody>
          <a:bodyPr>
            <a:normAutofit/>
          </a:bodyPr>
          <a:lstStyle/>
          <a:p>
            <a:pPr algn="ctr"/>
            <a:r>
              <a:rPr lang="en-US" sz="4000" dirty="0"/>
              <a:t>Purpose and Definitions of Therapeutic Recreation: Why We Exist as a Profession </a:t>
            </a:r>
            <a:r>
              <a:rPr lang="en-US" sz="3600" dirty="0"/>
              <a:t>(cont’d)</a:t>
            </a:r>
            <a:endParaRPr lang="en-US" sz="40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3" name="TextBox 2"/>
          <p:cNvSpPr txBox="1"/>
          <p:nvPr/>
        </p:nvSpPr>
        <p:spPr>
          <a:xfrm>
            <a:off x="528539" y="1361165"/>
            <a:ext cx="3073795" cy="1877437"/>
          </a:xfrm>
          <a:prstGeom prst="rect">
            <a:avLst/>
          </a:prstGeom>
          <a:noFill/>
        </p:spPr>
        <p:txBody>
          <a:bodyPr wrap="square" rtlCol="0">
            <a:spAutoFit/>
          </a:bodyPr>
          <a:lstStyle/>
          <a:p>
            <a:r>
              <a:rPr lang="en-US" sz="2800" b="1" dirty="0"/>
              <a:t>Professional Group</a:t>
            </a:r>
          </a:p>
          <a:p>
            <a:endParaRPr lang="en-US" sz="1600" dirty="0"/>
          </a:p>
          <a:p>
            <a:r>
              <a:rPr lang="en-US" sz="2400" dirty="0"/>
              <a:t>Diversional and Recreational Therapy Association Australia</a:t>
            </a:r>
          </a:p>
        </p:txBody>
      </p:sp>
      <p:sp>
        <p:nvSpPr>
          <p:cNvPr id="5" name="Rectangle 4"/>
          <p:cNvSpPr/>
          <p:nvPr/>
        </p:nvSpPr>
        <p:spPr>
          <a:xfrm>
            <a:off x="3602334" y="1361165"/>
            <a:ext cx="7869382" cy="5786199"/>
          </a:xfrm>
          <a:prstGeom prst="rect">
            <a:avLst/>
          </a:prstGeom>
        </p:spPr>
        <p:txBody>
          <a:bodyPr wrap="square">
            <a:spAutoFit/>
          </a:bodyPr>
          <a:lstStyle/>
          <a:p>
            <a:r>
              <a:rPr lang="en-US" sz="2800" b="1" dirty="0"/>
              <a:t>Definition</a:t>
            </a:r>
          </a:p>
          <a:p>
            <a:endParaRPr lang="en-US" sz="1600" dirty="0"/>
          </a:p>
          <a:p>
            <a:r>
              <a:rPr lang="en-US" sz="2200" dirty="0"/>
              <a:t>Diversional therapy is a client centred practice and recognises that leisure and recreational experiences are the right of all individuals. Diversional therapy practitioners work with people of all ages and abilities to design and facilitate leisure and recreation programmes. Activities are designed to support, challenge and enhance the psychological, spiritual, social, emotional and physical wellbeing of individuals. The Diversional Therapist provides opportunities where individuals may choose to participate in leisure and recreation activities which promote self-esteem and personal fulfilment. The Diversional Therapist facilitates individual client choice, decision making and participation when developing and managing recreational programmes (2020).</a:t>
            </a:r>
          </a:p>
          <a:p>
            <a:endParaRPr lang="en-US" sz="2200" dirty="0"/>
          </a:p>
          <a:p>
            <a:endParaRPr lang="en-US" sz="2200" dirty="0"/>
          </a:p>
          <a:p>
            <a:endParaRPr lang="en-US" dirty="0"/>
          </a:p>
        </p:txBody>
      </p:sp>
    </p:spTree>
    <p:extLst>
      <p:ext uri="{BB962C8B-B14F-4D97-AF65-F5344CB8AC3E}">
        <p14:creationId xmlns:p14="http://schemas.microsoft.com/office/powerpoint/2010/main" val="1805928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176" y="0"/>
            <a:ext cx="11274771" cy="1325563"/>
          </a:xfrm>
        </p:spPr>
        <p:txBody>
          <a:bodyPr>
            <a:normAutofit/>
          </a:bodyPr>
          <a:lstStyle/>
          <a:p>
            <a:pPr algn="ctr"/>
            <a:r>
              <a:rPr lang="en-US" sz="4000" dirty="0"/>
              <a:t>Purpose and Definitions of Therapeutic Recreation: Why We Exist as a Profession </a:t>
            </a:r>
            <a:r>
              <a:rPr lang="en-US" sz="3600" dirty="0"/>
              <a:t>(cont’d)</a:t>
            </a:r>
            <a:endParaRPr lang="en-US" sz="40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3" name="TextBox 2"/>
          <p:cNvSpPr txBox="1"/>
          <p:nvPr/>
        </p:nvSpPr>
        <p:spPr>
          <a:xfrm>
            <a:off x="985739" y="1517513"/>
            <a:ext cx="3073795" cy="4262705"/>
          </a:xfrm>
          <a:prstGeom prst="rect">
            <a:avLst/>
          </a:prstGeom>
          <a:noFill/>
        </p:spPr>
        <p:txBody>
          <a:bodyPr wrap="square" rtlCol="0">
            <a:spAutoFit/>
          </a:bodyPr>
          <a:lstStyle/>
          <a:p>
            <a:r>
              <a:rPr lang="en-US" sz="2800" b="1" dirty="0"/>
              <a:t>Professional Group</a:t>
            </a:r>
          </a:p>
          <a:p>
            <a:endParaRPr lang="en-US" sz="1600" dirty="0"/>
          </a:p>
          <a:p>
            <a:r>
              <a:rPr lang="en-US" sz="2400" dirty="0"/>
              <a:t>National Council for</a:t>
            </a:r>
          </a:p>
          <a:p>
            <a:r>
              <a:rPr lang="en-US" sz="2400" dirty="0"/>
              <a:t>Therapeutic Recreation</a:t>
            </a:r>
          </a:p>
          <a:p>
            <a:r>
              <a:rPr lang="en-US" sz="2400" dirty="0"/>
              <a:t>Certification</a:t>
            </a:r>
          </a:p>
          <a:p>
            <a:endParaRPr lang="en-US" sz="2400" dirty="0"/>
          </a:p>
          <a:p>
            <a:endParaRPr lang="en-US" sz="2400" dirty="0"/>
          </a:p>
          <a:p>
            <a:endParaRPr lang="en-US" sz="2400" dirty="0"/>
          </a:p>
          <a:p>
            <a:endParaRPr lang="en-US" sz="1100" dirty="0"/>
          </a:p>
          <a:p>
            <a:r>
              <a:rPr lang="en-US" sz="2400" dirty="0"/>
              <a:t>New Zealand Society for Diversional and Recreational Therapists</a:t>
            </a:r>
          </a:p>
        </p:txBody>
      </p:sp>
      <p:sp>
        <p:nvSpPr>
          <p:cNvPr id="5" name="Rectangle 4"/>
          <p:cNvSpPr/>
          <p:nvPr/>
        </p:nvSpPr>
        <p:spPr>
          <a:xfrm>
            <a:off x="4191316" y="1537831"/>
            <a:ext cx="7014945" cy="4493538"/>
          </a:xfrm>
          <a:prstGeom prst="rect">
            <a:avLst/>
          </a:prstGeom>
        </p:spPr>
        <p:txBody>
          <a:bodyPr wrap="square">
            <a:spAutoFit/>
          </a:bodyPr>
          <a:lstStyle/>
          <a:p>
            <a:r>
              <a:rPr lang="en-US" sz="2800" b="1" dirty="0"/>
              <a:t>Definition</a:t>
            </a:r>
          </a:p>
          <a:p>
            <a:endParaRPr lang="en-US" sz="1600" dirty="0"/>
          </a:p>
          <a:p>
            <a:r>
              <a:rPr lang="en-US" sz="2200" dirty="0"/>
              <a:t>Recreational therapy, also known as therapeutic recreation, is a systematic process that utilizes recreation and other activity-based interventions to address the assessed needs of individuals with illnesses and/or disabling conditions, as a means to psychological and physical health, recovery and well-being (2020).</a:t>
            </a:r>
          </a:p>
          <a:p>
            <a:endParaRPr lang="en-US" sz="2200" dirty="0"/>
          </a:p>
          <a:p>
            <a:r>
              <a:rPr lang="en-US" sz="2200" dirty="0"/>
              <a:t>Diversional Therapists promotes inclusion, cohesion, and wellbeing and enriches people’s lives by supporting the people in their care through unique and meaningful recreational programs (2020).</a:t>
            </a:r>
          </a:p>
        </p:txBody>
      </p:sp>
    </p:spTree>
    <p:extLst>
      <p:ext uri="{BB962C8B-B14F-4D97-AF65-F5344CB8AC3E}">
        <p14:creationId xmlns:p14="http://schemas.microsoft.com/office/powerpoint/2010/main" val="997545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048" y="128653"/>
            <a:ext cx="10515600" cy="1325563"/>
          </a:xfrm>
        </p:spPr>
        <p:txBody>
          <a:bodyPr/>
          <a:lstStyle/>
          <a:p>
            <a:pPr algn="ctr"/>
            <a:r>
              <a:rPr lang="en-US" dirty="0"/>
              <a:t>Chapter 3 Overview</a:t>
            </a:r>
          </a:p>
        </p:txBody>
      </p:sp>
      <p:sp>
        <p:nvSpPr>
          <p:cNvPr id="3" name="Content Placeholder 2"/>
          <p:cNvSpPr>
            <a:spLocks noGrp="1"/>
          </p:cNvSpPr>
          <p:nvPr>
            <p:ph idx="1"/>
          </p:nvPr>
        </p:nvSpPr>
        <p:spPr>
          <a:xfrm>
            <a:off x="1372453" y="1222440"/>
            <a:ext cx="9331406" cy="5159072"/>
          </a:xfrm>
          <a:ln w="6350">
            <a:noFill/>
          </a:ln>
        </p:spPr>
        <p:txBody>
          <a:bodyPr>
            <a:noAutofit/>
          </a:bodyPr>
          <a:lstStyle/>
          <a:p>
            <a:pPr marL="857250" indent="-508000">
              <a:lnSpc>
                <a:spcPct val="100000"/>
              </a:lnSpc>
              <a:buFont typeface="+mj-lt"/>
              <a:buAutoNum type="arabicPeriod"/>
            </a:pPr>
            <a:r>
              <a:rPr lang="en-US" sz="2600" dirty="0"/>
              <a:t>How therapeutic recreation fits within the sea change in recreation, health, and human services</a:t>
            </a:r>
          </a:p>
          <a:p>
            <a:pPr marL="857250" indent="-508000">
              <a:lnSpc>
                <a:spcPct val="100000"/>
              </a:lnSpc>
              <a:buFont typeface="+mj-lt"/>
              <a:buAutoNum type="arabicPeriod"/>
            </a:pPr>
            <a:r>
              <a:rPr lang="en-US" sz="2600" dirty="0"/>
              <a:t>Leisure, well-being, and quality of life are at the core of strengths-based therapeutic recreation</a:t>
            </a:r>
          </a:p>
          <a:p>
            <a:pPr marL="857250" indent="-508000">
              <a:lnSpc>
                <a:spcPct val="120000"/>
              </a:lnSpc>
              <a:buFont typeface="+mj-lt"/>
              <a:buAutoNum type="arabicPeriod"/>
            </a:pPr>
            <a:r>
              <a:rPr lang="en-US" sz="2600" dirty="0"/>
              <a:t>Recreation as a strength and context to build strengths</a:t>
            </a:r>
          </a:p>
          <a:p>
            <a:pPr marL="857250" indent="-508000">
              <a:lnSpc>
                <a:spcPct val="100000"/>
              </a:lnSpc>
              <a:buFont typeface="+mj-lt"/>
              <a:buAutoNum type="arabicPeriod"/>
            </a:pPr>
            <a:r>
              <a:rPr lang="en-US" sz="2600" dirty="0"/>
              <a:t>Purpose and definition of therapeutic recreation – why we exist as a profession</a:t>
            </a:r>
          </a:p>
          <a:p>
            <a:pPr marL="857250" indent="-508000">
              <a:lnSpc>
                <a:spcPct val="120000"/>
              </a:lnSpc>
              <a:buFont typeface="+mj-lt"/>
              <a:buAutoNum type="arabicPeriod"/>
            </a:pPr>
            <a:r>
              <a:rPr lang="en-US" sz="2600" dirty="0"/>
              <a:t>A brief review of existing models of therapeutic recreation</a:t>
            </a:r>
          </a:p>
          <a:p>
            <a:pPr marL="857250" indent="-508000">
              <a:lnSpc>
                <a:spcPct val="100000"/>
              </a:lnSpc>
              <a:buFont typeface="+mj-lt"/>
              <a:buAutoNum type="arabicPeriod"/>
            </a:pPr>
            <a:r>
              <a:rPr lang="en-US" sz="2600" dirty="0"/>
              <a:t>The Leisure and Well-Being Model as a theoretical framework for the strengths approach</a:t>
            </a:r>
          </a:p>
        </p:txBody>
      </p:sp>
      <p:sp>
        <p:nvSpPr>
          <p:cNvPr id="4" name="Rectangle 3"/>
          <p:cNvSpPr/>
          <p:nvPr/>
        </p:nvSpPr>
        <p:spPr>
          <a:xfrm>
            <a:off x="4717362"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292861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176" y="0"/>
            <a:ext cx="11274771" cy="826631"/>
          </a:xfrm>
        </p:spPr>
        <p:txBody>
          <a:bodyPr>
            <a:normAutofit/>
          </a:bodyPr>
          <a:lstStyle/>
          <a:p>
            <a:pPr algn="ctr"/>
            <a:r>
              <a:rPr lang="en-US" sz="4000" dirty="0"/>
              <a:t>Professional Association Positions on Terminology</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graphicFrame>
        <p:nvGraphicFramePr>
          <p:cNvPr id="6" name="Table 5">
            <a:extLst>
              <a:ext uri="{FF2B5EF4-FFF2-40B4-BE49-F238E27FC236}">
                <a16:creationId xmlns:a16="http://schemas.microsoft.com/office/drawing/2014/main" id="{796D085A-7889-B044-8718-86AF11D6B4EE}"/>
              </a:ext>
            </a:extLst>
          </p:cNvPr>
          <p:cNvGraphicFramePr>
            <a:graphicFrameLocks noGrp="1"/>
          </p:cNvGraphicFramePr>
          <p:nvPr>
            <p:extLst>
              <p:ext uri="{D42A27DB-BD31-4B8C-83A1-F6EECF244321}">
                <p14:modId xmlns:p14="http://schemas.microsoft.com/office/powerpoint/2010/main" val="2030526378"/>
              </p:ext>
            </p:extLst>
          </p:nvPr>
        </p:nvGraphicFramePr>
        <p:xfrm>
          <a:off x="1048731" y="826631"/>
          <a:ext cx="9843660" cy="5344873"/>
        </p:xfrm>
        <a:graphic>
          <a:graphicData uri="http://schemas.openxmlformats.org/drawingml/2006/table">
            <a:tbl>
              <a:tblPr firstRow="1" firstCol="1" bandRow="1">
                <a:tableStyleId>{793D81CF-94F2-401A-BA57-92F5A7B2D0C5}</a:tableStyleId>
              </a:tblPr>
              <a:tblGrid>
                <a:gridCol w="3573490">
                  <a:extLst>
                    <a:ext uri="{9D8B030D-6E8A-4147-A177-3AD203B41FA5}">
                      <a16:colId xmlns:a16="http://schemas.microsoft.com/office/drawing/2014/main" val="1931135018"/>
                    </a:ext>
                  </a:extLst>
                </a:gridCol>
                <a:gridCol w="6270170">
                  <a:extLst>
                    <a:ext uri="{9D8B030D-6E8A-4147-A177-3AD203B41FA5}">
                      <a16:colId xmlns:a16="http://schemas.microsoft.com/office/drawing/2014/main" val="3698254520"/>
                    </a:ext>
                  </a:extLst>
                </a:gridCol>
              </a:tblGrid>
              <a:tr h="424543">
                <a:tc>
                  <a:txBody>
                    <a:bodyPr/>
                    <a:lstStyle/>
                    <a:p>
                      <a:pPr marL="0" marR="0">
                        <a:spcBef>
                          <a:spcPts val="0"/>
                        </a:spcBef>
                        <a:spcAft>
                          <a:spcPts val="0"/>
                        </a:spcAft>
                      </a:pPr>
                      <a:r>
                        <a:rPr lang="en-US" sz="2200">
                          <a:effectLst/>
                        </a:rPr>
                        <a:t>Professional Group</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200" dirty="0">
                          <a:effectLst/>
                        </a:rPr>
                        <a:t>Position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9436502"/>
                  </a:ext>
                </a:extLst>
              </a:tr>
              <a:tr h="899428">
                <a:tc>
                  <a:txBody>
                    <a:bodyPr/>
                    <a:lstStyle/>
                    <a:p>
                      <a:pPr marL="0" marR="0">
                        <a:spcBef>
                          <a:spcPts val="0"/>
                        </a:spcBef>
                        <a:spcAft>
                          <a:spcPts val="0"/>
                        </a:spcAft>
                      </a:pPr>
                      <a:r>
                        <a:rPr lang="en-US" sz="1600" dirty="0">
                          <a:effectLst/>
                        </a:rPr>
                        <a:t>American Therapeutic</a:t>
                      </a:r>
                    </a:p>
                    <a:p>
                      <a:pPr marL="0" marR="0">
                        <a:spcBef>
                          <a:spcPts val="0"/>
                        </a:spcBef>
                        <a:spcAft>
                          <a:spcPts val="0"/>
                        </a:spcAft>
                      </a:pPr>
                      <a:r>
                        <a:rPr lang="en-US" sz="1600" dirty="0">
                          <a:effectLst/>
                        </a:rPr>
                        <a:t>Recreation Association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itchFamily="2" charset="2"/>
                        <a:buChar char=""/>
                      </a:pPr>
                      <a:r>
                        <a:rPr lang="en-US" sz="1400" dirty="0">
                          <a:effectLst/>
                        </a:rPr>
                        <a:t>Therapeutic Recreation is the field</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Recreational Therapy is the practice</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Recreational Therapists are the practitioners</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The CTRS (Certified Therapeutic Recreation Specialist) is the qualified provider</a:t>
                      </a:r>
                      <a:endParaRPr lang="en-US" sz="2400" dirty="0">
                        <a:effectLst/>
                      </a:endParaRPr>
                    </a:p>
                    <a:p>
                      <a:pPr marL="158750" marR="0" indent="-127000">
                        <a:spcBef>
                          <a:spcPts val="0"/>
                        </a:spcBef>
                        <a:spcAft>
                          <a:spcPts val="0"/>
                        </a:spcAft>
                      </a:pPr>
                      <a:r>
                        <a:rPr lang="en-US" sz="1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6194704"/>
                  </a:ext>
                </a:extLst>
              </a:tr>
              <a:tr h="1079314">
                <a:tc>
                  <a:txBody>
                    <a:bodyPr/>
                    <a:lstStyle/>
                    <a:p>
                      <a:pPr marL="0" marR="0">
                        <a:spcBef>
                          <a:spcPts val="0"/>
                        </a:spcBef>
                        <a:spcAft>
                          <a:spcPts val="0"/>
                        </a:spcAft>
                      </a:pPr>
                      <a:r>
                        <a:rPr lang="en-US" sz="1600" dirty="0">
                          <a:effectLst/>
                        </a:rPr>
                        <a:t>Canadian Therapeutic</a:t>
                      </a:r>
                    </a:p>
                    <a:p>
                      <a:pPr marL="0" marR="0">
                        <a:spcBef>
                          <a:spcPts val="0"/>
                        </a:spcBef>
                        <a:spcAft>
                          <a:spcPts val="0"/>
                        </a:spcAft>
                      </a:pPr>
                      <a:r>
                        <a:rPr lang="en-US" sz="1600" dirty="0">
                          <a:effectLst/>
                        </a:rPr>
                        <a:t>Recreation Association</a:t>
                      </a:r>
                    </a:p>
                    <a:p>
                      <a:pPr marL="0" marR="0">
                        <a:spcBef>
                          <a:spcPts val="0"/>
                        </a:spcBef>
                        <a:spcAft>
                          <a:spcPts val="0"/>
                        </a:spcAft>
                      </a:pPr>
                      <a:r>
                        <a:rPr lang="en-US" sz="1600" i="1" dirty="0">
                          <a:effectLst/>
                        </a:rPr>
                        <a:t>(Association Canadienne de</a:t>
                      </a:r>
                    </a:p>
                    <a:p>
                      <a:pPr marL="0" marR="0">
                        <a:spcBef>
                          <a:spcPts val="0"/>
                        </a:spcBef>
                        <a:spcAft>
                          <a:spcPts val="0"/>
                        </a:spcAft>
                      </a:pPr>
                      <a:r>
                        <a:rPr lang="en-US" sz="1600" i="1" dirty="0">
                          <a:effectLst/>
                        </a:rPr>
                        <a:t>Loisir Therapeutique)</a:t>
                      </a:r>
                    </a:p>
                  </a:txBody>
                  <a:tcPr marL="68580" marR="68580" marT="0" marB="0"/>
                </a:tc>
                <a:tc>
                  <a:txBody>
                    <a:bodyPr/>
                    <a:lstStyle/>
                    <a:p>
                      <a:pPr marL="342900" marR="0" lvl="0" indent="-342900">
                        <a:spcBef>
                          <a:spcPts val="0"/>
                        </a:spcBef>
                        <a:spcAft>
                          <a:spcPts val="0"/>
                        </a:spcAft>
                        <a:buFont typeface="Symbol" pitchFamily="2" charset="2"/>
                        <a:buChar char=""/>
                      </a:pPr>
                      <a:r>
                        <a:rPr lang="en-US" sz="1400" dirty="0">
                          <a:effectLst/>
                        </a:rPr>
                        <a:t>Profession - Therapeutic Recreation</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Clinical Designation - Recreation Therapist</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Service Delivery - Recreation Therapy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8238866"/>
                  </a:ext>
                </a:extLst>
              </a:tr>
              <a:tr h="899428">
                <a:tc>
                  <a:txBody>
                    <a:bodyPr/>
                    <a:lstStyle/>
                    <a:p>
                      <a:pPr marL="0" marR="0">
                        <a:spcBef>
                          <a:spcPts val="0"/>
                        </a:spcBef>
                        <a:spcAft>
                          <a:spcPts val="0"/>
                        </a:spcAft>
                      </a:pPr>
                      <a:r>
                        <a:rPr lang="en-US" sz="1600" dirty="0">
                          <a:effectLst/>
                        </a:rPr>
                        <a:t>Diversional and Recreational Therapy Association Australia</a:t>
                      </a:r>
                    </a:p>
                    <a:p>
                      <a:pPr marL="0" marR="0">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itchFamily="2" charset="2"/>
                        <a:buChar char=""/>
                      </a:pPr>
                      <a:r>
                        <a:rPr lang="en-US" sz="1400" dirty="0">
                          <a:effectLst/>
                        </a:rPr>
                        <a:t>Diversional and Recreation Therapy is the client-centered practice </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Diversional and Recreation Therapy practitioners provide services</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The profession is Diversional and Recreation Therapy</a:t>
                      </a:r>
                      <a:endParaRPr lang="en-US" sz="2400" dirty="0">
                        <a:effectLst/>
                      </a:endParaRPr>
                    </a:p>
                    <a:p>
                      <a:pPr marL="0" marR="0">
                        <a:spcBef>
                          <a:spcPts val="0"/>
                        </a:spcBef>
                        <a:spcAft>
                          <a:spcPts val="0"/>
                        </a:spcAft>
                      </a:pPr>
                      <a:r>
                        <a:rPr lang="en-US" sz="1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18266784"/>
                  </a:ext>
                </a:extLst>
              </a:tr>
              <a:tr h="899428">
                <a:tc>
                  <a:txBody>
                    <a:bodyPr/>
                    <a:lstStyle/>
                    <a:p>
                      <a:pPr marL="0" marR="0">
                        <a:spcBef>
                          <a:spcPts val="0"/>
                        </a:spcBef>
                        <a:spcAft>
                          <a:spcPts val="0"/>
                        </a:spcAft>
                      </a:pPr>
                      <a:r>
                        <a:rPr lang="en-US" sz="1600" dirty="0">
                          <a:effectLst/>
                        </a:rPr>
                        <a:t>National Council for</a:t>
                      </a:r>
                    </a:p>
                    <a:p>
                      <a:pPr marL="0" marR="0">
                        <a:spcBef>
                          <a:spcPts val="0"/>
                        </a:spcBef>
                        <a:spcAft>
                          <a:spcPts val="0"/>
                        </a:spcAft>
                      </a:pPr>
                      <a:r>
                        <a:rPr lang="en-US" sz="1600" dirty="0">
                          <a:effectLst/>
                        </a:rPr>
                        <a:t>Therapeutic Recreation</a:t>
                      </a:r>
                    </a:p>
                    <a:p>
                      <a:pPr marL="0" marR="0">
                        <a:spcBef>
                          <a:spcPts val="0"/>
                        </a:spcBef>
                        <a:spcAft>
                          <a:spcPts val="0"/>
                        </a:spcAft>
                      </a:pPr>
                      <a:r>
                        <a:rPr lang="en-US" sz="1600" dirty="0">
                          <a:effectLst/>
                        </a:rPr>
                        <a:t>Certification</a:t>
                      </a:r>
                    </a:p>
                    <a:p>
                      <a:pPr marL="0" marR="0">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itchFamily="2" charset="2"/>
                        <a:buChar char=""/>
                      </a:pPr>
                      <a:r>
                        <a:rPr lang="en-US" sz="1400" dirty="0">
                          <a:effectLst/>
                        </a:rPr>
                        <a:t>The CTRS is the qualified provider of recreational therapy services</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Recreational therapy is the practice or service provided</a:t>
                      </a:r>
                      <a:endParaRPr lang="en-US" sz="2400" dirty="0">
                        <a:effectLst/>
                      </a:endParaRPr>
                    </a:p>
                    <a:p>
                      <a:pPr marL="342900" marR="0" lvl="0" indent="-342900">
                        <a:spcBef>
                          <a:spcPts val="0"/>
                        </a:spcBef>
                        <a:spcAft>
                          <a:spcPts val="0"/>
                        </a:spcAft>
                        <a:buFont typeface="Symbol" pitchFamily="2" charset="2"/>
                        <a:buChar char=""/>
                      </a:pPr>
                      <a:r>
                        <a:rPr lang="en-US" sz="1400" dirty="0">
                          <a:effectLst/>
                        </a:rPr>
                        <a:t>The profession is therapeutic recreation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25237231"/>
                  </a:ext>
                </a:extLst>
              </a:tr>
              <a:tr h="899428">
                <a:tc>
                  <a:txBody>
                    <a:bodyPr/>
                    <a:lstStyle/>
                    <a:p>
                      <a:pPr marL="0" marR="0">
                        <a:spcBef>
                          <a:spcPts val="0"/>
                        </a:spcBef>
                        <a:spcAft>
                          <a:spcPts val="0"/>
                        </a:spcAft>
                      </a:pPr>
                      <a:r>
                        <a:rPr lang="en-US" sz="1600" dirty="0">
                          <a:effectLst/>
                        </a:rPr>
                        <a:t>New Zealand Society for Diversional and Recreational Therapists</a:t>
                      </a:r>
                    </a:p>
                    <a:p>
                      <a:pPr marL="0" marR="0">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In New Zealand, employment titles include Diversional Therapists, Recreational Therapists, Motivation Therapists, Activity Coordinators, and Occupational Therapy Aides, all come under the umbrella of the “New Zealand Society of Diversional Recreational Therapists Inc.”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7542632"/>
                  </a:ext>
                </a:extLst>
              </a:tr>
            </a:tbl>
          </a:graphicData>
        </a:graphic>
      </p:graphicFrame>
      <p:sp>
        <p:nvSpPr>
          <p:cNvPr id="7" name="Rectangle 1">
            <a:extLst>
              <a:ext uri="{FF2B5EF4-FFF2-40B4-BE49-F238E27FC236}">
                <a16:creationId xmlns:a16="http://schemas.microsoft.com/office/drawing/2014/main" id="{4C4E7060-99A6-3D4F-8844-2FE85071958E}"/>
              </a:ext>
            </a:extLst>
          </p:cNvPr>
          <p:cNvSpPr>
            <a:spLocks noChangeArrowheads="1"/>
          </p:cNvSpPr>
          <p:nvPr/>
        </p:nvSpPr>
        <p:spPr bwMode="auto">
          <a:xfrm>
            <a:off x="2670175" y="21494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53674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53" y="262318"/>
            <a:ext cx="11274771" cy="1325563"/>
          </a:xfrm>
        </p:spPr>
        <p:txBody>
          <a:bodyPr>
            <a:normAutofit/>
          </a:bodyPr>
          <a:lstStyle/>
          <a:p>
            <a:pPr algn="ctr"/>
            <a:r>
              <a:rPr lang="en-US" sz="4000" dirty="0"/>
              <a:t>Purpose and Definitions of Therapeutic Recreation: Why We Exist as a Profession </a:t>
            </a:r>
            <a:r>
              <a:rPr lang="en-US" sz="3600" dirty="0"/>
              <a:t>(cont’d)</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3" name="Rectangle 2"/>
          <p:cNvSpPr/>
          <p:nvPr/>
        </p:nvSpPr>
        <p:spPr>
          <a:xfrm>
            <a:off x="3281785" y="1914196"/>
            <a:ext cx="7250144" cy="4124206"/>
          </a:xfrm>
          <a:prstGeom prst="rect">
            <a:avLst/>
          </a:prstGeom>
        </p:spPr>
        <p:txBody>
          <a:bodyPr wrap="square">
            <a:spAutoFit/>
          </a:bodyPr>
          <a:lstStyle/>
          <a:p>
            <a:pPr indent="4763">
              <a:spcAft>
                <a:spcPts val="1200"/>
              </a:spcAft>
            </a:pPr>
            <a:r>
              <a:rPr lang="en-US" sz="2800" dirty="0"/>
              <a:t>Therapeutic recreation is the purposeful and careful facilitation of quality leisure experiences and the development of personal and environmental strengths, which lead to greater well-being for people who, due to illness, disability, or other life circumstances, need individualized assistance to achieve their goals and dreams.</a:t>
            </a:r>
          </a:p>
          <a:p>
            <a:pPr indent="4763">
              <a:spcAft>
                <a:spcPts val="1200"/>
              </a:spcAft>
            </a:pPr>
            <a:r>
              <a:rPr lang="en-US" sz="2800" dirty="0"/>
              <a:t>			     </a:t>
            </a:r>
            <a:r>
              <a:rPr lang="en-US" sz="2400" dirty="0"/>
              <a:t>(Anderson &amp; Heyne, 2021)</a:t>
            </a:r>
          </a:p>
        </p:txBody>
      </p:sp>
      <p:pic>
        <p:nvPicPr>
          <p:cNvPr id="6" name="Picture 2" descr="Ch3%20daffod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583" y="2351978"/>
            <a:ext cx="1638299" cy="238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93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Existing Models of Therapeutic Recreation</a:t>
            </a:r>
          </a:p>
        </p:txBody>
      </p:sp>
      <p:sp>
        <p:nvSpPr>
          <p:cNvPr id="3" name="Content Placeholder 2"/>
          <p:cNvSpPr>
            <a:spLocks noGrp="1"/>
          </p:cNvSpPr>
          <p:nvPr>
            <p:ph sz="half" idx="1"/>
          </p:nvPr>
        </p:nvSpPr>
        <p:spPr>
          <a:xfrm>
            <a:off x="838200" y="1610178"/>
            <a:ext cx="5023757" cy="5228318"/>
          </a:xfrm>
        </p:spPr>
        <p:txBody>
          <a:bodyPr>
            <a:normAutofit fontScale="70000" lnSpcReduction="20000"/>
          </a:bodyPr>
          <a:lstStyle/>
          <a:p>
            <a:pPr marL="0" indent="0">
              <a:spcAft>
                <a:spcPts val="600"/>
              </a:spcAft>
              <a:buNone/>
            </a:pPr>
            <a:r>
              <a:rPr lang="en-US" sz="3400" b="1" dirty="0"/>
              <a:t>Continuum Models</a:t>
            </a:r>
          </a:p>
          <a:p>
            <a:pPr>
              <a:lnSpc>
                <a:spcPct val="120000"/>
              </a:lnSpc>
              <a:spcAft>
                <a:spcPts val="600"/>
              </a:spcAft>
            </a:pPr>
            <a:r>
              <a:rPr lang="en-US" sz="3100" dirty="0"/>
              <a:t>Participants work through a continuum from less functional and healthy to more functional and healthy</a:t>
            </a:r>
          </a:p>
          <a:p>
            <a:pPr>
              <a:lnSpc>
                <a:spcPct val="120000"/>
              </a:lnSpc>
              <a:spcAft>
                <a:spcPts val="600"/>
              </a:spcAft>
            </a:pPr>
            <a:r>
              <a:rPr lang="en-US" sz="3100" dirty="0"/>
              <a:t>Participants progress to higher levels on the continuum based on the remediation of problems</a:t>
            </a:r>
          </a:p>
          <a:p>
            <a:pPr>
              <a:lnSpc>
                <a:spcPct val="120000"/>
              </a:lnSpc>
              <a:spcAft>
                <a:spcPts val="600"/>
              </a:spcAft>
            </a:pPr>
            <a:r>
              <a:rPr lang="en-US" sz="3100" dirty="0"/>
              <a:t>Participants have deficits that must be fixed to achieve health and quality of life</a:t>
            </a:r>
          </a:p>
          <a:p>
            <a:pPr>
              <a:lnSpc>
                <a:spcPct val="120000"/>
              </a:lnSpc>
              <a:spcAft>
                <a:spcPts val="600"/>
              </a:spcAft>
            </a:pPr>
            <a:r>
              <a:rPr lang="en-US" sz="3100" dirty="0"/>
              <a:t>Typically, change happens within the individual</a:t>
            </a:r>
          </a:p>
        </p:txBody>
      </p:sp>
      <p:sp>
        <p:nvSpPr>
          <p:cNvPr id="4" name="Content Placeholder 3"/>
          <p:cNvSpPr>
            <a:spLocks noGrp="1"/>
          </p:cNvSpPr>
          <p:nvPr>
            <p:ph sz="half" idx="2"/>
          </p:nvPr>
        </p:nvSpPr>
        <p:spPr>
          <a:xfrm>
            <a:off x="6172200" y="1640112"/>
            <a:ext cx="5181600" cy="5217887"/>
          </a:xfrm>
        </p:spPr>
        <p:txBody>
          <a:bodyPr>
            <a:normAutofit fontScale="70000" lnSpcReduction="20000"/>
          </a:bodyPr>
          <a:lstStyle/>
          <a:p>
            <a:pPr marL="0" indent="0">
              <a:spcAft>
                <a:spcPts val="600"/>
              </a:spcAft>
              <a:buNone/>
            </a:pPr>
            <a:r>
              <a:rPr lang="en-US" sz="3400" b="1" dirty="0"/>
              <a:t>Integrated Models</a:t>
            </a:r>
          </a:p>
          <a:p>
            <a:pPr>
              <a:lnSpc>
                <a:spcPct val="120000"/>
              </a:lnSpc>
              <a:spcAft>
                <a:spcPts val="600"/>
              </a:spcAft>
            </a:pPr>
            <a:r>
              <a:rPr lang="en-US" sz="3100" dirty="0"/>
              <a:t>Integrated models assume a cyclical rather than a continuum approach to therapeutic recreation services</a:t>
            </a:r>
          </a:p>
          <a:p>
            <a:pPr>
              <a:lnSpc>
                <a:spcPct val="120000"/>
              </a:lnSpc>
              <a:spcAft>
                <a:spcPts val="600"/>
              </a:spcAft>
            </a:pPr>
            <a:r>
              <a:rPr lang="en-US" sz="3100" dirty="0"/>
              <a:t>Participants may enter the model at any point; they do not need to “be ready” to move toward greater health, well-being, and quality of life</a:t>
            </a:r>
          </a:p>
          <a:p>
            <a:pPr>
              <a:lnSpc>
                <a:spcPct val="120000"/>
              </a:lnSpc>
              <a:spcAft>
                <a:spcPts val="600"/>
              </a:spcAft>
            </a:pPr>
            <a:r>
              <a:rPr lang="en-US" sz="3100" dirty="0"/>
              <a:t>Change happens within the individual but often also occurs in the environment </a:t>
            </a:r>
          </a:p>
          <a:p>
            <a:endParaRPr lang="en-US" dirty="0"/>
          </a:p>
        </p:txBody>
      </p:sp>
      <p:sp>
        <p:nvSpPr>
          <p:cNvPr id="5" name="Rectangle 4"/>
          <p:cNvSpPr/>
          <p:nvPr/>
        </p:nvSpPr>
        <p:spPr>
          <a:xfrm>
            <a:off x="4556471" y="6464112"/>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2682607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84238"/>
            <a:ext cx="10515600" cy="1325563"/>
          </a:xfrm>
        </p:spPr>
        <p:txBody>
          <a:bodyPr/>
          <a:lstStyle/>
          <a:p>
            <a:pPr algn="ctr"/>
            <a:r>
              <a:rPr lang="en-US" dirty="0"/>
              <a:t>Continuum Models of Therapeutic Recreation</a:t>
            </a:r>
          </a:p>
        </p:txBody>
      </p:sp>
      <p:sp>
        <p:nvSpPr>
          <p:cNvPr id="3" name="Content Placeholder 2"/>
          <p:cNvSpPr>
            <a:spLocks noGrp="1"/>
          </p:cNvSpPr>
          <p:nvPr>
            <p:ph idx="1"/>
          </p:nvPr>
        </p:nvSpPr>
        <p:spPr>
          <a:xfrm>
            <a:off x="1287806" y="2069029"/>
            <a:ext cx="10079684" cy="3694957"/>
          </a:xfrm>
        </p:spPr>
        <p:txBody>
          <a:bodyPr>
            <a:normAutofit/>
          </a:bodyPr>
          <a:lstStyle/>
          <a:p>
            <a:pPr marL="525462" indent="-514350">
              <a:spcAft>
                <a:spcPts val="1200"/>
              </a:spcAft>
              <a:buFont typeface="+mj-lt"/>
              <a:buAutoNum type="arabicPeriod"/>
            </a:pPr>
            <a:r>
              <a:rPr lang="en-US" dirty="0"/>
              <a:t>Leisure Ability Model (Stumbo &amp; Peterson, 1998)</a:t>
            </a:r>
          </a:p>
          <a:p>
            <a:pPr marL="525462" indent="-514350">
              <a:spcAft>
                <a:spcPts val="1200"/>
              </a:spcAft>
              <a:buFont typeface="+mj-lt"/>
              <a:buAutoNum type="arabicPeriod"/>
            </a:pPr>
            <a:r>
              <a:rPr lang="en-US" dirty="0"/>
              <a:t>The Health Protection/Health Promotion Model (Austin, 1998)</a:t>
            </a:r>
          </a:p>
          <a:p>
            <a:pPr marL="525462" indent="-514350">
              <a:spcAft>
                <a:spcPts val="1200"/>
              </a:spcAft>
              <a:buFont typeface="+mj-lt"/>
              <a:buAutoNum type="arabicPeriod"/>
            </a:pPr>
            <a:r>
              <a:rPr lang="en-US" dirty="0"/>
              <a:t>The TR Service Delivery Model (Van Andel, 1998)</a:t>
            </a:r>
          </a:p>
          <a:p>
            <a:pPr marL="525462" indent="-514350">
              <a:spcAft>
                <a:spcPts val="1200"/>
              </a:spcAft>
              <a:buFont typeface="+mj-lt"/>
              <a:buAutoNum type="arabicPeriod"/>
            </a:pPr>
            <a:r>
              <a:rPr lang="en-US" dirty="0"/>
              <a:t>The TR Outcome Model (Van Andel, 1998)</a:t>
            </a:r>
          </a:p>
          <a:p>
            <a:pPr marL="525462" indent="-514350">
              <a:spcAft>
                <a:spcPts val="1200"/>
              </a:spcAft>
              <a:buFont typeface="+mj-lt"/>
              <a:buAutoNum type="arabicPeriod"/>
            </a:pPr>
            <a:r>
              <a:rPr lang="en-US" dirty="0"/>
              <a:t>The Aristotelian Good Life Model (Widmer &amp; Ellis, 1998)</a:t>
            </a:r>
          </a:p>
          <a:p>
            <a:pPr marL="288925" indent="-277813">
              <a:spcAft>
                <a:spcPts val="1200"/>
              </a:spcAft>
            </a:pPr>
            <a:endParaRPr lang="en-US" sz="26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3681643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355" y="1600201"/>
            <a:ext cx="4783947" cy="1605270"/>
          </a:xfrm>
        </p:spPr>
        <p:txBody>
          <a:bodyPr>
            <a:normAutofit fontScale="90000"/>
          </a:bodyPr>
          <a:lstStyle/>
          <a:p>
            <a:pPr marL="11112" algn="ctr">
              <a:spcAft>
                <a:spcPts val="1200"/>
              </a:spcAft>
            </a:pPr>
            <a:r>
              <a:rPr lang="en-US" sz="4000" dirty="0"/>
              <a:t>Leisure Ability Model</a:t>
            </a:r>
            <a:br>
              <a:rPr lang="en-US" sz="4000" dirty="0"/>
            </a:br>
            <a:br>
              <a:rPr lang="en-US" sz="4000" dirty="0"/>
            </a:br>
            <a:r>
              <a:rPr lang="en-US" sz="4000" dirty="0"/>
              <a:t> </a:t>
            </a:r>
            <a:r>
              <a:rPr lang="en-US" sz="3200" dirty="0"/>
              <a:t>(Stumbo &amp; Peterson, 1998)</a:t>
            </a:r>
          </a:p>
        </p:txBody>
      </p:sp>
      <p:sp>
        <p:nvSpPr>
          <p:cNvPr id="4" name="Rectangle 3"/>
          <p:cNvSpPr/>
          <p:nvPr/>
        </p:nvSpPr>
        <p:spPr>
          <a:xfrm>
            <a:off x="1912842" y="63762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12" name="Picture 11" descr="Diagram&#10;&#10;Description automatically generated">
            <a:extLst>
              <a:ext uri="{FF2B5EF4-FFF2-40B4-BE49-F238E27FC236}">
                <a16:creationId xmlns:a16="http://schemas.microsoft.com/office/drawing/2014/main" id="{80BE0D93-24C3-6548-B0EA-79C00BE56CFF}"/>
              </a:ext>
            </a:extLst>
          </p:cNvPr>
          <p:cNvPicPr>
            <a:picLocks noChangeAspect="1"/>
          </p:cNvPicPr>
          <p:nvPr/>
        </p:nvPicPr>
        <p:blipFill>
          <a:blip r:embed="rId2"/>
          <a:stretch>
            <a:fillRect/>
          </a:stretch>
        </p:blipFill>
        <p:spPr>
          <a:xfrm>
            <a:off x="5611265" y="381000"/>
            <a:ext cx="5868032" cy="6273800"/>
          </a:xfrm>
          <a:prstGeom prst="rect">
            <a:avLst/>
          </a:prstGeom>
        </p:spPr>
      </p:pic>
    </p:spTree>
    <p:extLst>
      <p:ext uri="{BB962C8B-B14F-4D97-AF65-F5344CB8AC3E}">
        <p14:creationId xmlns:p14="http://schemas.microsoft.com/office/powerpoint/2010/main" val="28515162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53" y="-177493"/>
            <a:ext cx="13813647" cy="1325563"/>
          </a:xfrm>
        </p:spPr>
        <p:txBody>
          <a:bodyPr>
            <a:normAutofit/>
          </a:bodyPr>
          <a:lstStyle/>
          <a:p>
            <a:pPr marL="11112">
              <a:spcAft>
                <a:spcPts val="1200"/>
              </a:spcAft>
            </a:pPr>
            <a:r>
              <a:rPr lang="en-US" sz="3600" dirty="0"/>
              <a:t>The Health Protection/Health Promotion Model </a:t>
            </a:r>
            <a:r>
              <a:rPr lang="en-US" sz="3200" dirty="0"/>
              <a:t>(Austin, 1998)</a:t>
            </a:r>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Diagram&#10;&#10;Description automatically generated">
            <a:extLst>
              <a:ext uri="{FF2B5EF4-FFF2-40B4-BE49-F238E27FC236}">
                <a16:creationId xmlns:a16="http://schemas.microsoft.com/office/drawing/2014/main" id="{10CB9F04-4FF5-6647-B7FE-29C721ADF7DB}"/>
              </a:ext>
            </a:extLst>
          </p:cNvPr>
          <p:cNvPicPr>
            <a:picLocks noChangeAspect="1"/>
          </p:cNvPicPr>
          <p:nvPr/>
        </p:nvPicPr>
        <p:blipFill>
          <a:blip r:embed="rId2"/>
          <a:stretch>
            <a:fillRect/>
          </a:stretch>
        </p:blipFill>
        <p:spPr>
          <a:xfrm>
            <a:off x="1244600" y="1064687"/>
            <a:ext cx="9702800" cy="5349652"/>
          </a:xfrm>
          <a:prstGeom prst="rect">
            <a:avLst/>
          </a:prstGeom>
        </p:spPr>
      </p:pic>
    </p:spTree>
    <p:extLst>
      <p:ext uri="{BB962C8B-B14F-4D97-AF65-F5344CB8AC3E}">
        <p14:creationId xmlns:p14="http://schemas.microsoft.com/office/powerpoint/2010/main" val="3599908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925" y="149079"/>
            <a:ext cx="13813647" cy="1325563"/>
          </a:xfrm>
        </p:spPr>
        <p:txBody>
          <a:bodyPr>
            <a:normAutofit/>
          </a:bodyPr>
          <a:lstStyle/>
          <a:p>
            <a:pPr marL="11112">
              <a:spcAft>
                <a:spcPts val="1200"/>
              </a:spcAft>
            </a:pPr>
            <a:r>
              <a:rPr lang="en-US" sz="4000" dirty="0"/>
              <a:t>The TR Service Delivery Model </a:t>
            </a:r>
            <a:r>
              <a:rPr lang="en-US" sz="3600" dirty="0"/>
              <a:t>(Van Andel, 1998)</a:t>
            </a:r>
            <a:endParaRPr lang="en-US" sz="3200" dirty="0"/>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A picture containing diagram&#10;&#10;Description automatically generated">
            <a:extLst>
              <a:ext uri="{FF2B5EF4-FFF2-40B4-BE49-F238E27FC236}">
                <a16:creationId xmlns:a16="http://schemas.microsoft.com/office/drawing/2014/main" id="{5A4DDFD4-FD0B-5C48-B0DD-F3448233EF7A}"/>
              </a:ext>
            </a:extLst>
          </p:cNvPr>
          <p:cNvPicPr>
            <a:picLocks noChangeAspect="1"/>
          </p:cNvPicPr>
          <p:nvPr/>
        </p:nvPicPr>
        <p:blipFill>
          <a:blip r:embed="rId2"/>
          <a:stretch>
            <a:fillRect/>
          </a:stretch>
        </p:blipFill>
        <p:spPr>
          <a:xfrm>
            <a:off x="806401" y="1169810"/>
            <a:ext cx="10579198" cy="5244529"/>
          </a:xfrm>
          <a:prstGeom prst="rect">
            <a:avLst/>
          </a:prstGeom>
        </p:spPr>
      </p:pic>
    </p:spTree>
    <p:extLst>
      <p:ext uri="{BB962C8B-B14F-4D97-AF65-F5344CB8AC3E}">
        <p14:creationId xmlns:p14="http://schemas.microsoft.com/office/powerpoint/2010/main" val="3431254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682" y="-16329"/>
            <a:ext cx="9541004" cy="1325563"/>
          </a:xfrm>
        </p:spPr>
        <p:txBody>
          <a:bodyPr>
            <a:normAutofit/>
          </a:bodyPr>
          <a:lstStyle/>
          <a:p>
            <a:pPr marL="11112">
              <a:spcAft>
                <a:spcPts val="1200"/>
              </a:spcAft>
            </a:pPr>
            <a:r>
              <a:rPr lang="en-US" dirty="0"/>
              <a:t>The TR Outcome Model </a:t>
            </a:r>
            <a:r>
              <a:rPr lang="en-US" sz="4000" dirty="0"/>
              <a:t>(Van Andel, 1998)</a:t>
            </a:r>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descr="Chart, line chart&#10;&#10;Description automatically generated">
            <a:extLst>
              <a:ext uri="{FF2B5EF4-FFF2-40B4-BE49-F238E27FC236}">
                <a16:creationId xmlns:a16="http://schemas.microsoft.com/office/drawing/2014/main" id="{4B81BC65-DC9B-8343-8495-E6F66C999A18}"/>
              </a:ext>
            </a:extLst>
          </p:cNvPr>
          <p:cNvPicPr>
            <a:picLocks noChangeAspect="1"/>
          </p:cNvPicPr>
          <p:nvPr/>
        </p:nvPicPr>
        <p:blipFill>
          <a:blip r:embed="rId2"/>
          <a:stretch>
            <a:fillRect/>
          </a:stretch>
        </p:blipFill>
        <p:spPr>
          <a:xfrm>
            <a:off x="2009209" y="1110514"/>
            <a:ext cx="8359109" cy="5188686"/>
          </a:xfrm>
          <a:prstGeom prst="rect">
            <a:avLst/>
          </a:prstGeom>
        </p:spPr>
      </p:pic>
    </p:spTree>
    <p:extLst>
      <p:ext uri="{BB962C8B-B14F-4D97-AF65-F5344CB8AC3E}">
        <p14:creationId xmlns:p14="http://schemas.microsoft.com/office/powerpoint/2010/main" val="212670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896" y="230721"/>
            <a:ext cx="11233733" cy="988479"/>
          </a:xfrm>
        </p:spPr>
        <p:txBody>
          <a:bodyPr>
            <a:normAutofit/>
          </a:bodyPr>
          <a:lstStyle/>
          <a:p>
            <a:pPr marL="11112">
              <a:spcAft>
                <a:spcPts val="1200"/>
              </a:spcAft>
            </a:pPr>
            <a:r>
              <a:rPr lang="en-US" sz="4000" dirty="0"/>
              <a:t>The Aristotelian Good Life Model </a:t>
            </a:r>
            <a:r>
              <a:rPr lang="en-US" sz="3600" dirty="0"/>
              <a:t>(</a:t>
            </a:r>
            <a:r>
              <a:rPr lang="en-US" sz="3600" dirty="0" err="1"/>
              <a:t>Widmer</a:t>
            </a:r>
            <a:r>
              <a:rPr lang="en-US" sz="3600" dirty="0"/>
              <a:t> &amp; Ellis, 1998)</a:t>
            </a:r>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4">
            <a:extLst>
              <a:ext uri="{FF2B5EF4-FFF2-40B4-BE49-F238E27FC236}">
                <a16:creationId xmlns:a16="http://schemas.microsoft.com/office/drawing/2014/main" id="{5A4E0F40-D5C4-4CC9-A5FA-1D2CE9734218}"/>
              </a:ext>
            </a:extLst>
          </p:cNvPr>
          <p:cNvPicPr>
            <a:picLocks noChangeAspect="1"/>
          </p:cNvPicPr>
          <p:nvPr/>
        </p:nvPicPr>
        <p:blipFill>
          <a:blip r:embed="rId2"/>
          <a:stretch>
            <a:fillRect/>
          </a:stretch>
        </p:blipFill>
        <p:spPr>
          <a:xfrm>
            <a:off x="1418261" y="1276896"/>
            <a:ext cx="9596356" cy="5137443"/>
          </a:xfrm>
          <a:prstGeom prst="rect">
            <a:avLst/>
          </a:prstGeom>
        </p:spPr>
      </p:pic>
    </p:spTree>
    <p:extLst>
      <p:ext uri="{BB962C8B-B14F-4D97-AF65-F5344CB8AC3E}">
        <p14:creationId xmlns:p14="http://schemas.microsoft.com/office/powerpoint/2010/main" val="41825402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84238"/>
            <a:ext cx="10515600" cy="1325563"/>
          </a:xfrm>
        </p:spPr>
        <p:txBody>
          <a:bodyPr/>
          <a:lstStyle/>
          <a:p>
            <a:pPr algn="ctr"/>
            <a:r>
              <a:rPr lang="en-US" dirty="0"/>
              <a:t>Integrated Models of Therapeutic Recreation</a:t>
            </a:r>
          </a:p>
        </p:txBody>
      </p:sp>
      <p:sp>
        <p:nvSpPr>
          <p:cNvPr id="3" name="Content Placeholder 2"/>
          <p:cNvSpPr>
            <a:spLocks noGrp="1"/>
          </p:cNvSpPr>
          <p:nvPr>
            <p:ph idx="1"/>
          </p:nvPr>
        </p:nvSpPr>
        <p:spPr>
          <a:xfrm>
            <a:off x="1350650" y="1916338"/>
            <a:ext cx="9652630" cy="4297719"/>
          </a:xfrm>
        </p:spPr>
        <p:txBody>
          <a:bodyPr>
            <a:normAutofit/>
          </a:bodyPr>
          <a:lstStyle/>
          <a:p>
            <a:pPr marL="525462" indent="-514350">
              <a:spcAft>
                <a:spcPts val="1200"/>
              </a:spcAft>
              <a:buFont typeface="+mj-lt"/>
              <a:buAutoNum type="arabicPeriod"/>
            </a:pPr>
            <a:r>
              <a:rPr lang="en-US" dirty="0"/>
              <a:t>The Self-Determination and Enjoyment Enhancement Model (Dattilo et al., 1998)</a:t>
            </a:r>
          </a:p>
          <a:p>
            <a:pPr marL="525462" indent="-514350">
              <a:spcAft>
                <a:spcPts val="1200"/>
              </a:spcAft>
              <a:buFont typeface="+mj-lt"/>
              <a:buAutoNum type="arabicPeriod"/>
            </a:pPr>
            <a:r>
              <a:rPr lang="en-US" dirty="0"/>
              <a:t>The Optimizing Lifelong Health through Therapeutic Recreation Model (Wilhite et al., 1999)</a:t>
            </a:r>
          </a:p>
          <a:p>
            <a:pPr marL="525462" indent="-514350">
              <a:spcAft>
                <a:spcPts val="1200"/>
              </a:spcAft>
              <a:buFont typeface="+mj-lt"/>
              <a:buAutoNum type="arabicPeriod"/>
            </a:pPr>
            <a:r>
              <a:rPr lang="en-US" dirty="0"/>
              <a:t>The Ecological Model of Therapeutic Recreation (Howe-Murphy &amp; Charboneau, 1987)</a:t>
            </a:r>
          </a:p>
          <a:p>
            <a:pPr marL="525462" indent="-514350">
              <a:spcAft>
                <a:spcPts val="1200"/>
              </a:spcAft>
              <a:buFont typeface="+mj-lt"/>
              <a:buAutoNum type="arabicPeriod"/>
            </a:pPr>
            <a:r>
              <a:rPr lang="en-US" dirty="0"/>
              <a:t>The Leisure and Well-Being Model (Carruthers &amp; Hood, 2007; Hood &amp; Carruthers, 2007)</a:t>
            </a:r>
          </a:p>
          <a:p>
            <a:pPr marL="288925" indent="-277813">
              <a:spcAft>
                <a:spcPts val="1200"/>
              </a:spcAft>
            </a:pPr>
            <a:endParaRPr lang="en-US" sz="26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329162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84238"/>
            <a:ext cx="10515600" cy="1325563"/>
          </a:xfrm>
        </p:spPr>
        <p:txBody>
          <a:bodyPr/>
          <a:lstStyle/>
          <a:p>
            <a:pPr algn="ctr"/>
            <a:r>
              <a:rPr lang="en-US" dirty="0"/>
              <a:t>A Sea Change in Therapeutic Recreation</a:t>
            </a:r>
          </a:p>
        </p:txBody>
      </p:sp>
      <p:sp>
        <p:nvSpPr>
          <p:cNvPr id="3" name="Content Placeholder 2"/>
          <p:cNvSpPr>
            <a:spLocks noGrp="1"/>
          </p:cNvSpPr>
          <p:nvPr>
            <p:ph idx="1"/>
          </p:nvPr>
        </p:nvSpPr>
        <p:spPr>
          <a:xfrm>
            <a:off x="1174621" y="1776603"/>
            <a:ext cx="9873235" cy="5148199"/>
          </a:xfrm>
        </p:spPr>
        <p:txBody>
          <a:bodyPr>
            <a:normAutofit/>
          </a:bodyPr>
          <a:lstStyle/>
          <a:p>
            <a:pPr marL="288925" indent="-277813">
              <a:spcAft>
                <a:spcPts val="1200"/>
              </a:spcAft>
            </a:pPr>
            <a:r>
              <a:rPr lang="en-US" sz="2600" dirty="0"/>
              <a:t>The three great realms of life: </a:t>
            </a:r>
            <a:r>
              <a:rPr lang="en-US" sz="2600" i="1" dirty="0"/>
              <a:t>work, love, and play </a:t>
            </a:r>
            <a:r>
              <a:rPr lang="en-US" sz="2600" dirty="0"/>
              <a:t>(Seligman, 1998) </a:t>
            </a:r>
          </a:p>
          <a:p>
            <a:pPr marL="288925" indent="-277813">
              <a:spcAft>
                <a:spcPts val="1200"/>
              </a:spcAft>
            </a:pPr>
            <a:r>
              <a:rPr lang="en-US" sz="2600" dirty="0"/>
              <a:t>Therapeutic recreation addresses one of these great realms by focusing on </a:t>
            </a:r>
            <a:r>
              <a:rPr lang="en-US" sz="2600" i="1" dirty="0"/>
              <a:t>play, recreation, and leisure </a:t>
            </a:r>
            <a:r>
              <a:rPr lang="en-US" sz="2600" dirty="0"/>
              <a:t>in the context of helping people have a better life</a:t>
            </a:r>
          </a:p>
          <a:p>
            <a:pPr marL="288925" indent="-277813">
              <a:spcAft>
                <a:spcPts val="1200"/>
              </a:spcAft>
            </a:pPr>
            <a:r>
              <a:rPr lang="en-US" sz="2600" dirty="0"/>
              <a:t>Recreational therapists work across many service delivery systems and paradigms</a:t>
            </a:r>
          </a:p>
          <a:p>
            <a:pPr marL="288925" indent="-277813">
              <a:spcAft>
                <a:spcPts val="1200"/>
              </a:spcAft>
            </a:pPr>
            <a:r>
              <a:rPr lang="en-US" sz="2600" dirty="0"/>
              <a:t>Thus, it is important to have a clear understanding of the purpose of therapeutic recreation, the conceptual roots of the field, and how those roots shape our current practice</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4249574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514" y="0"/>
            <a:ext cx="11601450" cy="1325563"/>
          </a:xfrm>
        </p:spPr>
        <p:txBody>
          <a:bodyPr>
            <a:normAutofit/>
          </a:bodyPr>
          <a:lstStyle/>
          <a:p>
            <a:pPr marL="11112" algn="ctr">
              <a:spcAft>
                <a:spcPts val="1200"/>
              </a:spcAft>
            </a:pPr>
            <a:r>
              <a:rPr lang="en-US" sz="3600" dirty="0"/>
              <a:t>The Self-Determination and Enjoyment Enhancement Model </a:t>
            </a:r>
            <a:r>
              <a:rPr lang="en-US" sz="3200" dirty="0"/>
              <a:t>(Dattilo et al., 1998)</a:t>
            </a:r>
            <a:endParaRPr lang="en-US" sz="3600" dirty="0"/>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4" descr="Diagram&#10;&#10;Description automatically generated">
            <a:extLst>
              <a:ext uri="{FF2B5EF4-FFF2-40B4-BE49-F238E27FC236}">
                <a16:creationId xmlns:a16="http://schemas.microsoft.com/office/drawing/2014/main" id="{7041CDC4-18CB-4448-8CF7-8BE8CD0EFCFE}"/>
              </a:ext>
            </a:extLst>
          </p:cNvPr>
          <p:cNvPicPr>
            <a:picLocks noChangeAspect="1"/>
          </p:cNvPicPr>
          <p:nvPr/>
        </p:nvPicPr>
        <p:blipFill>
          <a:blip r:embed="rId2"/>
          <a:stretch>
            <a:fillRect/>
          </a:stretch>
        </p:blipFill>
        <p:spPr>
          <a:xfrm>
            <a:off x="1981201" y="1265306"/>
            <a:ext cx="8468358" cy="5149033"/>
          </a:xfrm>
          <a:prstGeom prst="rect">
            <a:avLst/>
          </a:prstGeom>
        </p:spPr>
      </p:pic>
    </p:spTree>
    <p:extLst>
      <p:ext uri="{BB962C8B-B14F-4D97-AF65-F5344CB8AC3E}">
        <p14:creationId xmlns:p14="http://schemas.microsoft.com/office/powerpoint/2010/main" val="9542876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50974" y="555171"/>
            <a:ext cx="6842060" cy="5714999"/>
          </a:xfrm>
          <a:prstGeom prst="rect">
            <a:avLst/>
          </a:prstGeom>
        </p:spPr>
      </p:pic>
      <p:sp>
        <p:nvSpPr>
          <p:cNvPr id="2" name="Title 1"/>
          <p:cNvSpPr>
            <a:spLocks noGrp="1"/>
          </p:cNvSpPr>
          <p:nvPr>
            <p:ph type="title"/>
          </p:nvPr>
        </p:nvSpPr>
        <p:spPr>
          <a:xfrm>
            <a:off x="299631" y="391886"/>
            <a:ext cx="4751343" cy="5265931"/>
          </a:xfrm>
        </p:spPr>
        <p:txBody>
          <a:bodyPr>
            <a:normAutofit/>
          </a:bodyPr>
          <a:lstStyle/>
          <a:p>
            <a:pPr marL="11112" algn="ctr">
              <a:spcAft>
                <a:spcPts val="1200"/>
              </a:spcAft>
            </a:pPr>
            <a:r>
              <a:rPr lang="en-US" sz="3600" dirty="0"/>
              <a:t>The Optimizing Lifelong Health through Therapeutic Recreation Model </a:t>
            </a:r>
            <a:br>
              <a:rPr lang="en-US" sz="3600" dirty="0"/>
            </a:br>
            <a:br>
              <a:rPr lang="en-US" sz="3600" dirty="0"/>
            </a:br>
            <a:r>
              <a:rPr lang="en-US" sz="3200" dirty="0"/>
              <a:t>(Wilhite et al., 1999)</a:t>
            </a:r>
          </a:p>
        </p:txBody>
      </p:sp>
      <p:sp>
        <p:nvSpPr>
          <p:cNvPr id="4" name="Rectangle 3"/>
          <p:cNvSpPr/>
          <p:nvPr/>
        </p:nvSpPr>
        <p:spPr>
          <a:xfrm>
            <a:off x="1369816" y="6444342"/>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20885600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514" y="182880"/>
            <a:ext cx="11601450" cy="1325563"/>
          </a:xfrm>
        </p:spPr>
        <p:txBody>
          <a:bodyPr>
            <a:normAutofit/>
          </a:bodyPr>
          <a:lstStyle/>
          <a:p>
            <a:pPr marL="11112" algn="ctr">
              <a:lnSpc>
                <a:spcPct val="100000"/>
              </a:lnSpc>
              <a:spcAft>
                <a:spcPts val="1200"/>
              </a:spcAft>
            </a:pPr>
            <a:r>
              <a:rPr lang="en-US" sz="3600" dirty="0"/>
              <a:t>The Ecological Model of Therapeutic Recreation </a:t>
            </a:r>
            <a:br>
              <a:rPr lang="en-US" sz="3600" dirty="0"/>
            </a:br>
            <a:r>
              <a:rPr lang="en-US" sz="3200" dirty="0"/>
              <a:t>(adapted from Howe-Murphy &amp; Charboneau, 1987)</a:t>
            </a:r>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a:extLst>
              <a:ext uri="{FF2B5EF4-FFF2-40B4-BE49-F238E27FC236}">
                <a16:creationId xmlns:a16="http://schemas.microsoft.com/office/drawing/2014/main" id="{5213E41C-402F-4634-AF14-4CD257E02623}"/>
              </a:ext>
            </a:extLst>
          </p:cNvPr>
          <p:cNvPicPr>
            <a:picLocks noChangeAspect="1"/>
          </p:cNvPicPr>
          <p:nvPr/>
        </p:nvPicPr>
        <p:blipFill>
          <a:blip r:embed="rId2"/>
          <a:stretch>
            <a:fillRect/>
          </a:stretch>
        </p:blipFill>
        <p:spPr>
          <a:xfrm>
            <a:off x="2065940" y="1423561"/>
            <a:ext cx="8090597" cy="4990778"/>
          </a:xfrm>
          <a:prstGeom prst="rect">
            <a:avLst/>
          </a:prstGeom>
        </p:spPr>
      </p:pic>
    </p:spTree>
    <p:extLst>
      <p:ext uri="{BB962C8B-B14F-4D97-AF65-F5344CB8AC3E}">
        <p14:creationId xmlns:p14="http://schemas.microsoft.com/office/powerpoint/2010/main" val="3447151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2040" y="233108"/>
            <a:ext cx="4607017" cy="6077912"/>
          </a:xfrm>
        </p:spPr>
        <p:txBody>
          <a:bodyPr>
            <a:normAutofit/>
          </a:bodyPr>
          <a:lstStyle/>
          <a:p>
            <a:pPr marL="11112" algn="ctr">
              <a:spcBef>
                <a:spcPts val="1200"/>
              </a:spcBef>
              <a:spcAft>
                <a:spcPts val="1200"/>
              </a:spcAft>
            </a:pPr>
            <a:r>
              <a:rPr lang="en-US" sz="4000" dirty="0"/>
              <a:t>The Leisure and </a:t>
            </a:r>
            <a:br>
              <a:rPr lang="en-US" sz="4000" dirty="0"/>
            </a:br>
            <a:r>
              <a:rPr lang="en-US" sz="4000" dirty="0"/>
              <a:t>Well-Being Model </a:t>
            </a:r>
            <a:br>
              <a:rPr lang="en-US" sz="4800" dirty="0"/>
            </a:br>
            <a:br>
              <a:rPr lang="en-US" sz="4800" dirty="0"/>
            </a:br>
            <a:r>
              <a:rPr lang="en-US" sz="3200" dirty="0"/>
              <a:t>(Carruthers &amp; Hood, 2007) </a:t>
            </a:r>
            <a:br>
              <a:rPr lang="en-US" sz="3600" dirty="0"/>
            </a:br>
            <a:br>
              <a:rPr lang="en-US" sz="4000" dirty="0"/>
            </a:br>
            <a:r>
              <a:rPr lang="en-US" sz="3600" dirty="0"/>
              <a:t>(part one)</a:t>
            </a:r>
          </a:p>
        </p:txBody>
      </p:sp>
      <p:sp>
        <p:nvSpPr>
          <p:cNvPr id="4" name="Rectangle 3"/>
          <p:cNvSpPr/>
          <p:nvPr/>
        </p:nvSpPr>
        <p:spPr>
          <a:xfrm>
            <a:off x="1870527" y="6314964"/>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8" name="Picture 7">
            <a:extLst>
              <a:ext uri="{FF2B5EF4-FFF2-40B4-BE49-F238E27FC236}">
                <a16:creationId xmlns:a16="http://schemas.microsoft.com/office/drawing/2014/main" id="{4F50AF2B-B45C-425A-96AC-696213F6C2CF}"/>
              </a:ext>
            </a:extLst>
          </p:cNvPr>
          <p:cNvPicPr>
            <a:picLocks noChangeAspect="1"/>
          </p:cNvPicPr>
          <p:nvPr/>
        </p:nvPicPr>
        <p:blipFill>
          <a:blip r:embed="rId2"/>
          <a:stretch>
            <a:fillRect/>
          </a:stretch>
        </p:blipFill>
        <p:spPr>
          <a:xfrm>
            <a:off x="6289593" y="239753"/>
            <a:ext cx="4366417" cy="6378493"/>
          </a:xfrm>
          <a:prstGeom prst="rect">
            <a:avLst/>
          </a:prstGeom>
        </p:spPr>
      </p:pic>
    </p:spTree>
    <p:extLst>
      <p:ext uri="{BB962C8B-B14F-4D97-AF65-F5344CB8AC3E}">
        <p14:creationId xmlns:p14="http://schemas.microsoft.com/office/powerpoint/2010/main" val="1539542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1799" y="173704"/>
            <a:ext cx="4607017" cy="6077912"/>
          </a:xfrm>
        </p:spPr>
        <p:txBody>
          <a:bodyPr>
            <a:normAutofit/>
          </a:bodyPr>
          <a:lstStyle/>
          <a:p>
            <a:pPr marL="11112" algn="ctr">
              <a:spcAft>
                <a:spcPts val="1200"/>
              </a:spcAft>
            </a:pPr>
            <a:r>
              <a:rPr lang="en-US" sz="4000" dirty="0"/>
              <a:t>The Leisure and </a:t>
            </a:r>
            <a:br>
              <a:rPr lang="en-US" sz="4000" dirty="0"/>
            </a:br>
            <a:r>
              <a:rPr lang="en-US" sz="4000" dirty="0"/>
              <a:t>Well-Being Model </a:t>
            </a:r>
            <a:br>
              <a:rPr lang="en-US" sz="4800" dirty="0"/>
            </a:br>
            <a:br>
              <a:rPr lang="en-US" sz="4800" dirty="0"/>
            </a:br>
            <a:r>
              <a:rPr lang="en-US" sz="3200" dirty="0"/>
              <a:t>(Hood &amp; Carruthers, 2007) </a:t>
            </a:r>
            <a:br>
              <a:rPr lang="en-US" sz="3600" dirty="0"/>
            </a:br>
            <a:br>
              <a:rPr lang="en-US" sz="4000" dirty="0"/>
            </a:br>
            <a:r>
              <a:rPr lang="en-US" sz="3600" dirty="0"/>
              <a:t>(part two)</a:t>
            </a:r>
          </a:p>
        </p:txBody>
      </p:sp>
      <p:sp>
        <p:nvSpPr>
          <p:cNvPr id="4" name="Rectangle 3"/>
          <p:cNvSpPr/>
          <p:nvPr/>
        </p:nvSpPr>
        <p:spPr>
          <a:xfrm>
            <a:off x="1775793"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6" name="TextBox 5"/>
          <p:cNvSpPr txBox="1"/>
          <p:nvPr/>
        </p:nvSpPr>
        <p:spPr>
          <a:xfrm>
            <a:off x="7827264" y="6669194"/>
            <a:ext cx="248692" cy="166378"/>
          </a:xfrm>
          <a:prstGeom prst="rect">
            <a:avLst/>
          </a:prstGeom>
          <a:solidFill>
            <a:schemeClr val="bg1"/>
          </a:solidFill>
        </p:spPr>
        <p:txBody>
          <a:bodyPr wrap="square" rtlCol="0">
            <a:spAutoFit/>
          </a:bodyPr>
          <a:lstStyle/>
          <a:p>
            <a:endParaRPr lang="en-US" dirty="0"/>
          </a:p>
        </p:txBody>
      </p:sp>
      <p:pic>
        <p:nvPicPr>
          <p:cNvPr id="9" name="Picture 8">
            <a:extLst>
              <a:ext uri="{FF2B5EF4-FFF2-40B4-BE49-F238E27FC236}">
                <a16:creationId xmlns:a16="http://schemas.microsoft.com/office/drawing/2014/main" id="{42D678D4-4152-4962-A5D8-445F772157E7}"/>
              </a:ext>
            </a:extLst>
          </p:cNvPr>
          <p:cNvPicPr>
            <a:picLocks noChangeAspect="1"/>
          </p:cNvPicPr>
          <p:nvPr/>
        </p:nvPicPr>
        <p:blipFill>
          <a:blip r:embed="rId2"/>
          <a:stretch>
            <a:fillRect/>
          </a:stretch>
        </p:blipFill>
        <p:spPr>
          <a:xfrm>
            <a:off x="6533186" y="186409"/>
            <a:ext cx="4311561" cy="6485182"/>
          </a:xfrm>
          <a:prstGeom prst="rect">
            <a:avLst/>
          </a:prstGeom>
        </p:spPr>
      </p:pic>
    </p:spTree>
    <p:extLst>
      <p:ext uri="{BB962C8B-B14F-4D97-AF65-F5344CB8AC3E}">
        <p14:creationId xmlns:p14="http://schemas.microsoft.com/office/powerpoint/2010/main" val="2609320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119" y="173704"/>
            <a:ext cx="9028240" cy="1339786"/>
          </a:xfrm>
        </p:spPr>
        <p:txBody>
          <a:bodyPr>
            <a:normAutofit/>
          </a:bodyPr>
          <a:lstStyle/>
          <a:p>
            <a:pPr marL="11112" algn="ctr">
              <a:spcAft>
                <a:spcPts val="1200"/>
              </a:spcAft>
            </a:pPr>
            <a:r>
              <a:rPr lang="en-US" sz="4000" dirty="0"/>
              <a:t>The Leisure and Well-Being Model </a:t>
            </a:r>
            <a:br>
              <a:rPr lang="en-US" sz="4800" dirty="0"/>
            </a:br>
            <a:r>
              <a:rPr lang="en-US" sz="3200" dirty="0"/>
              <a:t>(Hood &amp; Carruthers, 2007) (part three)</a:t>
            </a:r>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4">
            <a:extLst>
              <a:ext uri="{FF2B5EF4-FFF2-40B4-BE49-F238E27FC236}">
                <a16:creationId xmlns:a16="http://schemas.microsoft.com/office/drawing/2014/main" id="{FF6EE8EA-0155-4058-BE8D-CAEFC4BC8B03}"/>
              </a:ext>
            </a:extLst>
          </p:cNvPr>
          <p:cNvPicPr>
            <a:picLocks noChangeAspect="1"/>
          </p:cNvPicPr>
          <p:nvPr/>
        </p:nvPicPr>
        <p:blipFill>
          <a:blip r:embed="rId2"/>
          <a:stretch>
            <a:fillRect/>
          </a:stretch>
        </p:blipFill>
        <p:spPr>
          <a:xfrm>
            <a:off x="2414588" y="1619102"/>
            <a:ext cx="7393301" cy="4689624"/>
          </a:xfrm>
          <a:prstGeom prst="rect">
            <a:avLst/>
          </a:prstGeom>
        </p:spPr>
      </p:pic>
    </p:spTree>
    <p:extLst>
      <p:ext uri="{BB962C8B-B14F-4D97-AF65-F5344CB8AC3E}">
        <p14:creationId xmlns:p14="http://schemas.microsoft.com/office/powerpoint/2010/main" val="24095266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667" y="131580"/>
            <a:ext cx="10594881" cy="1007396"/>
          </a:xfrm>
        </p:spPr>
        <p:txBody>
          <a:bodyPr>
            <a:normAutofit fontScale="90000"/>
          </a:bodyPr>
          <a:lstStyle/>
          <a:p>
            <a:pPr marL="11112" algn="ctr">
              <a:spcAft>
                <a:spcPts val="1200"/>
              </a:spcAft>
            </a:pPr>
            <a:r>
              <a:rPr lang="en-US" sz="4000" dirty="0"/>
              <a:t>Sample Job Titles of a Therapeutic Recreation Specialist</a:t>
            </a:r>
            <a:br>
              <a:rPr lang="en-US" sz="4800" dirty="0"/>
            </a:br>
            <a:endParaRPr lang="en-US" sz="3200" dirty="0"/>
          </a:p>
        </p:txBody>
      </p:sp>
      <p:sp>
        <p:nvSpPr>
          <p:cNvPr id="4" name="Rectangle 3"/>
          <p:cNvSpPr/>
          <p:nvPr/>
        </p:nvSpPr>
        <p:spPr>
          <a:xfrm>
            <a:off x="4805754" y="6414339"/>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6" name="TextBox 5"/>
          <p:cNvSpPr txBox="1"/>
          <p:nvPr/>
        </p:nvSpPr>
        <p:spPr>
          <a:xfrm>
            <a:off x="2498330" y="5952674"/>
            <a:ext cx="8288465" cy="461665"/>
          </a:xfrm>
          <a:prstGeom prst="rect">
            <a:avLst/>
          </a:prstGeom>
          <a:noFill/>
        </p:spPr>
        <p:txBody>
          <a:bodyPr wrap="square" rtlCol="0">
            <a:spAutoFit/>
          </a:bodyPr>
          <a:lstStyle/>
          <a:p>
            <a:r>
              <a:rPr lang="en-US" sz="2400" i="1" dirty="0"/>
              <a:t>Therapeutic Recreation – One Profession, Many Roles</a:t>
            </a:r>
          </a:p>
        </p:txBody>
      </p:sp>
      <p:graphicFrame>
        <p:nvGraphicFramePr>
          <p:cNvPr id="3" name="Table 4">
            <a:extLst>
              <a:ext uri="{FF2B5EF4-FFF2-40B4-BE49-F238E27FC236}">
                <a16:creationId xmlns:a16="http://schemas.microsoft.com/office/drawing/2014/main" id="{945AF2A8-C1F4-8641-A33C-B439267100F7}"/>
              </a:ext>
            </a:extLst>
          </p:cNvPr>
          <p:cNvGraphicFramePr>
            <a:graphicFrameLocks noGrp="1"/>
          </p:cNvGraphicFramePr>
          <p:nvPr>
            <p:extLst>
              <p:ext uri="{D42A27DB-BD31-4B8C-83A1-F6EECF244321}">
                <p14:modId xmlns:p14="http://schemas.microsoft.com/office/powerpoint/2010/main" val="632001900"/>
              </p:ext>
            </p:extLst>
          </p:nvPr>
        </p:nvGraphicFramePr>
        <p:xfrm>
          <a:off x="1132571" y="1002369"/>
          <a:ext cx="9661072" cy="4853262"/>
        </p:xfrm>
        <a:graphic>
          <a:graphicData uri="http://schemas.openxmlformats.org/drawingml/2006/table">
            <a:tbl>
              <a:tblPr firstRow="1" bandRow="1">
                <a:tableStyleId>{8799B23B-EC83-4686-B30A-512413B5E67A}</a:tableStyleId>
              </a:tblPr>
              <a:tblGrid>
                <a:gridCol w="3191476">
                  <a:extLst>
                    <a:ext uri="{9D8B030D-6E8A-4147-A177-3AD203B41FA5}">
                      <a16:colId xmlns:a16="http://schemas.microsoft.com/office/drawing/2014/main" val="2329316291"/>
                    </a:ext>
                  </a:extLst>
                </a:gridCol>
                <a:gridCol w="3234798">
                  <a:extLst>
                    <a:ext uri="{9D8B030D-6E8A-4147-A177-3AD203B41FA5}">
                      <a16:colId xmlns:a16="http://schemas.microsoft.com/office/drawing/2014/main" val="3293704310"/>
                    </a:ext>
                  </a:extLst>
                </a:gridCol>
                <a:gridCol w="3234798">
                  <a:extLst>
                    <a:ext uri="{9D8B030D-6E8A-4147-A177-3AD203B41FA5}">
                      <a16:colId xmlns:a16="http://schemas.microsoft.com/office/drawing/2014/main" val="574774496"/>
                    </a:ext>
                  </a:extLst>
                </a:gridCol>
              </a:tblGrid>
              <a:tr h="0">
                <a:tc>
                  <a:txBody>
                    <a:bodyPr/>
                    <a:lstStyle/>
                    <a:p>
                      <a:pPr marL="285750" indent="-285750">
                        <a:buFont typeface="Arial" panose="020B0604020202020204" pitchFamily="34" charset="0"/>
                        <a:buChar char="•"/>
                      </a:pPr>
                      <a:r>
                        <a:rPr lang="en-US" sz="1700" b="0" dirty="0"/>
                        <a:t>Activity Director</a:t>
                      </a:r>
                    </a:p>
                  </a:txBody>
                  <a:tcPr/>
                </a:tc>
                <a:tc>
                  <a:txBody>
                    <a:bodyPr/>
                    <a:lstStyle/>
                    <a:p>
                      <a:pPr marL="285750" indent="-285750">
                        <a:buFont typeface="Arial" panose="020B0604020202020204" pitchFamily="34" charset="0"/>
                        <a:buChar char="•"/>
                      </a:pPr>
                      <a:r>
                        <a:rPr lang="en-US" sz="1700" b="0" dirty="0"/>
                        <a:t>Inclusion Coordinator</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b="0" dirty="0"/>
                        <a:t>Therapeutic Recreation Specialist </a:t>
                      </a:r>
                    </a:p>
                  </a:txBody>
                  <a:tcPr/>
                </a:tc>
                <a:extLst>
                  <a:ext uri="{0D108BD9-81ED-4DB2-BD59-A6C34878D82A}">
                    <a16:rowId xmlns:a16="http://schemas.microsoft.com/office/drawing/2014/main" val="3314497353"/>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Activity Specialist</a:t>
                      </a:r>
                    </a:p>
                    <a:p>
                      <a:pPr marL="285750" indent="-285750">
                        <a:buFont typeface="Arial" panose="020B0604020202020204" pitchFamily="34" charset="0"/>
                        <a:buChar char="•"/>
                      </a:pPr>
                      <a:endParaRPr lang="en-US" sz="1700" dirty="0"/>
                    </a:p>
                  </a:txBody>
                  <a:tcPr/>
                </a:tc>
                <a:tc>
                  <a:txBody>
                    <a:bodyPr/>
                    <a:lstStyle/>
                    <a:p>
                      <a:pPr marL="285750" indent="-285750">
                        <a:buFont typeface="Arial" panose="020B0604020202020204" pitchFamily="34" charset="0"/>
                        <a:buChar char="•"/>
                      </a:pPr>
                      <a:r>
                        <a:rPr lang="en-US" sz="1700" dirty="0"/>
                        <a:t>Inclusion Specialist</a:t>
                      </a:r>
                    </a:p>
                  </a:txBody>
                  <a:tcPr/>
                </a:tc>
                <a:tc>
                  <a:txBody>
                    <a:bodyPr/>
                    <a:lstStyle/>
                    <a:p>
                      <a:pPr marL="285750" indent="-285750">
                        <a:buFont typeface="Arial" panose="020B0604020202020204" pitchFamily="34" charset="0"/>
                        <a:buChar char="•"/>
                      </a:pPr>
                      <a:r>
                        <a:rPr lang="en-US" sz="1700" b="0" dirty="0"/>
                        <a:t>Therapeutic Recreation  Director</a:t>
                      </a:r>
                      <a:endParaRPr lang="en-US" sz="1700" dirty="0"/>
                    </a:p>
                  </a:txBody>
                  <a:tcPr/>
                </a:tc>
                <a:extLst>
                  <a:ext uri="{0D108BD9-81ED-4DB2-BD59-A6C34878D82A}">
                    <a16:rowId xmlns:a16="http://schemas.microsoft.com/office/drawing/2014/main" val="623378816"/>
                  </a:ext>
                </a:extLst>
              </a:tr>
              <a:tr h="370840">
                <a:tc>
                  <a:txBody>
                    <a:bodyPr/>
                    <a:lstStyle/>
                    <a:p>
                      <a:pPr marL="285750" indent="-285750">
                        <a:buFont typeface="Arial" panose="020B0604020202020204" pitchFamily="34" charset="0"/>
                        <a:buChar char="•"/>
                      </a:pPr>
                      <a:r>
                        <a:rPr lang="en-US" sz="1700" dirty="0"/>
                        <a:t>Activity Therapist</a:t>
                      </a:r>
                    </a:p>
                  </a:txBody>
                  <a:tcPr/>
                </a:tc>
                <a:tc>
                  <a:txBody>
                    <a:bodyPr/>
                    <a:lstStyle/>
                    <a:p>
                      <a:pPr marL="285750" indent="-285750">
                        <a:buFont typeface="Arial" panose="020B0604020202020204" pitchFamily="34" charset="0"/>
                        <a:buChar char="•"/>
                      </a:pPr>
                      <a:r>
                        <a:rPr lang="en-US" sz="1700" dirty="0"/>
                        <a:t>Life Enrichment Coordinator</a:t>
                      </a:r>
                    </a:p>
                  </a:txBody>
                  <a:tcPr/>
                </a:tc>
                <a:tc>
                  <a:txBody>
                    <a:bodyPr/>
                    <a:lstStyle/>
                    <a:p>
                      <a:pPr marL="285750" indent="-285750">
                        <a:buFont typeface="Arial" panose="020B0604020202020204" pitchFamily="34" charset="0"/>
                        <a:buChar char="•"/>
                      </a:pPr>
                      <a:r>
                        <a:rPr lang="en-US" sz="1700" b="0" dirty="0"/>
                        <a:t>Therapeutic Recreation Program Leader</a:t>
                      </a:r>
                      <a:endParaRPr lang="en-US" sz="1700" dirty="0"/>
                    </a:p>
                  </a:txBody>
                  <a:tcPr/>
                </a:tc>
                <a:extLst>
                  <a:ext uri="{0D108BD9-81ED-4DB2-BD59-A6C34878D82A}">
                    <a16:rowId xmlns:a16="http://schemas.microsoft.com/office/drawing/2014/main" val="3843258181"/>
                  </a:ext>
                </a:extLst>
              </a:tr>
              <a:tr h="586062">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Adaptive Recreation Specialist</a:t>
                      </a:r>
                    </a:p>
                  </a:txBody>
                  <a:tcPr/>
                </a:tc>
                <a:tc>
                  <a:txBody>
                    <a:bodyPr/>
                    <a:lstStyle/>
                    <a:p>
                      <a:pPr marL="285750" indent="-285750">
                        <a:buFont typeface="Arial" panose="020B0604020202020204" pitchFamily="34" charset="0"/>
                        <a:buChar char="•"/>
                      </a:pPr>
                      <a:r>
                        <a:rPr lang="en-US" sz="1700" dirty="0"/>
                        <a:t>Recreation Leader</a:t>
                      </a:r>
                    </a:p>
                  </a:txBody>
                  <a:tcPr/>
                </a:tc>
                <a:tc>
                  <a:txBody>
                    <a:bodyPr/>
                    <a:lstStyle/>
                    <a:p>
                      <a:pPr marL="285750" indent="-285750">
                        <a:buFont typeface="Arial" panose="020B0604020202020204" pitchFamily="34" charset="0"/>
                        <a:buChar char="•"/>
                      </a:pPr>
                      <a:r>
                        <a:rPr lang="en-US" sz="1700" b="0" dirty="0"/>
                        <a:t>Therapeutic Recreationalist</a:t>
                      </a:r>
                      <a:endParaRPr lang="en-US" sz="1700" dirty="0"/>
                    </a:p>
                  </a:txBody>
                  <a:tcPr/>
                </a:tc>
                <a:extLst>
                  <a:ext uri="{0D108BD9-81ED-4DB2-BD59-A6C34878D82A}">
                    <a16:rowId xmlns:a16="http://schemas.microsoft.com/office/drawing/2014/main" val="3199693183"/>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b="0" dirty="0"/>
                        <a:t>Case Manager</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Recreation Therapist</a:t>
                      </a:r>
                    </a:p>
                    <a:p>
                      <a:pPr marL="285750" indent="-285750">
                        <a:buFont typeface="Arial" panose="020B0604020202020204" pitchFamily="34" charset="0"/>
                        <a:buChar char="•"/>
                      </a:pPr>
                      <a:endParaRPr lang="en-US" sz="1700" dirty="0"/>
                    </a:p>
                  </a:txBody>
                  <a:tcPr/>
                </a:tc>
                <a:tc>
                  <a:txBody>
                    <a:bodyPr/>
                    <a:lstStyle/>
                    <a:p>
                      <a:pPr marL="285750" indent="-285750">
                        <a:buFont typeface="Arial" panose="020B0604020202020204" pitchFamily="34" charset="0"/>
                        <a:buChar char="•"/>
                      </a:pPr>
                      <a:r>
                        <a:rPr lang="en-US" sz="1700" dirty="0"/>
                        <a:t>Treatment Team Leader</a:t>
                      </a:r>
                    </a:p>
                  </a:txBody>
                  <a:tcPr/>
                </a:tc>
                <a:extLst>
                  <a:ext uri="{0D108BD9-81ED-4DB2-BD59-A6C34878D82A}">
                    <a16:rowId xmlns:a16="http://schemas.microsoft.com/office/drawing/2014/main" val="1667584635"/>
                  </a:ext>
                </a:extLst>
              </a:tr>
              <a:tr h="370840">
                <a:tc>
                  <a:txBody>
                    <a:bodyPr/>
                    <a:lstStyle/>
                    <a:p>
                      <a:pPr marL="285750" indent="-285750">
                        <a:buFont typeface="Arial" panose="020B0604020202020204" pitchFamily="34" charset="0"/>
                        <a:buChar char="•"/>
                      </a:pPr>
                      <a:r>
                        <a:rPr lang="en-US" sz="1700" dirty="0"/>
                        <a:t>Clinical Rehabilitation Manager</a:t>
                      </a:r>
                    </a:p>
                  </a:txBody>
                  <a:tcPr/>
                </a:tc>
                <a:tc>
                  <a:txBody>
                    <a:bodyPr/>
                    <a:lstStyle/>
                    <a:p>
                      <a:pPr marL="285750" indent="-285750">
                        <a:buFont typeface="Arial" panose="020B0604020202020204" pitchFamily="34" charset="0"/>
                        <a:buChar char="•"/>
                      </a:pPr>
                      <a:r>
                        <a:rPr lang="en-US" sz="1700" dirty="0"/>
                        <a:t>Recreational Therapist </a:t>
                      </a:r>
                      <a:r>
                        <a:rPr lang="en-US" sz="1700" i="1" dirty="0"/>
                        <a:t>(used by U.S. Department of Labor)</a:t>
                      </a:r>
                    </a:p>
                  </a:txBody>
                  <a:tcPr/>
                </a:tc>
                <a:tc>
                  <a:txBody>
                    <a:bodyPr/>
                    <a:lstStyle/>
                    <a:p>
                      <a:pPr marL="285750" indent="-285750">
                        <a:buFont typeface="Arial" panose="020B0604020202020204" pitchFamily="34" charset="0"/>
                        <a:buChar char="•"/>
                      </a:pPr>
                      <a:r>
                        <a:rPr lang="en-US" sz="1700" dirty="0"/>
                        <a:t>Wilderness Therapist</a:t>
                      </a:r>
                    </a:p>
                  </a:txBody>
                  <a:tcPr/>
                </a:tc>
                <a:extLst>
                  <a:ext uri="{0D108BD9-81ED-4DB2-BD59-A6C34878D82A}">
                    <a16:rowId xmlns:a16="http://schemas.microsoft.com/office/drawing/2014/main" val="3093629680"/>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Diversional Therapist </a:t>
                      </a:r>
                      <a:r>
                        <a:rPr lang="en-US" sz="1700" i="1" dirty="0"/>
                        <a:t>(used in Australia and New Zealand)</a:t>
                      </a:r>
                    </a:p>
                  </a:txBody>
                  <a:tcPr/>
                </a:tc>
                <a:tc>
                  <a:txBody>
                    <a:bodyPr/>
                    <a:lstStyle/>
                    <a:p>
                      <a:pPr marL="285750" indent="-285750">
                        <a:buFont typeface="Arial" panose="020B0604020202020204" pitchFamily="34" charset="0"/>
                        <a:buChar char="•"/>
                      </a:pPr>
                      <a:r>
                        <a:rPr lang="en-US" sz="1700" dirty="0"/>
                        <a:t>Rehabilitation Therapist</a:t>
                      </a:r>
                    </a:p>
                  </a:txBody>
                  <a:tcPr/>
                </a:tc>
                <a:tc>
                  <a:txBody>
                    <a:bodyPr/>
                    <a:lstStyle/>
                    <a:p>
                      <a:endParaRPr lang="en-US" sz="1700" dirty="0"/>
                    </a:p>
                  </a:txBody>
                  <a:tcPr/>
                </a:tc>
                <a:extLst>
                  <a:ext uri="{0D108BD9-81ED-4DB2-BD59-A6C34878D82A}">
                    <a16:rowId xmlns:a16="http://schemas.microsoft.com/office/drawing/2014/main" val="3547849396"/>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Experiential Therapist</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dirty="0"/>
                        <a:t>Therapeutic Recreation Coordinator</a:t>
                      </a:r>
                    </a:p>
                  </a:txBody>
                  <a:tcPr/>
                </a:tc>
                <a:tc>
                  <a:txBody>
                    <a:bodyPr/>
                    <a:lstStyle/>
                    <a:p>
                      <a:endParaRPr lang="en-US" sz="1700" dirty="0"/>
                    </a:p>
                  </a:txBody>
                  <a:tcPr/>
                </a:tc>
                <a:extLst>
                  <a:ext uri="{0D108BD9-81ED-4DB2-BD59-A6C34878D82A}">
                    <a16:rowId xmlns:a16="http://schemas.microsoft.com/office/drawing/2014/main" val="2588200192"/>
                  </a:ext>
                </a:extLst>
              </a:tr>
            </a:tbl>
          </a:graphicData>
        </a:graphic>
      </p:graphicFrame>
    </p:spTree>
    <p:extLst>
      <p:ext uri="{BB962C8B-B14F-4D97-AF65-F5344CB8AC3E}">
        <p14:creationId xmlns:p14="http://schemas.microsoft.com/office/powerpoint/2010/main" val="7703065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23221"/>
            <a:ext cx="10515600" cy="1325563"/>
          </a:xfrm>
        </p:spPr>
        <p:txBody>
          <a:bodyPr/>
          <a:lstStyle/>
          <a:p>
            <a:pPr algn="ctr"/>
            <a:r>
              <a:rPr lang="en-US" dirty="0"/>
              <a:t>Chapter 3 Summary</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5" name="Picture 2" descr="Ch3%20daffod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9992" y="343573"/>
            <a:ext cx="844061" cy="122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79762589-29B1-EC45-9EE9-DA6B0646616C}"/>
              </a:ext>
            </a:extLst>
          </p:cNvPr>
          <p:cNvSpPr txBox="1"/>
          <p:nvPr/>
        </p:nvSpPr>
        <p:spPr>
          <a:xfrm>
            <a:off x="1790119" y="1448784"/>
            <a:ext cx="9075058" cy="4832092"/>
          </a:xfrm>
          <a:prstGeom prst="rect">
            <a:avLst/>
          </a:prstGeom>
          <a:noFill/>
        </p:spPr>
        <p:txBody>
          <a:bodyPr wrap="square" rtlCol="0">
            <a:spAutoFit/>
          </a:bodyPr>
          <a:lstStyle/>
          <a:p>
            <a:pPr fontAlgn="ctr">
              <a:spcAft>
                <a:spcPts val="1200"/>
              </a:spcAft>
            </a:pPr>
            <a:r>
              <a:rPr lang="en-US" sz="2600" dirty="0"/>
              <a:t>Chapter 3 included the following main ideas:</a:t>
            </a:r>
          </a:p>
          <a:p>
            <a:pPr marL="922338" lvl="0" indent="-455613" fontAlgn="ctr">
              <a:spcAft>
                <a:spcPts val="1200"/>
              </a:spcAft>
              <a:buFont typeface="Wingdings" pitchFamily="2" charset="2"/>
              <a:buChar char="q"/>
            </a:pPr>
            <a:r>
              <a:rPr lang="en-US" sz="2600" dirty="0"/>
              <a:t>The conceptual foundations of therapeutic recreation—leisure, well-being, and quality of life</a:t>
            </a:r>
          </a:p>
          <a:p>
            <a:pPr marL="922338" lvl="0" indent="-455613" fontAlgn="ctr">
              <a:spcAft>
                <a:spcPts val="1200"/>
              </a:spcAft>
              <a:buFont typeface="Wingdings" pitchFamily="2" charset="2"/>
              <a:buChar char="q"/>
            </a:pPr>
            <a:r>
              <a:rPr lang="en-US" sz="2600" dirty="0"/>
              <a:t>A rationale for the centrality of the leisure experience for recreation therapy practice</a:t>
            </a:r>
          </a:p>
          <a:p>
            <a:pPr marL="922338" lvl="0" indent="-455613" fontAlgn="ctr">
              <a:spcAft>
                <a:spcPts val="1200"/>
              </a:spcAft>
              <a:buFont typeface="Wingdings" pitchFamily="2" charset="2"/>
              <a:buChar char="q"/>
            </a:pPr>
            <a:r>
              <a:rPr lang="en-US" sz="2600" dirty="0"/>
              <a:t>Professional and academic definitions of therapeutic recreation</a:t>
            </a:r>
          </a:p>
          <a:p>
            <a:pPr marL="922338" lvl="0" indent="-455613" fontAlgn="ctr">
              <a:spcAft>
                <a:spcPts val="1200"/>
              </a:spcAft>
              <a:buFont typeface="Wingdings" pitchFamily="2" charset="2"/>
              <a:buChar char="q"/>
            </a:pPr>
            <a:r>
              <a:rPr lang="en-US" sz="2600" dirty="0"/>
              <a:t>Therapeutic recreation service models that guide practice</a:t>
            </a:r>
          </a:p>
          <a:p>
            <a:pPr marL="922338" indent="-455613">
              <a:buFont typeface="Wingdings" pitchFamily="2" charset="2"/>
              <a:buChar char="q"/>
            </a:pPr>
            <a:r>
              <a:rPr lang="en-US" sz="2600" dirty="0"/>
              <a:t>Words and titles used to describe our profession </a:t>
            </a:r>
          </a:p>
          <a:p>
            <a:pPr marL="466725"/>
            <a:endParaRPr lang="en-US" sz="2400" dirty="0"/>
          </a:p>
        </p:txBody>
      </p:sp>
    </p:spTree>
    <p:extLst>
      <p:ext uri="{BB962C8B-B14F-4D97-AF65-F5344CB8AC3E}">
        <p14:creationId xmlns:p14="http://schemas.microsoft.com/office/powerpoint/2010/main" val="3046788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2" y="262318"/>
            <a:ext cx="12288982" cy="1325563"/>
          </a:xfrm>
        </p:spPr>
        <p:txBody>
          <a:bodyPr>
            <a:normAutofit/>
          </a:bodyPr>
          <a:lstStyle/>
          <a:p>
            <a:pPr algn="ctr"/>
            <a:r>
              <a:rPr lang="en-US" sz="4000" dirty="0"/>
              <a:t>Therapeutic Recreation in the Strengths Approach:</a:t>
            </a:r>
            <a:br>
              <a:rPr lang="en-US" sz="4000" dirty="0"/>
            </a:br>
            <a:r>
              <a:rPr lang="en-US" sz="4000" dirty="0"/>
              <a:t>Three Core Concepts</a:t>
            </a:r>
          </a:p>
        </p:txBody>
      </p:sp>
      <p:sp>
        <p:nvSpPr>
          <p:cNvPr id="3" name="Content Placeholder 2"/>
          <p:cNvSpPr>
            <a:spLocks noGrp="1"/>
          </p:cNvSpPr>
          <p:nvPr>
            <p:ph idx="1"/>
          </p:nvPr>
        </p:nvSpPr>
        <p:spPr>
          <a:xfrm>
            <a:off x="2598590" y="1836682"/>
            <a:ext cx="7100582" cy="2887584"/>
          </a:xfrm>
        </p:spPr>
        <p:txBody>
          <a:bodyPr>
            <a:normAutofit/>
          </a:bodyPr>
          <a:lstStyle/>
          <a:p>
            <a:pPr marL="11112" indent="0">
              <a:spcAft>
                <a:spcPts val="1200"/>
              </a:spcAft>
              <a:buNone/>
            </a:pPr>
            <a:r>
              <a:rPr lang="en-US" dirty="0"/>
              <a:t>Three core concepts help clarify the meaning of therapeutic recreation and why it exists:</a:t>
            </a:r>
          </a:p>
          <a:p>
            <a:pPr marL="1430338" lvl="1" indent="-514350">
              <a:spcAft>
                <a:spcPts val="1200"/>
              </a:spcAft>
              <a:buFont typeface="+mj-lt"/>
              <a:buAutoNum type="arabicPeriod"/>
            </a:pPr>
            <a:r>
              <a:rPr lang="en-US" sz="2800" dirty="0"/>
              <a:t>Leisure</a:t>
            </a:r>
          </a:p>
          <a:p>
            <a:pPr marL="1430338" lvl="1" indent="-514350">
              <a:spcAft>
                <a:spcPts val="1200"/>
              </a:spcAft>
              <a:buFont typeface="+mj-lt"/>
              <a:buAutoNum type="arabicPeriod"/>
            </a:pPr>
            <a:r>
              <a:rPr lang="en-US" sz="2800" dirty="0"/>
              <a:t>Well-Being</a:t>
            </a:r>
          </a:p>
          <a:p>
            <a:pPr marL="1430338" lvl="1" indent="-514350">
              <a:spcAft>
                <a:spcPts val="1200"/>
              </a:spcAft>
              <a:buFont typeface="+mj-lt"/>
              <a:buAutoNum type="arabicPeriod"/>
            </a:pPr>
            <a:r>
              <a:rPr lang="en-US" sz="2800" dirty="0"/>
              <a:t>Quality of Life</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
        <p:nvSpPr>
          <p:cNvPr id="5" name="TextBox 4"/>
          <p:cNvSpPr txBox="1"/>
          <p:nvPr/>
        </p:nvSpPr>
        <p:spPr>
          <a:xfrm>
            <a:off x="2748219" y="4973068"/>
            <a:ext cx="6726040" cy="1231106"/>
          </a:xfrm>
          <a:prstGeom prst="rect">
            <a:avLst/>
          </a:prstGeom>
          <a:solidFill>
            <a:schemeClr val="bg2"/>
          </a:solidFill>
        </p:spPr>
        <p:txBody>
          <a:bodyPr wrap="square" rtlCol="0">
            <a:spAutoFit/>
          </a:bodyPr>
          <a:lstStyle/>
          <a:p>
            <a:pPr marL="339725"/>
            <a:r>
              <a:rPr lang="en-US" sz="2400" dirty="0"/>
              <a:t>“Leisure and the cultivation of human capacities </a:t>
            </a:r>
          </a:p>
          <a:p>
            <a:pPr marL="339725"/>
            <a:r>
              <a:rPr lang="en-US" sz="2400" dirty="0"/>
              <a:t>are inextricably interdependent.”</a:t>
            </a:r>
          </a:p>
          <a:p>
            <a:pPr marL="339725" algn="ctr"/>
            <a:r>
              <a:rPr lang="en-US" sz="2400" dirty="0"/>
              <a:t>	– </a:t>
            </a:r>
            <a:r>
              <a:rPr lang="en-US" sz="2000" i="1" dirty="0"/>
              <a:t>Margaret Mead, American Anthropologist</a:t>
            </a:r>
          </a:p>
        </p:txBody>
      </p:sp>
    </p:spTree>
    <p:extLst>
      <p:ext uri="{BB962C8B-B14F-4D97-AF65-F5344CB8AC3E}">
        <p14:creationId xmlns:p14="http://schemas.microsoft.com/office/powerpoint/2010/main" val="2547918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157090"/>
            <a:ext cx="10515600" cy="1325563"/>
          </a:xfrm>
        </p:spPr>
        <p:txBody>
          <a:bodyPr/>
          <a:lstStyle/>
          <a:p>
            <a:pPr algn="ctr"/>
            <a:r>
              <a:rPr lang="en-US" dirty="0"/>
              <a:t>Leisure - Definitions</a:t>
            </a:r>
          </a:p>
        </p:txBody>
      </p:sp>
      <p:sp>
        <p:nvSpPr>
          <p:cNvPr id="3" name="Content Placeholder 2"/>
          <p:cNvSpPr>
            <a:spLocks noGrp="1"/>
          </p:cNvSpPr>
          <p:nvPr>
            <p:ph idx="1"/>
          </p:nvPr>
        </p:nvSpPr>
        <p:spPr>
          <a:xfrm>
            <a:off x="1028061" y="1403215"/>
            <a:ext cx="10340978" cy="5148199"/>
          </a:xfrm>
        </p:spPr>
        <p:txBody>
          <a:bodyPr>
            <a:normAutofit fontScale="92500"/>
          </a:bodyPr>
          <a:lstStyle/>
          <a:p>
            <a:pPr marL="288925" indent="-277813">
              <a:spcAft>
                <a:spcPts val="1200"/>
              </a:spcAft>
            </a:pPr>
            <a:r>
              <a:rPr lang="en-US" sz="2600" dirty="0"/>
              <a:t>“Those experiences that are pleasant in expectation, experience, or recollections; intrinsically motivated; optional in nature; autonomous; and engaging” (Hood &amp; Carruthers, 2007)</a:t>
            </a:r>
          </a:p>
          <a:p>
            <a:pPr marL="288925" indent="-277813">
              <a:spcAft>
                <a:spcPts val="1200"/>
              </a:spcAft>
            </a:pPr>
            <a:r>
              <a:rPr lang="en-US" sz="2600" dirty="0"/>
              <a:t>The defining element of leisure is freedom, both freedom from unnecessary impediments and freedom to do as one chooses (Sylvester et al., 2001)</a:t>
            </a:r>
          </a:p>
          <a:p>
            <a:pPr marL="288925" indent="-277813">
              <a:spcAft>
                <a:spcPts val="1200"/>
              </a:spcAft>
            </a:pPr>
            <a:r>
              <a:rPr lang="en-US" sz="2600" dirty="0"/>
              <a:t>“Leisure comes from the Latin ‘licere,’ meaning freedom. It is the freedom to become your true self. In this sense, truth is both intensely individual and unique and yet shares so many common elements across the human family that it creates community in the process” (O’Keefe, 2007)</a:t>
            </a:r>
          </a:p>
          <a:p>
            <a:pPr marL="288925" indent="-277813">
              <a:spcAft>
                <a:spcPts val="1200"/>
              </a:spcAft>
            </a:pPr>
            <a:r>
              <a:rPr lang="en-US" sz="2600" dirty="0"/>
              <a:t>Leisure is a perceived state based on feelings of perceived competence, perceived control, satisfaction of needs, and depth of involvement in leisure, as well as the ability to feel playful (Witt &amp; Ellis, 2002)</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4252897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92653"/>
            <a:ext cx="10515600" cy="1325563"/>
          </a:xfrm>
        </p:spPr>
        <p:txBody>
          <a:bodyPr/>
          <a:lstStyle/>
          <a:p>
            <a:pPr algn="ctr"/>
            <a:r>
              <a:rPr lang="en-US" dirty="0"/>
              <a:t>Key Characteristics of Leisure</a:t>
            </a:r>
          </a:p>
        </p:txBody>
      </p:sp>
      <p:sp>
        <p:nvSpPr>
          <p:cNvPr id="4" name="Rectangle 3"/>
          <p:cNvSpPr/>
          <p:nvPr/>
        </p:nvSpPr>
        <p:spPr>
          <a:xfrm>
            <a:off x="4805754" y="6485096"/>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848" y="1858761"/>
            <a:ext cx="10065303" cy="3680808"/>
          </a:xfrm>
          <a:prstGeom prst="rect">
            <a:avLst/>
          </a:prstGeom>
          <a:ln>
            <a:solidFill>
              <a:schemeClr val="tx1"/>
            </a:solidFill>
          </a:ln>
        </p:spPr>
      </p:pic>
    </p:spTree>
    <p:extLst>
      <p:ext uri="{BB962C8B-B14F-4D97-AF65-F5344CB8AC3E}">
        <p14:creationId xmlns:p14="http://schemas.microsoft.com/office/powerpoint/2010/main" val="2408941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58588"/>
            <a:ext cx="10515600" cy="1325563"/>
          </a:xfrm>
        </p:spPr>
        <p:txBody>
          <a:bodyPr/>
          <a:lstStyle/>
          <a:p>
            <a:pPr algn="ctr"/>
            <a:r>
              <a:rPr lang="en-US" dirty="0"/>
              <a:t>Key Characteristics of Leisure</a:t>
            </a:r>
            <a:r>
              <a:rPr lang="en-US" sz="4000" dirty="0"/>
              <a:t> (cont’d)</a:t>
            </a:r>
          </a:p>
        </p:txBody>
      </p:sp>
      <p:sp>
        <p:nvSpPr>
          <p:cNvPr id="4" name="Rectangle 3"/>
          <p:cNvSpPr/>
          <p:nvPr/>
        </p:nvSpPr>
        <p:spPr>
          <a:xfrm>
            <a:off x="4805754" y="6485096"/>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848" y="2030072"/>
            <a:ext cx="10182974" cy="3139336"/>
          </a:xfrm>
          <a:prstGeom prst="rect">
            <a:avLst/>
          </a:prstGeom>
          <a:ln>
            <a:solidFill>
              <a:schemeClr val="tx1"/>
            </a:solidFill>
          </a:ln>
        </p:spPr>
      </p:pic>
    </p:spTree>
    <p:extLst>
      <p:ext uri="{BB962C8B-B14F-4D97-AF65-F5344CB8AC3E}">
        <p14:creationId xmlns:p14="http://schemas.microsoft.com/office/powerpoint/2010/main" val="186260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300525"/>
            <a:ext cx="10515600" cy="1325563"/>
          </a:xfrm>
        </p:spPr>
        <p:txBody>
          <a:bodyPr/>
          <a:lstStyle/>
          <a:p>
            <a:pPr algn="ctr"/>
            <a:r>
              <a:rPr lang="en-US" dirty="0"/>
              <a:t>Well-Being –Definitions</a:t>
            </a:r>
          </a:p>
        </p:txBody>
      </p:sp>
      <p:sp>
        <p:nvSpPr>
          <p:cNvPr id="3" name="Content Placeholder 2"/>
          <p:cNvSpPr>
            <a:spLocks noGrp="1"/>
          </p:cNvSpPr>
          <p:nvPr>
            <p:ph idx="1"/>
          </p:nvPr>
        </p:nvSpPr>
        <p:spPr>
          <a:xfrm>
            <a:off x="1353900" y="1422319"/>
            <a:ext cx="9514677" cy="5148199"/>
          </a:xfrm>
        </p:spPr>
        <p:txBody>
          <a:bodyPr>
            <a:normAutofit/>
          </a:bodyPr>
          <a:lstStyle/>
          <a:p>
            <a:pPr marL="288925" indent="-277813">
              <a:spcAft>
                <a:spcPts val="1200"/>
              </a:spcAft>
            </a:pPr>
            <a:r>
              <a:rPr lang="en-US" sz="2600" i="1" dirty="0"/>
              <a:t>Eudaimonia</a:t>
            </a:r>
            <a:r>
              <a:rPr lang="en-US" sz="2600" dirty="0"/>
              <a:t> (</a:t>
            </a:r>
            <a:r>
              <a:rPr lang="en-US" sz="2600" i="1" dirty="0"/>
              <a:t>eu</a:t>
            </a:r>
            <a:r>
              <a:rPr lang="en-US" sz="2600" dirty="0"/>
              <a:t> means well; </a:t>
            </a:r>
            <a:r>
              <a:rPr lang="en-US" sz="2600" i="1" dirty="0"/>
              <a:t>daimon</a:t>
            </a:r>
            <a:r>
              <a:rPr lang="en-US" sz="2600" dirty="0"/>
              <a:t> means spirit) signifies well-being and flourishing; </a:t>
            </a:r>
            <a:r>
              <a:rPr lang="en-US" sz="2600" i="1" dirty="0"/>
              <a:t>eudaimonia</a:t>
            </a:r>
            <a:r>
              <a:rPr lang="en-US" sz="2600" dirty="0"/>
              <a:t> consists of excellent and virtuous activity , contemplation, justice, and a sense that individual well-being is integrated with the good of others (Aristotle, </a:t>
            </a:r>
            <a:r>
              <a:rPr lang="en-US" sz="2600" i="1" dirty="0"/>
              <a:t>Nicomachean Ethics</a:t>
            </a:r>
            <a:r>
              <a:rPr lang="en-US" sz="2600" dirty="0"/>
              <a:t>, 350 B.C.)</a:t>
            </a:r>
          </a:p>
          <a:p>
            <a:pPr marL="288925" indent="-277813">
              <a:spcAft>
                <a:spcPts val="1200"/>
              </a:spcAft>
            </a:pPr>
            <a:r>
              <a:rPr lang="en-US" sz="2600" dirty="0"/>
              <a:t>The </a:t>
            </a:r>
            <a:r>
              <a:rPr lang="en-US" sz="2600" i="1" dirty="0"/>
              <a:t>hedonic view </a:t>
            </a:r>
            <a:r>
              <a:rPr lang="en-US" sz="2600" dirty="0"/>
              <a:t>of well-being equates it with pleasure; the </a:t>
            </a:r>
            <a:r>
              <a:rPr lang="en-US" sz="2600" i="1" dirty="0"/>
              <a:t>eudaimonic view </a:t>
            </a:r>
            <a:r>
              <a:rPr lang="en-US" sz="2600" dirty="0"/>
              <a:t>holds that well-being occurs when people’s life activities are fully engaging and mesh with deeply held values (Ryan &amp; Deci, 2001)</a:t>
            </a:r>
          </a:p>
          <a:p>
            <a:pPr marL="288925" indent="-277813">
              <a:spcAft>
                <a:spcPts val="1200"/>
              </a:spcAft>
            </a:pPr>
            <a:r>
              <a:rPr lang="en-US" sz="2600" dirty="0"/>
              <a:t>For some, well-being equates happiness; “the experience of joy, contentment, or positive well-being, combined with a sense that one’s life is good, meaningful, and worthwhile” (Lyubomirsky, 2007)</a:t>
            </a:r>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3978686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39" y="300525"/>
            <a:ext cx="10515600" cy="1325563"/>
          </a:xfrm>
        </p:spPr>
        <p:txBody>
          <a:bodyPr/>
          <a:lstStyle/>
          <a:p>
            <a:pPr algn="ctr"/>
            <a:r>
              <a:rPr lang="en-US" dirty="0"/>
              <a:t>Well-Being –Definitions </a:t>
            </a:r>
            <a:r>
              <a:rPr lang="en-US" sz="4000" dirty="0"/>
              <a:t>(cont’d)</a:t>
            </a:r>
          </a:p>
        </p:txBody>
      </p:sp>
      <p:sp>
        <p:nvSpPr>
          <p:cNvPr id="3" name="Content Placeholder 2"/>
          <p:cNvSpPr>
            <a:spLocks noGrp="1"/>
          </p:cNvSpPr>
          <p:nvPr>
            <p:ph idx="1"/>
          </p:nvPr>
        </p:nvSpPr>
        <p:spPr>
          <a:xfrm>
            <a:off x="1405675" y="1784536"/>
            <a:ext cx="9411127" cy="3991752"/>
          </a:xfrm>
        </p:spPr>
        <p:txBody>
          <a:bodyPr>
            <a:normAutofit lnSpcReduction="10000"/>
          </a:bodyPr>
          <a:lstStyle/>
          <a:p>
            <a:pPr marL="288925" indent="-277813">
              <a:spcAft>
                <a:spcPts val="1200"/>
              </a:spcAft>
            </a:pPr>
            <a:r>
              <a:rPr lang="en-US" sz="2600" i="1" dirty="0"/>
              <a:t>Authentic happiness </a:t>
            </a:r>
            <a:r>
              <a:rPr lang="en-US" sz="2600" dirty="0"/>
              <a:t>defines positive well-being as derived from engaging our strengths and virtues every day of our lives (Seligman, 2002)</a:t>
            </a:r>
          </a:p>
          <a:p>
            <a:pPr marL="288925" indent="-277813">
              <a:spcAft>
                <a:spcPts val="1200"/>
              </a:spcAft>
            </a:pPr>
            <a:r>
              <a:rPr lang="en-US" sz="2600" dirty="0"/>
              <a:t>“Well-being is a state of successful, satisfying, and productive engagement with one’s life and the realization of one’s full physical, cognitive, and social-emotional potential” (Carruthers &amp; Hood, 2007)</a:t>
            </a:r>
          </a:p>
          <a:p>
            <a:pPr marL="288925" indent="-277813">
              <a:spcAft>
                <a:spcPts val="1200"/>
              </a:spcAft>
            </a:pPr>
            <a:r>
              <a:rPr lang="en-US" sz="2600" dirty="0"/>
              <a:t>Well-being includes health and other basic needs, as well as values and attributes that contribute to a life of dignity and worth (Sylvester et al., 2001)</a:t>
            </a:r>
          </a:p>
          <a:p>
            <a:pPr marL="288925" indent="-277813">
              <a:spcAft>
                <a:spcPts val="1200"/>
              </a:spcAft>
            </a:pPr>
            <a:endParaRPr lang="en-US" sz="2600" dirty="0"/>
          </a:p>
          <a:p>
            <a:pPr marL="288925" indent="-277813">
              <a:spcAft>
                <a:spcPts val="1200"/>
              </a:spcAft>
            </a:pPr>
            <a:endParaRPr lang="en-US" sz="2600" dirty="0"/>
          </a:p>
        </p:txBody>
      </p:sp>
      <p:sp>
        <p:nvSpPr>
          <p:cNvPr id="4" name="Rectangle 3"/>
          <p:cNvSpPr/>
          <p:nvPr/>
        </p:nvSpPr>
        <p:spPr>
          <a:xfrm>
            <a:off x="4805754" y="6366748"/>
            <a:ext cx="2610971" cy="369332"/>
          </a:xfrm>
          <a:prstGeom prst="rect">
            <a:avLst/>
          </a:prstGeom>
        </p:spPr>
        <p:txBody>
          <a:bodyPr wrap="none">
            <a:spAutoFit/>
          </a:bodyPr>
          <a:lstStyle/>
          <a:p>
            <a:pPr algn="ctr"/>
            <a:r>
              <a:rPr lang="en-US" dirty="0">
                <a:solidFill>
                  <a:schemeClr val="bg1">
                    <a:lumMod val="50000"/>
                  </a:schemeClr>
                </a:solidFill>
              </a:rPr>
              <a:t>Anderson &amp; Heyne (2021)</a:t>
            </a:r>
          </a:p>
        </p:txBody>
      </p:sp>
    </p:spTree>
    <p:extLst>
      <p:ext uri="{BB962C8B-B14F-4D97-AF65-F5344CB8AC3E}">
        <p14:creationId xmlns:p14="http://schemas.microsoft.com/office/powerpoint/2010/main" val="2189513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2454</TotalTime>
  <Words>2625</Words>
  <Application>Microsoft Office PowerPoint</Application>
  <PresentationFormat>Widescreen</PresentationFormat>
  <Paragraphs>254</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Calibri Light</vt:lpstr>
      <vt:lpstr>Courier New</vt:lpstr>
      <vt:lpstr>Symbol</vt:lpstr>
      <vt:lpstr>Wingdings</vt:lpstr>
      <vt:lpstr>Office Theme</vt:lpstr>
      <vt:lpstr>A Sea Change in Therapeutic Recreation</vt:lpstr>
      <vt:lpstr>Chapter 3 Overview</vt:lpstr>
      <vt:lpstr>A Sea Change in Therapeutic Recreation</vt:lpstr>
      <vt:lpstr>Therapeutic Recreation in the Strengths Approach: Three Core Concepts</vt:lpstr>
      <vt:lpstr>Leisure - Definitions</vt:lpstr>
      <vt:lpstr>Key Characteristics of Leisure</vt:lpstr>
      <vt:lpstr>Key Characteristics of Leisure (cont’d)</vt:lpstr>
      <vt:lpstr>Well-Being –Definitions</vt:lpstr>
      <vt:lpstr>Well-Being –Definitions (cont’d)</vt:lpstr>
      <vt:lpstr>Well-Being –Definitions (cont’d)</vt:lpstr>
      <vt:lpstr>Nussbaum’s Core Capabilities for Well-Being </vt:lpstr>
      <vt:lpstr>Nussbaum’s Core Capabilities for Well-Being (cont’d) </vt:lpstr>
      <vt:lpstr>Quality of Life - Definitions</vt:lpstr>
      <vt:lpstr>Quality of Life - Definitions</vt:lpstr>
      <vt:lpstr>Recreation as a Strength and     as a Context to Build Strengths</vt:lpstr>
      <vt:lpstr>Recreation as a Strength and as a Context to Build Strengths (cont’d)</vt:lpstr>
      <vt:lpstr>Purpose and Definitions of Therapeutic Recreation: Why We Exist as a Profession</vt:lpstr>
      <vt:lpstr>Purpose and Definitions of Therapeutic Recreation: Why We Exist as a Profession (cont’d)</vt:lpstr>
      <vt:lpstr>Purpose and Definitions of Therapeutic Recreation: Why We Exist as a Profession (cont’d)</vt:lpstr>
      <vt:lpstr>Professional Association Positions on Terminology</vt:lpstr>
      <vt:lpstr>Purpose and Definitions of Therapeutic Recreation: Why We Exist as a Profession (cont’d)</vt:lpstr>
      <vt:lpstr>Existing Models of Therapeutic Recreation</vt:lpstr>
      <vt:lpstr>Continuum Models of Therapeutic Recreation</vt:lpstr>
      <vt:lpstr>Leisure Ability Model   (Stumbo &amp; Peterson, 1998)</vt:lpstr>
      <vt:lpstr>The Health Protection/Health Promotion Model (Austin, 1998)</vt:lpstr>
      <vt:lpstr>The TR Service Delivery Model (Van Andel, 1998)</vt:lpstr>
      <vt:lpstr>The TR Outcome Model (Van Andel, 1998)</vt:lpstr>
      <vt:lpstr>The Aristotelian Good Life Model (Widmer &amp; Ellis, 1998)</vt:lpstr>
      <vt:lpstr>Integrated Models of Therapeutic Recreation</vt:lpstr>
      <vt:lpstr>The Self-Determination and Enjoyment Enhancement Model (Dattilo et al., 1998)</vt:lpstr>
      <vt:lpstr>The Optimizing Lifelong Health through Therapeutic Recreation Model   (Wilhite et al., 1999)</vt:lpstr>
      <vt:lpstr>The Ecological Model of Therapeutic Recreation  (adapted from Howe-Murphy &amp; Charboneau, 1987)</vt:lpstr>
      <vt:lpstr>The Leisure and  Well-Being Model   (Carruthers &amp; Hood, 2007)   (part one)</vt:lpstr>
      <vt:lpstr>The Leisure and  Well-Being Model   (Hood &amp; Carruthers, 2007)   (part two)</vt:lpstr>
      <vt:lpstr>The Leisure and Well-Being Model  (Hood &amp; Carruthers, 2007) (part three)</vt:lpstr>
      <vt:lpstr>Sample Job Titles of a Therapeutic Recreation Specialist </vt:lpstr>
      <vt:lpstr>Chapter 3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Therapeutic Recreation:  A Strengths Approach</dc:title>
  <dc:creator>Linda Heyne</dc:creator>
  <cp:lastModifiedBy>Linda Heyne</cp:lastModifiedBy>
  <cp:revision>176</cp:revision>
  <dcterms:created xsi:type="dcterms:W3CDTF">2019-03-14T16:55:35Z</dcterms:created>
  <dcterms:modified xsi:type="dcterms:W3CDTF">2021-03-03T00:45:15Z</dcterms:modified>
</cp:coreProperties>
</file>