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  <p:sldId id="257" r:id="rId3"/>
    <p:sldId id="258" r:id="rId4"/>
    <p:sldId id="269" r:id="rId5"/>
    <p:sldId id="270" r:id="rId6"/>
    <p:sldId id="260" r:id="rId7"/>
    <p:sldId id="272" r:id="rId8"/>
    <p:sldId id="271" r:id="rId9"/>
    <p:sldId id="276" r:id="rId10"/>
    <p:sldId id="277" r:id="rId11"/>
    <p:sldId id="283" r:id="rId12"/>
    <p:sldId id="273" r:id="rId13"/>
    <p:sldId id="278" r:id="rId14"/>
    <p:sldId id="279" r:id="rId15"/>
    <p:sldId id="28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35" autoAdjust="0"/>
    <p:restoredTop sz="94694"/>
  </p:normalViewPr>
  <p:slideViewPr>
    <p:cSldViewPr snapToGrid="0" snapToObjects="1">
      <p:cViewPr varScale="1">
        <p:scale>
          <a:sx n="69" d="100"/>
          <a:sy n="69" d="100"/>
        </p:scale>
        <p:origin x="17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7B95D-F213-D340-A855-298CA46EA1E4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36-0EFE-DB4F-B2DA-78C32C3728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998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7B95D-F213-D340-A855-298CA46EA1E4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36-0EFE-DB4F-B2DA-78C32C3728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237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7B95D-F213-D340-A855-298CA46EA1E4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36-0EFE-DB4F-B2DA-78C32C3728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334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7B95D-F213-D340-A855-298CA46EA1E4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36-0EFE-DB4F-B2DA-78C32C3728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721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7B95D-F213-D340-A855-298CA46EA1E4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36-0EFE-DB4F-B2DA-78C32C3728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799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7B95D-F213-D340-A855-298CA46EA1E4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36-0EFE-DB4F-B2DA-78C32C3728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712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7B95D-F213-D340-A855-298CA46EA1E4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36-0EFE-DB4F-B2DA-78C32C3728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537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7B95D-F213-D340-A855-298CA46EA1E4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36-0EFE-DB4F-B2DA-78C32C3728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91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7B95D-F213-D340-A855-298CA46EA1E4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36-0EFE-DB4F-B2DA-78C32C3728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440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7B95D-F213-D340-A855-298CA46EA1E4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36-0EFE-DB4F-B2DA-78C32C3728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74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7B95D-F213-D340-A855-298CA46EA1E4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36-0EFE-DB4F-B2DA-78C32C3728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023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57B95D-F213-D340-A855-298CA46EA1E4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E66F36-0EFE-DB4F-B2DA-78C32C3728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80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755745"/>
            <a:ext cx="9144000" cy="1388554"/>
          </a:xfrm>
        </p:spPr>
        <p:txBody>
          <a:bodyPr>
            <a:normAutofit fontScale="90000"/>
          </a:bodyPr>
          <a:lstStyle/>
          <a:p>
            <a:r>
              <a:rPr lang="en-US" sz="4900" dirty="0"/>
              <a:t>Paradigm Shifts: A Sea Change in</a:t>
            </a:r>
            <a:br>
              <a:rPr lang="en-US" sz="4900" dirty="0"/>
            </a:br>
            <a:r>
              <a:rPr lang="en-US" sz="4900" dirty="0"/>
              <a:t>Health and Human Services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8896" y="4821238"/>
            <a:ext cx="7568184" cy="1655762"/>
          </a:xfrm>
        </p:spPr>
        <p:txBody>
          <a:bodyPr/>
          <a:lstStyle/>
          <a:p>
            <a:r>
              <a:rPr lang="en-US" sz="2800" dirty="0"/>
              <a:t>The water lily has deep roots but floats on the waves, adapting easily to the ever-changing water.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585972" y="723777"/>
            <a:ext cx="471525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i="1" dirty="0">
                <a:latin typeface="+mj-lt"/>
              </a:rPr>
              <a:t>Part I: Foundations</a:t>
            </a:r>
            <a:endParaRPr lang="en-US" sz="4000" dirty="0">
              <a:latin typeface="+mj-lt"/>
            </a:endParaRPr>
          </a:p>
          <a:p>
            <a:pPr algn="ctr"/>
            <a:endParaRPr lang="en-US" sz="2400" dirty="0">
              <a:latin typeface="+mj-lt"/>
            </a:endParaRPr>
          </a:p>
          <a:p>
            <a:pPr algn="ctr"/>
            <a:r>
              <a:rPr lang="en-US" sz="4000" dirty="0">
                <a:latin typeface="+mj-lt"/>
              </a:rPr>
              <a:t>Chapter 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61560" y="6477000"/>
            <a:ext cx="276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Anderson &amp; Heyne (2021)</a:t>
            </a:r>
          </a:p>
        </p:txBody>
      </p:sp>
      <p:pic>
        <p:nvPicPr>
          <p:cNvPr id="1026" name="Picture 2" descr="Ch2%20water%20lil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8243" y="4485278"/>
            <a:ext cx="201930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93393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3940" y="395923"/>
            <a:ext cx="9358948" cy="1325563"/>
          </a:xfrm>
        </p:spPr>
        <p:txBody>
          <a:bodyPr>
            <a:normAutofit/>
          </a:bodyPr>
          <a:lstStyle/>
          <a:p>
            <a:r>
              <a:rPr lang="en-US" sz="4000" dirty="0"/>
              <a:t>Compare/Contrast: Deficits-Based Services and  Strengths-Based Services </a:t>
            </a:r>
            <a:r>
              <a:rPr lang="en-US" sz="3600" dirty="0"/>
              <a:t>(cont’d)</a:t>
            </a:r>
          </a:p>
        </p:txBody>
      </p:sp>
      <p:pic>
        <p:nvPicPr>
          <p:cNvPr id="2061" name="Picture 13" descr="Icon%20C&amp;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002" y="444978"/>
            <a:ext cx="1183957" cy="1183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19"/>
          <p:cNvSpPr/>
          <p:nvPr/>
        </p:nvSpPr>
        <p:spPr>
          <a:xfrm>
            <a:off x="4970623" y="6491038"/>
            <a:ext cx="26109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Anderson &amp; Heyne (2021)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466" y="2484667"/>
            <a:ext cx="10636569" cy="367024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467" y="2119425"/>
            <a:ext cx="10636568" cy="36524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539D6B9-0333-4B17-A63E-B2C59A3AA139}"/>
              </a:ext>
            </a:extLst>
          </p:cNvPr>
          <p:cNvSpPr txBox="1"/>
          <p:nvPr/>
        </p:nvSpPr>
        <p:spPr>
          <a:xfrm>
            <a:off x="859466" y="2086190"/>
            <a:ext cx="5318309" cy="430887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s-419" sz="2200" b="1" i="1" dirty="0">
                <a:solidFill>
                  <a:schemeClr val="bg1"/>
                </a:solidFill>
              </a:rPr>
              <a:t>From a Deficits Approach…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6736321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712F5F-8C8D-4BA4-B9E9-6BF35105B2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4549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Levels in the Ecological Approach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68282B3-419A-46B6-A706-34F9B21C73A4}"/>
              </a:ext>
            </a:extLst>
          </p:cNvPr>
          <p:cNvSpPr txBox="1"/>
          <p:nvPr/>
        </p:nvSpPr>
        <p:spPr>
          <a:xfrm>
            <a:off x="7632191" y="5975384"/>
            <a:ext cx="4437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Adapted from Bronfenbrenner (1979)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DAE1DCB-FF90-443B-8F23-87876AD350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778" y="1604160"/>
            <a:ext cx="10385814" cy="437122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BBC31EC-E9C5-40DE-962F-632C93F9BE6E}"/>
              </a:ext>
            </a:extLst>
          </p:cNvPr>
          <p:cNvSpPr txBox="1"/>
          <p:nvPr/>
        </p:nvSpPr>
        <p:spPr>
          <a:xfrm>
            <a:off x="3048000" y="6535529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Anderson &amp; Heyne (2021)</a:t>
            </a:r>
          </a:p>
        </p:txBody>
      </p:sp>
    </p:spTree>
    <p:extLst>
      <p:ext uri="{BB962C8B-B14F-4D97-AF65-F5344CB8AC3E}">
        <p14:creationId xmlns:p14="http://schemas.microsoft.com/office/powerpoint/2010/main" val="1801961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384238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Current Trends that Support </a:t>
            </a:r>
            <a:br>
              <a:rPr lang="en-US" dirty="0"/>
            </a:br>
            <a:r>
              <a:rPr lang="en-US" dirty="0"/>
              <a:t>the Strengths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209" y="1919791"/>
            <a:ext cx="9302877" cy="5148199"/>
          </a:xfrm>
        </p:spPr>
        <p:txBody>
          <a:bodyPr>
            <a:normAutofit/>
          </a:bodyPr>
          <a:lstStyle/>
          <a:p>
            <a:pPr marL="288925" indent="-277813">
              <a:spcAft>
                <a:spcPts val="600"/>
              </a:spcAft>
            </a:pPr>
            <a:r>
              <a:rPr lang="en-US" dirty="0"/>
              <a:t>Disability is seen as a variation in the human condition</a:t>
            </a:r>
          </a:p>
          <a:p>
            <a:pPr marL="288925" indent="-277813">
              <a:spcAft>
                <a:spcPts val="600"/>
              </a:spcAft>
            </a:pPr>
            <a:r>
              <a:rPr lang="en-US" dirty="0"/>
              <a:t>Inclusion, contextualized learning, and the ecological approach are emphasized</a:t>
            </a:r>
          </a:p>
          <a:p>
            <a:pPr marL="288925" indent="-277813">
              <a:spcAft>
                <a:spcPts val="600"/>
              </a:spcAft>
            </a:pPr>
            <a:r>
              <a:rPr lang="en-US" dirty="0"/>
              <a:t>Universal access and universal design provide accessibility for a broad range of people</a:t>
            </a:r>
          </a:p>
          <a:p>
            <a:pPr marL="288925" indent="-277813">
              <a:spcAft>
                <a:spcPts val="600"/>
              </a:spcAft>
            </a:pPr>
            <a:r>
              <a:rPr lang="en-US" dirty="0"/>
              <a:t>People are taking a more active role in acquiring medical information and their own health care</a:t>
            </a:r>
          </a:p>
          <a:p>
            <a:pPr marL="288925" indent="-277813">
              <a:spcAft>
                <a:spcPts val="1200"/>
              </a:spcAft>
            </a:pPr>
            <a:r>
              <a:rPr lang="en-US" dirty="0"/>
              <a:t>Parks and recreation actively promote physical activity and healthy lifestyles </a:t>
            </a:r>
          </a:p>
          <a:p>
            <a:pPr marL="288925" indent="-277813">
              <a:spcAft>
                <a:spcPts val="1200"/>
              </a:spcAft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805754" y="6366748"/>
            <a:ext cx="26109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Anderson &amp; Heyne (2021)</a:t>
            </a:r>
          </a:p>
        </p:txBody>
      </p:sp>
    </p:spTree>
    <p:extLst>
      <p:ext uri="{BB962C8B-B14F-4D97-AF65-F5344CB8AC3E}">
        <p14:creationId xmlns:p14="http://schemas.microsoft.com/office/powerpoint/2010/main" val="19397682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384238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Language in the Strengths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3608" y="1464175"/>
            <a:ext cx="9768079" cy="5148199"/>
          </a:xfrm>
        </p:spPr>
        <p:txBody>
          <a:bodyPr>
            <a:normAutofit/>
          </a:bodyPr>
          <a:lstStyle/>
          <a:p>
            <a:pPr marL="288925" indent="-277813">
              <a:spcAft>
                <a:spcPts val="600"/>
              </a:spcAft>
            </a:pPr>
            <a:r>
              <a:rPr lang="en-US" sz="2600" dirty="0"/>
              <a:t>“Language shapes reality” (Wilkins, 2012)</a:t>
            </a:r>
          </a:p>
          <a:p>
            <a:pPr marL="288925" indent="-277813">
              <a:spcAft>
                <a:spcPts val="600"/>
              </a:spcAft>
            </a:pPr>
            <a:r>
              <a:rPr lang="en-US" sz="2600" dirty="0"/>
              <a:t>Language should convey respect, positivity, accuracy, and hopefulness – not a sense of </a:t>
            </a:r>
            <a:r>
              <a:rPr lang="en-US" sz="2600" i="1" dirty="0"/>
              <a:t>handicaptivity</a:t>
            </a:r>
            <a:r>
              <a:rPr lang="en-US" sz="2600" dirty="0"/>
              <a:t> (Deegan, 2006)</a:t>
            </a:r>
          </a:p>
          <a:p>
            <a:pPr marL="288925" indent="-277813">
              <a:spcAft>
                <a:spcPts val="600"/>
              </a:spcAft>
            </a:pPr>
            <a:r>
              <a:rPr lang="en-US" sz="2600" dirty="0"/>
              <a:t>Use person-first language</a:t>
            </a:r>
          </a:p>
          <a:p>
            <a:pPr marL="288925" indent="-277813">
              <a:spcAft>
                <a:spcPts val="600"/>
              </a:spcAft>
            </a:pPr>
            <a:r>
              <a:rPr lang="en-US" sz="2600" dirty="0"/>
              <a:t>Language must be positive, strengths-based, and as free from professional jargon as possible </a:t>
            </a:r>
          </a:p>
          <a:p>
            <a:pPr marL="288925" indent="-277813">
              <a:spcAft>
                <a:spcPts val="600"/>
              </a:spcAft>
            </a:pPr>
            <a:r>
              <a:rPr lang="en-US" sz="2600" dirty="0"/>
              <a:t>The term </a:t>
            </a:r>
            <a:r>
              <a:rPr lang="en-US" sz="2600" i="1" dirty="0"/>
              <a:t>participant</a:t>
            </a:r>
            <a:r>
              <a:rPr lang="en-US" sz="2600" dirty="0"/>
              <a:t> is preferable to </a:t>
            </a:r>
            <a:r>
              <a:rPr lang="en-US" sz="2600" i="1" dirty="0"/>
              <a:t>patient</a:t>
            </a:r>
            <a:r>
              <a:rPr lang="en-US" sz="2600" dirty="0"/>
              <a:t>, </a:t>
            </a:r>
            <a:r>
              <a:rPr lang="en-US" sz="2600" i="1" dirty="0"/>
              <a:t>client</a:t>
            </a:r>
            <a:r>
              <a:rPr lang="en-US" sz="2600" dirty="0"/>
              <a:t>, and </a:t>
            </a:r>
            <a:r>
              <a:rPr lang="en-US" sz="2600" i="1" dirty="0"/>
              <a:t>consumer</a:t>
            </a:r>
            <a:r>
              <a:rPr lang="en-US" sz="2600" dirty="0"/>
              <a:t> – it’s action-oriented, engaged, positive, sensitive, accurate, and applies across settings</a:t>
            </a:r>
          </a:p>
          <a:p>
            <a:pPr marL="288925" indent="-277813">
              <a:spcAft>
                <a:spcPts val="600"/>
              </a:spcAft>
            </a:pPr>
            <a:r>
              <a:rPr lang="en-US" sz="2600" dirty="0"/>
              <a:t>Meet Jenny and Sara (next slide)  – What do you notice about the two girls?</a:t>
            </a:r>
          </a:p>
        </p:txBody>
      </p:sp>
      <p:sp>
        <p:nvSpPr>
          <p:cNvPr id="4" name="Rectangle 3"/>
          <p:cNvSpPr/>
          <p:nvPr/>
        </p:nvSpPr>
        <p:spPr>
          <a:xfrm>
            <a:off x="4805754" y="6366748"/>
            <a:ext cx="26109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Anderson &amp; Heyne (2021)</a:t>
            </a:r>
          </a:p>
        </p:txBody>
      </p:sp>
    </p:spTree>
    <p:extLst>
      <p:ext uri="{BB962C8B-B14F-4D97-AF65-F5344CB8AC3E}">
        <p14:creationId xmlns:p14="http://schemas.microsoft.com/office/powerpoint/2010/main" val="2672630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7015" y="0"/>
            <a:ext cx="8878921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Language in the Strengths Approach – Meet Jenny and Sara</a:t>
            </a:r>
          </a:p>
        </p:txBody>
      </p:sp>
      <p:sp>
        <p:nvSpPr>
          <p:cNvPr id="4" name="Rectangle 3"/>
          <p:cNvSpPr/>
          <p:nvPr/>
        </p:nvSpPr>
        <p:spPr>
          <a:xfrm>
            <a:off x="4805754" y="6366748"/>
            <a:ext cx="26109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Anderson &amp; Heyne (2021)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029246" y="6232584"/>
            <a:ext cx="32674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Adapted from Shevin (2003)</a:t>
            </a:r>
          </a:p>
        </p:txBody>
      </p:sp>
      <p:pic>
        <p:nvPicPr>
          <p:cNvPr id="11" name="Picture 10" descr="Table&#10;&#10;Description automatically generated">
            <a:extLst>
              <a:ext uri="{FF2B5EF4-FFF2-40B4-BE49-F238E27FC236}">
                <a16:creationId xmlns:a16="http://schemas.microsoft.com/office/drawing/2014/main" id="{F97EC3C3-8F4A-4C43-B977-0ED689B69D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000" y="1304984"/>
            <a:ext cx="8890000" cy="492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8502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263979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Chapter 2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445822"/>
            <a:ext cx="10268713" cy="5148199"/>
          </a:xfrm>
        </p:spPr>
        <p:txBody>
          <a:bodyPr>
            <a:normAutofit/>
          </a:bodyPr>
          <a:lstStyle/>
          <a:p>
            <a:pPr marL="0" indent="0" fontAlgn="ctr">
              <a:buNone/>
            </a:pPr>
            <a:r>
              <a:rPr lang="en-US" dirty="0"/>
              <a:t>Chapter 2 included the following main ideas:</a:t>
            </a:r>
          </a:p>
          <a:p>
            <a:pPr marL="922338" lvl="0" indent="-522288" fontAlgn="ctr">
              <a:buFont typeface="Wingdings" pitchFamily="2" charset="2"/>
              <a:buChar char="q"/>
            </a:pPr>
            <a:r>
              <a:rPr lang="en-US" sz="2400" dirty="0"/>
              <a:t>In recreation, health, and other human services, a sea change from a deficits or problem-oriented approach to a strengths or capability approach is occurring. </a:t>
            </a:r>
          </a:p>
          <a:p>
            <a:pPr marL="922338" lvl="0" indent="-522288" fontAlgn="ctr">
              <a:buFont typeface="Wingdings" pitchFamily="2" charset="2"/>
              <a:buChar char="q"/>
            </a:pPr>
            <a:r>
              <a:rPr lang="en-US" sz="2400" dirty="0"/>
              <a:t>The differences between the two approaches are significant and can be seen in the assumptions we make about people seeking help and in the way we conceptualize and deliver services.</a:t>
            </a:r>
          </a:p>
          <a:p>
            <a:pPr marL="922338" lvl="0" indent="-522288" fontAlgn="ctr">
              <a:buFont typeface="Wingdings" pitchFamily="2" charset="2"/>
              <a:buChar char="q"/>
            </a:pPr>
            <a:r>
              <a:rPr lang="en-US" sz="2400" dirty="0"/>
              <a:t>Neuroscience and the social sciences support the strengths approach. </a:t>
            </a:r>
          </a:p>
          <a:p>
            <a:pPr marL="922338" lvl="0" indent="-522288" fontAlgn="ctr">
              <a:buFont typeface="Wingdings" pitchFamily="2" charset="2"/>
              <a:buChar char="q"/>
            </a:pPr>
            <a:r>
              <a:rPr lang="en-US" sz="2400" dirty="0"/>
              <a:t>Several trends underlie the movement toward a strengths approach, including a more positive view of disability and the more prevalent use of the ecological perspective. </a:t>
            </a:r>
          </a:p>
          <a:p>
            <a:pPr marL="922338" lvl="0" indent="-522288" fontAlgn="ctr">
              <a:buFont typeface="Wingdings" pitchFamily="2" charset="2"/>
              <a:buChar char="q"/>
            </a:pPr>
            <a:r>
              <a:rPr lang="en-US" sz="2400" dirty="0"/>
              <a:t>The language we use in our practice and interaction with people seeking help must align with the strengths approach.</a:t>
            </a:r>
          </a:p>
          <a:p>
            <a:pPr marL="288925" indent="-277813">
              <a:spcAft>
                <a:spcPts val="600"/>
              </a:spcAft>
            </a:pPr>
            <a:endParaRPr lang="en-US" sz="2600" dirty="0"/>
          </a:p>
        </p:txBody>
      </p:sp>
      <p:sp>
        <p:nvSpPr>
          <p:cNvPr id="4" name="Rectangle 3"/>
          <p:cNvSpPr/>
          <p:nvPr/>
        </p:nvSpPr>
        <p:spPr>
          <a:xfrm>
            <a:off x="4805753" y="6473762"/>
            <a:ext cx="26109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Anderson &amp; Heyne (2021)</a:t>
            </a:r>
          </a:p>
        </p:txBody>
      </p:sp>
      <p:pic>
        <p:nvPicPr>
          <p:cNvPr id="5" name="Picture 2" descr="Ch2%20water%20lil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4421" y="384238"/>
            <a:ext cx="1469282" cy="1469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6788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48" y="397701"/>
            <a:ext cx="10515600" cy="1325563"/>
          </a:xfrm>
        </p:spPr>
        <p:txBody>
          <a:bodyPr/>
          <a:lstStyle/>
          <a:p>
            <a:pPr algn="ctr"/>
            <a:r>
              <a:rPr lang="en-US"/>
              <a:t>Chapter 2 </a:t>
            </a:r>
            <a:r>
              <a:rPr lang="en-US" dirty="0"/>
              <a:t>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295" y="1442278"/>
            <a:ext cx="11191103" cy="5159072"/>
          </a:xfrm>
          <a:ln w="6350">
            <a:noFill/>
          </a:ln>
        </p:spPr>
        <p:txBody>
          <a:bodyPr>
            <a:noAutofit/>
          </a:bodyPr>
          <a:lstStyle/>
          <a:p>
            <a:pPr marL="857250" indent="-508000">
              <a:lnSpc>
                <a:spcPct val="120000"/>
              </a:lnSpc>
              <a:buFont typeface="+mj-lt"/>
              <a:buAutoNum type="arabicPeriod"/>
            </a:pPr>
            <a:r>
              <a:rPr lang="en-US" sz="2600" dirty="0"/>
              <a:t>An overview of the sea change in recreation, health, and human services</a:t>
            </a:r>
          </a:p>
          <a:p>
            <a:pPr marL="857250" indent="-508000">
              <a:lnSpc>
                <a:spcPct val="120000"/>
              </a:lnSpc>
              <a:buFont typeface="+mj-lt"/>
              <a:buAutoNum type="arabicPeriod"/>
            </a:pPr>
            <a:r>
              <a:rPr lang="en-US" sz="2600" dirty="0"/>
              <a:t>A comparison of the strengths-based approach to the deficits-based approach</a:t>
            </a:r>
          </a:p>
          <a:p>
            <a:pPr marL="857250" indent="-508000">
              <a:lnSpc>
                <a:spcPct val="120000"/>
              </a:lnSpc>
              <a:buFont typeface="+mj-lt"/>
              <a:buAutoNum type="arabicPeriod"/>
            </a:pPr>
            <a:r>
              <a:rPr lang="en-US" sz="2600" dirty="0"/>
              <a:t>Evidence that supports the strengths-based approach </a:t>
            </a:r>
          </a:p>
          <a:p>
            <a:pPr marL="857250" indent="-508000">
              <a:lnSpc>
                <a:spcPct val="120000"/>
              </a:lnSpc>
              <a:buFont typeface="+mj-lt"/>
              <a:buAutoNum type="arabicPeriod"/>
            </a:pPr>
            <a:r>
              <a:rPr lang="en-US" sz="2600" dirty="0"/>
              <a:t>Paradigm shifts occurring change in recreation, health, and human services</a:t>
            </a:r>
          </a:p>
          <a:p>
            <a:pPr marL="857250" indent="-508000">
              <a:lnSpc>
                <a:spcPct val="120000"/>
              </a:lnSpc>
              <a:buFont typeface="+mj-lt"/>
              <a:buAutoNum type="arabicPeriod"/>
            </a:pPr>
            <a:r>
              <a:rPr lang="en-US" sz="2600" dirty="0"/>
              <a:t>The ecological perspective</a:t>
            </a:r>
          </a:p>
          <a:p>
            <a:pPr marL="857250" indent="-508000">
              <a:lnSpc>
                <a:spcPct val="120000"/>
              </a:lnSpc>
              <a:buFont typeface="+mj-lt"/>
              <a:buAutoNum type="arabicPeriod"/>
            </a:pPr>
            <a:r>
              <a:rPr lang="en-US" sz="2600" dirty="0"/>
              <a:t>Current trends influencing the sea change</a:t>
            </a:r>
          </a:p>
          <a:p>
            <a:pPr marL="857250" indent="-508000">
              <a:lnSpc>
                <a:spcPct val="120000"/>
              </a:lnSpc>
              <a:buFont typeface="+mj-lt"/>
              <a:buAutoNum type="arabicPeriod"/>
            </a:pPr>
            <a:r>
              <a:rPr lang="en-US" sz="2600" dirty="0"/>
              <a:t>Language matters– ways of communicating in a strengths-based approach</a:t>
            </a:r>
          </a:p>
        </p:txBody>
      </p:sp>
      <p:sp>
        <p:nvSpPr>
          <p:cNvPr id="4" name="Rectangle 3"/>
          <p:cNvSpPr/>
          <p:nvPr/>
        </p:nvSpPr>
        <p:spPr>
          <a:xfrm>
            <a:off x="4717362" y="6366748"/>
            <a:ext cx="26109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Anderson &amp; Heyne (2021)</a:t>
            </a:r>
          </a:p>
        </p:txBody>
      </p:sp>
    </p:spTree>
    <p:extLst>
      <p:ext uri="{BB962C8B-B14F-4D97-AF65-F5344CB8AC3E}">
        <p14:creationId xmlns:p14="http://schemas.microsoft.com/office/powerpoint/2010/main" val="292861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384238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A “Sea Change” in Recreation, </a:t>
            </a:r>
            <a:br>
              <a:rPr lang="en-US" dirty="0"/>
            </a:br>
            <a:r>
              <a:rPr lang="en-US" dirty="0"/>
              <a:t>Health, and Human Services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730" y="2093722"/>
            <a:ext cx="9653018" cy="5148199"/>
          </a:xfrm>
        </p:spPr>
        <p:txBody>
          <a:bodyPr>
            <a:normAutofit/>
          </a:bodyPr>
          <a:lstStyle/>
          <a:p>
            <a:pPr marL="288925" indent="-277813">
              <a:spcAft>
                <a:spcPts val="1200"/>
              </a:spcAft>
            </a:pPr>
            <a:r>
              <a:rPr lang="en-US" sz="2600" dirty="0"/>
              <a:t>A paradigm shift is occurring from a problem- or deficits-oriented approach to a strengths- or capacity-based approach</a:t>
            </a:r>
          </a:p>
          <a:p>
            <a:pPr marL="288925" indent="-277813">
              <a:spcAft>
                <a:spcPts val="1200"/>
              </a:spcAft>
            </a:pPr>
            <a:r>
              <a:rPr lang="en-US" sz="2600" dirty="0"/>
              <a:t>Therapeutic recreation intersects the delivery systems of recreation, health, education, and other human and community services</a:t>
            </a:r>
          </a:p>
          <a:p>
            <a:pPr marL="288925" indent="-277813">
              <a:spcAft>
                <a:spcPts val="1200"/>
              </a:spcAft>
            </a:pPr>
            <a:r>
              <a:rPr lang="en-US" sz="2600" dirty="0"/>
              <a:t>With its breadth of roles and settings and its long history of focusing on the whole person, the profession of therapeutic recreation is well poised to take a leadership role in the transformation to a strengths-based approach</a:t>
            </a:r>
          </a:p>
        </p:txBody>
      </p:sp>
      <p:sp>
        <p:nvSpPr>
          <p:cNvPr id="4" name="Rectangle 3"/>
          <p:cNvSpPr/>
          <p:nvPr/>
        </p:nvSpPr>
        <p:spPr>
          <a:xfrm>
            <a:off x="4805754" y="6366748"/>
            <a:ext cx="26109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Anderson &amp; Heyne (2021)</a:t>
            </a:r>
          </a:p>
        </p:txBody>
      </p:sp>
    </p:spTree>
    <p:extLst>
      <p:ext uri="{BB962C8B-B14F-4D97-AF65-F5344CB8AC3E}">
        <p14:creationId xmlns:p14="http://schemas.microsoft.com/office/powerpoint/2010/main" val="424957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3940" y="395923"/>
            <a:ext cx="987806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Compare/Contrast: The Deficits Perspective and the Strengths Perspective </a:t>
            </a:r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9359197" y="5561254"/>
            <a:ext cx="213683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Saleebey</a:t>
            </a:r>
            <a:r>
              <a:rPr kumimoji="0" lang="en-US" altLang="en-US" sz="16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2006)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61" name="Picture 13" descr="Icon%20C&amp;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002" y="444978"/>
            <a:ext cx="1183957" cy="1183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19"/>
          <p:cNvSpPr/>
          <p:nvPr/>
        </p:nvSpPr>
        <p:spPr>
          <a:xfrm>
            <a:off x="4970623" y="6491038"/>
            <a:ext cx="26109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Anderson &amp; Heyne (2021)</a:t>
            </a:r>
          </a:p>
        </p:txBody>
      </p:sp>
      <p:pic>
        <p:nvPicPr>
          <p:cNvPr id="5" name="Picture 4" descr="Timeline&#10;&#10;Description automatically generated">
            <a:extLst>
              <a:ext uri="{FF2B5EF4-FFF2-40B4-BE49-F238E27FC236}">
                <a16:creationId xmlns:a16="http://schemas.microsoft.com/office/drawing/2014/main" id="{49E06E75-E8C1-4A4A-ABD4-0E40C728C7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6866" y="2246798"/>
            <a:ext cx="9878060" cy="3367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5423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3940" y="395923"/>
            <a:ext cx="987806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Compare/Contrast: The Deficits Perspective and the Strengths Perspective </a:t>
            </a:r>
            <a:r>
              <a:rPr lang="en-US" sz="3600" dirty="0"/>
              <a:t>(cont’d) </a:t>
            </a:r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9642353" y="5461211"/>
            <a:ext cx="171485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Saleebey</a:t>
            </a:r>
            <a:r>
              <a:rPr kumimoji="0" lang="en-US" altLang="en-US" sz="16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2006)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61" name="Picture 13" descr="Icon%20C&amp;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002" y="444978"/>
            <a:ext cx="1183957" cy="1183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19"/>
          <p:cNvSpPr/>
          <p:nvPr/>
        </p:nvSpPr>
        <p:spPr>
          <a:xfrm>
            <a:off x="4970623" y="6491038"/>
            <a:ext cx="26109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Anderson &amp; Heyne (2021)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4B1AF8-DAEE-8243-815E-C29019B283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946" y="2043930"/>
            <a:ext cx="10421260" cy="419252"/>
          </a:xfrm>
          <a:prstGeom prst="rect">
            <a:avLst/>
          </a:prstGeom>
        </p:spPr>
      </p:pic>
      <p:pic>
        <p:nvPicPr>
          <p:cNvPr id="9" name="Picture 8" descr="Diagram&#10;&#10;Description automatically generated with low confidence">
            <a:extLst>
              <a:ext uri="{FF2B5EF4-FFF2-40B4-BE49-F238E27FC236}">
                <a16:creationId xmlns:a16="http://schemas.microsoft.com/office/drawing/2014/main" id="{4A277128-C91E-4844-8442-59642ABC0B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946" y="2463182"/>
            <a:ext cx="10421260" cy="2983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443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48" y="397701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Biological Support for the Strengths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0666" y="2333118"/>
            <a:ext cx="7060544" cy="3514437"/>
          </a:xfrm>
          <a:ln w="6350">
            <a:noFill/>
          </a:ln>
        </p:spPr>
        <p:txBody>
          <a:bodyPr>
            <a:normAutofit/>
          </a:bodyPr>
          <a:lstStyle/>
          <a:p>
            <a:pPr marL="857250" indent="-508000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dirty="0"/>
              <a:t>The human brain resists change</a:t>
            </a:r>
          </a:p>
          <a:p>
            <a:pPr marL="857250" indent="-508000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dirty="0"/>
              <a:t>Focus is power</a:t>
            </a:r>
          </a:p>
          <a:p>
            <a:pPr marL="857250" indent="-508000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dirty="0"/>
              <a:t>Expectations shape reality</a:t>
            </a:r>
          </a:p>
          <a:p>
            <a:pPr marL="857250" indent="-508000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dirty="0"/>
              <a:t>Attention density shapes identity</a:t>
            </a:r>
          </a:p>
          <a:p>
            <a:pPr marL="857250" indent="-508000">
              <a:lnSpc>
                <a:spcPct val="150000"/>
              </a:lnSpc>
              <a:buFont typeface="+mj-lt"/>
              <a:buAutoNum type="arabicPeriod"/>
            </a:pPr>
            <a:endParaRPr lang="en-US" sz="200" dirty="0"/>
          </a:p>
        </p:txBody>
      </p:sp>
      <p:sp>
        <p:nvSpPr>
          <p:cNvPr id="4" name="Rectangle 3"/>
          <p:cNvSpPr/>
          <p:nvPr/>
        </p:nvSpPr>
        <p:spPr>
          <a:xfrm>
            <a:off x="4717362" y="6366748"/>
            <a:ext cx="26109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Anderson &amp; Heyne (2021)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06912" y="1529527"/>
            <a:ext cx="63520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/>
              <a:t>“What we focus on increases”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386513" y="5344717"/>
            <a:ext cx="28724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Rock &amp; Schwartz (2006)</a:t>
            </a:r>
          </a:p>
        </p:txBody>
      </p:sp>
    </p:spTree>
    <p:extLst>
      <p:ext uri="{BB962C8B-B14F-4D97-AF65-F5344CB8AC3E}">
        <p14:creationId xmlns:p14="http://schemas.microsoft.com/office/powerpoint/2010/main" val="26935409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3560" y="337552"/>
            <a:ext cx="7707440" cy="1325563"/>
          </a:xfrm>
        </p:spPr>
        <p:txBody>
          <a:bodyPr/>
          <a:lstStyle/>
          <a:p>
            <a:pPr algn="ctr"/>
            <a:r>
              <a:rPr lang="en-US" dirty="0"/>
              <a:t>Social and Psychological Support for the Strengths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9403" y="1623962"/>
            <a:ext cx="8993192" cy="5036087"/>
          </a:xfrm>
          <a:ln w="6350">
            <a:noFill/>
          </a:ln>
        </p:spPr>
        <p:txBody>
          <a:bodyPr>
            <a:normAutofit fontScale="47500" lnSpcReduction="20000"/>
          </a:bodyPr>
          <a:lstStyle/>
          <a:p>
            <a:pPr marL="857250" indent="-508000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sz="5900" dirty="0"/>
              <a:t>Growth of positive psychology</a:t>
            </a:r>
          </a:p>
          <a:p>
            <a:pPr marL="857250" indent="-508000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sz="5900" dirty="0"/>
              <a:t>Development of new theories</a:t>
            </a:r>
            <a:endParaRPr lang="en-US" sz="1700" dirty="0"/>
          </a:p>
          <a:p>
            <a:pPr marL="1149350" lvl="1" indent="-342900">
              <a:lnSpc>
                <a:spcPct val="120000"/>
              </a:lnSpc>
              <a:spcBef>
                <a:spcPts val="0"/>
              </a:spcBef>
            </a:pPr>
            <a:r>
              <a:rPr lang="en-US" sz="5100" dirty="0"/>
              <a:t>Flow</a:t>
            </a:r>
          </a:p>
          <a:p>
            <a:pPr marL="1149350" lvl="1" indent="-342900">
              <a:lnSpc>
                <a:spcPct val="120000"/>
              </a:lnSpc>
              <a:spcBef>
                <a:spcPts val="0"/>
              </a:spcBef>
            </a:pPr>
            <a:r>
              <a:rPr lang="en-US" sz="5100" dirty="0"/>
              <a:t>Optimism and happiness</a:t>
            </a:r>
          </a:p>
          <a:p>
            <a:pPr marL="1149350" lvl="1" indent="-342900">
              <a:lnSpc>
                <a:spcPct val="120000"/>
              </a:lnSpc>
              <a:spcBef>
                <a:spcPts val="0"/>
              </a:spcBef>
            </a:pPr>
            <a:r>
              <a:rPr lang="en-US" sz="5100" dirty="0"/>
              <a:t>Well-being</a:t>
            </a:r>
          </a:p>
          <a:p>
            <a:pPr marL="1149350" lvl="1" indent="-342900">
              <a:lnSpc>
                <a:spcPct val="120000"/>
              </a:lnSpc>
              <a:spcBef>
                <a:spcPts val="0"/>
              </a:spcBef>
            </a:pPr>
            <a:r>
              <a:rPr lang="en-US" sz="5100" dirty="0"/>
              <a:t>Self-efficacy</a:t>
            </a:r>
          </a:p>
          <a:p>
            <a:pPr marL="1149350" lvl="1" indent="-342900">
              <a:lnSpc>
                <a:spcPct val="120000"/>
              </a:lnSpc>
              <a:spcBef>
                <a:spcPts val="0"/>
              </a:spcBef>
            </a:pPr>
            <a:r>
              <a:rPr lang="en-US" sz="5100" dirty="0"/>
              <a:t>Resiliency</a:t>
            </a:r>
          </a:p>
          <a:p>
            <a:pPr marL="1149350" lvl="1" indent="-342900">
              <a:lnSpc>
                <a:spcPct val="120000"/>
              </a:lnSpc>
              <a:spcBef>
                <a:spcPts val="0"/>
              </a:spcBef>
            </a:pPr>
            <a:r>
              <a:rPr lang="en-US" sz="5100" dirty="0"/>
              <a:t>Capabilities approach</a:t>
            </a:r>
          </a:p>
          <a:p>
            <a:pPr marL="1149350" lvl="1" indent="-342900">
              <a:lnSpc>
                <a:spcPct val="120000"/>
              </a:lnSpc>
              <a:spcBef>
                <a:spcPts val="0"/>
              </a:spcBef>
            </a:pPr>
            <a:r>
              <a:rPr lang="en-US" sz="5100" dirty="0"/>
              <a:t>Ecological systems approach</a:t>
            </a:r>
          </a:p>
          <a:p>
            <a:pPr marL="1149350" lvl="1" indent="-342900">
              <a:lnSpc>
                <a:spcPct val="120000"/>
              </a:lnSpc>
              <a:spcBef>
                <a:spcPts val="0"/>
              </a:spcBef>
            </a:pPr>
            <a:endParaRPr lang="en-US" sz="200" dirty="0"/>
          </a:p>
          <a:p>
            <a:pPr marL="857250" indent="-508000">
              <a:lnSpc>
                <a:spcPct val="12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en-US" sz="5900" dirty="0"/>
              <a:t>Development of the </a:t>
            </a:r>
            <a:r>
              <a:rPr lang="en-US" sz="5900" i="1" dirty="0"/>
              <a:t>Handbook of Character Strengths and Virtues </a:t>
            </a:r>
            <a:r>
              <a:rPr lang="en-US" sz="5100" dirty="0"/>
              <a:t>(Peterson &amp; Seligman, 2004)</a:t>
            </a:r>
          </a:p>
          <a:p>
            <a:pPr marL="857250" indent="-508000">
              <a:lnSpc>
                <a:spcPct val="150000"/>
              </a:lnSpc>
              <a:buFont typeface="+mj-lt"/>
              <a:buAutoNum type="arabicPeriod"/>
            </a:pPr>
            <a:endParaRPr lang="en-US" sz="200" dirty="0"/>
          </a:p>
        </p:txBody>
      </p:sp>
      <p:sp>
        <p:nvSpPr>
          <p:cNvPr id="4" name="Rectangle 3"/>
          <p:cNvSpPr/>
          <p:nvPr/>
        </p:nvSpPr>
        <p:spPr>
          <a:xfrm>
            <a:off x="4790514" y="6488668"/>
            <a:ext cx="26109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Anderson &amp; Heyne (2021)</a:t>
            </a:r>
          </a:p>
        </p:txBody>
      </p:sp>
    </p:spTree>
    <p:extLst>
      <p:ext uri="{BB962C8B-B14F-4D97-AF65-F5344CB8AC3E}">
        <p14:creationId xmlns:p14="http://schemas.microsoft.com/office/powerpoint/2010/main" val="219962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384238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Paradigm Shifts in Services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4964" y="1464175"/>
            <a:ext cx="9405367" cy="5148199"/>
          </a:xfrm>
        </p:spPr>
        <p:txBody>
          <a:bodyPr>
            <a:normAutofit lnSpcReduction="10000"/>
          </a:bodyPr>
          <a:lstStyle/>
          <a:p>
            <a:pPr marL="288925" indent="-277813">
              <a:spcAft>
                <a:spcPts val="1200"/>
              </a:spcAft>
            </a:pPr>
            <a:r>
              <a:rPr lang="en-US" dirty="0"/>
              <a:t>The developmental asset approach in youth development</a:t>
            </a:r>
          </a:p>
          <a:p>
            <a:pPr marL="288925" indent="-277813">
              <a:spcAft>
                <a:spcPts val="1200"/>
              </a:spcAft>
            </a:pPr>
            <a:r>
              <a:rPr lang="en-US" dirty="0"/>
              <a:t>The recovery model in mental health</a:t>
            </a:r>
          </a:p>
          <a:p>
            <a:pPr marL="288925" indent="-277813">
              <a:spcAft>
                <a:spcPts val="1200"/>
              </a:spcAft>
            </a:pPr>
            <a:r>
              <a:rPr lang="en-US" dirty="0"/>
              <a:t>Culture change and a person-centered strengths approach in long-term care</a:t>
            </a:r>
          </a:p>
          <a:p>
            <a:pPr marL="288925" indent="-277813">
              <a:spcAft>
                <a:spcPts val="1200"/>
              </a:spcAft>
            </a:pPr>
            <a:r>
              <a:rPr lang="en-US" dirty="0"/>
              <a:t>Strengths-based person-centered planning processes in developmental disabilities services</a:t>
            </a:r>
          </a:p>
          <a:p>
            <a:pPr marL="288925" indent="-277813">
              <a:spcAft>
                <a:spcPts val="1200"/>
              </a:spcAft>
            </a:pPr>
            <a:r>
              <a:rPr lang="en-US" dirty="0"/>
              <a:t>Community-based rehabilitation</a:t>
            </a:r>
          </a:p>
          <a:p>
            <a:pPr marL="288925" indent="-277813">
              <a:spcAft>
                <a:spcPts val="1200"/>
              </a:spcAft>
            </a:pPr>
            <a:r>
              <a:rPr lang="en-US" dirty="0"/>
              <a:t>Veterans services</a:t>
            </a:r>
          </a:p>
          <a:p>
            <a:pPr marL="288925" indent="-277813">
              <a:spcAft>
                <a:spcPts val="1200"/>
              </a:spcAft>
            </a:pPr>
            <a:r>
              <a:rPr lang="en-US" dirty="0"/>
              <a:t>Community coaching in community development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805754" y="6366748"/>
            <a:ext cx="26109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Anderson &amp; Heyne (2021)</a:t>
            </a:r>
          </a:p>
        </p:txBody>
      </p:sp>
    </p:spTree>
    <p:extLst>
      <p:ext uri="{BB962C8B-B14F-4D97-AF65-F5344CB8AC3E}">
        <p14:creationId xmlns:p14="http://schemas.microsoft.com/office/powerpoint/2010/main" val="1258102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3940" y="395923"/>
            <a:ext cx="9358948" cy="1325563"/>
          </a:xfrm>
        </p:spPr>
        <p:txBody>
          <a:bodyPr>
            <a:normAutofit/>
          </a:bodyPr>
          <a:lstStyle/>
          <a:p>
            <a:r>
              <a:rPr lang="en-US" sz="4000" dirty="0"/>
              <a:t>Compare/Contrast: Deficits-Based Services and Strengths-Based Services </a:t>
            </a:r>
          </a:p>
        </p:txBody>
      </p:sp>
      <p:pic>
        <p:nvPicPr>
          <p:cNvPr id="2061" name="Picture 13" descr="Icon%20C&amp;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002" y="444978"/>
            <a:ext cx="1183957" cy="1183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19"/>
          <p:cNvSpPr/>
          <p:nvPr/>
        </p:nvSpPr>
        <p:spPr>
          <a:xfrm>
            <a:off x="4970623" y="6491038"/>
            <a:ext cx="26109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Anderson &amp; Heyne (2021)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934" y="2096333"/>
            <a:ext cx="10586832" cy="397227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63BC157-C10C-493B-9975-2A9FCE1637BC}"/>
              </a:ext>
            </a:extLst>
          </p:cNvPr>
          <p:cNvSpPr txBox="1"/>
          <p:nvPr/>
        </p:nvSpPr>
        <p:spPr>
          <a:xfrm>
            <a:off x="1032934" y="2049415"/>
            <a:ext cx="5334412" cy="43088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s-419" sz="2200" b="1" i="1" dirty="0">
                <a:solidFill>
                  <a:schemeClr val="bg1"/>
                </a:solidFill>
              </a:rPr>
              <a:t>From a Deficits Approach…</a:t>
            </a:r>
            <a:endParaRPr lang="en-US" sz="22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9536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998</TotalTime>
  <Words>788</Words>
  <Application>Microsoft Office PowerPoint</Application>
  <PresentationFormat>Widescreen</PresentationFormat>
  <Paragraphs>91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Wingdings</vt:lpstr>
      <vt:lpstr>Office Theme</vt:lpstr>
      <vt:lpstr>Paradigm Shifts: A Sea Change in Health and Human Services</vt:lpstr>
      <vt:lpstr>Chapter 2 Overview</vt:lpstr>
      <vt:lpstr>A “Sea Change” in Recreation,  Health, and Human Services </vt:lpstr>
      <vt:lpstr>Compare/Contrast: The Deficits Perspective and the Strengths Perspective </vt:lpstr>
      <vt:lpstr>Compare/Contrast: The Deficits Perspective and the Strengths Perspective (cont’d) </vt:lpstr>
      <vt:lpstr>Biological Support for the Strengths Approach</vt:lpstr>
      <vt:lpstr>Social and Psychological Support for the Strengths Approach</vt:lpstr>
      <vt:lpstr>Paradigm Shifts in Services</vt:lpstr>
      <vt:lpstr>Compare/Contrast: Deficits-Based Services and Strengths-Based Services </vt:lpstr>
      <vt:lpstr>Compare/Contrast: Deficits-Based Services and  Strengths-Based Services (cont’d)</vt:lpstr>
      <vt:lpstr>Levels in the Ecological Approach </vt:lpstr>
      <vt:lpstr>Current Trends that Support  the Strengths Approach</vt:lpstr>
      <vt:lpstr>Language in the Strengths Approach</vt:lpstr>
      <vt:lpstr>Language in the Strengths Approach – Meet Jenny and Sara</vt:lpstr>
      <vt:lpstr>Chapter 2 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Therapeutic Recreation:  A Strengths Approach</dc:title>
  <dc:creator>Linda Heyne</dc:creator>
  <cp:lastModifiedBy>Linda Heyne</cp:lastModifiedBy>
  <cp:revision>102</cp:revision>
  <dcterms:created xsi:type="dcterms:W3CDTF">2019-03-14T16:55:35Z</dcterms:created>
  <dcterms:modified xsi:type="dcterms:W3CDTF">2021-03-03T00:39:23Z</dcterms:modified>
</cp:coreProperties>
</file>