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7" r:id="rId10"/>
    <p:sldId id="264" r:id="rId11"/>
    <p:sldId id="265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94"/>
  </p:normalViewPr>
  <p:slideViewPr>
    <p:cSldViewPr snapToGrid="0" snapToObjects="1">
      <p:cViewPr varScale="1">
        <p:scale>
          <a:sx n="69" d="100"/>
          <a:sy n="69" d="100"/>
        </p:scale>
        <p:origin x="21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98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37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34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21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9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71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3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40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4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023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7B95D-F213-D340-A855-298CA46EA1E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66F36-0EFE-DB4F-B2DA-78C32C372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0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461" y="2573879"/>
            <a:ext cx="9144000" cy="1388554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Introduction to Therapeutic Recreation: </a:t>
            </a:r>
            <a:br>
              <a:rPr lang="en-US" sz="4900" dirty="0"/>
            </a:br>
            <a:r>
              <a:rPr lang="en-US" sz="4900" dirty="0"/>
              <a:t>A Strengths Approach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0388" y="4995200"/>
            <a:ext cx="5791200" cy="1655762"/>
          </a:xfrm>
        </p:spPr>
        <p:txBody>
          <a:bodyPr/>
          <a:lstStyle/>
          <a:p>
            <a:r>
              <a:rPr lang="en-US" sz="2800" dirty="0"/>
              <a:t>The tulip emerges early in the spring – a harbinger of slow, deep change.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556" y="3940036"/>
            <a:ext cx="1231392" cy="25369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91435" y="697691"/>
            <a:ext cx="593463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dirty="0">
                <a:latin typeface="+mj-lt"/>
              </a:rPr>
              <a:t>Part I: Foundations</a:t>
            </a:r>
          </a:p>
          <a:p>
            <a:pPr algn="ctr"/>
            <a:endParaRPr lang="en-US" sz="2400" dirty="0">
              <a:latin typeface="+mj-lt"/>
            </a:endParaRPr>
          </a:p>
          <a:p>
            <a:pPr algn="ctr"/>
            <a:r>
              <a:rPr lang="en-US" sz="4000" dirty="0">
                <a:latin typeface="+mj-lt"/>
              </a:rPr>
              <a:t>Chapter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1560" y="6477000"/>
            <a:ext cx="27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749339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288" y="397701"/>
            <a:ext cx="11594592" cy="1325563"/>
          </a:xfrm>
        </p:spPr>
        <p:txBody>
          <a:bodyPr/>
          <a:lstStyle/>
          <a:p>
            <a:pPr algn="ctr"/>
            <a:r>
              <a:rPr lang="en-US" dirty="0"/>
              <a:t>5 Stages of Cultural Competence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160" y="1825217"/>
            <a:ext cx="10119360" cy="4439578"/>
          </a:xfrm>
          <a:ln w="6350">
            <a:noFill/>
          </a:ln>
        </p:spPr>
        <p:txBody>
          <a:bodyPr>
            <a:normAutofit fontScale="92500" lnSpcReduction="10000"/>
          </a:bodyPr>
          <a:lstStyle/>
          <a:p>
            <a:pPr marL="863600" indent="-514350">
              <a:lnSpc>
                <a:spcPct val="10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3000" i="1" dirty="0"/>
              <a:t>Cultural destructiveness</a:t>
            </a:r>
            <a:r>
              <a:rPr lang="en-US" dirty="0"/>
              <a:t>: attitudes, behaviors, policies, and practices are destructive or harmful to people and their cultures</a:t>
            </a:r>
          </a:p>
          <a:p>
            <a:pPr marL="863600" indent="-514350">
              <a:lnSpc>
                <a:spcPct val="10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3000" i="1" dirty="0"/>
              <a:t>Cultural incapacity</a:t>
            </a:r>
            <a:r>
              <a:rPr lang="en-US" dirty="0"/>
              <a:t>: the individual or agency does not mean to be destructive to others and their cultures but does not have the capacity or awareness to meet different cultural needs</a:t>
            </a:r>
          </a:p>
          <a:p>
            <a:pPr marL="86360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000" i="1" dirty="0"/>
              <a:t>Cultural blindness</a:t>
            </a:r>
            <a:r>
              <a:rPr lang="en-US" dirty="0"/>
              <a:t>: the individual or agency has the expressed intent of being unbiased and functions as if culture makes no difference and all people are the same; “color blindness” </a:t>
            </a:r>
          </a:p>
          <a:p>
            <a:pPr marL="349250" indent="0" algn="r">
              <a:lnSpc>
                <a:spcPct val="150000"/>
              </a:lnSpc>
              <a:buNone/>
            </a:pPr>
            <a:r>
              <a:rPr lang="en-US" sz="2600" dirty="0"/>
              <a:t>King et al. (2007); Williams (2001)</a:t>
            </a:r>
          </a:p>
        </p:txBody>
      </p:sp>
      <p:sp>
        <p:nvSpPr>
          <p:cNvPr id="4" name="Rectangle 3"/>
          <p:cNvSpPr/>
          <p:nvPr/>
        </p:nvSpPr>
        <p:spPr>
          <a:xfrm>
            <a:off x="4717362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3112028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288" y="397701"/>
            <a:ext cx="11594592" cy="1325563"/>
          </a:xfrm>
        </p:spPr>
        <p:txBody>
          <a:bodyPr/>
          <a:lstStyle/>
          <a:p>
            <a:pPr algn="ctr"/>
            <a:r>
              <a:rPr lang="en-US" sz="4000" dirty="0"/>
              <a:t>5 Stages of Cultural Competence Development </a:t>
            </a:r>
            <a:r>
              <a:rPr lang="en-US" sz="3600" dirty="0"/>
              <a:t>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057" y="1723264"/>
            <a:ext cx="10564749" cy="5749063"/>
          </a:xfrm>
          <a:ln w="6350">
            <a:noFill/>
          </a:ln>
        </p:spPr>
        <p:txBody>
          <a:bodyPr>
            <a:normAutofit/>
          </a:bodyPr>
          <a:lstStyle/>
          <a:p>
            <a:pPr marL="86360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 startAt="4"/>
            </a:pPr>
            <a:r>
              <a:rPr lang="en-US" i="1" dirty="0"/>
              <a:t>Cultural pre-competence</a:t>
            </a:r>
            <a:r>
              <a:rPr lang="en-US" dirty="0"/>
              <a:t>: </a:t>
            </a:r>
            <a:r>
              <a:rPr lang="en-US" sz="2400" dirty="0"/>
              <a:t>the individual or agency acknowledges cultural differences and makes documented efforts to take them into consideration</a:t>
            </a:r>
          </a:p>
          <a:p>
            <a:pPr marL="86360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 startAt="4"/>
            </a:pPr>
            <a:r>
              <a:rPr lang="en-US" i="1" dirty="0"/>
              <a:t>Cultural competence</a:t>
            </a:r>
            <a:r>
              <a:rPr lang="en-US" dirty="0"/>
              <a:t>: </a:t>
            </a:r>
          </a:p>
          <a:p>
            <a:pPr marL="1149350" lvl="1" indent="-342900">
              <a:lnSpc>
                <a:spcPct val="100000"/>
              </a:lnSpc>
            </a:pPr>
            <a:r>
              <a:rPr lang="en-US" dirty="0"/>
              <a:t>Acceptance and respect of cultural differences</a:t>
            </a:r>
          </a:p>
          <a:p>
            <a:pPr marL="1149350" lvl="1" indent="-342900">
              <a:lnSpc>
                <a:spcPct val="100000"/>
              </a:lnSpc>
            </a:pPr>
            <a:r>
              <a:rPr lang="en-US" dirty="0"/>
              <a:t>Continual expansion of cultural knowledge</a:t>
            </a:r>
          </a:p>
          <a:p>
            <a:pPr marL="1149350" lvl="1" indent="-342900">
              <a:lnSpc>
                <a:spcPct val="100000"/>
              </a:lnSpc>
            </a:pPr>
            <a:r>
              <a:rPr lang="en-US" dirty="0"/>
              <a:t>Continued cultural self-assessment</a:t>
            </a:r>
          </a:p>
          <a:p>
            <a:pPr marL="1149350" lvl="1" indent="-342900">
              <a:lnSpc>
                <a:spcPct val="100000"/>
              </a:lnSpc>
            </a:pPr>
            <a:r>
              <a:rPr lang="en-US" dirty="0"/>
              <a:t>Attention to the dynamics of cultural differences</a:t>
            </a:r>
          </a:p>
          <a:p>
            <a:pPr marL="1149350" lvl="1" indent="-342900"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Adoption of culturally relevant service-delivery models to better meet needs</a:t>
            </a:r>
          </a:p>
          <a:p>
            <a:pPr marL="34925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						King et al. (2007); Williams (2001)</a:t>
            </a:r>
          </a:p>
        </p:txBody>
      </p:sp>
      <p:sp>
        <p:nvSpPr>
          <p:cNvPr id="4" name="Rectangle 3"/>
          <p:cNvSpPr/>
          <p:nvPr/>
        </p:nvSpPr>
        <p:spPr>
          <a:xfrm>
            <a:off x="4717362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3381027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48" y="39770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Evidence-Based Practice -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210" y="1581056"/>
            <a:ext cx="8751670" cy="4768976"/>
          </a:xfrm>
          <a:ln w="6350">
            <a:noFill/>
          </a:ln>
        </p:spPr>
        <p:txBody>
          <a:bodyPr>
            <a:normAutofit fontScale="92500" lnSpcReduction="10000"/>
          </a:bodyPr>
          <a:lstStyle/>
          <a:p>
            <a:pPr marL="806450" indent="-457200">
              <a:lnSpc>
                <a:spcPct val="100000"/>
              </a:lnSpc>
            </a:pPr>
            <a:r>
              <a:rPr lang="en-US" dirty="0"/>
              <a:t>The integration of your individual practice experience with the best available external evidence as you help participants make decisions and implement plans for their leisure and well-being</a:t>
            </a:r>
          </a:p>
          <a:p>
            <a:pPr marL="806450" indent="-457200">
              <a:lnSpc>
                <a:spcPct val="100000"/>
              </a:lnSpc>
            </a:pPr>
            <a:r>
              <a:rPr lang="en-US" dirty="0"/>
              <a:t>Involves reading research on an ongoing basis and applying effective interventions from research into your own practice</a:t>
            </a:r>
          </a:p>
          <a:p>
            <a:pPr marL="806450" indent="-457200">
              <a:lnSpc>
                <a:spcPct val="100000"/>
              </a:lnSpc>
            </a:pPr>
            <a:r>
              <a:rPr lang="en-US" dirty="0"/>
              <a:t>Is based on systematic research results, data collected by your agency, and judgments made by you and the participant</a:t>
            </a:r>
          </a:p>
          <a:p>
            <a:pPr marL="806450" indent="-457200">
              <a:lnSpc>
                <a:spcPct val="100000"/>
              </a:lnSpc>
            </a:pPr>
            <a:r>
              <a:rPr lang="en-US" dirty="0"/>
              <a:t>Provides assurance that best practices are being followed and services are outcome-oriented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717362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7" name="Picture 4" descr="Icon%20Sour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0936" y="2101906"/>
            <a:ext cx="2108356" cy="117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6162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438" y="38423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Chapter 1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8391" y="1790544"/>
            <a:ext cx="8955217" cy="5148199"/>
          </a:xfrm>
        </p:spPr>
        <p:txBody>
          <a:bodyPr>
            <a:normAutofit/>
          </a:bodyPr>
          <a:lstStyle/>
          <a:p>
            <a:pPr marL="0" indent="0" fontAlgn="ctr">
              <a:buNone/>
            </a:pPr>
            <a:r>
              <a:rPr lang="en-US" dirty="0"/>
              <a:t>Chapter 1 included the following main ideas:</a:t>
            </a:r>
          </a:p>
          <a:p>
            <a:pPr marL="0" indent="0" fontAlgn="ctr">
              <a:buNone/>
            </a:pPr>
            <a:endParaRPr lang="en-US" sz="1000" dirty="0"/>
          </a:p>
          <a:p>
            <a:pPr marL="1025525" lvl="1" indent="-568325" fontAlgn="ctr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dirty="0"/>
              <a:t>An overview of the strengths perspective</a:t>
            </a:r>
          </a:p>
          <a:p>
            <a:pPr marL="1025525" lvl="1" indent="-568325" fontAlgn="ctr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dirty="0"/>
              <a:t>An overview of the content and structure of this book</a:t>
            </a:r>
          </a:p>
          <a:p>
            <a:pPr marL="1025525" lvl="1" indent="-568325" fontAlgn="ctr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dirty="0"/>
              <a:t>An introduction to the learning features in this book</a:t>
            </a:r>
          </a:p>
          <a:p>
            <a:pPr marL="1025525" lvl="1" indent="-568325" fontAlgn="ctr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dirty="0"/>
              <a:t>A definition of critical thinking skills</a:t>
            </a:r>
          </a:p>
          <a:p>
            <a:pPr marL="1025525" lvl="1" indent="-568325" fontAlgn="ctr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dirty="0"/>
              <a:t>A definition of cultural competence</a:t>
            </a:r>
          </a:p>
          <a:p>
            <a:pPr marL="1025525" lvl="1" indent="-568325" fontAlgn="ctr">
              <a:buFont typeface="Wingdings" pitchFamily="2" charset="2"/>
              <a:buChar char="q"/>
            </a:pPr>
            <a:r>
              <a:rPr lang="en-US" sz="2800" dirty="0"/>
              <a:t>A definition of evidence-based practice and habits of using it</a:t>
            </a:r>
          </a:p>
          <a:p>
            <a:pPr marL="746125" lvl="1" indent="-277813">
              <a:spcAft>
                <a:spcPts val="600"/>
              </a:spcAft>
            </a:pP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4805754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4331" y="545624"/>
            <a:ext cx="802486" cy="165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05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48" y="39770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Chapter 1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529" y="1723264"/>
            <a:ext cx="9045216" cy="4108704"/>
          </a:xfrm>
          <a:ln w="6350">
            <a:noFill/>
          </a:ln>
        </p:spPr>
        <p:txBody>
          <a:bodyPr>
            <a:normAutofit/>
          </a:bodyPr>
          <a:lstStyle/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Introduction to the strengths approach</a:t>
            </a:r>
          </a:p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Overview of the book</a:t>
            </a:r>
          </a:p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Chapter structure</a:t>
            </a:r>
          </a:p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Chapter features</a:t>
            </a:r>
          </a:p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endParaRPr lang="en-US" sz="200" dirty="0"/>
          </a:p>
          <a:p>
            <a:pPr marL="857250" indent="-508000">
              <a:buFont typeface="+mj-lt"/>
              <a:buAutoNum type="arabicPeriod"/>
            </a:pPr>
            <a:r>
              <a:rPr lang="en-US" dirty="0"/>
              <a:t>Introduction to critical thinking, cultural competence, and evidence-based practice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717362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292861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38423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Introduction to the Strengths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322" y="1604137"/>
            <a:ext cx="9026652" cy="5148199"/>
          </a:xfrm>
        </p:spPr>
        <p:txBody>
          <a:bodyPr>
            <a:normAutofit/>
          </a:bodyPr>
          <a:lstStyle/>
          <a:p>
            <a:pPr marL="288925" indent="-277813">
              <a:spcAft>
                <a:spcPts val="1200"/>
              </a:spcAft>
            </a:pPr>
            <a:r>
              <a:rPr lang="en-US" sz="2600" dirty="0"/>
              <a:t>Start with the person’s strengths, goals, and aspirations, not their problems or deficits</a:t>
            </a:r>
          </a:p>
          <a:p>
            <a:pPr marL="288925" indent="-277813">
              <a:spcAft>
                <a:spcPts val="1200"/>
              </a:spcAft>
            </a:pPr>
            <a:r>
              <a:rPr lang="en-US" sz="2600" dirty="0"/>
              <a:t>Instead of focusing on what is wrong, focus on what the person aspires to, what they dream about, and what is going well</a:t>
            </a:r>
          </a:p>
          <a:p>
            <a:pPr marL="288925" indent="-277813">
              <a:spcAft>
                <a:spcPts val="1200"/>
              </a:spcAft>
            </a:pPr>
            <a:r>
              <a:rPr lang="en-US" sz="2600" dirty="0"/>
              <a:t>Help the person identify their goals and aspirations </a:t>
            </a:r>
          </a:p>
          <a:p>
            <a:pPr marL="288925" indent="-277813">
              <a:spcAft>
                <a:spcPts val="1200"/>
              </a:spcAft>
            </a:pPr>
            <a:r>
              <a:rPr lang="en-US" sz="2600" dirty="0"/>
              <a:t>Help the person identify their accompanying talents, assets, interests, and capacities</a:t>
            </a:r>
          </a:p>
          <a:p>
            <a:pPr marL="288925" indent="-277813">
              <a:spcAft>
                <a:spcPts val="1200"/>
              </a:spcAft>
            </a:pPr>
            <a:r>
              <a:rPr lang="en-US" sz="2600" dirty="0"/>
              <a:t>Tap into community resources to support the person’s dreams, goals, and aspirations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805754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424957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Overview of the 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87513"/>
            <a:ext cx="3172968" cy="4351338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endParaRPr lang="en-US" sz="500" dirty="0"/>
          </a:p>
          <a:p>
            <a:pPr marL="0" indent="0">
              <a:lnSpc>
                <a:spcPct val="120000"/>
              </a:lnSpc>
              <a:spcBef>
                <a:spcPts val="400"/>
              </a:spcBef>
              <a:buNone/>
            </a:pPr>
            <a:r>
              <a:rPr lang="en-US" dirty="0"/>
              <a:t>Part 1:  Foundations</a:t>
            </a:r>
          </a:p>
          <a:p>
            <a:pPr marL="0" indent="0">
              <a:lnSpc>
                <a:spcPct val="120000"/>
              </a:lnSpc>
              <a:spcBef>
                <a:spcPts val="400"/>
              </a:spcBef>
              <a:buNone/>
            </a:pPr>
            <a:endParaRPr lang="en-US" sz="10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Ch. 1  Introduction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Ch. 2  Paradigm Shifts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Ch. 3  A Sea Change in TR</a:t>
            </a:r>
          </a:p>
          <a:p>
            <a:pPr marL="579438" indent="-568325">
              <a:lnSpc>
                <a:spcPct val="120000"/>
              </a:lnSpc>
              <a:buNone/>
            </a:pPr>
            <a:r>
              <a:rPr lang="en-US" sz="2400" dirty="0"/>
              <a:t>Ch. 4  Flourishing through Leisure Model</a:t>
            </a:r>
          </a:p>
          <a:p>
            <a:pPr marL="688975" indent="-677863">
              <a:lnSpc>
                <a:spcPct val="120000"/>
              </a:lnSpc>
              <a:buNone/>
            </a:pPr>
            <a:r>
              <a:rPr lang="en-US" sz="2400" dirty="0"/>
              <a:t>Ch. 5  Strengths</a:t>
            </a:r>
          </a:p>
          <a:p>
            <a:pPr marL="688975" indent="-677863">
              <a:lnSpc>
                <a:spcPct val="120000"/>
              </a:lnSpc>
              <a:buNone/>
            </a:pPr>
            <a:r>
              <a:rPr lang="en-US" sz="2400" dirty="0"/>
              <a:t>Ch. 6  Theories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Ch. 7  Principles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58056" y="1684337"/>
            <a:ext cx="3483864" cy="4354514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Part 2:  TR Process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Ch. 8    Collaborative Practice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Ch. 9    Assessment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Ch. 10  Planning</a:t>
            </a:r>
          </a:p>
          <a:p>
            <a:pPr marL="688975" indent="-677863">
              <a:lnSpc>
                <a:spcPct val="120000"/>
              </a:lnSpc>
              <a:buNone/>
            </a:pPr>
            <a:r>
              <a:rPr lang="en-US" sz="2400" dirty="0"/>
              <a:t>Ch. 11  Implementation</a:t>
            </a:r>
          </a:p>
          <a:p>
            <a:pPr marL="857250" indent="-846138">
              <a:lnSpc>
                <a:spcPct val="120000"/>
              </a:lnSpc>
              <a:buNone/>
            </a:pPr>
            <a:r>
              <a:rPr lang="en-US" sz="2400" dirty="0"/>
              <a:t>Ch. 12  Transition and Inclusion</a:t>
            </a:r>
          </a:p>
          <a:p>
            <a:pPr marL="801688" indent="-792163">
              <a:lnSpc>
                <a:spcPct val="120000"/>
              </a:lnSpc>
              <a:buNone/>
            </a:pPr>
            <a:r>
              <a:rPr lang="en-US" sz="2400" dirty="0"/>
              <a:t>Ch. 13  Documentation and Evaluation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88808" y="1690688"/>
            <a:ext cx="3364992" cy="43242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400" dirty="0"/>
          </a:p>
          <a:p>
            <a:r>
              <a:rPr lang="en-US" sz="2600" dirty="0"/>
              <a:t>Part 3:  Professionalism</a:t>
            </a:r>
          </a:p>
          <a:p>
            <a:endParaRPr lang="en-US" sz="1400" dirty="0"/>
          </a:p>
          <a:p>
            <a:pPr>
              <a:spcBef>
                <a:spcPts val="1000"/>
              </a:spcBef>
            </a:pPr>
            <a:r>
              <a:rPr lang="en-US" sz="2000" dirty="0"/>
              <a:t>Ch. 14  Advocacy</a:t>
            </a:r>
          </a:p>
          <a:p>
            <a:pPr marL="747713" indent="-738188">
              <a:spcBef>
                <a:spcPts val="1000"/>
              </a:spcBef>
            </a:pPr>
            <a:r>
              <a:rPr lang="en-US" sz="2000" dirty="0"/>
              <a:t>Ch. 15  Building Your Strengths as a Recreational Therapist</a:t>
            </a:r>
          </a:p>
          <a:p>
            <a:pPr>
              <a:spcBef>
                <a:spcPts val="1000"/>
              </a:spcBef>
            </a:pPr>
            <a:r>
              <a:rPr lang="en-US" sz="2000" dirty="0"/>
              <a:t>Ch. 16  Looking Ahead</a:t>
            </a:r>
          </a:p>
          <a:p>
            <a:endParaRPr lang="en-US" dirty="0"/>
          </a:p>
          <a:p>
            <a:endParaRPr lang="en-US" dirty="0"/>
          </a:p>
          <a:p>
            <a:endParaRPr lang="en-US" sz="2100" dirty="0"/>
          </a:p>
          <a:p>
            <a:endParaRPr lang="en-US" sz="2000" dirty="0"/>
          </a:p>
          <a:p>
            <a:endParaRPr lang="en-US" dirty="0"/>
          </a:p>
          <a:p>
            <a:endParaRPr lang="en-US" sz="1100" dirty="0"/>
          </a:p>
        </p:txBody>
      </p:sp>
      <p:sp>
        <p:nvSpPr>
          <p:cNvPr id="6" name="Rectangle 5"/>
          <p:cNvSpPr/>
          <p:nvPr/>
        </p:nvSpPr>
        <p:spPr>
          <a:xfrm>
            <a:off x="4790514" y="648866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</p:spTree>
    <p:extLst>
      <p:ext uri="{BB962C8B-B14F-4D97-AF65-F5344CB8AC3E}">
        <p14:creationId xmlns:p14="http://schemas.microsoft.com/office/powerpoint/2010/main" val="89871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48" y="39770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Chapter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9759" y="1857664"/>
            <a:ext cx="5431854" cy="5256656"/>
          </a:xfrm>
          <a:ln w="6350">
            <a:noFill/>
          </a:ln>
        </p:spPr>
        <p:txBody>
          <a:bodyPr>
            <a:normAutofit/>
          </a:bodyPr>
          <a:lstStyle/>
          <a:p>
            <a:pPr marL="857250" indent="-508000">
              <a:lnSpc>
                <a:spcPct val="1500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en-US" sz="3000" dirty="0"/>
              <a:t>Overview</a:t>
            </a:r>
          </a:p>
          <a:p>
            <a:pPr marL="857250" indent="-508000">
              <a:lnSpc>
                <a:spcPct val="1500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en-US" sz="3000" dirty="0"/>
              <a:t>Focus questions</a:t>
            </a:r>
          </a:p>
          <a:p>
            <a:pPr marL="857250" indent="-508000">
              <a:lnSpc>
                <a:spcPct val="1500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en-US" sz="3000" dirty="0"/>
              <a:t>Chapter content</a:t>
            </a:r>
          </a:p>
          <a:p>
            <a:pPr marL="857250" indent="-508000">
              <a:lnSpc>
                <a:spcPct val="1500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en-US" sz="3000" dirty="0"/>
              <a:t>Summary</a:t>
            </a:r>
          </a:p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endParaRPr lang="en-US" sz="200" dirty="0"/>
          </a:p>
        </p:txBody>
      </p:sp>
      <p:sp>
        <p:nvSpPr>
          <p:cNvPr id="4" name="Rectangle 3"/>
          <p:cNvSpPr/>
          <p:nvPr/>
        </p:nvSpPr>
        <p:spPr>
          <a:xfrm>
            <a:off x="4717362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sp>
        <p:nvSpPr>
          <p:cNvPr id="5" name="Rectangle 4"/>
          <p:cNvSpPr/>
          <p:nvPr/>
        </p:nvSpPr>
        <p:spPr>
          <a:xfrm>
            <a:off x="6022847" y="1723264"/>
            <a:ext cx="6096000" cy="27330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514350">
              <a:lnSpc>
                <a:spcPct val="200000"/>
              </a:lnSpc>
              <a:buFont typeface="+mj-lt"/>
              <a:buAutoNum type="arabicPeriod" startAt="5"/>
            </a:pPr>
            <a:r>
              <a:rPr lang="en-US" sz="3000" dirty="0"/>
              <a:t>Self-assessment of learning</a:t>
            </a:r>
          </a:p>
          <a:p>
            <a:pPr marL="274320" indent="-514350">
              <a:lnSpc>
                <a:spcPct val="200000"/>
              </a:lnSpc>
              <a:buFont typeface="+mj-lt"/>
              <a:buAutoNum type="arabicPeriod" startAt="5"/>
            </a:pPr>
            <a:r>
              <a:rPr lang="en-US" sz="3000" dirty="0"/>
              <a:t>Resources</a:t>
            </a:r>
          </a:p>
          <a:p>
            <a:pPr marL="274320" indent="-514350">
              <a:lnSpc>
                <a:spcPct val="200000"/>
              </a:lnSpc>
              <a:buFont typeface="+mj-lt"/>
              <a:buAutoNum type="arabicPeriod" startAt="5"/>
            </a:pPr>
            <a:r>
              <a:rPr lang="en-US" sz="3000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2693540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48" y="39770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Chapter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9047" y="1814704"/>
            <a:ext cx="4124223" cy="4108704"/>
          </a:xfrm>
          <a:ln w="6350">
            <a:noFill/>
          </a:ln>
        </p:spPr>
        <p:txBody>
          <a:bodyPr>
            <a:normAutofit fontScale="92500" lnSpcReduction="10000"/>
          </a:bodyPr>
          <a:lstStyle/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endParaRPr lang="en-US" sz="200" dirty="0"/>
          </a:p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r>
              <a:rPr lang="en-US" sz="3000" dirty="0"/>
              <a:t>Compare/Contrast</a:t>
            </a:r>
          </a:p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endParaRPr lang="en-US" sz="3000" dirty="0"/>
          </a:p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r>
              <a:rPr lang="en-US" sz="3000" dirty="0"/>
              <a:t>My Cultural Lens</a:t>
            </a:r>
          </a:p>
          <a:p>
            <a:pPr marL="857250" indent="-508000">
              <a:lnSpc>
                <a:spcPct val="150000"/>
              </a:lnSpc>
              <a:buFont typeface="+mj-lt"/>
              <a:buAutoNum type="arabicPeriod"/>
            </a:pPr>
            <a:endParaRPr lang="en-US" sz="3000" dirty="0"/>
          </a:p>
          <a:p>
            <a:pPr marL="857250" indent="-508000">
              <a:lnSpc>
                <a:spcPct val="120000"/>
              </a:lnSpc>
              <a:buFont typeface="+mj-lt"/>
              <a:buAutoNum type="arabicPeriod"/>
            </a:pPr>
            <a:r>
              <a:rPr lang="en-US" sz="3000" dirty="0"/>
              <a:t>Primary Source Support</a:t>
            </a:r>
          </a:p>
          <a:p>
            <a:pPr marL="349250" indent="0">
              <a:lnSpc>
                <a:spcPct val="150000"/>
              </a:lnSpc>
              <a:buNone/>
            </a:pP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717362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1026" name="Picture 2" descr="Icon%20C&amp;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93" y="2000679"/>
            <a:ext cx="8763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con%20CulLe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844" y="3328300"/>
            <a:ext cx="1154296" cy="100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Icon%20Sour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31" y="4874182"/>
            <a:ext cx="16192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Icon%20Story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479" y="1868911"/>
            <a:ext cx="812031" cy="127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Icon%20SAof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094" y="3683557"/>
            <a:ext cx="1066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56894" y="1944672"/>
            <a:ext cx="3598747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508000">
              <a:lnSpc>
                <a:spcPct val="150000"/>
              </a:lnSpc>
              <a:buFont typeface="+mj-lt"/>
              <a:buAutoNum type="arabicPeriod" startAt="4"/>
            </a:pPr>
            <a:r>
              <a:rPr lang="en-US" sz="2800" dirty="0"/>
              <a:t>Life Stories</a:t>
            </a:r>
          </a:p>
          <a:p>
            <a:pPr marL="857250" indent="-508000">
              <a:lnSpc>
                <a:spcPct val="150000"/>
              </a:lnSpc>
              <a:buFont typeface="+mj-lt"/>
              <a:buAutoNum type="arabicPeriod" startAt="4"/>
            </a:pPr>
            <a:endParaRPr lang="en-US" sz="4000" dirty="0"/>
          </a:p>
          <a:p>
            <a:pPr marL="857250" indent="-508000">
              <a:buFont typeface="+mj-lt"/>
              <a:buAutoNum type="arabicPeriod" startAt="4"/>
            </a:pPr>
            <a:r>
              <a:rPr lang="en-US" sz="2800" dirty="0"/>
              <a:t>Self-Assessment of Learning</a:t>
            </a:r>
          </a:p>
          <a:p>
            <a:pPr marL="857250" indent="-508000">
              <a:lnSpc>
                <a:spcPct val="150000"/>
              </a:lnSpc>
              <a:buFont typeface="+mj-lt"/>
              <a:buAutoNum type="arabicPeriod" startAt="4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349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48" y="39770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Critical Thinking - 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413" y="1969628"/>
            <a:ext cx="8794963" cy="4108704"/>
          </a:xfrm>
          <a:ln w="6350">
            <a:noFill/>
          </a:ln>
        </p:spPr>
        <p:txBody>
          <a:bodyPr>
            <a:normAutofit/>
          </a:bodyPr>
          <a:lstStyle/>
          <a:p>
            <a:pPr marL="349250" indent="0">
              <a:lnSpc>
                <a:spcPct val="150000"/>
              </a:lnSpc>
              <a:buNone/>
            </a:pPr>
            <a:r>
              <a:rPr lang="en-US" dirty="0"/>
              <a:t>Critical thinking has two components:</a:t>
            </a:r>
          </a:p>
          <a:p>
            <a:pPr marL="863600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A set of information and belief generating and processing skills</a:t>
            </a:r>
          </a:p>
          <a:p>
            <a:pPr marL="863600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The habit, based on intellectual commitment, of using those skills to guide behavior</a:t>
            </a:r>
          </a:p>
          <a:p>
            <a:pPr marL="349250" indent="0">
              <a:lnSpc>
                <a:spcPct val="150000"/>
              </a:lnSpc>
              <a:buNone/>
            </a:pPr>
            <a:r>
              <a:rPr lang="en-US" sz="2400" dirty="0"/>
              <a:t>						Scriven &amp; Paul (2007)</a:t>
            </a:r>
          </a:p>
        </p:txBody>
      </p:sp>
      <p:sp>
        <p:nvSpPr>
          <p:cNvPr id="4" name="Rectangle 3"/>
          <p:cNvSpPr/>
          <p:nvPr/>
        </p:nvSpPr>
        <p:spPr>
          <a:xfrm>
            <a:off x="4717362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6" name="Picture 2" descr="Icon%20C&amp;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612" y="2229278"/>
            <a:ext cx="1077801" cy="1077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459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48" y="39770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Critical Thinking (cont’d)</a:t>
            </a:r>
            <a:br>
              <a:rPr lang="en-US" dirty="0"/>
            </a:br>
            <a:r>
              <a:rPr lang="en-US" dirty="0"/>
              <a:t>Comparing and Contrasting - 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3493" y="2026352"/>
            <a:ext cx="8794963" cy="4108704"/>
          </a:xfrm>
          <a:ln w="6350">
            <a:noFill/>
          </a:ln>
        </p:spPr>
        <p:txBody>
          <a:bodyPr>
            <a:normAutofit/>
          </a:bodyPr>
          <a:lstStyle/>
          <a:p>
            <a:pPr marL="349250" indent="0">
              <a:lnSpc>
                <a:spcPct val="110000"/>
              </a:lnSpc>
              <a:buNone/>
            </a:pPr>
            <a:r>
              <a:rPr lang="en-US" dirty="0"/>
              <a:t>The process of looking at similarities and differences to reveal important characteristics of each concept or idea</a:t>
            </a:r>
          </a:p>
          <a:p>
            <a:pPr marL="806450" indent="-457200">
              <a:lnSpc>
                <a:spcPct val="110000"/>
              </a:lnSpc>
            </a:pPr>
            <a:r>
              <a:rPr lang="en-US" sz="2600" dirty="0"/>
              <a:t>Allows us to see more clearly the important factors within each concept, see patterns, and draw informed conclusions</a:t>
            </a:r>
          </a:p>
          <a:p>
            <a:pPr marL="806450" indent="-457200">
              <a:lnSpc>
                <a:spcPct val="110000"/>
              </a:lnSpc>
            </a:pPr>
            <a:r>
              <a:rPr lang="en-US" sz="2600" dirty="0"/>
              <a:t>Leads to a better understanding of what is being learned and discovered</a:t>
            </a:r>
          </a:p>
          <a:p>
            <a:pPr marL="349250" indent="0">
              <a:lnSpc>
                <a:spcPct val="150000"/>
              </a:lnSpc>
              <a:buNone/>
            </a:pPr>
            <a:r>
              <a:rPr lang="en-US" sz="2400" dirty="0"/>
              <a:t>						Rao et al. (2006)</a:t>
            </a:r>
          </a:p>
        </p:txBody>
      </p:sp>
      <p:sp>
        <p:nvSpPr>
          <p:cNvPr id="4" name="Rectangle 3"/>
          <p:cNvSpPr/>
          <p:nvPr/>
        </p:nvSpPr>
        <p:spPr>
          <a:xfrm>
            <a:off x="4717362" y="6366748"/>
            <a:ext cx="261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6" name="Picture 2" descr="Icon%20C&amp;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94" y="2225040"/>
            <a:ext cx="1188719" cy="118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443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48" y="39770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Cultural Competence -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6512" y="2351595"/>
            <a:ext cx="7574146" cy="4108704"/>
          </a:xfrm>
          <a:ln w="6350">
            <a:noFill/>
          </a:ln>
        </p:spPr>
        <p:txBody>
          <a:bodyPr>
            <a:normAutofit/>
          </a:bodyPr>
          <a:lstStyle/>
          <a:p>
            <a:pPr marL="349250" indent="0">
              <a:lnSpc>
                <a:spcPct val="100000"/>
              </a:lnSpc>
              <a:buNone/>
            </a:pPr>
            <a:r>
              <a:rPr lang="en-US" dirty="0"/>
              <a:t>Being able to work effectively with other cultures other than your own by using a set of behaviors, attitudes, and policies that are congruent with that culture</a:t>
            </a:r>
          </a:p>
          <a:p>
            <a:pPr marL="349250" indent="0">
              <a:lnSpc>
                <a:spcPct val="150000"/>
              </a:lnSpc>
              <a:buNone/>
            </a:pPr>
            <a:r>
              <a:rPr lang="en-US" sz="2400" dirty="0"/>
              <a:t>					Cross et al. (1989)</a:t>
            </a:r>
          </a:p>
        </p:txBody>
      </p:sp>
      <p:sp>
        <p:nvSpPr>
          <p:cNvPr id="4" name="Rectangle 3"/>
          <p:cNvSpPr/>
          <p:nvPr/>
        </p:nvSpPr>
        <p:spPr>
          <a:xfrm>
            <a:off x="4717362" y="6366748"/>
            <a:ext cx="261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Anderson &amp; Heyne (2021)</a:t>
            </a:r>
          </a:p>
        </p:txBody>
      </p:sp>
      <p:pic>
        <p:nvPicPr>
          <p:cNvPr id="7" name="Picture 3" descr="Icon%20CulLe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043" y="2529840"/>
            <a:ext cx="1547212" cy="1342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2638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832</Words>
  <Application>Microsoft Office PowerPoint</Application>
  <PresentationFormat>Widescreen</PresentationFormat>
  <Paragraphs>120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Introduction to Therapeutic Recreation:  A Strengths Approach</vt:lpstr>
      <vt:lpstr>Chapter 1 Overview</vt:lpstr>
      <vt:lpstr>Introduction to the Strengths Approach</vt:lpstr>
      <vt:lpstr>Overview of the Book</vt:lpstr>
      <vt:lpstr>Chapter Structure</vt:lpstr>
      <vt:lpstr>Chapter Features</vt:lpstr>
      <vt:lpstr>Critical Thinking - Definitions</vt:lpstr>
      <vt:lpstr>Critical Thinking (cont’d) Comparing and Contrasting - Definitions</vt:lpstr>
      <vt:lpstr>Cultural Competence - Definition</vt:lpstr>
      <vt:lpstr>5 Stages of Cultural Competence Development</vt:lpstr>
      <vt:lpstr>5 Stages of Cultural Competence Development (cont’d)</vt:lpstr>
      <vt:lpstr>Evidence-Based Practice - Definition</vt:lpstr>
      <vt:lpstr>Chapter 1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Therapeutic Recreation:  A Strengths Approach</dc:title>
  <dc:creator>Linda Heyne</dc:creator>
  <cp:lastModifiedBy>Linda Heyne</cp:lastModifiedBy>
  <cp:revision>60</cp:revision>
  <dcterms:created xsi:type="dcterms:W3CDTF">2019-03-14T16:55:35Z</dcterms:created>
  <dcterms:modified xsi:type="dcterms:W3CDTF">2021-03-03T00:41:08Z</dcterms:modified>
</cp:coreProperties>
</file>