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23"/>
  </p:notesMasterIdLst>
  <p:handoutMasterIdLst>
    <p:handoutMasterId r:id="rId24"/>
  </p:handout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2" r:id="rId16"/>
    <p:sldId id="300" r:id="rId17"/>
    <p:sldId id="301" r:id="rId18"/>
    <p:sldId id="303" r:id="rId19"/>
    <p:sldId id="304" r:id="rId20"/>
    <p:sldId id="305" r:id="rId21"/>
    <p:sldId id="30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0F5690-EA3C-430B-927C-AAC1018533EF}" v="56" dt="2020-01-20T23:00:33.041"/>
    <p1510:client id="{6E3D494E-3B47-4D4A-85B2-4307B3A1812E}" v="37" dt="2020-01-20T22:17:33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6364"/>
  </p:normalViewPr>
  <p:slideViewPr>
    <p:cSldViewPr snapToGrid="0">
      <p:cViewPr varScale="1">
        <p:scale>
          <a:sx n="118" d="100"/>
          <a:sy n="118" d="100"/>
        </p:scale>
        <p:origin x="23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710" y="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D0F5690-EA3C-430B-927C-AAC1018533EF}"/>
    <pc:docChg chg="modSld">
      <pc:chgData name="" userId="" providerId="" clId="Web-{1D0F5690-EA3C-430B-927C-AAC1018533EF}" dt="2020-01-20T23:00:33.041" v="46" actId="20577"/>
      <pc:docMkLst>
        <pc:docMk/>
      </pc:docMkLst>
      <pc:sldChg chg="modSp">
        <pc:chgData name="" userId="" providerId="" clId="Web-{1D0F5690-EA3C-430B-927C-AAC1018533EF}" dt="2020-01-20T22:59:02.883" v="5" actId="20577"/>
        <pc:sldMkLst>
          <pc:docMk/>
          <pc:sldMk cId="867216731" sldId="287"/>
        </pc:sldMkLst>
        <pc:spChg chg="mod">
          <ac:chgData name="" userId="" providerId="" clId="Web-{1D0F5690-EA3C-430B-927C-AAC1018533EF}" dt="2020-01-20T22:59:00.008" v="2" actId="20577"/>
          <ac:spMkLst>
            <pc:docMk/>
            <pc:sldMk cId="867216731" sldId="287"/>
            <ac:spMk id="2" creationId="{00000000-0000-0000-0000-000000000000}"/>
          </ac:spMkLst>
        </pc:spChg>
        <pc:spChg chg="mod">
          <ac:chgData name="" userId="" providerId="" clId="Web-{1D0F5690-EA3C-430B-927C-AAC1018533EF}" dt="2020-01-20T22:59:02.883" v="5" actId="20577"/>
          <ac:spMkLst>
            <pc:docMk/>
            <pc:sldMk cId="867216731" sldId="287"/>
            <ac:spMk id="3" creationId="{00000000-0000-0000-0000-000000000000}"/>
          </ac:spMkLst>
        </pc:spChg>
      </pc:sldChg>
      <pc:sldChg chg="modSp">
        <pc:chgData name="" userId="" providerId="" clId="Web-{1D0F5690-EA3C-430B-927C-AAC1018533EF}" dt="2020-01-20T22:59:17.868" v="10" actId="20577"/>
        <pc:sldMkLst>
          <pc:docMk/>
          <pc:sldMk cId="1689823771" sldId="290"/>
        </pc:sldMkLst>
        <pc:spChg chg="mod">
          <ac:chgData name="" userId="" providerId="" clId="Web-{1D0F5690-EA3C-430B-927C-AAC1018533EF}" dt="2020-01-20T22:59:13.852" v="8" actId="20577"/>
          <ac:spMkLst>
            <pc:docMk/>
            <pc:sldMk cId="1689823771" sldId="290"/>
            <ac:spMk id="4098" creationId="{00000000-0000-0000-0000-000000000000}"/>
          </ac:spMkLst>
        </pc:spChg>
        <pc:spChg chg="mod">
          <ac:chgData name="" userId="" providerId="" clId="Web-{1D0F5690-EA3C-430B-927C-AAC1018533EF}" dt="2020-01-20T22:59:17.868" v="10" actId="20577"/>
          <ac:spMkLst>
            <pc:docMk/>
            <pc:sldMk cId="1689823771" sldId="290"/>
            <ac:spMk id="4099" creationId="{00000000-0000-0000-0000-000000000000}"/>
          </ac:spMkLst>
        </pc:spChg>
      </pc:sldChg>
      <pc:sldChg chg="modSp">
        <pc:chgData name="" userId="" providerId="" clId="Web-{1D0F5690-EA3C-430B-927C-AAC1018533EF}" dt="2020-01-20T22:59:24.883" v="16" actId="20577"/>
        <pc:sldMkLst>
          <pc:docMk/>
          <pc:sldMk cId="1409926195" sldId="291"/>
        </pc:sldMkLst>
        <pc:spChg chg="mod">
          <ac:chgData name="" userId="" providerId="" clId="Web-{1D0F5690-EA3C-430B-927C-AAC1018533EF}" dt="2020-01-20T22:59:24.883" v="16" actId="20577"/>
          <ac:spMkLst>
            <pc:docMk/>
            <pc:sldMk cId="1409926195" sldId="291"/>
            <ac:spMk id="5" creationId="{00000000-0000-0000-0000-000000000000}"/>
          </ac:spMkLst>
        </pc:spChg>
        <pc:spChg chg="mod">
          <ac:chgData name="" userId="" providerId="" clId="Web-{1D0F5690-EA3C-430B-927C-AAC1018533EF}" dt="2020-01-20T22:59:21.524" v="13" actId="20577"/>
          <ac:spMkLst>
            <pc:docMk/>
            <pc:sldMk cId="1409926195" sldId="291"/>
            <ac:spMk id="6" creationId="{00000000-0000-0000-0000-000000000000}"/>
          </ac:spMkLst>
        </pc:spChg>
      </pc:sldChg>
      <pc:sldChg chg="modSp">
        <pc:chgData name="" userId="" providerId="" clId="Web-{1D0F5690-EA3C-430B-927C-AAC1018533EF}" dt="2020-01-20T22:59:40.930" v="19" actId="20577"/>
        <pc:sldMkLst>
          <pc:docMk/>
          <pc:sldMk cId="148056439" sldId="294"/>
        </pc:sldMkLst>
        <pc:spChg chg="mod">
          <ac:chgData name="" userId="" providerId="" clId="Web-{1D0F5690-EA3C-430B-927C-AAC1018533EF}" dt="2020-01-20T22:59:40.930" v="19" actId="20577"/>
          <ac:spMkLst>
            <pc:docMk/>
            <pc:sldMk cId="148056439" sldId="294"/>
            <ac:spMk id="6" creationId="{00000000-0000-0000-0000-000000000000}"/>
          </ac:spMkLst>
        </pc:spChg>
      </pc:sldChg>
      <pc:sldChg chg="modSp">
        <pc:chgData name="" userId="" providerId="" clId="Web-{1D0F5690-EA3C-430B-927C-AAC1018533EF}" dt="2020-01-20T22:59:52.463" v="24" actId="20577"/>
        <pc:sldMkLst>
          <pc:docMk/>
          <pc:sldMk cId="3922483604" sldId="296"/>
        </pc:sldMkLst>
        <pc:spChg chg="mod">
          <ac:chgData name="" userId="" providerId="" clId="Web-{1D0F5690-EA3C-430B-927C-AAC1018533EF}" dt="2020-01-20T22:59:52.463" v="24" actId="20577"/>
          <ac:spMkLst>
            <pc:docMk/>
            <pc:sldMk cId="3922483604" sldId="296"/>
            <ac:spMk id="6" creationId="{00000000-0000-0000-0000-000000000000}"/>
          </ac:spMkLst>
        </pc:spChg>
      </pc:sldChg>
      <pc:sldChg chg="modSp">
        <pc:chgData name="" userId="" providerId="" clId="Web-{1D0F5690-EA3C-430B-927C-AAC1018533EF}" dt="2020-01-20T22:59:58.853" v="31" actId="20577"/>
        <pc:sldMkLst>
          <pc:docMk/>
          <pc:sldMk cId="3156381245" sldId="297"/>
        </pc:sldMkLst>
        <pc:spChg chg="mod">
          <ac:chgData name="" userId="" providerId="" clId="Web-{1D0F5690-EA3C-430B-927C-AAC1018533EF}" dt="2020-01-20T22:59:58.853" v="31" actId="20577"/>
          <ac:spMkLst>
            <pc:docMk/>
            <pc:sldMk cId="3156381245" sldId="297"/>
            <ac:spMk id="6" creationId="{00000000-0000-0000-0000-000000000000}"/>
          </ac:spMkLst>
        </pc:spChg>
      </pc:sldChg>
      <pc:sldChg chg="modSp">
        <pc:chgData name="" userId="" providerId="" clId="Web-{1D0F5690-EA3C-430B-927C-AAC1018533EF}" dt="2020-01-20T23:00:06.635" v="33" actId="20577"/>
        <pc:sldMkLst>
          <pc:docMk/>
          <pc:sldMk cId="3983992223" sldId="298"/>
        </pc:sldMkLst>
        <pc:spChg chg="mod">
          <ac:chgData name="" userId="" providerId="" clId="Web-{1D0F5690-EA3C-430B-927C-AAC1018533EF}" dt="2020-01-20T23:00:06.635" v="33" actId="20577"/>
          <ac:spMkLst>
            <pc:docMk/>
            <pc:sldMk cId="3983992223" sldId="298"/>
            <ac:spMk id="5" creationId="{00000000-0000-0000-0000-000000000000}"/>
          </ac:spMkLst>
        </pc:spChg>
      </pc:sldChg>
      <pc:sldChg chg="modSp">
        <pc:chgData name="" userId="" providerId="" clId="Web-{1D0F5690-EA3C-430B-927C-AAC1018533EF}" dt="2020-01-20T23:00:12.478" v="36" actId="20577"/>
        <pc:sldMkLst>
          <pc:docMk/>
          <pc:sldMk cId="2528789670" sldId="299"/>
        </pc:sldMkLst>
        <pc:spChg chg="mod">
          <ac:chgData name="" userId="" providerId="" clId="Web-{1D0F5690-EA3C-430B-927C-AAC1018533EF}" dt="2020-01-20T23:00:12.478" v="36" actId="20577"/>
          <ac:spMkLst>
            <pc:docMk/>
            <pc:sldMk cId="2528789670" sldId="299"/>
            <ac:spMk id="10243" creationId="{00000000-0000-0000-0000-000000000000}"/>
          </ac:spMkLst>
        </pc:spChg>
      </pc:sldChg>
      <pc:sldChg chg="modSp">
        <pc:chgData name="" userId="" providerId="" clId="Web-{1D0F5690-EA3C-430B-927C-AAC1018533EF}" dt="2020-01-20T23:00:32.213" v="44" actId="20577"/>
        <pc:sldMkLst>
          <pc:docMk/>
          <pc:sldMk cId="888575426" sldId="301"/>
        </pc:sldMkLst>
        <pc:spChg chg="mod">
          <ac:chgData name="" userId="" providerId="" clId="Web-{1D0F5690-EA3C-430B-927C-AAC1018533EF}" dt="2020-01-20T23:00:32.213" v="44" actId="20577"/>
          <ac:spMkLst>
            <pc:docMk/>
            <pc:sldMk cId="888575426" sldId="301"/>
            <ac:spMk id="12291" creationId="{00000000-0000-0000-0000-000000000000}"/>
          </ac:spMkLst>
        </pc:spChg>
      </pc:sldChg>
      <pc:sldChg chg="modSp">
        <pc:chgData name="" userId="" providerId="" clId="Web-{1D0F5690-EA3C-430B-927C-AAC1018533EF}" dt="2020-01-20T23:00:19.557" v="41" actId="20577"/>
        <pc:sldMkLst>
          <pc:docMk/>
          <pc:sldMk cId="1755827357" sldId="302"/>
        </pc:sldMkLst>
        <pc:spChg chg="mod">
          <ac:chgData name="" userId="" providerId="" clId="Web-{1D0F5690-EA3C-430B-927C-AAC1018533EF}" dt="2020-01-20T23:00:19.557" v="41" actId="20577"/>
          <ac:spMkLst>
            <pc:docMk/>
            <pc:sldMk cId="1755827357" sldId="302"/>
            <ac:spMk id="2" creationId="{B465571F-D365-49E6-BA47-6F42160BBFDB}"/>
          </ac:spMkLst>
        </pc:spChg>
      </pc:sldChg>
    </pc:docChg>
  </pc:docChgLst>
  <pc:docChgLst>
    <pc:chgData clId="Web-{6E3D494E-3B47-4D4A-85B2-4307B3A1812E}"/>
    <pc:docChg chg="modSld">
      <pc:chgData name="" userId="" providerId="" clId="Web-{6E3D494E-3B47-4D4A-85B2-4307B3A1812E}" dt="2020-01-20T22:17:33.341" v="33" actId="20577"/>
      <pc:docMkLst>
        <pc:docMk/>
      </pc:docMkLst>
      <pc:sldChg chg="modSp">
        <pc:chgData name="" userId="" providerId="" clId="Web-{6E3D494E-3B47-4D4A-85B2-4307B3A1812E}" dt="2020-01-20T22:16:32.012" v="14" actId="20577"/>
        <pc:sldMkLst>
          <pc:docMk/>
          <pc:sldMk cId="867216731" sldId="287"/>
        </pc:sldMkLst>
        <pc:spChg chg="mod">
          <ac:chgData name="" userId="" providerId="" clId="Web-{6E3D494E-3B47-4D4A-85B2-4307B3A1812E}" dt="2020-01-20T22:16:25.434" v="8" actId="20577"/>
          <ac:spMkLst>
            <pc:docMk/>
            <pc:sldMk cId="867216731" sldId="287"/>
            <ac:spMk id="2" creationId="{00000000-0000-0000-0000-000000000000}"/>
          </ac:spMkLst>
        </pc:spChg>
        <pc:spChg chg="mod">
          <ac:chgData name="" userId="" providerId="" clId="Web-{6E3D494E-3B47-4D4A-85B2-4307B3A1812E}" dt="2020-01-20T22:16:32.012" v="14" actId="20577"/>
          <ac:spMkLst>
            <pc:docMk/>
            <pc:sldMk cId="867216731" sldId="287"/>
            <ac:spMk id="3" creationId="{00000000-0000-0000-0000-000000000000}"/>
          </ac:spMkLst>
        </pc:spChg>
      </pc:sldChg>
      <pc:sldChg chg="modSp">
        <pc:chgData name="" userId="" providerId="" clId="Web-{6E3D494E-3B47-4D4A-85B2-4307B3A1812E}" dt="2020-01-20T22:16:59.153" v="23" actId="20577"/>
        <pc:sldMkLst>
          <pc:docMk/>
          <pc:sldMk cId="1689823771" sldId="290"/>
        </pc:sldMkLst>
        <pc:spChg chg="mod">
          <ac:chgData name="" userId="" providerId="" clId="Web-{6E3D494E-3B47-4D4A-85B2-4307B3A1812E}" dt="2020-01-20T22:16:59.153" v="23" actId="20577"/>
          <ac:spMkLst>
            <pc:docMk/>
            <pc:sldMk cId="1689823771" sldId="290"/>
            <ac:spMk id="4098" creationId="{00000000-0000-0000-0000-000000000000}"/>
          </ac:spMkLst>
        </pc:spChg>
      </pc:sldChg>
      <pc:sldChg chg="modSp">
        <pc:chgData name="" userId="" providerId="" clId="Web-{6E3D494E-3B47-4D4A-85B2-4307B3A1812E}" dt="2020-01-20T22:17:22.856" v="28" actId="20577"/>
        <pc:sldMkLst>
          <pc:docMk/>
          <pc:sldMk cId="2443960666" sldId="292"/>
        </pc:sldMkLst>
        <pc:spChg chg="mod">
          <ac:chgData name="" userId="" providerId="" clId="Web-{6E3D494E-3B47-4D4A-85B2-4307B3A1812E}" dt="2020-01-20T22:17:22.856" v="28" actId="20577"/>
          <ac:spMkLst>
            <pc:docMk/>
            <pc:sldMk cId="2443960666" sldId="292"/>
            <ac:spMk id="5" creationId="{00000000-0000-0000-0000-000000000000}"/>
          </ac:spMkLst>
        </pc:spChg>
      </pc:sldChg>
      <pc:sldChg chg="modSp">
        <pc:chgData name="" userId="" providerId="" clId="Web-{6E3D494E-3B47-4D4A-85B2-4307B3A1812E}" dt="2020-01-20T22:17:31.981" v="31" actId="20577"/>
        <pc:sldMkLst>
          <pc:docMk/>
          <pc:sldMk cId="2703368650" sldId="293"/>
        </pc:sldMkLst>
        <pc:spChg chg="mod">
          <ac:chgData name="" userId="" providerId="" clId="Web-{6E3D494E-3B47-4D4A-85B2-4307B3A1812E}" dt="2020-01-20T22:17:31.981" v="31" actId="20577"/>
          <ac:spMkLst>
            <pc:docMk/>
            <pc:sldMk cId="2703368650" sldId="293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C0CE5-83BC-4CB1-8CFD-B2AEE5E2EA33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FE665-4332-4064-82F7-6242679C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3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B544B-1725-4054-91C3-49A6C1FB4555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14934-8394-42EB-B9F3-C1ACD3E7D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5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100516"/>
            <a:ext cx="9143999" cy="1641490"/>
          </a:xfrm>
        </p:spPr>
        <p:txBody>
          <a:bodyPr wrap="none" anchor="t">
            <a:normAutofit/>
          </a:bodyPr>
          <a:lstStyle>
            <a:lvl1pPr algn="r">
              <a:defRPr sz="8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9458" y="346491"/>
            <a:ext cx="8684341" cy="754025"/>
          </a:xfrm>
        </p:spPr>
        <p:txBody>
          <a:bodyPr anchor="b">
            <a:noAutofit/>
          </a:bodyPr>
          <a:lstStyle>
            <a:lvl1pPr marL="0" indent="0" algn="r">
              <a:buNone/>
              <a:defRPr sz="44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1" y="6306886"/>
            <a:ext cx="2821184" cy="313464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99A772-7644-4836-936C-55E6AA853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837" y="3429000"/>
            <a:ext cx="2031417" cy="26289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sti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544" y="328835"/>
            <a:ext cx="8911687" cy="1280890"/>
          </a:xfrm>
        </p:spPr>
        <p:txBody>
          <a:bodyPr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Pastimes, 6</a:t>
            </a:r>
            <a:r>
              <a:rPr lang="en-US" baseline="30000" dirty="0"/>
              <a:t>th</a:t>
            </a:r>
            <a:r>
              <a:rPr lang="en-US" dirty="0"/>
              <a:t> Edition, Ruth V. Russell</a:t>
            </a:r>
          </a:p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86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061010E-3C49-4F2F-B6AA-A94DDB9D5D61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1" r:id="rId20"/>
    <p:sldLayoutId id="2147483782" r:id="rId21"/>
    <p:sldLayoutId id="2147483783" r:id="rId22"/>
    <p:sldLayoutId id="2147483784" r:id="rId23"/>
    <p:sldLayoutId id="2147483785" r:id="rId24"/>
    <p:sldLayoutId id="2147483786" r:id="rId25"/>
    <p:sldLayoutId id="2147483787" r:id="rId26"/>
    <p:sldLayoutId id="2147483788" r:id="rId27"/>
    <p:sldLayoutId id="2147483789" r:id="rId28"/>
    <p:sldLayoutId id="2147483790" r:id="rId29"/>
    <p:sldLayoutId id="2147483791" r:id="rId30"/>
    <p:sldLayoutId id="2147483792" r:id="rId31"/>
    <p:sldLayoutId id="2147483793" r:id="rId32"/>
    <p:sldLayoutId id="2147483794" r:id="rId33"/>
    <p:sldLayoutId id="2147483795" r:id="rId34"/>
    <p:sldLayoutId id="2147483796" r:id="rId35"/>
    <p:sldLayoutId id="2147483797" r:id="rId36"/>
    <p:sldLayoutId id="2147483798" r:id="rId37"/>
    <p:sldLayoutId id="2147483745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6841" y="1478322"/>
            <a:ext cx="9143999" cy="1641490"/>
          </a:xfrm>
        </p:spPr>
        <p:txBody>
          <a:bodyPr/>
          <a:lstStyle/>
          <a:p>
            <a:pPr algn="ctr"/>
            <a:r>
              <a:rPr lang="en-US" b="1" dirty="0"/>
              <a:t>Taboo Recreation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10</a:t>
            </a:r>
          </a:p>
        </p:txBody>
      </p:sp>
    </p:spTree>
    <p:extLst>
      <p:ext uri="{BB962C8B-B14F-4D97-AF65-F5344CB8AC3E}">
        <p14:creationId xmlns:p14="http://schemas.microsoft.com/office/powerpoint/2010/main" val="3960760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dirty="0"/>
              <a:t>Example</a:t>
            </a:r>
            <a:endParaRPr lang="en-US" b="1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b="1" i="1" dirty="0"/>
              <a:t>Gambling </a:t>
            </a:r>
            <a:r>
              <a:rPr lang="en-US" sz="3600" dirty="0"/>
              <a:t> </a:t>
            </a:r>
          </a:p>
          <a:p>
            <a:endParaRPr lang="en-US" dirty="0"/>
          </a:p>
          <a:p>
            <a:pPr lvl="1">
              <a:buFontTx/>
              <a:buChar char="-"/>
            </a:pPr>
            <a:r>
              <a:rPr lang="en-US" sz="2800" dirty="0"/>
              <a:t>“Gaming”</a:t>
            </a:r>
          </a:p>
          <a:p>
            <a:pPr lvl="1">
              <a:buFontTx/>
              <a:buChar char="-"/>
            </a:pPr>
            <a:endParaRPr lang="en-US" sz="2800" dirty="0"/>
          </a:p>
          <a:p>
            <a:pPr lvl="1">
              <a:buFontTx/>
              <a:buChar char="-"/>
            </a:pPr>
            <a:r>
              <a:rPr lang="en-US" sz="2800" dirty="0"/>
              <a:t>Legalities are inconsistent</a:t>
            </a:r>
          </a:p>
          <a:p>
            <a:pPr lvl="1"/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- Problem gambling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50" name="Picture 6" descr="Related image">
            <a:extLst>
              <a:ext uri="{FF2B5EF4-FFF2-40B4-BE49-F238E27FC236}">
                <a16:creationId xmlns:a16="http://schemas.microsoft.com/office/drawing/2014/main" id="{1A99027E-1335-49FD-AB75-D96FE8195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228" y="1858169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01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b="1" dirty="0">
                <a:solidFill>
                  <a:schemeClr val="tx1"/>
                </a:solidFill>
              </a:rPr>
              <a:t>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i="1" dirty="0"/>
              <a:t>Risky Health Behaviors </a:t>
            </a:r>
            <a:r>
              <a:rPr lang="en-US" sz="3600" dirty="0"/>
              <a:t> </a:t>
            </a:r>
            <a:endParaRPr lang="en-US" sz="2800" dirty="0"/>
          </a:p>
          <a:p>
            <a:endParaRPr lang="en-US" sz="2800" dirty="0"/>
          </a:p>
          <a:p>
            <a:pPr>
              <a:buFontTx/>
              <a:buChar char="-"/>
            </a:pPr>
            <a:r>
              <a:rPr lang="en-US" sz="2800" dirty="0"/>
              <a:t>Substance use disorder </a:t>
            </a:r>
          </a:p>
          <a:p>
            <a:pPr>
              <a:buFontTx/>
              <a:buChar char="-"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- Vaping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320" y="3513854"/>
            <a:ext cx="4552448" cy="305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83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23257" y="333804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b="1" dirty="0">
                <a:solidFill>
                  <a:schemeClr val="tx1"/>
                </a:solidFill>
              </a:rPr>
              <a:t>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23257" y="3046343"/>
            <a:ext cx="8915400" cy="31258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i="1" dirty="0"/>
              <a:t>Violence in Sport</a:t>
            </a:r>
            <a:r>
              <a:rPr lang="en-US" sz="3600" dirty="0"/>
              <a:t>  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2800" dirty="0"/>
              <a:t>– Concept of reactive aggression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45" y="407303"/>
            <a:ext cx="4821478" cy="319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81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Explanations  </a:t>
            </a:r>
          </a:p>
        </p:txBody>
      </p:sp>
      <p:pic>
        <p:nvPicPr>
          <p:cNvPr id="6146" name="Picture 2" descr="https://aos.iacpublishinglabs.com/question/aq/700px-394px/what-does-shoes-hanging-on-power-lines-mean_903c1084-07bd-4045-b118-39083fcbe560.jpg?domain=cx.aos.ask.co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08912" y="1825625"/>
            <a:ext cx="4644887" cy="43513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Anomie</a:t>
            </a:r>
          </a:p>
          <a:p>
            <a:endParaRPr lang="en-US" sz="3200" dirty="0"/>
          </a:p>
          <a:p>
            <a:r>
              <a:rPr lang="en-US" sz="3200" dirty="0"/>
              <a:t>Differential association</a:t>
            </a:r>
          </a:p>
          <a:p>
            <a:endParaRPr lang="en-US" sz="3200" dirty="0"/>
          </a:p>
          <a:p>
            <a:r>
              <a:rPr lang="en-US" sz="3200" dirty="0" err="1"/>
              <a:t>Retreatist</a:t>
            </a:r>
            <a:r>
              <a:rPr lang="en-US" sz="3200" dirty="0"/>
              <a:t> lifestyle </a:t>
            </a:r>
          </a:p>
          <a:p>
            <a:endParaRPr lang="en-US" sz="3200" dirty="0"/>
          </a:p>
          <a:p>
            <a:r>
              <a:rPr lang="en-US" sz="3200" dirty="0"/>
              <a:t>Others </a:t>
            </a:r>
          </a:p>
          <a:p>
            <a:endParaRPr lang="en-US" sz="2600" dirty="0"/>
          </a:p>
          <a:p>
            <a:pPr marL="0" indent="0">
              <a:buNone/>
            </a:pPr>
            <a:r>
              <a:rPr lang="en-US" sz="26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983992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Anomie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819544" y="1737676"/>
            <a:ext cx="891168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Tx/>
              <a:buNone/>
            </a:pPr>
            <a:r>
              <a:rPr lang="en-US" sz="3600" dirty="0"/>
              <a:t>Lack of purpose and identity; social norms no longer control people’s actions</a:t>
            </a:r>
          </a:p>
        </p:txBody>
      </p:sp>
      <p:pic>
        <p:nvPicPr>
          <p:cNvPr id="10244" name="Picture 4" descr="sportri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6423" y="3346647"/>
            <a:ext cx="4724400" cy="3036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8789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5571F-D365-49E6-BA47-6F42160B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Leisure Boredom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65B6B-36BA-44C0-BBE1-6CA8922961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Meaningless leisure routine </a:t>
            </a:r>
          </a:p>
          <a:p>
            <a:endParaRPr lang="en-US" sz="3600" dirty="0"/>
          </a:p>
          <a:p>
            <a:r>
              <a:rPr lang="en-US" sz="3600" dirty="0"/>
              <a:t>Connection to popular culture? </a:t>
            </a:r>
          </a:p>
        </p:txBody>
      </p:sp>
      <p:pic>
        <p:nvPicPr>
          <p:cNvPr id="4098" name="Picture 2" descr="Image result for leisure boredom">
            <a:extLst>
              <a:ext uri="{FF2B5EF4-FFF2-40B4-BE49-F238E27FC236}">
                <a16:creationId xmlns:a16="http://schemas.microsoft.com/office/drawing/2014/main" id="{587D96BC-070E-425C-857A-7D29438C042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834" y="1825625"/>
            <a:ext cx="5033962" cy="335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27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Differential Association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dirty="0"/>
              <a:t>Delinquent behavior is learned through interaction with others</a:t>
            </a:r>
          </a:p>
        </p:txBody>
      </p:sp>
      <p:pic>
        <p:nvPicPr>
          <p:cNvPr id="5122" name="Picture 2" descr="Related image">
            <a:extLst>
              <a:ext uri="{FF2B5EF4-FFF2-40B4-BE49-F238E27FC236}">
                <a16:creationId xmlns:a16="http://schemas.microsoft.com/office/drawing/2014/main" id="{5E1462C5-4959-458D-945E-62DA0675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90" y="2773017"/>
            <a:ext cx="5952178" cy="340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809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 err="1"/>
              <a:t>Retreatist</a:t>
            </a:r>
            <a:r>
              <a:rPr lang="en-US" b="1" dirty="0"/>
              <a:t> Lifestyles</a:t>
            </a:r>
            <a:endParaRPr lang="en-US" b="1"/>
          </a:p>
        </p:txBody>
      </p:sp>
      <p:pic>
        <p:nvPicPr>
          <p:cNvPr id="7170" name="Picture 2" descr="https://media.licdn.com/mpr/mpr/shrinknp_800_800/AAEAAQAAAAAAAAMGAAAAJDlmYmNkNTVmLTM5MDctNGQ0Zi05YTdkLWRmY2QxYTMzOGRmOQ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60528" y="2032553"/>
            <a:ext cx="4711633" cy="4079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29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Tx/>
              <a:buNone/>
            </a:pPr>
            <a:r>
              <a:rPr lang="en-US" sz="3600" dirty="0"/>
              <a:t>Retreating from dominant social norms by choice</a:t>
            </a:r>
          </a:p>
        </p:txBody>
      </p:sp>
    </p:spTree>
    <p:extLst>
      <p:ext uri="{BB962C8B-B14F-4D97-AF65-F5344CB8AC3E}">
        <p14:creationId xmlns:p14="http://schemas.microsoft.com/office/powerpoint/2010/main" val="888575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B506-7129-4E7D-AA92-2CD47459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ssosva  flint street (near new bird street lower end)">
            <a:extLst>
              <a:ext uri="{FF2B5EF4-FFF2-40B4-BE49-F238E27FC236}">
                <a16:creationId xmlns:a16="http://schemas.microsoft.com/office/drawing/2014/main" id="{10FF6330-597A-4766-822F-B537050514B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775" y="2117130"/>
            <a:ext cx="5024438" cy="37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newhall street liverpool">
            <a:extLst>
              <a:ext uri="{FF2B5EF4-FFF2-40B4-BE49-F238E27FC236}">
                <a16:creationId xmlns:a16="http://schemas.microsoft.com/office/drawing/2014/main" id="{54036128-0F22-4F63-A0C3-26281182A2B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38" y="2113558"/>
            <a:ext cx="5033962" cy="377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698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0757A-6B17-4C37-8819-9585E8025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slater street liverpool">
            <a:extLst>
              <a:ext uri="{FF2B5EF4-FFF2-40B4-BE49-F238E27FC236}">
                <a16:creationId xmlns:a16="http://schemas.microsoft.com/office/drawing/2014/main" id="{1D84C630-83F6-4D27-B803-C255D2ACAF5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775" y="2117130"/>
            <a:ext cx="5024438" cy="37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D0A102-4B30-4B2C-8DB7-9B0A829BAB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2" name="Picture 6" descr="Related image">
            <a:extLst>
              <a:ext uri="{FF2B5EF4-FFF2-40B4-BE49-F238E27FC236}">
                <a16:creationId xmlns:a16="http://schemas.microsoft.com/office/drawing/2014/main" id="{0B093F75-2F46-49B2-B870-8C61B8A76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0" y="2117130"/>
            <a:ext cx="5432673" cy="37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741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Demonstrates Leisure 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464657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Can be both healthful and harmful 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   (I.e., taboo forms can </a:t>
            </a:r>
          </a:p>
          <a:p>
            <a:pPr marL="0" indent="0">
              <a:buNone/>
            </a:pPr>
            <a:r>
              <a:rPr lang="en-US" sz="2800" dirty="0"/>
              <a:t>       harm self and others)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169" y="1865626"/>
            <a:ext cx="4987364" cy="374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16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8EF1-C579-4097-9C4D-76512887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jamaica street liverpool irony">
            <a:extLst>
              <a:ext uri="{FF2B5EF4-FFF2-40B4-BE49-F238E27FC236}">
                <a16:creationId xmlns:a16="http://schemas.microsoft.com/office/drawing/2014/main" id="{AA54DE2F-39E6-4B92-8FE8-A3EAE980604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53" y="2062465"/>
            <a:ext cx="5024438" cy="37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jamaica street new bird skatepark liverpool">
            <a:extLst>
              <a:ext uri="{FF2B5EF4-FFF2-40B4-BE49-F238E27FC236}">
                <a16:creationId xmlns:a16="http://schemas.microsoft.com/office/drawing/2014/main" id="{AB7CA693-F87B-4FF5-BDF3-2F8C1084FEE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9909" y="2827234"/>
            <a:ext cx="6278472" cy="27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10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lated image">
            <a:extLst>
              <a:ext uri="{FF2B5EF4-FFF2-40B4-BE49-F238E27FC236}">
                <a16:creationId xmlns:a16="http://schemas.microsoft.com/office/drawing/2014/main" id="{866B333A-6111-4E0B-941C-F8B10FF57EC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58" y="1818861"/>
            <a:ext cx="5410055" cy="407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lated image">
            <a:extLst>
              <a:ext uri="{FF2B5EF4-FFF2-40B4-BE49-F238E27FC236}">
                <a16:creationId xmlns:a16="http://schemas.microsoft.com/office/drawing/2014/main" id="{050E8B3B-1E6A-4579-A248-F5C65FAEF71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991" y="1456953"/>
            <a:ext cx="3642692" cy="455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24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For example, which leisure pursuit would you label taboo? Why? </a:t>
            </a:r>
          </a:p>
        </p:txBody>
      </p:sp>
      <p:pic>
        <p:nvPicPr>
          <p:cNvPr id="7" name="Picture 6" descr="halloween 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318" y="2922106"/>
            <a:ext cx="4770780" cy="3180520"/>
          </a:xfrm>
          <a:prstGeom prst="rect">
            <a:avLst/>
          </a:prstGeom>
        </p:spPr>
      </p:pic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5D7FFD1B-0640-45FB-BFA1-3DE111E6C6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619" y="1694487"/>
            <a:ext cx="3223118" cy="48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957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asino.org/blog/wp-content/uploads/Casino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46427" y="154707"/>
            <a:ext cx="3265965" cy="183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dirty="0">
                <a:solidFill>
                  <a:srgbClr val="FEFFFF"/>
                </a:solidFill>
              </a:rPr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i="1" dirty="0">
                <a:solidFill>
                  <a:srgbClr val="FEFFFF"/>
                </a:solidFill>
              </a:rPr>
              <a:t>Deviance in Leisure </a:t>
            </a:r>
          </a:p>
          <a:p>
            <a:r>
              <a:rPr lang="en-US" sz="3200" i="1" dirty="0">
                <a:solidFill>
                  <a:srgbClr val="FEFFFF"/>
                </a:solidFill>
              </a:rPr>
              <a:t>Examples of Taboo Recreation</a:t>
            </a:r>
          </a:p>
          <a:p>
            <a:pPr lvl="1"/>
            <a:r>
              <a:rPr lang="en-US" sz="3200" i="1" dirty="0">
                <a:solidFill>
                  <a:srgbClr val="FEFFFF"/>
                </a:solidFill>
              </a:rPr>
              <a:t>Vandalism</a:t>
            </a:r>
          </a:p>
          <a:p>
            <a:pPr lvl="1"/>
            <a:r>
              <a:rPr lang="en-US" sz="3200" i="1" dirty="0">
                <a:solidFill>
                  <a:srgbClr val="FEFFFF"/>
                </a:solidFill>
              </a:rPr>
              <a:t>Gambling</a:t>
            </a:r>
          </a:p>
          <a:p>
            <a:pPr lvl="1"/>
            <a:r>
              <a:rPr lang="en-US" sz="3200" i="1" dirty="0">
                <a:solidFill>
                  <a:srgbClr val="FEFFFF"/>
                </a:solidFill>
              </a:rPr>
              <a:t>Risky health behaviors</a:t>
            </a:r>
          </a:p>
          <a:p>
            <a:pPr lvl="1"/>
            <a:r>
              <a:rPr lang="en-US" sz="3200" i="1" dirty="0">
                <a:solidFill>
                  <a:srgbClr val="FEFFFF"/>
                </a:solidFill>
              </a:rPr>
              <a:t>Violence in sport</a:t>
            </a:r>
          </a:p>
          <a:p>
            <a:r>
              <a:rPr lang="en-US" sz="3200" i="1" dirty="0">
                <a:solidFill>
                  <a:srgbClr val="FEFFFF"/>
                </a:solidFill>
              </a:rPr>
              <a:t>Explanations of Taboo Recreation</a:t>
            </a:r>
          </a:p>
          <a:p>
            <a:pPr marL="0" indent="0">
              <a:buNone/>
            </a:pPr>
            <a:endParaRPr lang="en-US" dirty="0">
              <a:solidFill>
                <a:srgbClr val="FEFFFF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EFFFF"/>
              </a:solidFill>
            </a:endParaRPr>
          </a:p>
        </p:txBody>
      </p:sp>
      <p:pic>
        <p:nvPicPr>
          <p:cNvPr id="4" name="Picture 2" descr="Image result for vandalism in parks">
            <a:extLst>
              <a:ext uri="{FF2B5EF4-FFF2-40B4-BE49-F238E27FC236}">
                <a16:creationId xmlns:a16="http://schemas.microsoft.com/office/drawing/2014/main" id="{3B56D884-8523-4451-9079-2F3DE8F93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513" y="2119763"/>
            <a:ext cx="3766949" cy="212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lated image">
            <a:extLst>
              <a:ext uri="{FF2B5EF4-FFF2-40B4-BE49-F238E27FC236}">
                <a16:creationId xmlns:a16="http://schemas.microsoft.com/office/drawing/2014/main" id="{A7276654-D8BD-4CB9-9E0A-8247EAF42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8418" y="4343399"/>
            <a:ext cx="3436455" cy="22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9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Thesis</a:t>
            </a:r>
          </a:p>
        </p:txBody>
      </p:sp>
      <p:pic>
        <p:nvPicPr>
          <p:cNvPr id="4100" name="Picture 4" descr="HogarthPrint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9348" y="1825624"/>
            <a:ext cx="3618690" cy="4684389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Tx/>
              <a:buNone/>
            </a:pPr>
            <a:r>
              <a:rPr lang="en-US" sz="3600" dirty="0"/>
              <a:t>There are delinquent activities that bring pleasure to the participant, but to society, they are considered negative uses of free time</a:t>
            </a:r>
          </a:p>
        </p:txBody>
      </p:sp>
    </p:spTree>
    <p:extLst>
      <p:ext uri="{BB962C8B-B14F-4D97-AF65-F5344CB8AC3E}">
        <p14:creationId xmlns:p14="http://schemas.microsoft.com/office/powerpoint/2010/main" val="1689823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Taboo Recreation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Pastimes that are forbidden by law, custom, or belief</a:t>
            </a:r>
          </a:p>
          <a:p>
            <a:pPr marL="0" indent="0">
              <a:buNone/>
            </a:pPr>
            <a:r>
              <a:rPr lang="en-US" sz="3600" dirty="0"/>
              <a:t>		</a:t>
            </a:r>
          </a:p>
        </p:txBody>
      </p:sp>
      <p:pic>
        <p:nvPicPr>
          <p:cNvPr id="1026" name="Picture 2" descr="https://bigislandvolcanotours.com/wp-content/uploads/2015/08/Madam-Pele-Fire-Goddes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9840" y="1825625"/>
            <a:ext cx="5033960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40992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Another Description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="1" i="1" dirty="0"/>
              <a:t>Ideational mentality </a:t>
            </a:r>
            <a:r>
              <a:rPr lang="en-US" dirty="0"/>
              <a:t>– something is bad based on our own ideas</a:t>
            </a:r>
          </a:p>
          <a:p>
            <a:endParaRPr lang="en-US" dirty="0"/>
          </a:p>
          <a:p>
            <a:r>
              <a:rPr lang="en-US" b="1" i="1" dirty="0"/>
              <a:t>Sensate mentality </a:t>
            </a:r>
            <a:r>
              <a:rPr lang="en-US" dirty="0"/>
              <a:t>– something is bad based on our own experience</a:t>
            </a:r>
          </a:p>
        </p:txBody>
      </p:sp>
      <p:pic>
        <p:nvPicPr>
          <p:cNvPr id="3074" name="Picture 2" descr="Image result for substance use">
            <a:extLst>
              <a:ext uri="{FF2B5EF4-FFF2-40B4-BE49-F238E27FC236}">
                <a16:creationId xmlns:a16="http://schemas.microsoft.com/office/drawing/2014/main" id="{6FF5149F-EF1B-414F-AE1F-382DB657732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969" y="2037465"/>
            <a:ext cx="2987783" cy="19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gambling">
            <a:extLst>
              <a:ext uri="{FF2B5EF4-FFF2-40B4-BE49-F238E27FC236}">
                <a16:creationId xmlns:a16="http://schemas.microsoft.com/office/drawing/2014/main" id="{15C64A0A-AA20-428D-87DA-2F3D72894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13721" y="4681329"/>
            <a:ext cx="3904886" cy="18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6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Deviance Distinctions</a:t>
            </a:r>
          </a:p>
        </p:txBody>
      </p:sp>
      <p:pic>
        <p:nvPicPr>
          <p:cNvPr id="3074" name="Picture 2" descr="http://i2.cdn.turner.com/cnnnext/dam/assets/160402192049-white-house-marijuana-protest-0402-exlarge-16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Formal deviance</a:t>
            </a:r>
          </a:p>
          <a:p>
            <a:endParaRPr lang="en-US" sz="3600" dirty="0"/>
          </a:p>
          <a:p>
            <a:r>
              <a:rPr lang="en-US" sz="3600" dirty="0"/>
              <a:t>Informal deviance</a:t>
            </a:r>
          </a:p>
          <a:p>
            <a:endParaRPr lang="en-US" sz="3600" dirty="0"/>
          </a:p>
          <a:p>
            <a:r>
              <a:rPr lang="en-US" sz="3600" dirty="0"/>
              <a:t>Playful deviance</a:t>
            </a:r>
          </a:p>
          <a:p>
            <a:endParaRPr lang="en-US" sz="3600" dirty="0"/>
          </a:p>
          <a:p>
            <a:r>
              <a:rPr lang="en-US" sz="3600" dirty="0"/>
              <a:t>Prole leisure 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703368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/>
              <a:t>E</a:t>
            </a:r>
            <a:r>
              <a:rPr lang="en-US" b="1"/>
              <a:t>xample</a:t>
            </a:r>
            <a:endParaRPr lang="en-US" b="1" dirty="0"/>
          </a:p>
        </p:txBody>
      </p:sp>
      <p:pic>
        <p:nvPicPr>
          <p:cNvPr id="4098" name="Picture 2" descr="http://cf.mp-cdn.net/3a/34/c71ce115d302daadb50aebb03a25-should-toilet-papering-property-be-illegal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i="1" dirty="0"/>
              <a:t>Vandalism</a:t>
            </a:r>
            <a:r>
              <a:rPr lang="en-US" sz="3600" dirty="0"/>
              <a:t>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– The recreation value differs according to type</a:t>
            </a:r>
          </a:p>
        </p:txBody>
      </p:sp>
    </p:spTree>
    <p:extLst>
      <p:ext uri="{BB962C8B-B14F-4D97-AF65-F5344CB8AC3E}">
        <p14:creationId xmlns:p14="http://schemas.microsoft.com/office/powerpoint/2010/main" val="148056439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DE1C1A58-A407-284F-AF13-1986BB296479}" vid="{645C81AC-04F1-144F-A9B4-BF20288571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Pastimes2</Template>
  <TotalTime>179</TotalTime>
  <Words>225</Words>
  <Application>Microsoft Office PowerPoint</Application>
  <PresentationFormat>Widescreen</PresentationFormat>
  <Paragraphs>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Depth</vt:lpstr>
      <vt:lpstr>Taboo Recreation</vt:lpstr>
      <vt:lpstr>Chapter Demonstrates Leisure . . .</vt:lpstr>
      <vt:lpstr>For example, which leisure pursuit would you label taboo? Why? </vt:lpstr>
      <vt:lpstr>Chapter Outline</vt:lpstr>
      <vt:lpstr>Thesis</vt:lpstr>
      <vt:lpstr>Taboo Recreation</vt:lpstr>
      <vt:lpstr>Another Description</vt:lpstr>
      <vt:lpstr>Deviance Distinctions</vt:lpstr>
      <vt:lpstr>Example</vt:lpstr>
      <vt:lpstr>Example</vt:lpstr>
      <vt:lpstr>Example</vt:lpstr>
      <vt:lpstr>Example</vt:lpstr>
      <vt:lpstr>Explanations  </vt:lpstr>
      <vt:lpstr>Anomie</vt:lpstr>
      <vt:lpstr>Leisure Boredom</vt:lpstr>
      <vt:lpstr>Differential Association</vt:lpstr>
      <vt:lpstr>Retreatist Lifestyles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Meanings of Leisure</dc:title>
  <dc:creator>P Setser</dc:creator>
  <cp:lastModifiedBy>Marissa Willison</cp:lastModifiedBy>
  <cp:revision>38</cp:revision>
  <dcterms:created xsi:type="dcterms:W3CDTF">2016-09-30T17:12:17Z</dcterms:created>
  <dcterms:modified xsi:type="dcterms:W3CDTF">2020-01-20T23:00:40Z</dcterms:modified>
</cp:coreProperties>
</file>