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58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9258" y="2654988"/>
            <a:ext cx="793723" cy="2685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48159" y="994867"/>
            <a:ext cx="1526390" cy="181880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2332325" y="1516706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5">
                <a:moveTo>
                  <a:pt x="0" y="0"/>
                </a:moveTo>
                <a:lnTo>
                  <a:pt x="915834" y="0"/>
                </a:lnTo>
              </a:path>
            </a:pathLst>
          </a:custGeom>
          <a:ln w="335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332325" y="1626567"/>
            <a:ext cx="904240" cy="0"/>
          </a:xfrm>
          <a:custGeom>
            <a:avLst/>
            <a:gdLst/>
            <a:ahLst/>
            <a:cxnLst/>
            <a:rect l="l" t="t" r="r" b="b"/>
            <a:pathLst>
              <a:path w="904239">
                <a:moveTo>
                  <a:pt x="0" y="0"/>
                </a:moveTo>
                <a:lnTo>
                  <a:pt x="903623" y="0"/>
                </a:lnTo>
              </a:path>
            </a:pathLst>
          </a:custGeom>
          <a:ln w="213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774551" y="1940891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>
                <a:moveTo>
                  <a:pt x="0" y="0"/>
                </a:moveTo>
                <a:lnTo>
                  <a:pt x="402967" y="0"/>
                </a:lnTo>
              </a:path>
            </a:pathLst>
          </a:custGeom>
          <a:ln w="36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96690" y="2746539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4">
                <a:moveTo>
                  <a:pt x="0" y="0"/>
                </a:moveTo>
                <a:lnTo>
                  <a:pt x="696034" y="0"/>
                </a:lnTo>
              </a:path>
            </a:pathLst>
          </a:custGeom>
          <a:ln w="30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832982" y="2786211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5">
                <a:moveTo>
                  <a:pt x="0" y="0"/>
                </a:moveTo>
                <a:lnTo>
                  <a:pt x="696034" y="0"/>
                </a:lnTo>
              </a:path>
            </a:pathLst>
          </a:custGeom>
          <a:ln w="488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3978" y="2007026"/>
            <a:ext cx="2264443" cy="864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9337" y="3391224"/>
            <a:ext cx="6153724" cy="5596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1769" y="9570835"/>
            <a:ext cx="248285" cy="17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5394" y="867981"/>
            <a:ext cx="4732655" cy="649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315" marR="5080" indent="-349250">
              <a:lnSpc>
                <a:spcPct val="100000"/>
              </a:lnSpc>
              <a:spcBef>
                <a:spcPts val="100"/>
              </a:spcBef>
            </a:pPr>
            <a:r>
              <a:rPr sz="2050" b="1" u="heavy" spc="30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EI</a:t>
            </a:r>
            <a:r>
              <a:rPr sz="2050" b="1" u="heavy" spc="18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4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000" u="heavy" spc="3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b="1" u="heavy" spc="110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DELUXE</a:t>
            </a:r>
            <a:r>
              <a:rPr sz="2050" b="1" u="heavy" spc="229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b="1" u="heavy" spc="80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sz="2050" b="1" spc="-500" dirty="0">
                <a:solidFill>
                  <a:srgbClr val="FF0505"/>
                </a:solidFill>
                <a:latin typeface="Times New Roman"/>
                <a:cs typeface="Times New Roman"/>
              </a:rPr>
              <a:t> </a:t>
            </a:r>
            <a:r>
              <a:rPr sz="2050" b="1" u="heavy" spc="80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TROUBLE</a:t>
            </a:r>
            <a:r>
              <a:rPr sz="2050" b="1" u="heavy" spc="22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b="1" u="heavy" spc="10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SHOOTING</a:t>
            </a:r>
            <a:r>
              <a:rPr sz="2050" b="1" u="heavy" spc="350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b="1" u="heavy" spc="145" dirty="0">
                <a:solidFill>
                  <a:srgbClr val="FF0505"/>
                </a:solidFill>
                <a:uFill>
                  <a:solidFill>
                    <a:srgbClr val="FF0505"/>
                  </a:solidFill>
                </a:uFill>
                <a:latin typeface="Times New Roman"/>
                <a:cs typeface="Times New Roman"/>
              </a:rPr>
              <a:t>GUIDE</a:t>
            </a: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1865" y="4698366"/>
            <a:ext cx="1609725" cy="640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635">
              <a:lnSpc>
                <a:spcPct val="99400"/>
              </a:lnSpc>
              <a:spcBef>
                <a:spcPts val="110"/>
              </a:spcBef>
            </a:pP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Module </a:t>
            </a: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Error</a:t>
            </a:r>
            <a:r>
              <a:rPr sz="13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A0A0A"/>
                </a:solidFill>
                <a:latin typeface="Arial"/>
                <a:cs typeface="Arial"/>
              </a:rPr>
              <a:t>Codes </a:t>
            </a:r>
            <a:r>
              <a:rPr sz="1350" spc="-3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350" spc="1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Module </a:t>
            </a:r>
            <a:r>
              <a:rPr sz="13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rgbClr val="0A0A0A"/>
                </a:solidFill>
                <a:latin typeface="Arial"/>
                <a:cs typeface="Arial"/>
              </a:rPr>
              <a:t>AC</a:t>
            </a:r>
            <a:r>
              <a:rPr sz="1350" spc="7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rgbClr val="0A0A0A"/>
                </a:solidFill>
                <a:latin typeface="Arial"/>
                <a:cs typeface="Arial"/>
              </a:rPr>
              <a:t>Adaptor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999" y="1921325"/>
            <a:ext cx="5715000" cy="28009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algn="ctr">
              <a:lnSpc>
                <a:spcPts val="1590"/>
              </a:lnSpc>
              <a:spcBef>
                <a:spcPts val="180"/>
              </a:spcBef>
            </a:pPr>
            <a:r>
              <a:rPr sz="1350" b="1" spc="30" dirty="0">
                <a:solidFill>
                  <a:srgbClr val="FF1F1F"/>
                </a:solidFill>
                <a:latin typeface="Arial"/>
                <a:cs typeface="Arial"/>
              </a:rPr>
              <a:t>***</a:t>
            </a:r>
            <a:r>
              <a:rPr sz="1350" b="1" spc="30" dirty="0">
                <a:solidFill>
                  <a:srgbClr val="FF0505"/>
                </a:solidFill>
                <a:latin typeface="Arial"/>
                <a:cs typeface="Arial"/>
              </a:rPr>
              <a:t>PLEASE</a:t>
            </a:r>
            <a:r>
              <a:rPr sz="1350" b="1" spc="-4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0505"/>
                </a:solidFill>
                <a:latin typeface="Arial"/>
                <a:cs typeface="Arial"/>
              </a:rPr>
              <a:t>MAKE</a:t>
            </a:r>
            <a:r>
              <a:rPr sz="1350" b="1" spc="8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0505"/>
                </a:solidFill>
                <a:latin typeface="Arial"/>
                <a:cs typeface="Arial"/>
              </a:rPr>
              <a:t>SURE</a:t>
            </a:r>
            <a:r>
              <a:rPr sz="1350" b="1" spc="114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TO</a:t>
            </a:r>
            <a:r>
              <a:rPr sz="1350" b="1" spc="3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0505"/>
                </a:solidFill>
                <a:latin typeface="Arial"/>
                <a:cs typeface="Arial"/>
              </a:rPr>
              <a:t>LEARN</a:t>
            </a:r>
            <a:r>
              <a:rPr sz="1350" b="1" spc="12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THE</a:t>
            </a:r>
            <a:r>
              <a:rPr sz="1350" b="1" spc="2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0505"/>
                </a:solidFill>
                <a:latin typeface="Arial"/>
                <a:cs typeface="Arial"/>
              </a:rPr>
              <a:t>REMOTE</a:t>
            </a:r>
            <a:r>
              <a:rPr sz="1350" b="1" spc="10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TO</a:t>
            </a:r>
            <a:r>
              <a:rPr sz="1350" b="1" spc="8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THE</a:t>
            </a:r>
            <a:r>
              <a:rPr sz="1350" b="1" spc="2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0505"/>
                </a:solidFill>
                <a:latin typeface="Arial"/>
                <a:cs typeface="Arial"/>
              </a:rPr>
              <a:t>SYSTEM </a:t>
            </a:r>
            <a:r>
              <a:rPr sz="1350" b="1" spc="-36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FF0505"/>
                </a:solidFill>
                <a:latin typeface="Arial"/>
                <a:cs typeface="Arial"/>
              </a:rPr>
              <a:t>(REFER</a:t>
            </a:r>
            <a:r>
              <a:rPr sz="1350" b="1" spc="15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TO</a:t>
            </a:r>
            <a:r>
              <a:rPr sz="1350" b="1" spc="4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45" dirty="0">
                <a:solidFill>
                  <a:srgbClr val="FF0505"/>
                </a:solidFill>
                <a:latin typeface="Arial"/>
                <a:cs typeface="Arial"/>
              </a:rPr>
              <a:t>PG</a:t>
            </a:r>
            <a:r>
              <a:rPr sz="1350" b="1" spc="-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45" dirty="0">
                <a:solidFill>
                  <a:srgbClr val="FF0505"/>
                </a:solidFill>
                <a:latin typeface="Arial"/>
                <a:cs typeface="Arial"/>
              </a:rPr>
              <a:t>6)</a:t>
            </a:r>
            <a:r>
              <a:rPr sz="1350" b="1" spc="-5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0505"/>
                </a:solidFill>
                <a:latin typeface="Arial"/>
                <a:cs typeface="Arial"/>
              </a:rPr>
              <a:t>AND</a:t>
            </a:r>
            <a:r>
              <a:rPr sz="1350" b="1" spc="5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0505"/>
                </a:solidFill>
                <a:latin typeface="Arial"/>
                <a:cs typeface="Arial"/>
              </a:rPr>
              <a:t>CHECK</a:t>
            </a:r>
            <a:r>
              <a:rPr sz="1350" b="1" spc="14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0505"/>
                </a:solidFill>
                <a:latin typeface="Arial"/>
                <a:cs typeface="Arial"/>
              </a:rPr>
              <a:t>THE</a:t>
            </a:r>
            <a:r>
              <a:rPr sz="1350" b="1" spc="70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FF0505"/>
                </a:solidFill>
                <a:latin typeface="Arial"/>
                <a:cs typeface="Arial"/>
              </a:rPr>
              <a:t>BATTERIES</a:t>
            </a:r>
            <a:r>
              <a:rPr sz="1350" b="1" spc="125" dirty="0">
                <a:solidFill>
                  <a:srgbClr val="FF0505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0505"/>
                </a:solidFill>
                <a:latin typeface="Arial"/>
                <a:cs typeface="Arial"/>
              </a:rPr>
              <a:t>FIRST!!!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Arial"/>
              <a:cs typeface="Arial"/>
            </a:endParaRPr>
          </a:p>
          <a:p>
            <a:pPr marL="1050290" marR="1042035" algn="ctr">
              <a:lnSpc>
                <a:spcPct val="98400"/>
              </a:lnSpc>
            </a:pPr>
            <a:r>
              <a:rPr sz="1750" b="1" i="1" spc="5" dirty="0">
                <a:solidFill>
                  <a:srgbClr val="0A0A0A"/>
                </a:solidFill>
                <a:latin typeface="Arial"/>
                <a:cs typeface="Arial"/>
              </a:rPr>
              <a:t>(American</a:t>
            </a:r>
            <a:r>
              <a:rPr sz="1750" b="1" i="1" spc="1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750" b="1" i="1" spc="15" dirty="0">
                <a:solidFill>
                  <a:srgbClr val="0A0A0A"/>
                </a:solidFill>
                <a:latin typeface="Arial"/>
                <a:cs typeface="Arial"/>
              </a:rPr>
              <a:t>Flame</a:t>
            </a:r>
            <a:r>
              <a:rPr sz="1750" b="1" i="1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750" b="1" i="1" spc="5" dirty="0">
                <a:solidFill>
                  <a:srgbClr val="0A0A0A"/>
                </a:solidFill>
                <a:latin typeface="Arial"/>
                <a:cs typeface="Arial"/>
              </a:rPr>
              <a:t>AF-4000</a:t>
            </a:r>
            <a:r>
              <a:rPr sz="1750" b="1" i="1" spc="10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750" b="1" i="1" spc="10" dirty="0">
                <a:solidFill>
                  <a:srgbClr val="0A0A0A"/>
                </a:solidFill>
                <a:latin typeface="Arial"/>
                <a:cs typeface="Arial"/>
              </a:rPr>
              <a:t>Series) </a:t>
            </a:r>
            <a:r>
              <a:rPr sz="1750" b="1" i="1" spc="-47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550" i="1" spc="5" dirty="0">
                <a:solidFill>
                  <a:srgbClr val="0A0A0A"/>
                </a:solidFill>
                <a:latin typeface="Arial"/>
                <a:cs typeface="Arial"/>
              </a:rPr>
              <a:t>Intermittent  </a:t>
            </a:r>
            <a:r>
              <a:rPr sz="1550" i="1" spc="15" dirty="0">
                <a:solidFill>
                  <a:srgbClr val="0A0A0A"/>
                </a:solidFill>
                <a:latin typeface="Arial"/>
                <a:cs typeface="Arial"/>
              </a:rPr>
              <a:t>Pilot </a:t>
            </a:r>
            <a:r>
              <a:rPr sz="1550" i="1" spc="5" dirty="0">
                <a:solidFill>
                  <a:srgbClr val="0A0A0A"/>
                </a:solidFill>
                <a:latin typeface="Arial"/>
                <a:cs typeface="Arial"/>
              </a:rPr>
              <a:t>Ignition  </a:t>
            </a:r>
            <a:r>
              <a:rPr sz="1550" i="1" spc="10" dirty="0">
                <a:solidFill>
                  <a:srgbClr val="0A0A0A"/>
                </a:solidFill>
                <a:latin typeface="Arial"/>
                <a:cs typeface="Arial"/>
              </a:rPr>
              <a:t>System </a:t>
            </a:r>
            <a:r>
              <a:rPr sz="1550" i="1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550" i="1" spc="10" dirty="0">
                <a:solidFill>
                  <a:srgbClr val="0A0A0A"/>
                </a:solidFill>
                <a:latin typeface="Arial"/>
                <a:cs typeface="Arial"/>
              </a:rPr>
              <a:t>Trouble</a:t>
            </a:r>
            <a:r>
              <a:rPr sz="1550" i="1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550" i="1" dirty="0">
                <a:solidFill>
                  <a:srgbClr val="0A0A0A"/>
                </a:solidFill>
                <a:latin typeface="Arial"/>
                <a:cs typeface="Arial"/>
              </a:rPr>
              <a:t>Shooting</a:t>
            </a:r>
            <a:r>
              <a:rPr sz="1550" i="1" spc="1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550" i="1" spc="20" dirty="0">
                <a:solidFill>
                  <a:srgbClr val="0A0A0A"/>
                </a:solidFill>
                <a:latin typeface="Arial"/>
                <a:cs typeface="Arial"/>
              </a:rPr>
              <a:t>Guide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sz="1350" b="1" u="heavy" spc="15" dirty="0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Arial"/>
                <a:cs typeface="Arial"/>
              </a:rPr>
              <a:t>Contents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Arial"/>
              <a:cs typeface="Arial"/>
            </a:endParaRPr>
          </a:p>
          <a:p>
            <a:pPr marL="1623060" marR="1584960" indent="-1270" algn="ctr">
              <a:lnSpc>
                <a:spcPts val="1590"/>
              </a:lnSpc>
              <a:spcBef>
                <a:spcPts val="5"/>
              </a:spcBef>
              <a:tabLst>
                <a:tab pos="3453129" algn="l"/>
              </a:tabLst>
            </a:pPr>
            <a:r>
              <a:rPr sz="1350" spc="30" dirty="0">
                <a:solidFill>
                  <a:srgbClr val="0A0A0A"/>
                </a:solidFill>
                <a:latin typeface="Arial"/>
                <a:cs typeface="Arial"/>
              </a:rPr>
              <a:t>IPI</a:t>
            </a:r>
            <a:r>
              <a:rPr sz="13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System</a:t>
            </a:r>
            <a:r>
              <a:rPr sz="13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A0A0A"/>
                </a:solidFill>
                <a:latin typeface="Arial"/>
                <a:cs typeface="Arial"/>
              </a:rPr>
              <a:t>Overview	</a:t>
            </a: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Pgs. 2-6 </a:t>
            </a:r>
            <a:r>
              <a:rPr sz="1350" spc="-3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Module</a:t>
            </a:r>
            <a:r>
              <a:rPr sz="1350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rgbClr val="0A0A0A"/>
                </a:solidFill>
                <a:latin typeface="Arial"/>
                <a:cs typeface="Arial"/>
              </a:rPr>
              <a:t>Audible</a:t>
            </a:r>
            <a:r>
              <a:rPr sz="1350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A0A0A"/>
                </a:solidFill>
                <a:latin typeface="Arial"/>
                <a:cs typeface="Arial"/>
              </a:rPr>
              <a:t>Alerts</a:t>
            </a:r>
            <a:r>
              <a:rPr sz="13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Pgs.</a:t>
            </a:r>
            <a:r>
              <a:rPr sz="1350" spc="6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6-7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3877" y="4698366"/>
            <a:ext cx="692150" cy="640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Pgs.</a:t>
            </a:r>
            <a:r>
              <a:rPr sz="1350" spc="-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7-8 </a:t>
            </a:r>
            <a:r>
              <a:rPr sz="1350" spc="-3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20" dirty="0">
                <a:solidFill>
                  <a:srgbClr val="0A0A0A"/>
                </a:solidFill>
                <a:latin typeface="Arial"/>
                <a:cs typeface="Arial"/>
              </a:rPr>
              <a:t>Pg.9 </a:t>
            </a:r>
            <a:r>
              <a:rPr sz="1350" spc="1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20" dirty="0">
                <a:solidFill>
                  <a:srgbClr val="0A0A0A"/>
                </a:solidFill>
                <a:latin typeface="Arial"/>
                <a:cs typeface="Arial"/>
              </a:rPr>
              <a:t>Pg.9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9784" y="5723735"/>
            <a:ext cx="143192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Troubleshooting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2513" y="5925147"/>
            <a:ext cx="88201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30" dirty="0">
                <a:solidFill>
                  <a:srgbClr val="0A0A0A"/>
                </a:solidFill>
                <a:latin typeface="Arial"/>
                <a:cs typeface="Arial"/>
              </a:rPr>
              <a:t>IPI</a:t>
            </a:r>
            <a:r>
              <a:rPr sz="1350" spc="-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4212" y="6132662"/>
            <a:ext cx="132842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Wiring</a:t>
            </a:r>
            <a:r>
              <a:rPr sz="1350" spc="-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rgbClr val="0A0A0A"/>
                </a:solidFill>
                <a:latin typeface="Arial"/>
                <a:cs typeface="Arial"/>
              </a:rPr>
              <a:t>Diagrams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3877" y="5925147"/>
            <a:ext cx="883285" cy="439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Pgs. </a:t>
            </a:r>
            <a:r>
              <a:rPr sz="1350" spc="5" dirty="0">
                <a:solidFill>
                  <a:srgbClr val="212121"/>
                </a:solidFill>
                <a:latin typeface="Arial"/>
                <a:cs typeface="Arial"/>
              </a:rPr>
              <a:t>10-16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50" spc="15" dirty="0">
                <a:solidFill>
                  <a:srgbClr val="0A0A0A"/>
                </a:solidFill>
                <a:latin typeface="Arial"/>
                <a:cs typeface="Arial"/>
              </a:rPr>
              <a:t>Pgs.</a:t>
            </a:r>
            <a:r>
              <a:rPr sz="1350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spc="25" dirty="0">
                <a:solidFill>
                  <a:srgbClr val="212121"/>
                </a:solidFill>
                <a:latin typeface="Arial"/>
                <a:cs typeface="Arial"/>
              </a:rPr>
              <a:t>17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3552" y="7641724"/>
            <a:ext cx="6129655" cy="3448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765175" marR="5080" indent="-753110">
              <a:lnSpc>
                <a:spcPts val="1250"/>
              </a:lnSpc>
              <a:spcBef>
                <a:spcPts val="150"/>
              </a:spcBef>
            </a:pP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order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trouble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shoot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any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product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important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understand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basic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operation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functions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product.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050" spc="-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follow</a:t>
            </a:r>
            <a:r>
              <a:rPr sz="1050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information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assist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you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through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this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process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1599" y="8365484"/>
            <a:ext cx="5175885" cy="61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b="1" i="1" spc="15" dirty="0">
                <a:solidFill>
                  <a:srgbClr val="0A0A0A"/>
                </a:solidFill>
                <a:latin typeface="Arial"/>
                <a:cs typeface="Arial"/>
              </a:rPr>
              <a:t>System</a:t>
            </a:r>
            <a:r>
              <a:rPr sz="1550" b="1" i="1" spc="7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550" b="1" i="1" dirty="0">
                <a:solidFill>
                  <a:srgbClr val="0A0A0A"/>
                </a:solidFill>
                <a:latin typeface="Arial"/>
                <a:cs typeface="Arial"/>
              </a:rPr>
              <a:t>Overview:</a:t>
            </a:r>
            <a:endParaRPr sz="15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75"/>
              </a:spcBef>
            </a:pPr>
            <a:r>
              <a:rPr sz="1150" b="1" i="1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150" b="1" i="1" spc="-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-10" dirty="0">
                <a:solidFill>
                  <a:srgbClr val="0A0A0A"/>
                </a:solidFill>
                <a:latin typeface="Arial"/>
                <a:cs typeface="Arial"/>
              </a:rPr>
              <a:t>IP/</a:t>
            </a:r>
            <a:r>
              <a:rPr sz="1150" b="1" i="1" spc="10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0A0A0A"/>
                </a:solidFill>
                <a:latin typeface="Arial"/>
                <a:cs typeface="Arial"/>
              </a:rPr>
              <a:t>(Intermittent</a:t>
            </a:r>
            <a:r>
              <a:rPr sz="1150" b="1" i="1" spc="1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0A0A0A"/>
                </a:solidFill>
                <a:latin typeface="Arial"/>
                <a:cs typeface="Arial"/>
              </a:rPr>
              <a:t>Pilot</a:t>
            </a:r>
            <a:r>
              <a:rPr sz="1150" b="1" i="1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5" dirty="0">
                <a:solidFill>
                  <a:srgbClr val="0A0A0A"/>
                </a:solidFill>
                <a:latin typeface="Arial"/>
                <a:cs typeface="Arial"/>
              </a:rPr>
              <a:t>Ignition)</a:t>
            </a:r>
            <a:r>
              <a:rPr sz="1150" b="1" i="1" spc="1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0A0A0A"/>
                </a:solidFill>
                <a:latin typeface="Arial"/>
                <a:cs typeface="Arial"/>
              </a:rPr>
              <a:t>system</a:t>
            </a:r>
            <a:r>
              <a:rPr sz="1150" b="1" i="1" spc="1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0A0A0A"/>
                </a:solidFill>
                <a:latin typeface="Arial"/>
                <a:cs typeface="Arial"/>
              </a:rPr>
              <a:t>consist</a:t>
            </a:r>
            <a:r>
              <a:rPr sz="1150" b="1" i="1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0A0A0A"/>
                </a:solidFill>
                <a:latin typeface="Arial"/>
                <a:cs typeface="Arial"/>
              </a:rPr>
              <a:t>of</a:t>
            </a:r>
            <a:r>
              <a:rPr sz="1150" b="1" i="1" spc="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0A0A0A"/>
                </a:solidFill>
                <a:latin typeface="Arial"/>
                <a:cs typeface="Arial"/>
              </a:rPr>
              <a:t>five</a:t>
            </a:r>
            <a:r>
              <a:rPr sz="1150" b="1" i="1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dirty="0">
                <a:solidFill>
                  <a:srgbClr val="0A0A0A"/>
                </a:solidFill>
                <a:latin typeface="Arial"/>
                <a:cs typeface="Arial"/>
              </a:rPr>
              <a:t>primary</a:t>
            </a:r>
            <a:r>
              <a:rPr sz="1150" b="1" i="1" spc="1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0A0A0A"/>
                </a:solidFill>
                <a:latin typeface="Arial"/>
                <a:cs typeface="Arial"/>
              </a:rPr>
              <a:t>parts: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8A1125-DA5B-4087-A7A8-7E95D4A91977}"/>
              </a:ext>
            </a:extLst>
          </p:cNvPr>
          <p:cNvSpPr txBox="1"/>
          <p:nvPr/>
        </p:nvSpPr>
        <p:spPr>
          <a:xfrm>
            <a:off x="6248049" y="9448800"/>
            <a:ext cx="129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07.06.21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350" y="1199091"/>
            <a:ext cx="40703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Fig.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212121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10</a:t>
            </a:fld>
            <a:endParaRPr spc="40" dirty="0"/>
          </a:p>
        </p:txBody>
      </p:sp>
      <p:sp>
        <p:nvSpPr>
          <p:cNvPr id="3" name="object 3"/>
          <p:cNvSpPr txBox="1"/>
          <p:nvPr/>
        </p:nvSpPr>
        <p:spPr>
          <a:xfrm>
            <a:off x="1483436" y="2368906"/>
            <a:ext cx="77787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4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950" spc="-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212121"/>
                </a:solidFill>
                <a:latin typeface="Arial"/>
                <a:cs typeface="Arial"/>
              </a:rPr>
              <a:t>AC</a:t>
            </a:r>
            <a:r>
              <a:rPr sz="9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212121"/>
                </a:solidFill>
                <a:latin typeface="Arial"/>
                <a:cs typeface="Arial"/>
              </a:rPr>
              <a:t>Power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635">
              <a:lnSpc>
                <a:spcPct val="100000"/>
              </a:lnSpc>
              <a:spcBef>
                <a:spcPts val="105"/>
              </a:spcBef>
            </a:pPr>
            <a:r>
              <a:rPr sz="5500" b="1" spc="-325" dirty="0">
                <a:solidFill>
                  <a:srgbClr val="080808"/>
                </a:solidFill>
                <a:latin typeface="Arial"/>
                <a:cs typeface="Arial"/>
              </a:rPr>
              <a:t>L</a:t>
            </a:r>
            <a:r>
              <a:rPr spc="25" dirty="0"/>
              <a:t>Fa</a:t>
            </a:r>
            <a:r>
              <a:rPr spc="30" dirty="0"/>
              <a:t>n</a:t>
            </a:r>
            <a:r>
              <a:rPr spc="50" dirty="0"/>
              <a:t> </a:t>
            </a:r>
            <a:r>
              <a:rPr spc="10" dirty="0"/>
              <a:t>Outlet</a:t>
            </a:r>
            <a:endParaRPr sz="5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9337" y="3391224"/>
            <a:ext cx="6117590" cy="559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algn="ctr">
              <a:lnSpc>
                <a:spcPct val="100000"/>
              </a:lnSpc>
              <a:spcBef>
                <a:spcPts val="100"/>
              </a:spcBef>
            </a:pPr>
            <a:r>
              <a:rPr sz="1550" b="1" i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TROUBLE</a:t>
            </a:r>
            <a:r>
              <a:rPr sz="1550" b="1" i="1" u="heavy" spc="15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550" b="1" i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SHOOTING</a:t>
            </a:r>
            <a:r>
              <a:rPr sz="1550" b="1" i="1" u="heavy" spc="12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550" b="1" i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SECTION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Arial"/>
              <a:cs typeface="Arial"/>
            </a:endParaRPr>
          </a:p>
          <a:p>
            <a:pPr marL="15240" marR="15240" indent="-1270">
              <a:lnSpc>
                <a:spcPct val="100400"/>
              </a:lnSpc>
            </a:pP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Before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trouble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shooting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be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you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look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obvious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things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such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frayed</a:t>
            </a:r>
            <a:r>
              <a:rPr sz="1050" spc="-1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383838"/>
                </a:solidFill>
                <a:latin typeface="Arial"/>
                <a:cs typeface="Arial"/>
              </a:rPr>
              <a:t>/damage</a:t>
            </a:r>
            <a:r>
              <a:rPr sz="1050" spc="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wires,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loose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or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disconnected</a:t>
            </a:r>
            <a:r>
              <a:rPr sz="1050" spc="1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wires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properly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components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addition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double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low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rate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screw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verify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switches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appliance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your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servicing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with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reference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guide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page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18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sz="1350" b="1" spc="30" dirty="0">
                <a:solidFill>
                  <a:srgbClr val="080808"/>
                </a:solidFill>
                <a:latin typeface="Arial"/>
                <a:cs typeface="Arial"/>
              </a:rPr>
              <a:t>Main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 Control</a:t>
            </a:r>
            <a:r>
              <a:rPr sz="1350" b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80808"/>
                </a:solidFill>
                <a:latin typeface="Arial"/>
                <a:cs typeface="Arial"/>
              </a:rPr>
              <a:t>Module</a:t>
            </a:r>
            <a:r>
              <a:rPr sz="1350" b="1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Will</a:t>
            </a:r>
            <a:r>
              <a:rPr sz="1350" b="1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Not 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Learn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Hand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Held</a:t>
            </a:r>
            <a:r>
              <a:rPr sz="1350" b="1" spc="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Transmitter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16510" marR="143510" indent="-4445">
              <a:lnSpc>
                <a:spcPct val="10300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REMOTE/OFF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switch,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side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fig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1,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9)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REMOTE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15240" marR="37465" indent="1905">
              <a:lnSpc>
                <a:spcPts val="1250"/>
              </a:lnSpc>
              <a:buClr>
                <a:srgbClr val="080808"/>
              </a:buClr>
              <a:buAutoNum type="arabicPeriod"/>
              <a:tabLst>
                <a:tab pos="173355" algn="l"/>
              </a:tabLst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batteries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are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installed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proper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direction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are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weak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-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Individual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battery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less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than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1.4V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AA</a:t>
            </a:r>
            <a:r>
              <a:rPr sz="105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-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AAA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5240" marR="5080">
              <a:lnSpc>
                <a:spcPct val="98900"/>
              </a:lnSpc>
              <a:buAutoNum type="arabicPeriod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Verify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sending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signal.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transmitters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LCD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display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indicate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4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050" b="1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100" b="1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050" b="1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depending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which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being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pressed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08080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Buttons</a:t>
            </a:r>
            <a:r>
              <a:rPr sz="1050" u="heavy" spc="100" dirty="0">
                <a:solidFill>
                  <a:srgbClr val="08080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should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3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be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pressed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u="heavy" spc="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and</a:t>
            </a:r>
            <a:r>
              <a:rPr sz="1050" u="heavy" spc="8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held</a:t>
            </a:r>
            <a:r>
              <a:rPr sz="1050" u="heavy" spc="3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08080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for</a:t>
            </a:r>
            <a:r>
              <a:rPr sz="1050" u="heavy" spc="70" dirty="0">
                <a:solidFill>
                  <a:srgbClr val="08080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3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1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to</a:t>
            </a:r>
            <a:r>
              <a:rPr sz="1050" u="heavy" spc="4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2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seconds</a:t>
            </a:r>
            <a:r>
              <a:rPr sz="1050" u="heavy" spc="8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to</a:t>
            </a:r>
            <a:r>
              <a:rPr sz="1050" u="heavy" spc="3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ensure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that</a:t>
            </a:r>
            <a:r>
              <a:rPr sz="1050" u="heavy" spc="8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a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complete</a:t>
            </a:r>
            <a:r>
              <a:rPr sz="1050" u="heavy" spc="9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signal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is</a:t>
            </a:r>
            <a:r>
              <a:rPr sz="1050" u="heavy" spc="5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sent</a:t>
            </a:r>
            <a:r>
              <a:rPr sz="1050" u="heavy" spc="7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and</a:t>
            </a:r>
            <a:r>
              <a:rPr sz="1050" u="heavy" spc="4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an</a:t>
            </a:r>
            <a:r>
              <a:rPr sz="1050" u="heavy" spc="3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audible</a:t>
            </a:r>
            <a:r>
              <a:rPr sz="1050" u="heavy" spc="6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48484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"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beep</a:t>
            </a:r>
            <a:r>
              <a:rPr sz="1050" u="heavy" spc="20" dirty="0">
                <a:solidFill>
                  <a:srgbClr val="48484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"</a:t>
            </a:r>
            <a:r>
              <a:rPr sz="1050" u="heavy" spc="5" dirty="0">
                <a:solidFill>
                  <a:srgbClr val="484848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1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can</a:t>
            </a:r>
            <a:r>
              <a:rPr sz="1050" u="heavy" spc="4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sz="1050" u="heavy" spc="3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be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u="heavy" spc="2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heard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72720" indent="-16065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73355" algn="l"/>
              </a:tabLst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20-foot</a:t>
            </a:r>
            <a:r>
              <a:rPr sz="1050" spc="1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operational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range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-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receiver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2700" marR="26034" indent="2540">
              <a:lnSpc>
                <a:spcPct val="100699"/>
              </a:lnSpc>
              <a:buAutoNum type="arabicPeriod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A/C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Power</a:t>
            </a:r>
            <a:r>
              <a:rPr sz="10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Adaptor;</a:t>
            </a:r>
            <a:r>
              <a:rPr sz="1050" spc="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leads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</a:t>
            </a:r>
            <a:r>
              <a:rPr sz="1050" spc="-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securely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POWER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terminals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fig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1,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9)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Test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using a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multi-meter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Unplug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two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(2)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spade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POWER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connection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plugged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120VAC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4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Using</a:t>
            </a:r>
            <a:r>
              <a:rPr sz="10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meter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setting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insert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leads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spade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7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VDC,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minimum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5.4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less</a:t>
            </a:r>
            <a:r>
              <a:rPr sz="1050" spc="-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than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5.4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VDC,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adaptor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3970" marR="196215" indent="1270">
              <a:lnSpc>
                <a:spcPct val="10040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Press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learn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release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after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10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seconds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5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You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three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(3)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long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audible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beeps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indicating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all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codes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have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cleared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Next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press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release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learn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(you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single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audible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beep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receiver),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immediately</a:t>
            </a:r>
            <a:r>
              <a:rPr sz="1050" spc="1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press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</a:t>
            </a:r>
            <a:r>
              <a:rPr sz="1050" spc="1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hand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(you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series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four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rapid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beeps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5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11</a:t>
            </a:fld>
            <a:endParaRPr spc="40" dirty="0"/>
          </a:p>
        </p:txBody>
      </p:sp>
      <p:sp>
        <p:nvSpPr>
          <p:cNvPr id="2" name="object 2"/>
          <p:cNvSpPr txBox="1"/>
          <p:nvPr/>
        </p:nvSpPr>
        <p:spPr>
          <a:xfrm>
            <a:off x="809337" y="876120"/>
            <a:ext cx="6141720" cy="80498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5875" marR="5080" indent="635">
              <a:lnSpc>
                <a:spcPct val="101099"/>
              </a:lnSpc>
              <a:spcBef>
                <a:spcPts val="85"/>
              </a:spcBef>
            </a:pP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succession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indicating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code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been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learned)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no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beeps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heard at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anytime,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lgnitor</a:t>
            </a:r>
            <a:r>
              <a:rPr sz="1350" b="1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Will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 Not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Spark</a:t>
            </a:r>
            <a:endParaRPr sz="1350">
              <a:latin typeface="Arial"/>
              <a:cs typeface="Arial"/>
            </a:endParaRPr>
          </a:p>
          <a:p>
            <a:pPr marL="15875" marR="174625" indent="-3810">
              <a:lnSpc>
                <a:spcPct val="103000"/>
              </a:lnSpc>
              <a:spcBef>
                <a:spcPts val="1335"/>
              </a:spcBef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</a:t>
            </a:r>
            <a:r>
              <a:rPr sz="1050" spc="10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ignitor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properly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4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ignitor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pg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-27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6)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4604" marR="170180" indent="1905">
              <a:lnSpc>
                <a:spcPts val="1250"/>
              </a:lnSpc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power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supplied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 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AC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See </a:t>
            </a:r>
            <a:r>
              <a:rPr sz="1000" b="1" spc="-1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00" b="1" spc="-120" dirty="0">
                <a:solidFill>
                  <a:srgbClr val="0A0A0A"/>
                </a:solidFill>
                <a:latin typeface="Arial"/>
                <a:cs typeface="Arial"/>
              </a:rPr>
              <a:t>M</a:t>
            </a:r>
            <a:r>
              <a:rPr sz="1000" b="1" spc="-114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0A0A0A"/>
                </a:solidFill>
                <a:latin typeface="Arial"/>
                <a:cs typeface="Arial"/>
              </a:rPr>
              <a:t>ain </a:t>
            </a:r>
            <a:r>
              <a:rPr sz="1000" b="1" spc="40" dirty="0">
                <a:solidFill>
                  <a:srgbClr val="0A0A0A"/>
                </a:solidFill>
                <a:latin typeface="Arial"/>
                <a:cs typeface="Arial"/>
              </a:rPr>
              <a:t>Control </a:t>
            </a:r>
            <a:r>
              <a:rPr sz="1000" b="1" spc="55" dirty="0">
                <a:solidFill>
                  <a:srgbClr val="0A0A0A"/>
                </a:solidFill>
                <a:latin typeface="Arial"/>
                <a:cs typeface="Arial"/>
              </a:rPr>
              <a:t>Module </a:t>
            </a:r>
            <a:r>
              <a:rPr sz="1000" b="1" spc="35" dirty="0">
                <a:solidFill>
                  <a:srgbClr val="0A0A0A"/>
                </a:solidFill>
                <a:latin typeface="Arial"/>
                <a:cs typeface="Arial"/>
              </a:rPr>
              <a:t>Will </a:t>
            </a:r>
            <a:r>
              <a:rPr sz="1000" b="1" spc="45" dirty="0">
                <a:solidFill>
                  <a:srgbClr val="0A0A0A"/>
                </a:solidFill>
                <a:latin typeface="Arial"/>
                <a:cs typeface="Arial"/>
              </a:rPr>
              <a:t>Not </a:t>
            </a:r>
            <a:r>
              <a:rPr sz="1000" b="1" spc="50" dirty="0">
                <a:solidFill>
                  <a:srgbClr val="0A0A0A"/>
                </a:solidFill>
                <a:latin typeface="Arial"/>
                <a:cs typeface="Arial"/>
              </a:rPr>
              <a:t>Learn </a:t>
            </a:r>
            <a:r>
              <a:rPr sz="1000" b="1" spc="55" dirty="0">
                <a:solidFill>
                  <a:srgbClr val="0A0A0A"/>
                </a:solidFill>
                <a:latin typeface="Arial"/>
                <a:cs typeface="Arial"/>
              </a:rPr>
              <a:t>Hand </a:t>
            </a:r>
            <a:r>
              <a:rPr sz="1000" b="1" spc="-26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00" b="1" spc="55" dirty="0">
                <a:solidFill>
                  <a:srgbClr val="0A0A0A"/>
                </a:solidFill>
                <a:latin typeface="Arial"/>
                <a:cs typeface="Arial"/>
              </a:rPr>
              <a:t>Held</a:t>
            </a:r>
            <a:r>
              <a:rPr sz="1000" b="1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0A0A0A"/>
                </a:solidFill>
                <a:latin typeface="Arial"/>
                <a:cs typeface="Arial"/>
              </a:rPr>
              <a:t>Transmitter</a:t>
            </a:r>
            <a:r>
              <a:rPr sz="1000" b="1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00" b="1" spc="19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section;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70" dirty="0">
                <a:solidFill>
                  <a:srgbClr val="0A0A0A"/>
                </a:solidFill>
                <a:latin typeface="Arial"/>
                <a:cs typeface="Arial"/>
              </a:rPr>
              <a:t>Step#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-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test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15240" marR="92710">
              <a:lnSpc>
                <a:spcPct val="101099"/>
              </a:lnSpc>
              <a:buAutoNum type="arabicPeriod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Listen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ensure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communication</a:t>
            </a:r>
            <a:r>
              <a:rPr sz="1050" spc="1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by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beep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when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button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pressed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0A0A0A"/>
                </a:solidFill>
                <a:latin typeface="Arial"/>
                <a:cs typeface="Arial"/>
              </a:rPr>
              <a:t>ON</a:t>
            </a:r>
            <a:r>
              <a:rPr sz="1000" b="1" spc="-1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5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lgnitor</a:t>
            </a:r>
            <a:r>
              <a:rPr sz="1350" b="1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Will</a:t>
            </a:r>
            <a:r>
              <a:rPr sz="1350" b="1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Not</a:t>
            </a: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Spark</a:t>
            </a:r>
            <a:r>
              <a:rPr sz="1350" b="1" spc="9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Continued</a:t>
            </a:r>
            <a:endParaRPr sz="1350">
              <a:latin typeface="Arial"/>
              <a:cs typeface="Arial"/>
            </a:endParaRPr>
          </a:p>
          <a:p>
            <a:pPr marL="15240" marR="393700" indent="-2540">
              <a:lnSpc>
                <a:spcPct val="100000"/>
              </a:lnSpc>
              <a:spcBef>
                <a:spcPts val="1295"/>
              </a:spcBef>
              <a:buAutoNum type="arabicPeriod" startAt="4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Listen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module,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10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35" dirty="0">
                <a:solidFill>
                  <a:srgbClr val="212121"/>
                </a:solidFill>
                <a:latin typeface="Arial"/>
                <a:cs typeface="Arial"/>
              </a:rPr>
              <a:t>ticki</a:t>
            </a:r>
            <a:r>
              <a:rPr sz="1050" spc="-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ng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occurring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inside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loose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wires,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reversed</a:t>
            </a:r>
            <a:r>
              <a:rPr sz="1050" spc="1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wires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ground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4"/>
            </a:pPr>
            <a:endParaRPr sz="1150">
              <a:latin typeface="Arial"/>
              <a:cs typeface="Arial"/>
            </a:endParaRPr>
          </a:p>
          <a:p>
            <a:pPr marL="12700" marR="149225" indent="2540">
              <a:lnSpc>
                <a:spcPts val="1250"/>
              </a:lnSpc>
              <a:buAutoNum type="arabicPeriod" startAt="4"/>
              <a:tabLst>
                <a:tab pos="17589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</a:t>
            </a:r>
            <a:r>
              <a:rPr sz="1050" spc="7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ground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unpainted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metal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surface,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which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also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grounds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4"/>
            </a:pPr>
            <a:endParaRPr sz="1050">
              <a:latin typeface="Arial"/>
              <a:cs typeface="Arial"/>
            </a:endParaRPr>
          </a:p>
          <a:p>
            <a:pPr marL="172720" indent="-157480">
              <a:lnSpc>
                <a:spcPct val="100000"/>
              </a:lnSpc>
              <a:buAutoNum type="arabicPeriod" startAt="4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any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extensions,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cuts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frayed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 startAt="4"/>
            </a:pPr>
            <a:endParaRPr sz="1150">
              <a:latin typeface="Arial"/>
              <a:cs typeface="Arial"/>
            </a:endParaRPr>
          </a:p>
          <a:p>
            <a:pPr marL="12700" marR="46990" indent="1905">
              <a:lnSpc>
                <a:spcPts val="1250"/>
              </a:lnSpc>
              <a:buAutoNum type="arabicPeriod" startAt="4"/>
              <a:tabLst>
                <a:tab pos="173990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Spark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gap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assembly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may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too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large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 too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small.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Proper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gap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approximately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1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/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8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(3mm)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from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probe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hood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 startAt="4"/>
            </a:pPr>
            <a:endParaRPr sz="1100">
              <a:latin typeface="Arial"/>
              <a:cs typeface="Arial"/>
            </a:endParaRPr>
          </a:p>
          <a:p>
            <a:pPr marL="15240" marR="220345" indent="-635">
              <a:lnSpc>
                <a:spcPts val="1250"/>
              </a:lnSpc>
              <a:buAutoNum type="arabicPeriod" startAt="4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ceramic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insulators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around probe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 assembly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Ensure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insulator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cracked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broken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so,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4"/>
            </a:pPr>
            <a:endParaRPr sz="1050">
              <a:latin typeface="Arial"/>
              <a:cs typeface="Arial"/>
            </a:endParaRPr>
          </a:p>
          <a:p>
            <a:pPr marL="177165" indent="-162560">
              <a:lnSpc>
                <a:spcPct val="100000"/>
              </a:lnSpc>
              <a:buAutoNum type="arabicPeriod" startAt="4"/>
              <a:tabLst>
                <a:tab pos="177800" algn="l"/>
              </a:tabLst>
            </a:pP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lgnitor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cannot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touch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any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metal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surface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so,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adjust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as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needed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4"/>
            </a:pPr>
            <a:endParaRPr sz="1100">
              <a:latin typeface="Arial"/>
              <a:cs typeface="Arial"/>
            </a:endParaRPr>
          </a:p>
          <a:p>
            <a:pPr marL="15240" marR="114935" indent="-3175">
              <a:lnSpc>
                <a:spcPct val="100099"/>
              </a:lnSpc>
              <a:buClr>
                <a:srgbClr val="212121"/>
              </a:buClr>
              <a:buAutoNum type="arabicPeriod" startAt="4"/>
              <a:tabLst>
                <a:tab pos="247015" algn="l"/>
              </a:tabLst>
            </a:pP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Test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continuity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assembly using a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multi-meter.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Remove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wires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(ignitor)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(sensor)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Using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meter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set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continuity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touch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one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lead to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spade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other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to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probe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0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Meter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have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audible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sound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verifying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continuity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Test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ignitor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same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manner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no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continuity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found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assembly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5240" marR="368935" indent="-3175">
              <a:lnSpc>
                <a:spcPts val="1300"/>
              </a:lnSpc>
              <a:buAutoNum type="arabicPeriod" startAt="4"/>
              <a:tabLst>
                <a:tab pos="247015" algn="l"/>
              </a:tabLst>
            </a:pP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beeping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four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times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every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second?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so,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refer to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page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8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 Sensor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Safety </a:t>
            </a:r>
            <a:r>
              <a:rPr sz="1050" spc="-2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information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Pilot</a:t>
            </a:r>
            <a:r>
              <a:rPr sz="1350" b="1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Will</a:t>
            </a:r>
            <a:r>
              <a:rPr sz="1350" b="1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Not</a:t>
            </a: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Light</a:t>
            </a:r>
            <a:r>
              <a:rPr sz="1350" b="1" spc="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or</a:t>
            </a:r>
            <a:r>
              <a:rPr sz="1350" b="1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Stay</a:t>
            </a:r>
            <a:r>
              <a:rPr sz="1350" b="1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Lit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{lgnitor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Spark</a:t>
            </a:r>
            <a:r>
              <a:rPr sz="1050" spc="1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Intermittent)</a:t>
            </a:r>
            <a:endParaRPr sz="1050">
              <a:latin typeface="Arial"/>
              <a:cs typeface="Arial"/>
            </a:endParaRPr>
          </a:p>
          <a:p>
            <a:pPr marL="12700" marR="5080" indent="1905">
              <a:lnSpc>
                <a:spcPct val="100099"/>
              </a:lnSpc>
              <a:spcBef>
                <a:spcPts val="1325"/>
              </a:spcBef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It's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important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understand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functions</a:t>
            </a:r>
            <a:r>
              <a:rPr sz="1050" spc="1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Pilot</a:t>
            </a:r>
            <a:r>
              <a:rPr sz="10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Hood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path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where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gas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flows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ignited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 orifice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inside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controls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gas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flow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 </a:t>
            </a:r>
            <a:r>
              <a:rPr sz="1050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function</a:t>
            </a:r>
            <a:r>
              <a:rPr sz="1050" spc="9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lgnitor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spark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across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hood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igniting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when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arrives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function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Sensor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recognize when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flame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present,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rectify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flame,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turning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OFF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ignitor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simultaneously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sending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current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open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allowing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flow</a:t>
            </a: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burner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12</a:t>
            </a:fld>
            <a:endParaRPr spc="40" dirty="0"/>
          </a:p>
        </p:txBody>
      </p:sp>
      <p:sp>
        <p:nvSpPr>
          <p:cNvPr id="2" name="object 2"/>
          <p:cNvSpPr txBox="1"/>
          <p:nvPr/>
        </p:nvSpPr>
        <p:spPr>
          <a:xfrm>
            <a:off x="809337" y="876120"/>
            <a:ext cx="6123305" cy="81876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35" marR="5080">
              <a:lnSpc>
                <a:spcPct val="101600"/>
              </a:lnSpc>
              <a:spcBef>
                <a:spcPts val="80"/>
              </a:spcBef>
            </a:pPr>
            <a:r>
              <a:rPr sz="1050" b="1" spc="25" dirty="0">
                <a:solidFill>
                  <a:srgbClr val="080808"/>
                </a:solidFill>
                <a:latin typeface="Arial"/>
                <a:cs typeface="Arial"/>
              </a:rPr>
              <a:t>NOTE:</a:t>
            </a:r>
            <a:r>
              <a:rPr sz="1050" b="1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IPI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assemblies</a:t>
            </a:r>
            <a:r>
              <a:rPr sz="1050" spc="1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subject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siliconization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".</a:t>
            </a:r>
            <a:r>
              <a:rPr sz="1050" spc="3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This</a:t>
            </a:r>
            <a:r>
              <a:rPr sz="10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process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occur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when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silicone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sealants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used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inside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sealed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chamber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When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heated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these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sealants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emit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air-borne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particles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inside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firebox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adhere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ignitor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rods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assembly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4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This</a:t>
            </a:r>
            <a:r>
              <a:rPr sz="10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turn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cause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pilots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function</a:t>
            </a:r>
            <a:r>
              <a:rPr sz="1050" spc="1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properly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intermittently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6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Until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firebox</a:t>
            </a:r>
            <a:r>
              <a:rPr sz="1050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used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period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time</a:t>
            </a:r>
            <a:r>
              <a:rPr sz="1050" spc="-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only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course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action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use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emery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cloth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to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clean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rods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72720" indent="-160655">
              <a:lnSpc>
                <a:spcPct val="100000"/>
              </a:lnSpc>
              <a:buAutoNum type="arabicPeriod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Verify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supply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turned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050" b="1" spc="3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12121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2700" marR="8255" indent="4445">
              <a:lnSpc>
                <a:spcPct val="100400"/>
              </a:lnSpc>
              <a:spcBef>
                <a:spcPts val="5"/>
              </a:spcBef>
              <a:buAutoNum type="arabicPeriod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Verify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 Control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receiving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signal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by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listening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for a 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beep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when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pressed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you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do not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hear a beep,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try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again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re-learn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80808"/>
                </a:solidFill>
                <a:latin typeface="Arial"/>
                <a:cs typeface="Arial"/>
              </a:rPr>
              <a:t>NOTE:</a:t>
            </a:r>
            <a:r>
              <a:rPr sz="1050" b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recommended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turn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continuous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during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heating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season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keep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firebox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warm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12121"/>
              </a:buClr>
              <a:buFont typeface="Arial"/>
              <a:buAutoNum type="arabicPeriod"/>
            </a:pPr>
            <a:endParaRPr sz="1150">
              <a:latin typeface="Arial"/>
              <a:cs typeface="Arial"/>
            </a:endParaRPr>
          </a:p>
          <a:p>
            <a:pPr marL="15240" marR="31750" indent="-635">
              <a:lnSpc>
                <a:spcPct val="101099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0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lead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from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igniter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securely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terminal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labeled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1050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-27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lead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rectification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sensor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securely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terminal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labeled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pg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6)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12121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9050" marR="227329" indent="-6350">
              <a:lnSpc>
                <a:spcPts val="125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black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GROUND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securely connected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appropriate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metal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portion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-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b="1" spc="20" dirty="0">
                <a:solidFill>
                  <a:srgbClr val="080808"/>
                </a:solidFill>
                <a:latin typeface="Arial"/>
                <a:cs typeface="Arial"/>
              </a:rPr>
              <a:t>A</a:t>
            </a:r>
            <a:r>
              <a:rPr sz="10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80808"/>
                </a:solidFill>
                <a:latin typeface="Arial"/>
                <a:cs typeface="Arial"/>
              </a:rPr>
              <a:t>proper</a:t>
            </a:r>
            <a:r>
              <a:rPr sz="1050" b="1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80808"/>
                </a:solidFill>
                <a:latin typeface="Arial"/>
                <a:cs typeface="Arial"/>
              </a:rPr>
              <a:t>ground</a:t>
            </a:r>
            <a:r>
              <a:rPr sz="1050" b="1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b="1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80808"/>
                </a:solidFill>
                <a:latin typeface="Arial"/>
                <a:cs typeface="Arial"/>
              </a:rPr>
              <a:t>essential</a:t>
            </a:r>
            <a:r>
              <a:rPr sz="1050" b="1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050" b="1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80808"/>
                </a:solidFill>
                <a:latin typeface="Arial"/>
                <a:cs typeface="Arial"/>
              </a:rPr>
              <a:t>spark</a:t>
            </a:r>
            <a:r>
              <a:rPr sz="1050" b="1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212121"/>
                </a:solidFill>
                <a:latin typeface="Arial"/>
                <a:cs typeface="Arial"/>
              </a:rPr>
              <a:t>igniter</a:t>
            </a:r>
            <a:r>
              <a:rPr sz="1050" b="1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80808"/>
                </a:solidFill>
                <a:latin typeface="Arial"/>
                <a:cs typeface="Arial"/>
              </a:rPr>
              <a:t>operation.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12121"/>
              </a:buClr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marL="15240" marR="157480" algn="just">
              <a:lnSpc>
                <a:spcPct val="10200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adjustment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screw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closed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Pilot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screw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almost 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flush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to the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cast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port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screw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recessed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more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than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approximately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3/16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most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likely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closed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allow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gas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flow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7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Open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by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turning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counter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clockwise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12121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2700" marR="33655" indent="2540">
              <a:lnSpc>
                <a:spcPct val="100400"/>
              </a:lnSpc>
              <a:buAutoNum type="arabicPeriod"/>
              <a:tabLst>
                <a:tab pos="173355" algn="l"/>
              </a:tabLst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certain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touching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rectification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sensor rod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assembly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This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equipped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pilot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adjustment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screw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 IPI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Pg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2)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flame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too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small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may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contact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0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rectification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sensor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complete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safety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circuit.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Adjust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needed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12121"/>
              </a:buClr>
              <a:buFont typeface="Arial"/>
              <a:buAutoNum type="arabicPeriod"/>
            </a:pPr>
            <a:endParaRPr sz="1150">
              <a:latin typeface="Arial"/>
              <a:cs typeface="Arial"/>
            </a:endParaRPr>
          </a:p>
          <a:p>
            <a:pPr marL="12700" marR="48895" indent="1905">
              <a:lnSpc>
                <a:spcPts val="1250"/>
              </a:lnSpc>
              <a:buAutoNum type="arabicPeriod"/>
              <a:tabLst>
                <a:tab pos="173355" algn="l"/>
              </a:tabLst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2-pin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leads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</a:t>
            </a:r>
            <a:r>
              <a:rPr sz="1050" spc="-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securely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connected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terminals labeled 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PILOT"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gas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body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 IPI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Pg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2)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b="1" spc="15" dirty="0">
                <a:solidFill>
                  <a:srgbClr val="212121"/>
                </a:solidFill>
                <a:latin typeface="Arial"/>
                <a:cs typeface="Arial"/>
              </a:rPr>
              <a:t>Note: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2-pin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connectors</a:t>
            </a:r>
            <a:r>
              <a:rPr sz="1050" spc="1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polarity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sensitive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12121"/>
              </a:buClr>
              <a:buFont typeface="Arial"/>
              <a:buAutoNum type="arabicPeriod"/>
            </a:pPr>
            <a:endParaRPr sz="1050">
              <a:latin typeface="Arial"/>
              <a:cs typeface="Arial"/>
            </a:endParaRPr>
          </a:p>
          <a:p>
            <a:pPr marL="16510" marR="14604" indent="-1270">
              <a:lnSpc>
                <a:spcPct val="100400"/>
              </a:lnSpc>
              <a:buAutoNum type="arabicPeriod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resistance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PILOT</a:t>
            </a:r>
            <a:r>
              <a:rPr sz="1050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coil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at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Remove</a:t>
            </a:r>
            <a:r>
              <a:rPr sz="10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2-pin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</a:t>
            </a:r>
            <a:r>
              <a:rPr sz="1050" spc="1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labeled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PILOT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from 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valve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Using</a:t>
            </a:r>
            <a:r>
              <a:rPr sz="1050" spc="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multi-meter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touch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one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lead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measure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resistance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two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pins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good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reading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990-Ohms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1230-Ohms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resistance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falls</a:t>
            </a:r>
            <a:r>
              <a:rPr sz="10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outside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these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limits,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12121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2700" marR="13970" indent="2540">
              <a:lnSpc>
                <a:spcPct val="99900"/>
              </a:lnSpc>
              <a:buClr>
                <a:srgbClr val="212121"/>
              </a:buClr>
              <a:buAutoNum type="arabicPeriod"/>
              <a:tabLst>
                <a:tab pos="167640" algn="l"/>
              </a:tabLst>
            </a:pP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Test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power to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gas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Using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multi-meter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set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VDC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insert each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test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lead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into 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2-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pin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connector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labeled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PILOT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0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Turn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appliance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4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050" b="1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watch</a:t>
            </a:r>
            <a:r>
              <a:rPr sz="1050" spc="1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mute­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meter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10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approximately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one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second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there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6VDC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drop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down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1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Same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occur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side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0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present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valve;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AC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page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10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.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 is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present 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you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have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confirmed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power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AC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8-pin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wiring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harness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Pilot</a:t>
            </a:r>
            <a:r>
              <a:rPr sz="1350" b="1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350" b="1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is</a:t>
            </a:r>
            <a:r>
              <a:rPr sz="1350" b="1" spc="-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ON/</a:t>
            </a:r>
            <a:r>
              <a:rPr sz="1350" b="1" spc="4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Will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Not</a:t>
            </a: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80808"/>
                </a:solidFill>
                <a:latin typeface="Arial"/>
                <a:cs typeface="Arial"/>
              </a:rPr>
              <a:t>Extinguish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5240" marR="10795" indent="-3175">
              <a:lnSpc>
                <a:spcPct val="101099"/>
              </a:lnSpc>
            </a:pP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1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display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for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words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CONT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4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PILOT"</a:t>
            </a:r>
            <a:r>
              <a:rPr sz="10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LCD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screen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this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displayed,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press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hold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PILOT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hand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approximately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10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seconds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turn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0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Continuous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Pilot</a:t>
            </a:r>
            <a:r>
              <a:rPr sz="10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212121"/>
                </a:solidFill>
                <a:latin typeface="Arial"/>
                <a:cs typeface="Arial"/>
              </a:rPr>
              <a:t>NOTE:</a:t>
            </a:r>
            <a:r>
              <a:rPr sz="1050" b="1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Continuous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Pilot-OFF</a:t>
            </a:r>
            <a:r>
              <a:rPr sz="1050" spc="15" dirty="0">
                <a:solidFill>
                  <a:srgbClr val="363636"/>
                </a:solidFill>
                <a:latin typeface="Arial"/>
                <a:cs typeface="Arial"/>
              </a:rPr>
              <a:t>/On"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switch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4007" y="5218410"/>
            <a:ext cx="2689500" cy="179439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3694" y="7183701"/>
            <a:ext cx="2637603" cy="19774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04052" y="879172"/>
            <a:ext cx="6168390" cy="60452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320" marR="10160" indent="635">
              <a:lnSpc>
                <a:spcPts val="1250"/>
              </a:lnSpc>
              <a:spcBef>
                <a:spcPts val="150"/>
              </a:spcBef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activated </a:t>
            </a:r>
            <a:r>
              <a:rPr sz="1050" b="1" spc="45" dirty="0">
                <a:solidFill>
                  <a:srgbClr val="0A0A0A"/>
                </a:solidFill>
                <a:latin typeface="Arial"/>
                <a:cs typeface="Arial"/>
              </a:rPr>
              <a:t>ON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 transmitter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u="heavy" spc="1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will </a:t>
            </a:r>
            <a:r>
              <a:rPr sz="1050" u="heavy" spc="25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not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turn </a:t>
            </a:r>
            <a:r>
              <a:rPr sz="1050" b="1" spc="30" dirty="0">
                <a:solidFill>
                  <a:srgbClr val="0A0A0A"/>
                </a:solidFill>
                <a:latin typeface="Arial"/>
                <a:cs typeface="Arial"/>
              </a:rPr>
              <a:t>OFF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continuous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pilot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appliance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even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though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is</a:t>
            </a:r>
            <a:r>
              <a:rPr sz="105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displayed</a:t>
            </a:r>
            <a:r>
              <a:rPr sz="1050" spc="1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LCD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screen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pg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-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3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&amp;</a:t>
            </a:r>
            <a:r>
              <a:rPr sz="1050" spc="-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Fig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#1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pg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9)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Temperature</a:t>
            </a:r>
            <a:r>
              <a:rPr sz="1350" b="1" spc="1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Display</a:t>
            </a:r>
            <a:r>
              <a:rPr sz="1350" b="1" spc="1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on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Hand</a:t>
            </a:r>
            <a:r>
              <a:rPr sz="1350" b="1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Held</a:t>
            </a:r>
            <a:r>
              <a:rPr sz="1350" b="1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Transmitter</a:t>
            </a:r>
            <a:r>
              <a:rPr sz="1350" b="1" spc="1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0" dirty="0">
                <a:solidFill>
                  <a:srgbClr val="0A0A0A"/>
                </a:solidFill>
                <a:latin typeface="Arial"/>
                <a:cs typeface="Arial"/>
              </a:rPr>
              <a:t>is</a:t>
            </a:r>
            <a:r>
              <a:rPr sz="1350" b="1" spc="-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Not</a:t>
            </a:r>
            <a:r>
              <a:rPr sz="1350" b="1" spc="-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Correct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7780" marR="27305" indent="-635">
              <a:lnSpc>
                <a:spcPct val="100400"/>
              </a:lnSpc>
              <a:spcBef>
                <a:spcPts val="5"/>
              </a:spcBef>
              <a:buClr>
                <a:srgbClr val="212121"/>
              </a:buClr>
              <a:buAutoNum type="arabicPeriod"/>
              <a:tabLst>
                <a:tab pos="18097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was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recently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stored in a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different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environment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(air­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conditioned,</a:t>
            </a:r>
            <a:r>
              <a:rPr sz="1050" spc="1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heated)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</a:t>
            </a:r>
            <a:r>
              <a:rPr sz="1050" spc="-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which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being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tested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may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take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up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3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hours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temperature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inside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packaged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transmitter,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several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minutes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unpackaged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transmitter,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to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equalize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room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temperature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219710" indent="-198120">
              <a:lnSpc>
                <a:spcPts val="1365"/>
              </a:lnSpc>
              <a:buClr>
                <a:srgbClr val="0A0A0A"/>
              </a:buClr>
              <a:buSzPct val="91304"/>
              <a:buAutoNum type="arabicPeriod"/>
              <a:tabLst>
                <a:tab pos="220345" algn="l"/>
              </a:tabLst>
            </a:pPr>
            <a:r>
              <a:rPr sz="11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150" spc="1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0A0A0A"/>
                </a:solidFill>
                <a:latin typeface="Arial"/>
                <a:cs typeface="Arial"/>
              </a:rPr>
              <a:t>LCD</a:t>
            </a:r>
            <a:r>
              <a:rPr sz="1050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display</a:t>
            </a:r>
            <a:r>
              <a:rPr sz="1050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continues</a:t>
            </a:r>
            <a:r>
              <a:rPr sz="1050" spc="1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1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show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incorrect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temperatures</a:t>
            </a:r>
            <a:r>
              <a:rPr sz="1050" spc="1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or</a:t>
            </a:r>
            <a:r>
              <a:rPr sz="1050" spc="10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numbers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batteries.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365"/>
              </a:lnSpc>
            </a:pPr>
            <a:r>
              <a:rPr sz="1150" spc="1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150" spc="1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new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batteries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do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make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change</a:t>
            </a:r>
            <a:r>
              <a:rPr sz="1050" spc="10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transmitter.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sz="1350" b="1" spc="30" dirty="0">
                <a:solidFill>
                  <a:srgbClr val="0A0A0A"/>
                </a:solidFill>
                <a:latin typeface="Arial"/>
                <a:cs typeface="Arial"/>
              </a:rPr>
              <a:t>Main</a:t>
            </a:r>
            <a:r>
              <a:rPr sz="1350" b="1" spc="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Burner</a:t>
            </a:r>
            <a:r>
              <a:rPr sz="1350" b="1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Won't</a:t>
            </a:r>
            <a:r>
              <a:rPr sz="1350" b="1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A0A0A"/>
                </a:solidFill>
                <a:latin typeface="Arial"/>
                <a:cs typeface="Arial"/>
              </a:rPr>
              <a:t>Light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Arial"/>
              <a:cs typeface="Arial"/>
            </a:endParaRPr>
          </a:p>
          <a:p>
            <a:pPr marL="20955" marR="271145" indent="-3175">
              <a:lnSpc>
                <a:spcPct val="103000"/>
              </a:lnSpc>
              <a:buClr>
                <a:srgbClr val="212121"/>
              </a:buClr>
              <a:buAutoNum type="arabicPeriod"/>
              <a:tabLst>
                <a:tab pos="18097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learned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(See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pg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6)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you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can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hear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beep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-4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</a:t>
            </a:r>
            <a:r>
              <a:rPr sz="1050" spc="-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80340" indent="-158750">
              <a:lnSpc>
                <a:spcPct val="100000"/>
              </a:lnSpc>
              <a:buAutoNum type="arabicPeriod"/>
              <a:tabLst>
                <a:tab pos="18097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pilot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burning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ignitor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has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stopped</a:t>
            </a:r>
            <a:r>
              <a:rPr sz="1050" spc="1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sparking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77800" indent="-1581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7843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ensure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REMOTE/OFF</a:t>
            </a:r>
            <a:r>
              <a:rPr sz="1050" spc="16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switch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REMOTE</a:t>
            </a:r>
            <a:r>
              <a:rPr sz="1050" spc="1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position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19050" marR="5080" indent="-635">
              <a:lnSpc>
                <a:spcPts val="1250"/>
              </a:lnSpc>
              <a:spcBef>
                <a:spcPts val="5"/>
              </a:spcBef>
              <a:buAutoNum type="arabicPeriod"/>
              <a:tabLst>
                <a:tab pos="17843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power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module by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testing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AC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Power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Adaptor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See 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Learn</a:t>
            </a:r>
            <a:r>
              <a:rPr sz="10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Hand</a:t>
            </a:r>
            <a:r>
              <a:rPr sz="10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Held Transmitter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-1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section;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70" dirty="0">
                <a:solidFill>
                  <a:srgbClr val="0A0A0A"/>
                </a:solidFill>
                <a:latin typeface="Arial"/>
                <a:cs typeface="Arial"/>
              </a:rPr>
              <a:t>Step#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9050" marR="2780030" indent="635">
              <a:lnSpc>
                <a:spcPct val="100600"/>
              </a:lnSpc>
              <a:buClr>
                <a:srgbClr val="212121"/>
              </a:buClr>
              <a:buAutoNum type="arabicPeriod"/>
              <a:tabLst>
                <a:tab pos="179070" algn="l"/>
              </a:tabLst>
            </a:pP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Test</a:t>
            </a:r>
            <a:r>
              <a:rPr sz="10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at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 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Use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multi-meter</a:t>
            </a:r>
            <a:r>
              <a:rPr sz="1050" spc="1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set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-2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insert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test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lead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2-pin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labele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-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b="1" spc="-1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b="1" spc="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Turn 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appliance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45" dirty="0">
                <a:solidFill>
                  <a:srgbClr val="0A0A0A"/>
                </a:solidFill>
                <a:latin typeface="Arial"/>
                <a:cs typeface="Arial"/>
              </a:rPr>
              <a:t>ON</a:t>
            </a:r>
            <a:r>
              <a:rPr sz="1050" b="1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watch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occur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31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approximately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one second there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should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6VDC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then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drop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down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1</a:t>
            </a:r>
            <a:r>
              <a:rPr sz="1050" spc="3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VDC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4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Same</a:t>
            </a:r>
            <a:r>
              <a:rPr sz="1050" spc="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occur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PILOT</a:t>
            </a:r>
            <a:r>
              <a:rPr sz="1050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side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29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occurs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valve,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AC</a:t>
            </a:r>
            <a:r>
              <a:rPr sz="1050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page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10</a:t>
            </a:r>
            <a:r>
              <a:rPr sz="1050" spc="3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Replace</a:t>
            </a:r>
            <a:r>
              <a:rPr sz="1050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AC </a:t>
            </a:r>
            <a:r>
              <a:rPr sz="1050" spc="-27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adaptor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voltage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present.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See</a:t>
            </a:r>
            <a:r>
              <a:rPr sz="1050" spc="-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fig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13</a:t>
            </a:fld>
            <a:endParaRPr spc="40" dirty="0"/>
          </a:p>
        </p:txBody>
      </p:sp>
      <p:sp>
        <p:nvSpPr>
          <p:cNvPr id="5" name="object 5"/>
          <p:cNvSpPr txBox="1"/>
          <p:nvPr/>
        </p:nvSpPr>
        <p:spPr>
          <a:xfrm>
            <a:off x="809413" y="7428106"/>
            <a:ext cx="3429000" cy="1149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>
              <a:lnSpc>
                <a:spcPct val="99900"/>
              </a:lnSpc>
              <a:spcBef>
                <a:spcPts val="100"/>
              </a:spcBef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6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30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resistance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burner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coil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gas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valve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6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Remove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2-pin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labeled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b="1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b="1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 </a:t>
            </a:r>
            <a:r>
              <a:rPr sz="1050" spc="-2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3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Using</a:t>
            </a:r>
            <a:r>
              <a:rPr sz="1050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multi-meter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touch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one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lead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pin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measure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coil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resistance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A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good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reading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should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990-Ohm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1230-Ohm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sz="1050" spc="-1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th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resistance 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falls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outside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these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limits,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gas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valve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40"/>
              </a:spcBef>
            </a:pP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See</a:t>
            </a:r>
            <a:r>
              <a:rPr sz="1050" spc="-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fig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6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6886" y="8772885"/>
            <a:ext cx="401320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-65" dirty="0">
                <a:solidFill>
                  <a:srgbClr val="0A0A0A"/>
                </a:solidFill>
                <a:latin typeface="Arial"/>
                <a:cs typeface="Arial"/>
              </a:rPr>
              <a:t>Fig.</a:t>
            </a:r>
            <a:r>
              <a:rPr sz="12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250" spc="-10" dirty="0">
                <a:solidFill>
                  <a:srgbClr val="0A0A0A"/>
                </a:solidFill>
                <a:latin typeface="Arial"/>
                <a:cs typeface="Arial"/>
              </a:rPr>
              <a:t>6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14</a:t>
            </a:fld>
            <a:endParaRPr spc="40" dirty="0"/>
          </a:p>
        </p:txBody>
      </p:sp>
      <p:sp>
        <p:nvSpPr>
          <p:cNvPr id="2" name="object 2"/>
          <p:cNvSpPr txBox="1"/>
          <p:nvPr/>
        </p:nvSpPr>
        <p:spPr>
          <a:xfrm>
            <a:off x="809337" y="877646"/>
            <a:ext cx="6148070" cy="7950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Transmitter</a:t>
            </a:r>
            <a:r>
              <a:rPr sz="1350" b="1" spc="19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Will</a:t>
            </a:r>
            <a:r>
              <a:rPr sz="1350" b="1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Not Operate</a:t>
            </a:r>
            <a:r>
              <a:rPr sz="1350" b="1" spc="1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5" dirty="0">
                <a:solidFill>
                  <a:srgbClr val="0A0A0A"/>
                </a:solidFill>
                <a:latin typeface="Arial"/>
                <a:cs typeface="Arial"/>
              </a:rPr>
              <a:t>in</a:t>
            </a:r>
            <a:r>
              <a:rPr sz="1350" b="1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350" b="1" spc="1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Mode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20-foot</a:t>
            </a:r>
            <a:r>
              <a:rPr sz="1050" spc="1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operational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range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16510" marR="45085">
              <a:lnSpc>
                <a:spcPts val="1250"/>
              </a:lnSpc>
              <a:buAutoNum type="arabicPeriod"/>
              <a:tabLst>
                <a:tab pos="173990" algn="l"/>
              </a:tabLst>
            </a:pP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THERMO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mode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only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operates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when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LCD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screen reads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upper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portion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screen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Push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button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until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you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word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050" spc="3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5240" marR="254000">
              <a:lnSpc>
                <a:spcPts val="1250"/>
              </a:lnSpc>
              <a:spcBef>
                <a:spcPts val="5"/>
              </a:spcBef>
              <a:buAutoNum type="arabicPeriod"/>
              <a:tabLst>
                <a:tab pos="173355" algn="l"/>
              </a:tabLst>
            </a:pP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Verify set temperature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is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least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2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degrees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above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below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room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temperature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050" spc="1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will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turn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when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less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than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degrees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set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temperature</a:t>
            </a:r>
            <a:r>
              <a:rPr sz="1050" spc="-1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35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Transmitter</a:t>
            </a:r>
            <a:r>
              <a:rPr sz="1350" b="1" spc="2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Will</a:t>
            </a:r>
            <a:r>
              <a:rPr sz="1350" b="1" spc="9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Not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A0A0A"/>
                </a:solidFill>
                <a:latin typeface="Arial"/>
                <a:cs typeface="Arial"/>
              </a:rPr>
              <a:t>Operate</a:t>
            </a:r>
            <a:r>
              <a:rPr sz="1350" b="1" spc="10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5" dirty="0">
                <a:solidFill>
                  <a:srgbClr val="0A0A0A"/>
                </a:solidFill>
                <a:latin typeface="Arial"/>
                <a:cs typeface="Arial"/>
              </a:rPr>
              <a:t>in</a:t>
            </a:r>
            <a:r>
              <a:rPr sz="1350" b="1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350" b="1" spc="114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Mode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(Continued)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Arial"/>
              <a:cs typeface="Arial"/>
            </a:endParaRPr>
          </a:p>
          <a:p>
            <a:pPr marL="15875" marR="114300" indent="-3175">
              <a:lnSpc>
                <a:spcPts val="1250"/>
              </a:lnSpc>
              <a:buAutoNum type="arabicPeriod" startAt="4"/>
              <a:tabLst>
                <a:tab pos="173990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050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fails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operate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correctly,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clear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codes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</a:t>
            </a:r>
            <a:r>
              <a:rPr sz="1050" spc="-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re-learn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4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See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page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6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 startAt="4"/>
            </a:pPr>
            <a:endParaRPr sz="1050">
              <a:latin typeface="Arial"/>
              <a:cs typeface="Arial"/>
            </a:endParaRPr>
          </a:p>
          <a:p>
            <a:pPr marL="175260" indent="-160655">
              <a:lnSpc>
                <a:spcPct val="100000"/>
              </a:lnSpc>
              <a:spcBef>
                <a:spcPts val="5"/>
              </a:spcBef>
              <a:buClr>
                <a:srgbClr val="212121"/>
              </a:buClr>
              <a:buAutoNum type="arabicPeriod" startAt="4"/>
              <a:tabLst>
                <a:tab pos="175895" algn="l"/>
              </a:tabLst>
            </a:pP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Replace</a:t>
            </a:r>
            <a:r>
              <a:rPr sz="1050" spc="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THERMO</a:t>
            </a:r>
            <a:r>
              <a:rPr sz="10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mode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fails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operate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after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re-learning</a:t>
            </a:r>
            <a:r>
              <a:rPr sz="1050" spc="-1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1350" b="1" spc="20" dirty="0">
                <a:solidFill>
                  <a:srgbClr val="0A0A0A"/>
                </a:solidFill>
                <a:latin typeface="Arial"/>
                <a:cs typeface="Arial"/>
              </a:rPr>
              <a:t>Fan</a:t>
            </a:r>
            <a:r>
              <a:rPr sz="1350" b="1" spc="15" dirty="0">
                <a:solidFill>
                  <a:srgbClr val="0A0A0A"/>
                </a:solidFill>
                <a:latin typeface="Arial"/>
                <a:cs typeface="Arial"/>
              </a:rPr>
              <a:t> Will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 Not</a:t>
            </a:r>
            <a:r>
              <a:rPr sz="1350" b="1" spc="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A0A0A"/>
                </a:solidFill>
                <a:latin typeface="Arial"/>
                <a:cs typeface="Arial"/>
              </a:rPr>
              <a:t>Turn</a:t>
            </a:r>
            <a:r>
              <a:rPr sz="1350" b="1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A0A0A"/>
                </a:solidFill>
                <a:latin typeface="Arial"/>
                <a:cs typeface="Arial"/>
              </a:rPr>
              <a:t>ON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Arial"/>
              <a:cs typeface="Arial"/>
            </a:endParaRPr>
          </a:p>
          <a:p>
            <a:pPr marL="12700" marR="145415" indent="1905">
              <a:lnSpc>
                <a:spcPct val="101099"/>
              </a:lnSpc>
              <a:spcBef>
                <a:spcPts val="5"/>
              </a:spcBef>
            </a:pP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0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power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both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fan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lights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fan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plugs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3-prong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receptacle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Red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&amp;</a:t>
            </a: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White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power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lights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This</a:t>
            </a:r>
            <a:r>
              <a:rPr sz="1050" spc="6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section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covers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testing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both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areas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0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ensure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circuit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has</a:t>
            </a:r>
            <a:r>
              <a:rPr sz="1050" spc="-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proper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power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operate</a:t>
            </a:r>
            <a:r>
              <a:rPr sz="1050" spc="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component.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172720" indent="-160655">
              <a:lnSpc>
                <a:spcPct val="100000"/>
              </a:lnSpc>
              <a:buAutoNum type="arabicPeriod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AC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power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source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050" spc="9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ensure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electrical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current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provided</a:t>
            </a:r>
            <a:r>
              <a:rPr sz="1050" spc="-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1100">
              <a:latin typeface="Arial"/>
              <a:cs typeface="Arial"/>
            </a:endParaRPr>
          </a:p>
          <a:p>
            <a:pPr marL="15240" marR="81280" indent="1270">
              <a:lnSpc>
                <a:spcPct val="101099"/>
              </a:lnSpc>
              <a:buAutoNum type="arabicPeriod"/>
              <a:tabLst>
                <a:tab pos="175895" algn="l"/>
              </a:tabLst>
            </a:pP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Ensure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flame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has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been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turned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least 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5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minutes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 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transmitter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reads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3</a:t>
            </a:r>
            <a:r>
              <a:rPr sz="1050" spc="10" dirty="0">
                <a:solidFill>
                  <a:srgbClr val="484848"/>
                </a:solidFill>
                <a:latin typeface="Arial"/>
                <a:cs typeface="Arial"/>
              </a:rPr>
              <a:t>"</a:t>
            </a:r>
            <a:r>
              <a:rPr sz="1050" spc="-3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below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FAN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LCD</a:t>
            </a:r>
            <a:r>
              <a:rPr sz="1050" spc="3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display</a:t>
            </a:r>
            <a:r>
              <a:rPr sz="1050" spc="1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5240" marR="167640">
              <a:lnSpc>
                <a:spcPct val="103000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Plug</a:t>
            </a:r>
            <a:r>
              <a:rPr sz="1050" spc="5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fan</a:t>
            </a:r>
            <a:r>
              <a:rPr sz="1050" spc="4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directly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into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separate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energized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120VAC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wall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outlet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0A0A0A"/>
                </a:solidFill>
                <a:latin typeface="Arial"/>
                <a:cs typeface="Arial"/>
              </a:rPr>
              <a:t>if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motor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functions </a:t>
            </a:r>
            <a:r>
              <a:rPr sz="1050" spc="-2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properly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when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powered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external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</a:t>
            </a: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appliance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3970" marR="137795" indent="-1270">
              <a:lnSpc>
                <a:spcPct val="101099"/>
              </a:lnSpc>
              <a:buAutoNum type="arabicPeriod"/>
              <a:tabLst>
                <a:tab pos="173355" algn="l"/>
              </a:tabLst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Check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communication</a:t>
            </a:r>
            <a:r>
              <a:rPr sz="1050" spc="1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(COMM)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&amp;</a:t>
            </a:r>
            <a:r>
              <a:rPr sz="1050" spc="4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connections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0A0A0A"/>
                </a:solidFill>
                <a:latin typeface="Arial"/>
                <a:cs typeface="Arial"/>
              </a:rPr>
              <a:t>for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any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defects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Disconnect</a:t>
            </a:r>
            <a:r>
              <a:rPr sz="1050" spc="9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communication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(COMM) </a:t>
            </a:r>
            <a:r>
              <a:rPr sz="1050" spc="25" dirty="0">
                <a:solidFill>
                  <a:srgbClr val="0A0A0A"/>
                </a:solidFill>
                <a:latin typeface="Arial"/>
                <a:cs typeface="Arial"/>
              </a:rPr>
              <a:t>from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both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Main 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module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Extension 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. </a:t>
            </a:r>
            <a:r>
              <a:rPr sz="1050" spc="3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Look</a:t>
            </a:r>
            <a:r>
              <a:rPr sz="1050" spc="6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at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both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ends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colors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same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order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both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If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colors</a:t>
            </a:r>
            <a:r>
              <a:rPr sz="1050" spc="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do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match,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replace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COMM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sz="1050" spc="3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wires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firmly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seated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plastic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1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not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pushed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out.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1000">
              <a:latin typeface="Arial"/>
              <a:cs typeface="Arial"/>
            </a:endParaRPr>
          </a:p>
          <a:p>
            <a:pPr marL="15240" marR="84455" indent="-635">
              <a:lnSpc>
                <a:spcPct val="103000"/>
              </a:lnSpc>
              <a:buAutoNum type="arabicPeriod"/>
              <a:tabLst>
                <a:tab pos="173355" algn="l"/>
              </a:tabLst>
            </a:pP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no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wires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appear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be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broken</a:t>
            </a:r>
            <a:r>
              <a:rPr sz="1050" spc="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frayed.</a:t>
            </a:r>
            <a:r>
              <a:rPr sz="1050" spc="7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that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all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pins</a:t>
            </a:r>
            <a:r>
              <a:rPr sz="1050" spc="6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mating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connectors</a:t>
            </a:r>
            <a:r>
              <a:rPr sz="1050" spc="1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050" spc="8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Modules</a:t>
            </a:r>
            <a:r>
              <a:rPr sz="1050" spc="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are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intact,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not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bent,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damaged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/>
            </a:pPr>
            <a:endParaRPr sz="1050">
              <a:latin typeface="Arial"/>
              <a:cs typeface="Arial"/>
            </a:endParaRPr>
          </a:p>
          <a:p>
            <a:pPr marL="16510" marR="132715" indent="-1270">
              <a:lnSpc>
                <a:spcPct val="101099"/>
              </a:lnSpc>
              <a:buClr>
                <a:srgbClr val="212121"/>
              </a:buClr>
              <a:buAutoNum type="arabicPeriod"/>
              <a:tabLst>
                <a:tab pos="175895" algn="l"/>
              </a:tabLst>
            </a:pPr>
            <a:r>
              <a:rPr sz="1050" spc="20" dirty="0">
                <a:solidFill>
                  <a:srgbClr val="0A0A0A"/>
                </a:solidFill>
                <a:latin typeface="Arial"/>
                <a:cs typeface="Arial"/>
              </a:rPr>
              <a:t>Use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a multi-meter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 check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continuity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4-pin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harness,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checking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same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color</a:t>
            </a:r>
            <a:r>
              <a:rPr sz="1050" spc="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each</a:t>
            </a:r>
            <a:r>
              <a:rPr sz="1050" spc="5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end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(be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sure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use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 meter</a:t>
            </a:r>
            <a:r>
              <a:rPr sz="1050" spc="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leads</a:t>
            </a:r>
            <a:r>
              <a:rPr sz="1050" spc="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sharp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enough</a:t>
            </a:r>
            <a:r>
              <a:rPr sz="1050" spc="5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tips</a:t>
            </a:r>
            <a:r>
              <a:rPr sz="1050" spc="-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sz="1050" spc="3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make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contact </a:t>
            </a:r>
            <a:r>
              <a:rPr sz="1050" spc="-27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with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metal</a:t>
            </a:r>
            <a:r>
              <a:rPr sz="1050" spc="4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tabs</a:t>
            </a:r>
            <a:r>
              <a:rPr sz="1050" spc="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sz="105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plastic</a:t>
            </a:r>
            <a:r>
              <a:rPr sz="1050" spc="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connector)</a:t>
            </a:r>
            <a:r>
              <a:rPr sz="1050" spc="2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12700" marR="193675" indent="1905">
              <a:lnSpc>
                <a:spcPts val="1250"/>
              </a:lnSpc>
              <a:buAutoNum type="arabicPeriod"/>
              <a:tabLst>
                <a:tab pos="175260" algn="l"/>
              </a:tabLst>
            </a:pPr>
            <a:r>
              <a:rPr sz="1050" dirty="0">
                <a:solidFill>
                  <a:srgbClr val="0A0A0A"/>
                </a:solidFill>
                <a:latin typeface="Arial"/>
                <a:cs typeface="Arial"/>
              </a:rPr>
              <a:t>Firmly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plug the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communication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wire back into 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0A0A0A"/>
                </a:solidFill>
                <a:latin typeface="Arial"/>
                <a:cs typeface="Arial"/>
              </a:rPr>
              <a:t>Extension</a:t>
            </a:r>
            <a:r>
              <a:rPr sz="1050" spc="10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Module </a:t>
            </a:r>
            <a:r>
              <a:rPr sz="1050" spc="-28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then</a:t>
            </a:r>
            <a:r>
              <a:rPr sz="1050" spc="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re-check</a:t>
            </a:r>
            <a:r>
              <a:rPr sz="1050" spc="1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A0A0A"/>
                </a:solidFill>
                <a:latin typeface="Arial"/>
                <a:cs typeface="Arial"/>
              </a:rPr>
              <a:t>fan</a:t>
            </a:r>
            <a:r>
              <a:rPr sz="1050" spc="85" dirty="0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operation</a:t>
            </a:r>
            <a:r>
              <a:rPr sz="10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15</a:t>
            </a:fld>
            <a:endParaRPr spc="40" dirty="0"/>
          </a:p>
        </p:txBody>
      </p:sp>
      <p:sp>
        <p:nvSpPr>
          <p:cNvPr id="2" name="object 2"/>
          <p:cNvSpPr txBox="1"/>
          <p:nvPr/>
        </p:nvSpPr>
        <p:spPr>
          <a:xfrm>
            <a:off x="809261" y="877646"/>
            <a:ext cx="6078855" cy="802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Fan </a:t>
            </a:r>
            <a:r>
              <a:rPr sz="1350" b="1" spc="15" dirty="0">
                <a:solidFill>
                  <a:srgbClr val="080808"/>
                </a:solidFill>
                <a:latin typeface="Arial"/>
                <a:cs typeface="Arial"/>
              </a:rPr>
              <a:t>Will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 Not</a:t>
            </a:r>
            <a:r>
              <a:rPr sz="1350" b="1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Turn</a:t>
            </a:r>
            <a:r>
              <a:rPr sz="1350" b="1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350" b="1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(Continued)</a:t>
            </a:r>
            <a:endParaRPr sz="1350">
              <a:latin typeface="Arial"/>
              <a:cs typeface="Arial"/>
            </a:endParaRPr>
          </a:p>
          <a:p>
            <a:pPr marL="16510" marR="316230" indent="-1905">
              <a:lnSpc>
                <a:spcPts val="1230"/>
              </a:lnSpc>
              <a:spcBef>
                <a:spcPts val="1340"/>
              </a:spcBef>
              <a:buAutoNum type="arabicPeriod" startAt="8"/>
              <a:tabLst>
                <a:tab pos="173355" algn="l"/>
              </a:tabLst>
            </a:pP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Check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output</a:t>
            </a:r>
            <a:r>
              <a:rPr sz="1050" spc="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by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disconnecting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extension</a:t>
            </a:r>
            <a:r>
              <a:rPr sz="1050" spc="1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from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AC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power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for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safety</a:t>
            </a:r>
            <a:r>
              <a:rPr sz="1050" spc="1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-27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Place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setting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on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held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transmitter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b="1" spc="-55" dirty="0">
                <a:solidFill>
                  <a:srgbClr val="1F1F1F"/>
                </a:solidFill>
                <a:latin typeface="Arial"/>
                <a:cs typeface="Arial"/>
              </a:rPr>
              <a:t>"O"</a:t>
            </a:r>
            <a:r>
              <a:rPr sz="1050" b="1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or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050" b="1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F1F1F"/>
              </a:buClr>
              <a:buFont typeface="Arial"/>
              <a:buAutoNum type="arabicPeriod" startAt="8"/>
            </a:pPr>
            <a:endParaRPr sz="1150">
              <a:latin typeface="Arial"/>
              <a:cs typeface="Arial"/>
            </a:endParaRPr>
          </a:p>
          <a:p>
            <a:pPr marL="15240" marR="695960" indent="-1905">
              <a:lnSpc>
                <a:spcPts val="1250"/>
              </a:lnSpc>
            </a:pP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Connect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an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approved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kit to the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output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of 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extension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575757"/>
                </a:solidFill>
                <a:latin typeface="Arial"/>
                <a:cs typeface="Arial"/>
              </a:rPr>
              <a:t>.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-2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connections</a:t>
            </a:r>
            <a:r>
              <a:rPr sz="1050" spc="10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-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9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output</a:t>
            </a:r>
            <a:r>
              <a:rPr sz="1050" spc="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are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not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touching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each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other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or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any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other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metal.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Plug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extension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back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into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AC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power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supply. </a:t>
            </a:r>
            <a:r>
              <a:rPr sz="1050" spc="1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should</a:t>
            </a:r>
            <a:r>
              <a:rPr sz="1050" spc="9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be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050" b="1" spc="2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60"/>
              </a:spcBef>
            </a:pP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Place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setting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on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hand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held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transmitter</a:t>
            </a:r>
            <a:r>
              <a:rPr sz="1050" spc="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6</a:t>
            </a:r>
            <a:r>
              <a:rPr sz="1050" spc="1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-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or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HI.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should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tum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b="1" spc="3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050" b="1" spc="35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3970" marR="426084" indent="1270">
              <a:lnSpc>
                <a:spcPts val="1250"/>
              </a:lnSpc>
              <a:buAutoNum type="arabicPeriod" startAt="9"/>
              <a:tabLst>
                <a:tab pos="173990" algn="l"/>
              </a:tabLst>
            </a:pP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If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out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put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functions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properly, 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problem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with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FAN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output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of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Extension </a:t>
            </a:r>
            <a:r>
              <a:rPr sz="1050" spc="-2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Replace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050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20" dirty="0">
                <a:solidFill>
                  <a:srgbClr val="575757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F1F1F"/>
              </a:buClr>
              <a:buFont typeface="Arial"/>
              <a:buAutoNum type="arabicPeriod" startAt="9"/>
            </a:pPr>
            <a:endParaRPr sz="1050">
              <a:latin typeface="Arial"/>
              <a:cs typeface="Arial"/>
            </a:endParaRPr>
          </a:p>
          <a:p>
            <a:pPr marL="12700" marR="5080" indent="-635">
              <a:lnSpc>
                <a:spcPct val="100400"/>
              </a:lnSpc>
              <a:spcBef>
                <a:spcPts val="5"/>
              </a:spcBef>
              <a:buAutoNum type="arabicPeriod" startAt="9"/>
              <a:tabLst>
                <a:tab pos="247015" algn="l"/>
              </a:tabLst>
            </a:pP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If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output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does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not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function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and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no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defects were 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found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with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communication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wire, </a:t>
            </a:r>
            <a:r>
              <a:rPr sz="1050" spc="-2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problem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sz="1050" spc="-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likely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communication</a:t>
            </a:r>
            <a:r>
              <a:rPr sz="1050" spc="114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issue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between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Main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Control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Extension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caused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by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an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internal</a:t>
            </a:r>
            <a:r>
              <a:rPr sz="1050" spc="9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problem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with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one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of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two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modules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If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problem</a:t>
            </a:r>
            <a:r>
              <a:rPr sz="1050" spc="10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still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persists,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replace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Main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1350" b="1" spc="15" dirty="0">
                <a:solidFill>
                  <a:srgbClr val="080808"/>
                </a:solidFill>
                <a:latin typeface="Arial"/>
                <a:cs typeface="Arial"/>
              </a:rPr>
              <a:t>Lights</a:t>
            </a:r>
            <a:r>
              <a:rPr sz="1350" b="1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Will</a:t>
            </a:r>
            <a:r>
              <a:rPr sz="1350" b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080808"/>
                </a:solidFill>
                <a:latin typeface="Arial"/>
                <a:cs typeface="Arial"/>
              </a:rPr>
              <a:t>Not</a:t>
            </a:r>
            <a:r>
              <a:rPr sz="1350" b="1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080808"/>
                </a:solidFill>
                <a:latin typeface="Arial"/>
                <a:cs typeface="Arial"/>
              </a:rPr>
              <a:t>Turn</a:t>
            </a:r>
            <a:r>
              <a:rPr sz="1350" b="1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45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2700" marR="27940" indent="1270">
              <a:lnSpc>
                <a:spcPct val="106800"/>
              </a:lnSpc>
            </a:pPr>
            <a:r>
              <a:rPr sz="1050" b="1" spc="25" dirty="0">
                <a:solidFill>
                  <a:srgbClr val="080808"/>
                </a:solidFill>
                <a:latin typeface="Arial"/>
                <a:cs typeface="Arial"/>
              </a:rPr>
              <a:t>NOTE:</a:t>
            </a:r>
            <a:r>
              <a:rPr sz="1050" b="1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Not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all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appliances</a:t>
            </a:r>
            <a:r>
              <a:rPr sz="1050" spc="1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are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equipped</a:t>
            </a:r>
            <a:r>
              <a:rPr sz="1050" spc="1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with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</a:t>
            </a:r>
            <a:r>
              <a:rPr sz="1050" spc="9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kit</a:t>
            </a:r>
            <a:r>
              <a:rPr sz="1050" spc="1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therefore</a:t>
            </a:r>
            <a:r>
              <a:rPr sz="1050" spc="10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this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section</a:t>
            </a:r>
            <a:r>
              <a:rPr sz="1050" spc="9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will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not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applicable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114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all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products.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15240" marR="15875">
              <a:lnSpc>
                <a:spcPct val="108700"/>
              </a:lnSpc>
              <a:buClr>
                <a:srgbClr val="1F1F1F"/>
              </a:buClr>
              <a:buAutoNum type="arabicPeriod"/>
              <a:tabLst>
                <a:tab pos="179070" algn="l"/>
              </a:tabLst>
            </a:pP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0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050" spc="1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plugged</a:t>
            </a:r>
            <a:r>
              <a:rPr sz="1050" spc="1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into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an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energized</a:t>
            </a:r>
            <a:r>
              <a:rPr sz="1050" spc="1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1F1F1F"/>
                </a:solidFill>
                <a:latin typeface="Arial"/>
                <a:cs typeface="Arial"/>
              </a:rPr>
              <a:t>120VAC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outlet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and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4-Pin</a:t>
            </a:r>
            <a:r>
              <a:rPr sz="10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080808"/>
                </a:solidFill>
                <a:latin typeface="Arial"/>
                <a:cs typeface="Arial"/>
              </a:rPr>
              <a:t>COMM</a:t>
            </a:r>
            <a:r>
              <a:rPr sz="1050" spc="1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wire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harness</a:t>
            </a:r>
            <a:r>
              <a:rPr sz="1050" spc="9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sz="1050" spc="-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connected</a:t>
            </a:r>
            <a:r>
              <a:rPr sz="1050" spc="9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1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Main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Control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Module.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F1F1F"/>
              </a:buClr>
              <a:buFont typeface="Arial"/>
              <a:buAutoNum type="arabicPeriod"/>
            </a:pPr>
            <a:endParaRPr sz="1050">
              <a:latin typeface="Arial"/>
              <a:cs typeface="Arial"/>
            </a:endParaRPr>
          </a:p>
          <a:p>
            <a:pPr marL="12700" marR="870585" indent="4445">
              <a:lnSpc>
                <a:spcPct val="107500"/>
              </a:lnSpc>
              <a:buSzPct val="95454"/>
              <a:buAutoNum type="arabicPeriod"/>
              <a:tabLst>
                <a:tab pos="179070" algn="l"/>
              </a:tabLst>
            </a:pPr>
            <a:r>
              <a:rPr sz="1100" spc="-65" dirty="0">
                <a:solidFill>
                  <a:srgbClr val="1F1F1F"/>
                </a:solidFill>
                <a:latin typeface="Arial"/>
                <a:cs typeface="Arial"/>
              </a:rPr>
              <a:t>Be</a:t>
            </a:r>
            <a:r>
              <a:rPr sz="110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sure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transmitter</a:t>
            </a:r>
            <a:r>
              <a:rPr sz="1050" spc="2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has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been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"learned"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1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Main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Control</a:t>
            </a:r>
            <a:r>
              <a:rPr sz="105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for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proper </a:t>
            </a:r>
            <a:r>
              <a:rPr sz="1050" spc="-2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communication.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F1F1F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5240" marR="132715">
              <a:lnSpc>
                <a:spcPct val="106800"/>
              </a:lnSpc>
              <a:spcBef>
                <a:spcPts val="5"/>
              </a:spcBef>
              <a:buAutoNum type="arabicPeriod"/>
              <a:tabLst>
                <a:tab pos="179705" algn="l"/>
              </a:tabLst>
            </a:pPr>
            <a:r>
              <a:rPr sz="1050" spc="-25" dirty="0">
                <a:solidFill>
                  <a:srgbClr val="1F1F1F"/>
                </a:solidFill>
                <a:latin typeface="Arial"/>
                <a:cs typeface="Arial"/>
              </a:rPr>
              <a:t>Check </a:t>
            </a:r>
            <a:r>
              <a:rPr sz="1050" spc="-20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individual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bulb/s to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ensure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they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are 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not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broken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and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properly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installed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into 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-2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socket/s.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connection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from light kit 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to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Extension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is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securely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wired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properly</a:t>
            </a:r>
            <a:r>
              <a:rPr sz="1050" spc="9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according</a:t>
            </a:r>
            <a:r>
              <a:rPr sz="1050" spc="1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1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product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wiring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diagram</a:t>
            </a:r>
            <a:r>
              <a:rPr sz="1050" spc="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(See</a:t>
            </a:r>
            <a:r>
              <a:rPr sz="1050" spc="1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pgs.19-20).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F1F1F"/>
              </a:buClr>
              <a:buFont typeface="Arial"/>
              <a:buAutoNum type="arabicPeriod"/>
            </a:pPr>
            <a:endParaRPr sz="1150">
              <a:latin typeface="Arial"/>
              <a:cs typeface="Arial"/>
            </a:endParaRPr>
          </a:p>
          <a:p>
            <a:pPr marL="15875" marR="218440" indent="-3175">
              <a:lnSpc>
                <a:spcPts val="1250"/>
              </a:lnSpc>
              <a:buAutoNum type="arabicPeriod"/>
              <a:tabLst>
                <a:tab pos="173355" algn="l"/>
              </a:tabLst>
            </a:pP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Check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communication</a:t>
            </a:r>
            <a:r>
              <a:rPr sz="1050" spc="1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wire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(COMM)</a:t>
            </a:r>
            <a:r>
              <a:rPr sz="1050" spc="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&amp;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connections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for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any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defects</a:t>
            </a:r>
            <a:r>
              <a:rPr sz="1050" spc="1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3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Make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sure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no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wires </a:t>
            </a:r>
            <a:r>
              <a:rPr sz="1050" spc="-2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appear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to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be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broken</a:t>
            </a:r>
            <a:r>
              <a:rPr sz="1050" spc="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or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frayed.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F1F1F"/>
              </a:buClr>
              <a:buFont typeface="Arial"/>
              <a:buAutoNum type="arabicPeriod"/>
            </a:pPr>
            <a:endParaRPr sz="1200">
              <a:latin typeface="Arial"/>
              <a:cs typeface="Arial"/>
            </a:endParaRPr>
          </a:p>
          <a:p>
            <a:pPr marL="13970" marR="395605" indent="1270">
              <a:lnSpc>
                <a:spcPts val="1250"/>
              </a:lnSpc>
              <a:buClr>
                <a:srgbClr val="1F1F1F"/>
              </a:buClr>
              <a:buAutoNum type="arabicPeriod"/>
              <a:tabLst>
                <a:tab pos="175260" algn="l"/>
              </a:tabLst>
            </a:pP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Firmly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plug the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communication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wire back into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Main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Control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and the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Extension </a:t>
            </a:r>
            <a:r>
              <a:rPr sz="1050" spc="-2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then</a:t>
            </a:r>
            <a:r>
              <a:rPr sz="1050" spc="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re-check</a:t>
            </a:r>
            <a:r>
              <a:rPr sz="1050" spc="114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operation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F1F1F"/>
              </a:buClr>
              <a:buFont typeface="Arial"/>
              <a:buAutoNum type="arabicPeriod"/>
            </a:pPr>
            <a:endParaRPr sz="1050">
              <a:latin typeface="Arial"/>
              <a:cs typeface="Arial"/>
            </a:endParaRPr>
          </a:p>
          <a:p>
            <a:pPr marL="13970" marR="8255" indent="1270">
              <a:lnSpc>
                <a:spcPct val="98900"/>
              </a:lnSpc>
              <a:spcBef>
                <a:spcPts val="5"/>
              </a:spcBef>
              <a:buAutoNum type="arabicPeriod"/>
              <a:tabLst>
                <a:tab pos="169545" algn="l"/>
              </a:tabLst>
            </a:pP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With</a:t>
            </a:r>
            <a:r>
              <a:rPr sz="1050" spc="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light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plugged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in,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test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VAC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power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at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two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lead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(red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&amp;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white)</a:t>
            </a:r>
            <a:r>
              <a:rPr sz="1050" spc="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wires</a:t>
            </a:r>
            <a:r>
              <a:rPr sz="1050" spc="-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Extension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by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pressing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button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on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hand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held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transmitter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adjust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LIGHT to 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6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or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HI.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Using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 multi-meter</a:t>
            </a:r>
            <a:r>
              <a:rPr sz="1050" spc="1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on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VAC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check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ensure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120VAC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present.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Replace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0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Module</a:t>
            </a:r>
            <a:r>
              <a:rPr sz="1050" spc="7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1F1F1F"/>
                </a:solidFill>
                <a:latin typeface="Arial"/>
                <a:cs typeface="Arial"/>
              </a:rPr>
              <a:t>if </a:t>
            </a:r>
            <a:r>
              <a:rPr sz="1100" spc="-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F1F1F"/>
                </a:solidFill>
                <a:latin typeface="Arial"/>
                <a:cs typeface="Arial"/>
              </a:rPr>
              <a:t>no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power</a:t>
            </a:r>
            <a:r>
              <a:rPr sz="1050" spc="1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is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present.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F1F1F"/>
              </a:buClr>
              <a:buFont typeface="Arial"/>
              <a:buAutoNum type="arabicPeriod"/>
            </a:pPr>
            <a:endParaRPr sz="1100">
              <a:latin typeface="Arial"/>
              <a:cs typeface="Arial"/>
            </a:endParaRPr>
          </a:p>
          <a:p>
            <a:pPr marL="12700" marR="19050" indent="1270">
              <a:lnSpc>
                <a:spcPct val="99200"/>
              </a:lnSpc>
              <a:buClr>
                <a:srgbClr val="1F1F1F"/>
              </a:buClr>
              <a:buAutoNum type="arabicPeriod"/>
              <a:tabLst>
                <a:tab pos="173990" algn="l"/>
              </a:tabLst>
            </a:pP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Test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varying voltage (dimming </a:t>
            </a:r>
            <a:r>
              <a:rPr sz="1050" spc="-10" dirty="0">
                <a:solidFill>
                  <a:srgbClr val="1F1F1F"/>
                </a:solidFill>
                <a:latin typeface="Arial"/>
                <a:cs typeface="Arial"/>
              </a:rPr>
              <a:t>of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lights) 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by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pressing </a:t>
            </a:r>
            <a:r>
              <a:rPr sz="1050" spc="45" dirty="0">
                <a:solidFill>
                  <a:srgbClr val="1F1F1F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hand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held </a:t>
            </a:r>
            <a:r>
              <a:rPr sz="1050" spc="5" dirty="0">
                <a:solidFill>
                  <a:srgbClr val="1F1F1F"/>
                </a:solidFill>
                <a:latin typeface="Arial"/>
                <a:cs typeface="Arial"/>
              </a:rPr>
              <a:t>transmitter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LIGHT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button </a:t>
            </a:r>
            <a:r>
              <a:rPr sz="1050" spc="-2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(watch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number 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blink")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then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press down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button to test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for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 drop in </a:t>
            </a:r>
            <a:r>
              <a:rPr sz="1050" spc="-5" dirty="0">
                <a:solidFill>
                  <a:srgbClr val="1F1F1F"/>
                </a:solidFill>
                <a:latin typeface="Arial"/>
                <a:cs typeface="Arial"/>
              </a:rPr>
              <a:t>voltage 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050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a 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beep</a:t>
            </a:r>
            <a:r>
              <a:rPr sz="1050" spc="20" dirty="0">
                <a:solidFill>
                  <a:srgbClr val="464646"/>
                </a:solidFill>
                <a:latin typeface="Arial"/>
                <a:cs typeface="Arial"/>
              </a:rPr>
              <a:t>" </a:t>
            </a:r>
            <a:r>
              <a:rPr sz="1050" spc="10" dirty="0">
                <a:solidFill>
                  <a:srgbClr val="1F1F1F"/>
                </a:solidFill>
                <a:latin typeface="Arial"/>
                <a:cs typeface="Arial"/>
              </a:rPr>
              <a:t>is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heard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from</a:t>
            </a:r>
            <a:r>
              <a:rPr sz="1050" spc="-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Main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Control</a:t>
            </a:r>
            <a:r>
              <a:rPr sz="1050" spc="25" dirty="0">
                <a:solidFill>
                  <a:srgbClr val="1F1F1F"/>
                </a:solidFill>
                <a:latin typeface="Arial"/>
                <a:cs typeface="Arial"/>
              </a:rPr>
              <a:t> Module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F1F1F"/>
                </a:solidFill>
                <a:latin typeface="Arial"/>
                <a:cs typeface="Arial"/>
              </a:rPr>
              <a:t>to</a:t>
            </a:r>
            <a:r>
              <a:rPr sz="1050" spc="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F1F1F"/>
                </a:solidFill>
                <a:latin typeface="Arial"/>
                <a:cs typeface="Arial"/>
              </a:rPr>
              <a:t>recognize</a:t>
            </a:r>
            <a:r>
              <a:rPr sz="1050" spc="6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F1F1F"/>
                </a:solidFill>
                <a:latin typeface="Arial"/>
                <a:cs typeface="Arial"/>
              </a:rPr>
              <a:t>command</a:t>
            </a:r>
            <a:r>
              <a:rPr sz="1050" spc="30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456" y="1397690"/>
            <a:ext cx="1648501" cy="13915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10041" y="1412949"/>
            <a:ext cx="1654607" cy="15594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73721" y="1324449"/>
            <a:ext cx="1593552" cy="163570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723509" y="2032442"/>
            <a:ext cx="0" cy="879475"/>
          </a:xfrm>
          <a:custGeom>
            <a:avLst/>
            <a:gdLst/>
            <a:ahLst/>
            <a:cxnLst/>
            <a:rect l="l" t="t" r="r" b="b"/>
            <a:pathLst>
              <a:path h="879475">
                <a:moveTo>
                  <a:pt x="0" y="878887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0870" y="1397690"/>
            <a:ext cx="0" cy="1513840"/>
          </a:xfrm>
          <a:custGeom>
            <a:avLst/>
            <a:gdLst/>
            <a:ahLst/>
            <a:cxnLst/>
            <a:rect l="l" t="t" r="r" b="b"/>
            <a:pathLst>
              <a:path h="1513839">
                <a:moveTo>
                  <a:pt x="0" y="1513640"/>
                </a:moveTo>
                <a:lnTo>
                  <a:pt x="0" y="0"/>
                </a:lnTo>
              </a:path>
            </a:pathLst>
          </a:custGeom>
          <a:ln w="183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003937" y="1406845"/>
            <a:ext cx="610870" cy="418465"/>
            <a:chOff x="3003937" y="1406845"/>
            <a:chExt cx="610870" cy="418465"/>
          </a:xfrm>
        </p:grpSpPr>
        <p:sp>
          <p:nvSpPr>
            <p:cNvPr id="8" name="object 8"/>
            <p:cNvSpPr/>
            <p:nvPr/>
          </p:nvSpPr>
          <p:spPr>
            <a:xfrm>
              <a:off x="3013096" y="1409897"/>
              <a:ext cx="0" cy="415290"/>
            </a:xfrm>
            <a:custGeom>
              <a:avLst/>
              <a:gdLst/>
              <a:ahLst/>
              <a:cxnLst/>
              <a:rect l="l" t="t" r="r" b="b"/>
              <a:pathLst>
                <a:path h="415289">
                  <a:moveTo>
                    <a:pt x="0" y="415030"/>
                  </a:moveTo>
                  <a:lnTo>
                    <a:pt x="0" y="0"/>
                  </a:lnTo>
                </a:path>
              </a:pathLst>
            </a:custGeom>
            <a:ln w="9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03937" y="1409897"/>
              <a:ext cx="610870" cy="0"/>
            </a:xfrm>
            <a:custGeom>
              <a:avLst/>
              <a:gdLst/>
              <a:ahLst/>
              <a:cxnLst/>
              <a:rect l="l" t="t" r="r" b="b"/>
              <a:pathLst>
                <a:path w="610870">
                  <a:moveTo>
                    <a:pt x="0" y="0"/>
                  </a:moveTo>
                  <a:lnTo>
                    <a:pt x="610556" y="0"/>
                  </a:lnTo>
                </a:path>
              </a:pathLst>
            </a:custGeom>
            <a:ln w="6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720456" y="2902175"/>
            <a:ext cx="2002789" cy="0"/>
          </a:xfrm>
          <a:custGeom>
            <a:avLst/>
            <a:gdLst/>
            <a:ahLst/>
            <a:cxnLst/>
            <a:rect l="l" t="t" r="r" b="b"/>
            <a:pathLst>
              <a:path w="2002789">
                <a:moveTo>
                  <a:pt x="0" y="0"/>
                </a:moveTo>
                <a:lnTo>
                  <a:pt x="2002625" y="0"/>
                </a:lnTo>
              </a:path>
            </a:pathLst>
          </a:custGeom>
          <a:ln w="12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1646" y="877646"/>
            <a:ext cx="5619750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STEP MOTOR</a:t>
            </a:r>
            <a:r>
              <a:rPr sz="1350" b="1" spc="1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080808"/>
                </a:solidFill>
                <a:latin typeface="Arial"/>
                <a:cs typeface="Arial"/>
              </a:rPr>
              <a:t>WILL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1C1C1C"/>
                </a:solidFill>
                <a:latin typeface="Arial"/>
                <a:cs typeface="Arial"/>
              </a:rPr>
              <a:t>NOT</a:t>
            </a:r>
            <a:r>
              <a:rPr sz="1350" b="1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080808"/>
                </a:solidFill>
                <a:latin typeface="Arial"/>
                <a:cs typeface="Arial"/>
              </a:rPr>
              <a:t>MODULATE</a:t>
            </a:r>
            <a:r>
              <a:rPr sz="1350" b="1" spc="1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080808"/>
                </a:solidFill>
                <a:latin typeface="Arial"/>
                <a:cs typeface="Arial"/>
              </a:rPr>
              <a:t>PROPERLY</a:t>
            </a:r>
            <a:r>
              <a:rPr sz="1350" b="1" spc="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080808"/>
                </a:solidFill>
                <a:latin typeface="Arial"/>
                <a:cs typeface="Arial"/>
              </a:rPr>
              <a:t>OR</a:t>
            </a:r>
            <a:r>
              <a:rPr sz="1350" b="1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45" dirty="0">
                <a:solidFill>
                  <a:srgbClr val="080808"/>
                </a:solidFill>
                <a:latin typeface="Arial"/>
                <a:cs typeface="Arial"/>
              </a:rPr>
              <a:t>NOT</a:t>
            </a:r>
            <a:r>
              <a:rPr sz="1350" b="1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40" dirty="0">
                <a:solidFill>
                  <a:srgbClr val="080808"/>
                </a:solidFill>
                <a:latin typeface="Arial"/>
                <a:cs typeface="Arial"/>
              </a:rPr>
              <a:t>AT</a:t>
            </a:r>
            <a:r>
              <a:rPr sz="1350" b="1" spc="-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080808"/>
                </a:solidFill>
                <a:latin typeface="Arial"/>
                <a:cs typeface="Arial"/>
              </a:rPr>
              <a:t>ALL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R="391160" algn="ctr">
              <a:lnSpc>
                <a:spcPct val="100000"/>
              </a:lnSpc>
              <a:spcBef>
                <a:spcPts val="1085"/>
              </a:spcBef>
            </a:pPr>
            <a:r>
              <a:rPr sz="1150" spc="-20" dirty="0">
                <a:solidFill>
                  <a:srgbClr val="1C1C1C"/>
                </a:solidFill>
                <a:latin typeface="Arial"/>
                <a:cs typeface="Arial"/>
              </a:rPr>
              <a:t>Fig.</a:t>
            </a:r>
            <a:r>
              <a:rPr sz="11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C1C1C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16</a:t>
            </a:fld>
            <a:endParaRPr spc="40" dirty="0"/>
          </a:p>
        </p:txBody>
      </p:sp>
      <p:sp>
        <p:nvSpPr>
          <p:cNvPr id="12" name="object 12"/>
          <p:cNvSpPr txBox="1"/>
          <p:nvPr/>
        </p:nvSpPr>
        <p:spPr>
          <a:xfrm>
            <a:off x="728088" y="2544887"/>
            <a:ext cx="6237605" cy="580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Fig.</a:t>
            </a:r>
            <a:r>
              <a:rPr sz="1150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C1C1C"/>
                </a:solidFill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Arial"/>
              <a:cs typeface="Arial"/>
            </a:endParaRPr>
          </a:p>
          <a:p>
            <a:pPr marL="95885" marR="142875" indent="-3810">
              <a:lnSpc>
                <a:spcPct val="103000"/>
              </a:lnSpc>
            </a:pP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0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step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motor</a:t>
            </a:r>
            <a:r>
              <a:rPr sz="1050" spc="1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modulates</a:t>
            </a:r>
            <a:r>
              <a:rPr sz="1050" spc="1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flame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height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at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six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C1C1C"/>
                </a:solidFill>
                <a:latin typeface="Arial"/>
                <a:cs typeface="Arial"/>
              </a:rPr>
              <a:t>(6)</a:t>
            </a:r>
            <a:r>
              <a:rPr sz="1050" spc="2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d</a:t>
            </a:r>
            <a:r>
              <a:rPr sz="1050" spc="35" dirty="0">
                <a:solidFill>
                  <a:srgbClr val="2D2D2D"/>
                </a:solidFill>
                <a:latin typeface="Arial"/>
                <a:cs typeface="Arial"/>
              </a:rPr>
              <a:t>ifferent</a:t>
            </a:r>
            <a:r>
              <a:rPr sz="1050" spc="2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D2D2D"/>
                </a:solidFill>
                <a:latin typeface="Arial"/>
                <a:cs typeface="Arial"/>
              </a:rPr>
              <a:t>levels</a:t>
            </a:r>
            <a:r>
              <a:rPr sz="1050" spc="3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automatically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calibrates </a:t>
            </a:r>
            <a:r>
              <a:rPr sz="1050" spc="-2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2D2D2D"/>
                </a:solidFill>
                <a:latin typeface="Arial"/>
                <a:cs typeface="Arial"/>
              </a:rPr>
              <a:t>itself</a:t>
            </a:r>
            <a:r>
              <a:rPr sz="1050" spc="8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14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zero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when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power</a:t>
            </a:r>
            <a:r>
              <a:rPr sz="1050" spc="1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-2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first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applied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via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the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wiring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harness.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95885" marR="194945">
              <a:lnSpc>
                <a:spcPct val="106800"/>
              </a:lnSpc>
              <a:buClr>
                <a:srgbClr val="2D2D2D"/>
              </a:buClr>
              <a:buAutoNum type="arabicPeriod"/>
              <a:tabLst>
                <a:tab pos="259715" algn="l"/>
              </a:tabLst>
            </a:pP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Remove</a:t>
            </a:r>
            <a:r>
              <a:rPr sz="1050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power</a:t>
            </a:r>
            <a:r>
              <a:rPr sz="1050" spc="1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source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via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(AC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Adaptor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or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Battery</a:t>
            </a:r>
            <a:r>
              <a:rPr sz="1050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Back-up),</a:t>
            </a:r>
            <a:r>
              <a:rPr sz="10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then</a:t>
            </a:r>
            <a:r>
              <a:rPr sz="1050" spc="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reapply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power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listen</a:t>
            </a:r>
            <a:r>
              <a:rPr sz="1050" spc="5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for </a:t>
            </a:r>
            <a:r>
              <a:rPr sz="1050" spc="-2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motor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recalibrate.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150">
              <a:latin typeface="Arial"/>
              <a:cs typeface="Arial"/>
            </a:endParaRPr>
          </a:p>
          <a:p>
            <a:pPr marL="93980" marR="47625" indent="3810">
              <a:lnSpc>
                <a:spcPct val="104900"/>
              </a:lnSpc>
              <a:buClr>
                <a:srgbClr val="1C1C1C"/>
              </a:buClr>
              <a:buAutoNum type="arabicPeriod"/>
              <a:tabLst>
                <a:tab pos="259715" algn="l"/>
              </a:tabLst>
            </a:pP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step motor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connected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Main Control  Module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via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wiring 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harness.</a:t>
            </a:r>
            <a:r>
              <a:rPr sz="1050" spc="2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Double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check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wire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colors;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orient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clips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as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shown</a:t>
            </a:r>
            <a:r>
              <a:rPr sz="1050" spc="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in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figures.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6</a:t>
            </a:r>
            <a:r>
              <a:rPr sz="1050" spc="-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&amp;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7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spc="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match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colors.</a:t>
            </a:r>
            <a:r>
              <a:rPr sz="1050" spc="1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C1C1C"/>
                </a:solidFill>
                <a:latin typeface="Arial"/>
                <a:cs typeface="Arial"/>
              </a:rPr>
              <a:t>Colors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may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vary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ensure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clips </a:t>
            </a:r>
            <a:r>
              <a:rPr sz="1050" spc="-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are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as</a:t>
            </a:r>
            <a:r>
              <a:rPr sz="1050" spc="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shown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in</a:t>
            </a:r>
            <a:r>
              <a:rPr sz="1050" spc="11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figure</a:t>
            </a:r>
            <a:r>
              <a:rPr sz="1050" spc="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080808"/>
                </a:solidFill>
                <a:latin typeface="Arial"/>
                <a:cs typeface="Arial"/>
              </a:rPr>
              <a:t>draw</a:t>
            </a:r>
            <a:r>
              <a:rPr sz="1050" spc="25" dirty="0">
                <a:solidFill>
                  <a:srgbClr val="2D2D2D"/>
                </a:solidFill>
                <a:latin typeface="Arial"/>
                <a:cs typeface="Arial"/>
              </a:rPr>
              <a:t>ing</a:t>
            </a:r>
            <a:r>
              <a:rPr sz="1050" spc="5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wire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colors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match</a:t>
            </a:r>
            <a:r>
              <a:rPr sz="1050" spc="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in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that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manner.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250">
              <a:latin typeface="Arial"/>
              <a:cs typeface="Arial"/>
            </a:endParaRPr>
          </a:p>
          <a:p>
            <a:pPr marL="95250" marR="370840" indent="1270">
              <a:lnSpc>
                <a:spcPts val="1300"/>
              </a:lnSpc>
              <a:spcBef>
                <a:spcPts val="5"/>
              </a:spcBef>
              <a:buSzPct val="91304"/>
              <a:buAutoNum type="arabicPeriod"/>
              <a:tabLst>
                <a:tab pos="254000" algn="l"/>
              </a:tabLst>
            </a:pPr>
            <a:r>
              <a:rPr sz="1150" spc="10" dirty="0">
                <a:solidFill>
                  <a:srgbClr val="1C1C1C"/>
                </a:solidFill>
                <a:latin typeface="Arial"/>
                <a:cs typeface="Arial"/>
              </a:rPr>
              <a:t>If</a:t>
            </a:r>
            <a:r>
              <a:rPr sz="1150" spc="1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power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-3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applied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step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motor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step</a:t>
            </a:r>
            <a:r>
              <a:rPr sz="1050" spc="6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motor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does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not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move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then</a:t>
            </a:r>
            <a:r>
              <a:rPr sz="1050" spc="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replace</a:t>
            </a:r>
            <a:r>
              <a:rPr sz="1050" spc="9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Main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Control </a:t>
            </a:r>
            <a:r>
              <a:rPr sz="1050" spc="-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Module.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C1C1C"/>
                </a:solidFill>
                <a:latin typeface="Arial"/>
                <a:cs typeface="Arial"/>
              </a:rPr>
              <a:t>If</a:t>
            </a:r>
            <a:r>
              <a:rPr sz="1150" spc="1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step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motor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still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does</a:t>
            </a:r>
            <a:r>
              <a:rPr sz="10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not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operate,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replace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gas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valve.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1150">
              <a:latin typeface="Arial"/>
              <a:cs typeface="Arial"/>
            </a:endParaRPr>
          </a:p>
          <a:p>
            <a:pPr marL="93980" marR="210185" indent="3175">
              <a:lnSpc>
                <a:spcPct val="103800"/>
              </a:lnSpc>
              <a:buAutoNum type="arabicPeriod"/>
              <a:tabLst>
                <a:tab pos="260985" algn="l"/>
              </a:tabLst>
            </a:pP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Verify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proper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gas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pressure 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thru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pressure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tap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on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gas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valve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labele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d 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"IN"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using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C1C1C"/>
                </a:solidFill>
                <a:latin typeface="Arial"/>
                <a:cs typeface="Arial"/>
              </a:rPr>
              <a:t>a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manometer.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Loosen</a:t>
            </a:r>
            <a:r>
              <a:rPr sz="10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insi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de</a:t>
            </a:r>
            <a:r>
              <a:rPr sz="1050" spc="-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tap;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does</a:t>
            </a:r>
            <a:r>
              <a:rPr sz="10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not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remove.</a:t>
            </a:r>
            <a:r>
              <a:rPr sz="1050" spc="14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Inlet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pressure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should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be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set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at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1C1C1C"/>
                </a:solidFill>
                <a:latin typeface="Arial"/>
                <a:cs typeface="Arial"/>
              </a:rPr>
              <a:t>NG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1C1C1C"/>
                </a:solidFill>
                <a:latin typeface="Arial"/>
                <a:cs typeface="Arial"/>
              </a:rPr>
              <a:t>-</a:t>
            </a:r>
            <a:r>
              <a:rPr sz="1050" spc="1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7.0"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1C1C1C"/>
                </a:solidFill>
                <a:latin typeface="Arial"/>
                <a:cs typeface="Arial"/>
              </a:rPr>
              <a:t>WC </a:t>
            </a:r>
            <a:r>
              <a:rPr sz="1050" spc="-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 </a:t>
            </a:r>
            <a:r>
              <a:rPr sz="1050" spc="-75" dirty="0">
                <a:solidFill>
                  <a:srgbClr val="080808"/>
                </a:solidFill>
                <a:latin typeface="Arial"/>
                <a:cs typeface="Arial"/>
              </a:rPr>
              <a:t>LP</a:t>
            </a:r>
            <a:r>
              <a:rPr sz="1050" spc="-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1C1C1C"/>
                </a:solidFill>
                <a:latin typeface="Arial"/>
                <a:cs typeface="Arial"/>
              </a:rPr>
              <a:t>-</a:t>
            </a:r>
            <a:r>
              <a:rPr sz="1050" spc="-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2D2D2D"/>
                </a:solidFill>
                <a:latin typeface="Arial"/>
                <a:cs typeface="Arial"/>
              </a:rPr>
              <a:t>11.0" </a:t>
            </a:r>
            <a:r>
              <a:rPr sz="1050" spc="-25" dirty="0">
                <a:solidFill>
                  <a:srgbClr val="1C1C1C"/>
                </a:solidFill>
                <a:latin typeface="Arial"/>
                <a:cs typeface="Arial"/>
              </a:rPr>
              <a:t>WC. </a:t>
            </a:r>
            <a:r>
              <a:rPr sz="1050" spc="-40" dirty="0">
                <a:solidFill>
                  <a:srgbClr val="1C1C1C"/>
                </a:solidFill>
                <a:latin typeface="Arial"/>
                <a:cs typeface="Arial"/>
              </a:rPr>
              <a:t>Close</a:t>
            </a:r>
            <a:r>
              <a:rPr sz="1050" spc="-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tap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when </a:t>
            </a:r>
            <a:r>
              <a:rPr sz="1050" dirty="0">
                <a:solidFill>
                  <a:srgbClr val="2D2D2D"/>
                </a:solidFill>
                <a:latin typeface="Arial"/>
                <a:cs typeface="Arial"/>
              </a:rPr>
              <a:t>fi </a:t>
            </a:r>
            <a:r>
              <a:rPr sz="1050" spc="10" dirty="0">
                <a:solidFill>
                  <a:srgbClr val="2D2D2D"/>
                </a:solidFill>
                <a:latin typeface="Arial"/>
                <a:cs typeface="Arial"/>
              </a:rPr>
              <a:t>nishe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d. </a:t>
            </a:r>
            <a:r>
              <a:rPr sz="1100" b="1" spc="40" dirty="0">
                <a:solidFill>
                  <a:srgbClr val="080808"/>
                </a:solidFill>
                <a:latin typeface="Arial"/>
                <a:cs typeface="Arial"/>
              </a:rPr>
              <a:t>Note: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Inlet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pressure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cannot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be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tested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unless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1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gas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valve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-3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turned</a:t>
            </a:r>
            <a:r>
              <a:rPr sz="1050" spc="9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080808"/>
                </a:solidFill>
                <a:latin typeface="Arial"/>
                <a:cs typeface="Arial"/>
              </a:rPr>
              <a:t>ON.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1150">
              <a:latin typeface="Arial"/>
              <a:cs typeface="Arial"/>
            </a:endParaRPr>
          </a:p>
          <a:p>
            <a:pPr marL="95885" marR="150495" indent="-3810">
              <a:lnSpc>
                <a:spcPct val="104900"/>
              </a:lnSpc>
            </a:pP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Out </a:t>
            </a:r>
            <a:r>
              <a:rPr sz="1050" dirty="0">
                <a:solidFill>
                  <a:srgbClr val="2D2D2D"/>
                </a:solidFill>
                <a:latin typeface="Arial"/>
                <a:cs typeface="Arial"/>
              </a:rPr>
              <a:t>let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pressure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tap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labele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d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(OUT)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only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tests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regulator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pressure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and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not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actual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Manifold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pressure.</a:t>
            </a:r>
            <a:r>
              <a:rPr sz="1050" spc="1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Minimum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D2D2D"/>
                </a:solidFill>
                <a:latin typeface="Arial"/>
                <a:cs typeface="Arial"/>
              </a:rPr>
              <a:t>inlet</a:t>
            </a:r>
            <a:r>
              <a:rPr sz="1050" spc="4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pressure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4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3.5"</a:t>
            </a:r>
            <a:r>
              <a:rPr sz="1050" spc="-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1C1C1C"/>
                </a:solidFill>
                <a:latin typeface="Arial"/>
                <a:cs typeface="Arial"/>
              </a:rPr>
              <a:t>WC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1C1C1C"/>
                </a:solidFill>
                <a:latin typeface="Arial"/>
                <a:cs typeface="Arial"/>
              </a:rPr>
              <a:t>NG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and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75" dirty="0">
                <a:solidFill>
                  <a:srgbClr val="080808"/>
                </a:solidFill>
                <a:latin typeface="Arial"/>
                <a:cs typeface="Arial"/>
              </a:rPr>
              <a:t>LP</a:t>
            </a:r>
            <a:r>
              <a:rPr sz="105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8.0"</a:t>
            </a:r>
            <a:r>
              <a:rPr sz="1050" spc="-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1C1C1C"/>
                </a:solidFill>
                <a:latin typeface="Arial"/>
                <a:cs typeface="Arial"/>
              </a:rPr>
              <a:t>WC.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080808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2D2D2D"/>
                </a:solidFill>
                <a:latin typeface="Arial"/>
                <a:cs typeface="Arial"/>
              </a:rPr>
              <a:t>lose</a:t>
            </a:r>
            <a:r>
              <a:rPr sz="105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</a:t>
            </a:r>
            <a:r>
              <a:rPr sz="1050" spc="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40" dirty="0">
                <a:solidFill>
                  <a:srgbClr val="1C1C1C"/>
                </a:solidFill>
                <a:latin typeface="Arial"/>
                <a:cs typeface="Arial"/>
              </a:rPr>
              <a:t>tap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when</a:t>
            </a:r>
            <a:r>
              <a:rPr sz="1050" spc="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finishe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d.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93980" marR="31750" indent="2540">
              <a:lnSpc>
                <a:spcPct val="106800"/>
              </a:lnSpc>
              <a:buAutoNum type="arabicPeriod" startAt="5"/>
              <a:tabLst>
                <a:tab pos="259715" algn="l"/>
              </a:tabLst>
            </a:pP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Remove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valve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regulator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cap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from the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operator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C1C1C"/>
                </a:solidFill>
                <a:latin typeface="Arial"/>
                <a:cs typeface="Arial"/>
              </a:rPr>
              <a:t>head of</a:t>
            </a:r>
            <a:r>
              <a:rPr sz="1050" spc="27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gas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valve and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ensure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stem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rotated </a:t>
            </a:r>
            <a:r>
              <a:rPr sz="1050" spc="-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9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proper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gas</a:t>
            </a:r>
            <a:r>
              <a:rPr sz="10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provided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appliance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(See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F</a:t>
            </a:r>
            <a:r>
              <a:rPr sz="1050" dirty="0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sz="1050" dirty="0">
                <a:solidFill>
                  <a:srgbClr val="080808"/>
                </a:solidFill>
                <a:latin typeface="Arial"/>
                <a:cs typeface="Arial"/>
              </a:rPr>
              <a:t>g.</a:t>
            </a:r>
            <a:r>
              <a:rPr sz="10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8)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 startAt="5"/>
            </a:pPr>
            <a:endParaRPr sz="1100">
              <a:latin typeface="Arial"/>
              <a:cs typeface="Arial"/>
            </a:endParaRPr>
          </a:p>
          <a:p>
            <a:pPr marL="94615" marR="160655" indent="1905">
              <a:lnSpc>
                <a:spcPct val="106800"/>
              </a:lnSpc>
              <a:buClr>
                <a:srgbClr val="1C1C1C"/>
              </a:buClr>
              <a:buAutoNum type="arabicPeriod" startAt="5"/>
              <a:tabLst>
                <a:tab pos="259715" algn="l"/>
              </a:tabLst>
            </a:pP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F</a:t>
            </a:r>
            <a:r>
              <a:rPr sz="1050" spc="-5" dirty="0">
                <a:solidFill>
                  <a:srgbClr val="2D2D2D"/>
                </a:solidFill>
                <a:latin typeface="Arial"/>
                <a:cs typeface="Arial"/>
              </a:rPr>
              <a:t>lame</a:t>
            </a:r>
            <a:r>
              <a:rPr sz="1050" spc="2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height</a:t>
            </a:r>
            <a:r>
              <a:rPr sz="1050" spc="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-2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controlled</a:t>
            </a:r>
            <a:r>
              <a:rPr sz="1050" spc="1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by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D2D2D"/>
                </a:solidFill>
                <a:latin typeface="Arial"/>
                <a:cs typeface="Arial"/>
              </a:rPr>
              <a:t>low</a:t>
            </a:r>
            <a:r>
              <a:rPr sz="1050" spc="7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rate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set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screw.</a:t>
            </a:r>
            <a:r>
              <a:rPr sz="1050" spc="114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050" spc="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you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have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2D2D2D"/>
                </a:solidFill>
                <a:latin typeface="Arial"/>
                <a:cs typeface="Arial"/>
              </a:rPr>
              <a:t>the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proper</a:t>
            </a:r>
            <a:r>
              <a:rPr sz="1050" spc="1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2D2D2D"/>
                </a:solidFill>
                <a:latin typeface="Arial"/>
                <a:cs typeface="Arial"/>
              </a:rPr>
              <a:t>low</a:t>
            </a:r>
            <a:r>
              <a:rPr sz="1050" spc="7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rate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set </a:t>
            </a:r>
            <a:r>
              <a:rPr sz="1050" spc="-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by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referring</a:t>
            </a:r>
            <a:r>
              <a:rPr sz="1050" spc="9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8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owner's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manual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depend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in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g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on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gas</a:t>
            </a:r>
            <a:r>
              <a:rPr sz="10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supplied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6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appliance.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 startAt="5"/>
            </a:pPr>
            <a:endParaRPr sz="1100">
              <a:latin typeface="Arial"/>
              <a:cs typeface="Arial"/>
            </a:endParaRPr>
          </a:p>
          <a:p>
            <a:pPr marL="89535" marR="5080" indent="5715">
              <a:lnSpc>
                <a:spcPct val="105500"/>
              </a:lnSpc>
              <a:buAutoNum type="arabicPeriod" startAt="5"/>
              <a:tabLst>
                <a:tab pos="258445" algn="l"/>
              </a:tabLst>
            </a:pP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This 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gu</a:t>
            </a:r>
            <a:r>
              <a:rPr sz="1050" spc="35" dirty="0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sz="1050" spc="35" dirty="0">
                <a:solidFill>
                  <a:srgbClr val="080808"/>
                </a:solidFill>
                <a:latin typeface="Arial"/>
                <a:cs typeface="Arial"/>
              </a:rPr>
              <a:t>de</a:t>
            </a:r>
            <a:r>
              <a:rPr sz="1050" spc="-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C1C1C"/>
                </a:solidFill>
                <a:latin typeface="Arial"/>
                <a:cs typeface="Arial"/>
              </a:rPr>
              <a:t>addresses</a:t>
            </a:r>
            <a:r>
              <a:rPr sz="1050" spc="10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1C1C1C"/>
                </a:solidFill>
                <a:latin typeface="Arial"/>
                <a:cs typeface="Arial"/>
              </a:rPr>
              <a:t>some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steps</a:t>
            </a:r>
            <a:r>
              <a:rPr sz="1050" spc="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for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converting</a:t>
            </a:r>
            <a:r>
              <a:rPr sz="1050" spc="10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5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appliance</a:t>
            </a:r>
            <a:r>
              <a:rPr sz="1050" spc="6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080808"/>
                </a:solidFill>
                <a:latin typeface="Arial"/>
                <a:cs typeface="Arial"/>
              </a:rPr>
              <a:t>LP</a:t>
            </a:r>
            <a:r>
              <a:rPr sz="10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080808"/>
                </a:solidFill>
                <a:latin typeface="Arial"/>
                <a:cs typeface="Arial"/>
              </a:rPr>
              <a:t>gas.</a:t>
            </a:r>
            <a:r>
              <a:rPr sz="1050" spc="1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80808"/>
                </a:solidFill>
                <a:latin typeface="Arial"/>
                <a:cs typeface="Arial"/>
              </a:rPr>
              <a:t>Refer</a:t>
            </a:r>
            <a:r>
              <a:rPr sz="1050" spc="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to</a:t>
            </a:r>
            <a:r>
              <a:rPr sz="1050" spc="1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page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7</a:t>
            </a:r>
            <a:r>
              <a:rPr sz="10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for</a:t>
            </a:r>
            <a:r>
              <a:rPr sz="1050" spc="5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-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Main </a:t>
            </a:r>
            <a:r>
              <a:rPr sz="1050" spc="-50" dirty="0">
                <a:solidFill>
                  <a:srgbClr val="080808"/>
                </a:solidFill>
                <a:latin typeface="Arial"/>
                <a:cs typeface="Arial"/>
              </a:rPr>
              <a:t>Cont </a:t>
            </a:r>
            <a:r>
              <a:rPr sz="1050" spc="15" dirty="0">
                <a:solidFill>
                  <a:srgbClr val="080808"/>
                </a:solidFill>
                <a:latin typeface="Arial"/>
                <a:cs typeface="Arial"/>
              </a:rPr>
              <a:t>ro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l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Module 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information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and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page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2D2D2D"/>
                </a:solidFill>
                <a:latin typeface="Arial"/>
                <a:cs typeface="Arial"/>
              </a:rPr>
              <a:t>18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to 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verify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proper  </a:t>
            </a:r>
            <a:r>
              <a:rPr sz="1050" spc="20" dirty="0">
                <a:solidFill>
                  <a:srgbClr val="2D2D2D"/>
                </a:solidFill>
                <a:latin typeface="Arial"/>
                <a:cs typeface="Arial"/>
              </a:rPr>
              <a:t>low 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rate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screw</a:t>
            </a:r>
            <a:r>
              <a:rPr sz="1050" spc="29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in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5" dirty="0">
                <a:solidFill>
                  <a:srgbClr val="080808"/>
                </a:solidFill>
                <a:latin typeface="Arial"/>
                <a:cs typeface="Arial"/>
              </a:rPr>
              <a:t>gas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valve.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In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addition,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the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homeowner's 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manual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will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specifically</a:t>
            </a:r>
            <a:r>
              <a:rPr sz="1050" spc="29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1C1C1C"/>
                </a:solidFill>
                <a:latin typeface="Arial"/>
                <a:cs typeface="Arial"/>
              </a:rPr>
              <a:t>address</a:t>
            </a:r>
            <a:r>
              <a:rPr sz="1050" spc="2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5" dirty="0">
                <a:solidFill>
                  <a:srgbClr val="1C1C1C"/>
                </a:solidFill>
                <a:latin typeface="Arial"/>
                <a:cs typeface="Arial"/>
              </a:rPr>
              <a:t>the </a:t>
            </a:r>
            <a:r>
              <a:rPr sz="1050" spc="10" dirty="0">
                <a:solidFill>
                  <a:srgbClr val="1C1C1C"/>
                </a:solidFill>
                <a:latin typeface="Arial"/>
                <a:cs typeface="Arial"/>
              </a:rPr>
              <a:t>proper 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orifice  </a:t>
            </a:r>
            <a:r>
              <a:rPr sz="1050" dirty="0">
                <a:solidFill>
                  <a:srgbClr val="1C1C1C"/>
                </a:solidFill>
                <a:latin typeface="Arial"/>
                <a:cs typeface="Arial"/>
              </a:rPr>
              <a:t>and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air shutter </a:t>
            </a:r>
            <a:r>
              <a:rPr sz="1050" spc="2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C1C1C"/>
                </a:solidFill>
                <a:latin typeface="Arial"/>
                <a:cs typeface="Arial"/>
              </a:rPr>
              <a:t>sizes</a:t>
            </a:r>
            <a:r>
              <a:rPr sz="1050" spc="3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C1C1C"/>
                </a:solidFill>
                <a:latin typeface="Arial"/>
                <a:cs typeface="Arial"/>
              </a:rPr>
              <a:t>necessary</a:t>
            </a:r>
            <a:r>
              <a:rPr sz="1050" spc="175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1C1C1C"/>
                </a:solidFill>
                <a:latin typeface="Arial"/>
                <a:cs typeface="Arial"/>
              </a:rPr>
              <a:t>when</a:t>
            </a:r>
            <a:r>
              <a:rPr sz="1050" spc="8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1C1C1C"/>
                </a:solidFill>
                <a:latin typeface="Arial"/>
                <a:cs typeface="Arial"/>
              </a:rPr>
              <a:t>a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1C1C1C"/>
                </a:solidFill>
                <a:latin typeface="Arial"/>
                <a:cs typeface="Arial"/>
              </a:rPr>
              <a:t>conversion</a:t>
            </a:r>
            <a:r>
              <a:rPr sz="1050" spc="120" dirty="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2D2D2D"/>
                </a:solidFill>
                <a:latin typeface="Arial"/>
                <a:cs typeface="Arial"/>
              </a:rPr>
              <a:t>is</a:t>
            </a:r>
            <a:r>
              <a:rPr sz="1050" spc="-3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1C1C1C"/>
                </a:solidFill>
                <a:latin typeface="Arial"/>
                <a:cs typeface="Arial"/>
              </a:rPr>
              <a:t>completed.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6889" y="1303088"/>
            <a:ext cx="2674236" cy="164486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6105" y="1641825"/>
            <a:ext cx="2466647" cy="122067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9757" y="3997732"/>
            <a:ext cx="708245" cy="5859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28701" y="4717933"/>
            <a:ext cx="744878" cy="5126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50555" y="3802424"/>
            <a:ext cx="1132581" cy="12450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43851" y="4498210"/>
            <a:ext cx="1624079" cy="8300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61683" y="6048471"/>
            <a:ext cx="842567" cy="36620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389015" y="3814632"/>
            <a:ext cx="0" cy="2576195"/>
          </a:xfrm>
          <a:custGeom>
            <a:avLst/>
            <a:gdLst/>
            <a:ahLst/>
            <a:cxnLst/>
            <a:rect l="l" t="t" r="r" b="b"/>
            <a:pathLst>
              <a:path h="2576195">
                <a:moveTo>
                  <a:pt x="0" y="2575629"/>
                </a:moveTo>
                <a:lnTo>
                  <a:pt x="0" y="0"/>
                </a:lnTo>
              </a:path>
            </a:pathLst>
          </a:custGeom>
          <a:ln w="1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2282" y="3961113"/>
            <a:ext cx="0" cy="659765"/>
          </a:xfrm>
          <a:custGeom>
            <a:avLst/>
            <a:gdLst/>
            <a:ahLst/>
            <a:cxnLst/>
            <a:rect l="l" t="t" r="r" b="b"/>
            <a:pathLst>
              <a:path h="659764">
                <a:moveTo>
                  <a:pt x="0" y="659165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94950" y="3961113"/>
            <a:ext cx="0" cy="659765"/>
          </a:xfrm>
          <a:custGeom>
            <a:avLst/>
            <a:gdLst/>
            <a:ahLst/>
            <a:cxnLst/>
            <a:rect l="l" t="t" r="r" b="b"/>
            <a:pathLst>
              <a:path h="659764">
                <a:moveTo>
                  <a:pt x="0" y="659165"/>
                </a:moveTo>
                <a:lnTo>
                  <a:pt x="0" y="0"/>
                </a:lnTo>
              </a:path>
            </a:pathLst>
          </a:custGeom>
          <a:ln w="24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71270" y="3802425"/>
            <a:ext cx="0" cy="2600325"/>
          </a:xfrm>
          <a:custGeom>
            <a:avLst/>
            <a:gdLst/>
            <a:ahLst/>
            <a:cxnLst/>
            <a:rect l="l" t="t" r="r" b="b"/>
            <a:pathLst>
              <a:path h="2600325">
                <a:moveTo>
                  <a:pt x="0" y="2600043"/>
                </a:moveTo>
                <a:lnTo>
                  <a:pt x="0" y="0"/>
                </a:lnTo>
              </a:path>
            </a:pathLst>
          </a:custGeom>
          <a:ln w="1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68275" y="3948906"/>
            <a:ext cx="0" cy="549910"/>
          </a:xfrm>
          <a:custGeom>
            <a:avLst/>
            <a:gdLst/>
            <a:ahLst/>
            <a:cxnLst/>
            <a:rect l="l" t="t" r="r" b="b"/>
            <a:pathLst>
              <a:path h="549910">
                <a:moveTo>
                  <a:pt x="0" y="549304"/>
                </a:moveTo>
                <a:lnTo>
                  <a:pt x="0" y="0"/>
                </a:lnTo>
              </a:path>
            </a:pathLst>
          </a:custGeom>
          <a:ln w="3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46078" y="3765805"/>
            <a:ext cx="0" cy="732790"/>
          </a:xfrm>
          <a:custGeom>
            <a:avLst/>
            <a:gdLst/>
            <a:ahLst/>
            <a:cxnLst/>
            <a:rect l="l" t="t" r="r" b="b"/>
            <a:pathLst>
              <a:path h="732789">
                <a:moveTo>
                  <a:pt x="0" y="732406"/>
                </a:moveTo>
                <a:lnTo>
                  <a:pt x="0" y="0"/>
                </a:lnTo>
              </a:path>
            </a:pathLst>
          </a:custGeom>
          <a:ln w="48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8089" y="5328272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769026"/>
                </a:moveTo>
                <a:lnTo>
                  <a:pt x="0" y="0"/>
                </a:lnTo>
              </a:path>
            </a:pathLst>
          </a:custGeom>
          <a:ln w="94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47390" y="3765805"/>
            <a:ext cx="0" cy="732790"/>
          </a:xfrm>
          <a:custGeom>
            <a:avLst/>
            <a:gdLst/>
            <a:ahLst/>
            <a:cxnLst/>
            <a:rect l="l" t="t" r="r" b="b"/>
            <a:pathLst>
              <a:path h="732789">
                <a:moveTo>
                  <a:pt x="0" y="732406"/>
                </a:moveTo>
                <a:lnTo>
                  <a:pt x="0" y="0"/>
                </a:lnTo>
              </a:path>
            </a:pathLst>
          </a:custGeom>
          <a:ln w="366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37405" y="4009940"/>
            <a:ext cx="0" cy="488315"/>
          </a:xfrm>
          <a:custGeom>
            <a:avLst/>
            <a:gdLst/>
            <a:ahLst/>
            <a:cxnLst/>
            <a:rect l="l" t="t" r="r" b="b"/>
            <a:pathLst>
              <a:path h="488314">
                <a:moveTo>
                  <a:pt x="0" y="488271"/>
                </a:moveTo>
                <a:lnTo>
                  <a:pt x="0" y="0"/>
                </a:lnTo>
              </a:path>
            </a:pathLst>
          </a:custGeom>
          <a:ln w="1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92068" y="3774960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9201" y="0"/>
                </a:lnTo>
              </a:path>
            </a:pathLst>
          </a:custGeom>
          <a:ln w="6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36920" y="3784115"/>
            <a:ext cx="1038225" cy="0"/>
          </a:xfrm>
          <a:custGeom>
            <a:avLst/>
            <a:gdLst/>
            <a:ahLst/>
            <a:cxnLst/>
            <a:rect l="l" t="t" r="r" b="b"/>
            <a:pathLst>
              <a:path w="1038225">
                <a:moveTo>
                  <a:pt x="0" y="0"/>
                </a:moveTo>
                <a:lnTo>
                  <a:pt x="1037946" y="0"/>
                </a:lnTo>
              </a:path>
            </a:pathLst>
          </a:custGeom>
          <a:ln w="24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0913" y="3976372"/>
            <a:ext cx="793750" cy="0"/>
          </a:xfrm>
          <a:custGeom>
            <a:avLst/>
            <a:gdLst/>
            <a:ahLst/>
            <a:cxnLst/>
            <a:rect l="l" t="t" r="r" b="b"/>
            <a:pathLst>
              <a:path w="793750">
                <a:moveTo>
                  <a:pt x="0" y="0"/>
                </a:moveTo>
                <a:lnTo>
                  <a:pt x="793723" y="0"/>
                </a:lnTo>
              </a:path>
            </a:pathLst>
          </a:custGeom>
          <a:ln w="213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9173" y="4476849"/>
            <a:ext cx="1014094" cy="0"/>
          </a:xfrm>
          <a:custGeom>
            <a:avLst/>
            <a:gdLst/>
            <a:ahLst/>
            <a:cxnLst/>
            <a:rect l="l" t="t" r="r" b="b"/>
            <a:pathLst>
              <a:path w="1014095">
                <a:moveTo>
                  <a:pt x="0" y="0"/>
                </a:moveTo>
                <a:lnTo>
                  <a:pt x="1013523" y="0"/>
                </a:lnTo>
              </a:path>
            </a:pathLst>
          </a:custGeom>
          <a:ln w="36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9173" y="4629434"/>
            <a:ext cx="965200" cy="0"/>
          </a:xfrm>
          <a:custGeom>
            <a:avLst/>
            <a:gdLst/>
            <a:ahLst/>
            <a:cxnLst/>
            <a:rect l="l" t="t" r="r" b="b"/>
            <a:pathLst>
              <a:path w="965200">
                <a:moveTo>
                  <a:pt x="0" y="0"/>
                </a:moveTo>
                <a:lnTo>
                  <a:pt x="964679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04252" y="6225470"/>
            <a:ext cx="891540" cy="0"/>
          </a:xfrm>
          <a:custGeom>
            <a:avLst/>
            <a:gdLst/>
            <a:ahLst/>
            <a:cxnLst/>
            <a:rect l="l" t="t" r="r" b="b"/>
            <a:pathLst>
              <a:path w="891539">
                <a:moveTo>
                  <a:pt x="0" y="0"/>
                </a:moveTo>
                <a:lnTo>
                  <a:pt x="891412" y="0"/>
                </a:lnTo>
              </a:path>
            </a:pathLst>
          </a:custGeom>
          <a:ln w="640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36291" y="6344486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>
                <a:moveTo>
                  <a:pt x="0" y="0"/>
                </a:moveTo>
                <a:lnTo>
                  <a:pt x="402967" y="0"/>
                </a:lnTo>
              </a:path>
            </a:pathLst>
          </a:custGeom>
          <a:ln w="6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15672" y="3106400"/>
            <a:ext cx="129159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solidFill>
                  <a:srgbClr val="131313"/>
                </a:solidFill>
                <a:latin typeface="Arial"/>
                <a:cs typeface="Arial"/>
              </a:rPr>
              <a:t>Main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40" dirty="0">
                <a:solidFill>
                  <a:srgbClr val="131313"/>
                </a:solidFill>
                <a:latin typeface="Arial"/>
                <a:cs typeface="Arial"/>
              </a:rPr>
              <a:t>Control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50" dirty="0">
                <a:solidFill>
                  <a:srgbClr val="131313"/>
                </a:solidFill>
                <a:latin typeface="Arial"/>
                <a:cs typeface="Arial"/>
              </a:rPr>
              <a:t>Module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2</a:t>
            </a:fld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8245" y="2996539"/>
            <a:ext cx="86169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5" dirty="0">
                <a:solidFill>
                  <a:srgbClr val="131313"/>
                </a:solidFill>
                <a:latin typeface="Arial"/>
                <a:cs typeface="Arial"/>
              </a:rPr>
              <a:t>IPI</a:t>
            </a:r>
            <a:r>
              <a:rPr sz="1150" spc="17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110" dirty="0">
                <a:solidFill>
                  <a:srgbClr val="131313"/>
                </a:solidFill>
                <a:latin typeface="Arial"/>
                <a:cs typeface="Arial"/>
              </a:rPr>
              <a:t>Gas</a:t>
            </a:r>
            <a:r>
              <a:rPr sz="1150" spc="3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65" dirty="0">
                <a:solidFill>
                  <a:srgbClr val="131313"/>
                </a:solidFill>
                <a:latin typeface="Arial"/>
                <a:cs typeface="Arial"/>
              </a:rPr>
              <a:t>Valve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70500" y="3722547"/>
            <a:ext cx="958850" cy="78168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6985">
              <a:lnSpc>
                <a:spcPct val="100000"/>
              </a:lnSpc>
              <a:spcBef>
                <a:spcPts val="690"/>
              </a:spcBef>
            </a:pPr>
            <a:r>
              <a:rPr sz="1450" spc="-50" dirty="0">
                <a:solidFill>
                  <a:srgbClr val="4D4D4D"/>
                </a:solidFill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  <a:p>
            <a:pPr marL="4445">
              <a:lnSpc>
                <a:spcPct val="100000"/>
              </a:lnSpc>
              <a:spcBef>
                <a:spcPts val="919"/>
              </a:spcBef>
            </a:pPr>
            <a:r>
              <a:rPr sz="2250" spc="-90" dirty="0">
                <a:solidFill>
                  <a:srgbClr val="4D4D4D"/>
                </a:solidFill>
                <a:latin typeface="Times New Roman"/>
                <a:cs typeface="Times New Roman"/>
              </a:rPr>
              <a:t>I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01192" y="6237436"/>
            <a:ext cx="110236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5" dirty="0">
                <a:solidFill>
                  <a:srgbClr val="131313"/>
                </a:solidFill>
                <a:latin typeface="Arial"/>
                <a:cs typeface="Arial"/>
              </a:rPr>
              <a:t>Extension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50" dirty="0">
                <a:solidFill>
                  <a:srgbClr val="131313"/>
                </a:solidFill>
                <a:latin typeface="Arial"/>
                <a:cs typeface="Arial"/>
              </a:rPr>
              <a:t>Module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89716" y="6451055"/>
            <a:ext cx="14160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65" dirty="0">
                <a:solidFill>
                  <a:srgbClr val="131313"/>
                </a:solidFill>
                <a:latin typeface="Arial"/>
                <a:cs typeface="Arial"/>
              </a:rPr>
              <a:t>Hand</a:t>
            </a:r>
            <a:r>
              <a:rPr sz="1150" spc="4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55" dirty="0">
                <a:solidFill>
                  <a:srgbClr val="131313"/>
                </a:solidFill>
                <a:latin typeface="Arial"/>
                <a:cs typeface="Arial"/>
              </a:rPr>
              <a:t>Held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-35" dirty="0">
                <a:solidFill>
                  <a:srgbClr val="131313"/>
                </a:solidFill>
                <a:latin typeface="Arial"/>
                <a:cs typeface="Arial"/>
              </a:rPr>
              <a:t>Transmitter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0927" y="7155997"/>
            <a:ext cx="6064885" cy="1784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 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Main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Control</a:t>
            </a:r>
            <a:r>
              <a:rPr sz="1150" spc="3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Module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4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acts</a:t>
            </a:r>
            <a:r>
              <a:rPr sz="1150" spc="7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232323"/>
                </a:solidFill>
                <a:latin typeface="Arial"/>
                <a:cs typeface="Arial"/>
              </a:rPr>
              <a:t>like</a:t>
            </a:r>
            <a:r>
              <a:rPr sz="1150" spc="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an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232323"/>
                </a:solidFill>
                <a:latin typeface="Arial"/>
                <a:cs typeface="Arial"/>
              </a:rPr>
              <a:t>"Operating</a:t>
            </a:r>
            <a:r>
              <a:rPr sz="1150" spc="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System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a</a:t>
            </a:r>
            <a:r>
              <a:rPr sz="1150" spc="3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computer</a:t>
            </a:r>
            <a:r>
              <a:rPr sz="1150" spc="8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controls</a:t>
            </a:r>
            <a:r>
              <a:rPr sz="1150" spc="5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all </a:t>
            </a:r>
            <a:r>
              <a:rPr sz="1150" spc="-30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primary</a:t>
            </a:r>
            <a:r>
              <a:rPr sz="1150" spc="4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232323"/>
                </a:solidFill>
                <a:latin typeface="Arial"/>
                <a:cs typeface="Arial"/>
              </a:rPr>
              <a:t>functions</a:t>
            </a:r>
            <a:r>
              <a:rPr sz="1150" spc="1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P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4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system</a:t>
            </a:r>
            <a:r>
              <a:rPr sz="1150" spc="8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(i.e.</a:t>
            </a:r>
            <a:r>
              <a:rPr sz="1150" spc="-2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Extension</a:t>
            </a:r>
            <a:r>
              <a:rPr sz="1150" spc="11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Module</a:t>
            </a:r>
            <a:r>
              <a:rPr sz="1150" spc="7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and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P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31313"/>
                </a:solidFill>
                <a:latin typeface="Arial"/>
                <a:cs typeface="Arial"/>
              </a:rPr>
              <a:t>Gas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Valve).</a:t>
            </a:r>
            <a:r>
              <a:rPr sz="1150" spc="8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30" dirty="0">
                <a:solidFill>
                  <a:srgbClr val="131313"/>
                </a:solidFill>
                <a:latin typeface="Arial"/>
                <a:cs typeface="Arial"/>
              </a:rPr>
              <a:t>Extension</a:t>
            </a:r>
            <a:r>
              <a:rPr sz="1150" spc="-9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Module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-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controls</a:t>
            </a:r>
            <a:r>
              <a:rPr sz="1150" spc="10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-4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31313"/>
                </a:solidFill>
                <a:latin typeface="Arial"/>
                <a:cs typeface="Arial"/>
              </a:rPr>
              <a:t>fan </a:t>
            </a:r>
            <a:r>
              <a:rPr sz="1150" dirty="0">
                <a:solidFill>
                  <a:srgbClr val="131313"/>
                </a:solidFill>
                <a:latin typeface="Arial"/>
                <a:cs typeface="Arial"/>
              </a:rPr>
              <a:t>and</a:t>
            </a:r>
            <a:r>
              <a:rPr sz="1150" spc="4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auxiliary</a:t>
            </a:r>
            <a:r>
              <a:rPr sz="1150" spc="8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232323"/>
                </a:solidFill>
                <a:latin typeface="Arial"/>
                <a:cs typeface="Arial"/>
              </a:rPr>
              <a:t>lighting</a:t>
            </a:r>
            <a:r>
              <a:rPr sz="1150" spc="7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powered</a:t>
            </a:r>
            <a:r>
              <a:rPr sz="1150" spc="3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by</a:t>
            </a:r>
            <a:r>
              <a:rPr sz="1150" spc="-1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232323"/>
                </a:solidFill>
                <a:latin typeface="Arial"/>
                <a:cs typeface="Arial"/>
              </a:rPr>
              <a:t>120VAC.</a:t>
            </a:r>
            <a:r>
              <a:rPr sz="1150" spc="9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P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 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gas</a:t>
            </a:r>
            <a:r>
              <a:rPr sz="1150" spc="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valve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232323"/>
                </a:solidFill>
                <a:latin typeface="Arial"/>
                <a:cs typeface="Arial"/>
              </a:rPr>
              <a:t>lights</a:t>
            </a:r>
            <a:r>
              <a:rPr sz="1150" spc="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232323"/>
                </a:solidFill>
                <a:latin typeface="Arial"/>
                <a:cs typeface="Arial"/>
              </a:rPr>
              <a:t>intermittent</a:t>
            </a:r>
            <a:r>
              <a:rPr sz="1150" spc="6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pilot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burners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sz="1150" spc="6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232323"/>
                </a:solidFill>
                <a:latin typeface="Arial"/>
                <a:cs typeface="Arial"/>
              </a:rPr>
              <a:t>fireplace.</a:t>
            </a:r>
            <a:r>
              <a:rPr sz="1150" spc="6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While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hand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held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transmitter</a:t>
            </a:r>
            <a:r>
              <a:rPr sz="1150" spc="8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232323"/>
                </a:solidFill>
                <a:latin typeface="Arial"/>
                <a:cs typeface="Arial"/>
              </a:rPr>
              <a:t>is</a:t>
            </a:r>
            <a:r>
              <a:rPr sz="1150" spc="-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programmed</a:t>
            </a:r>
            <a:r>
              <a:rPr sz="1150" spc="1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 remotely</a:t>
            </a:r>
            <a:r>
              <a:rPr sz="1150" spc="14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operate</a:t>
            </a:r>
            <a:r>
              <a:rPr sz="1150" spc="7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main</a:t>
            </a:r>
            <a:r>
              <a:rPr sz="1150" spc="5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control 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module.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sz="1150" b="1" i="1" spc="5" dirty="0">
                <a:solidFill>
                  <a:srgbClr val="131313"/>
                </a:solidFill>
                <a:latin typeface="Arial"/>
                <a:cs typeface="Arial"/>
              </a:rPr>
              <a:t>Standard</a:t>
            </a:r>
            <a:r>
              <a:rPr sz="1150" b="1" i="1" spc="114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20" dirty="0">
                <a:solidFill>
                  <a:srgbClr val="131313"/>
                </a:solidFill>
                <a:latin typeface="Arial"/>
                <a:cs typeface="Arial"/>
              </a:rPr>
              <a:t>features</a:t>
            </a:r>
            <a:r>
              <a:rPr sz="1150" b="1" i="1" spc="5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sz="1150" b="1" i="1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b="1" i="1" spc="3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-10" dirty="0">
                <a:solidFill>
                  <a:srgbClr val="131313"/>
                </a:solidFill>
                <a:latin typeface="Arial"/>
                <a:cs typeface="Arial"/>
              </a:rPr>
              <a:t>IP/</a:t>
            </a:r>
            <a:r>
              <a:rPr sz="1150" b="1" i="1" spc="9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131313"/>
                </a:solidFill>
                <a:latin typeface="Arial"/>
                <a:cs typeface="Arial"/>
              </a:rPr>
              <a:t>Control</a:t>
            </a:r>
            <a:r>
              <a:rPr sz="1150" b="1" i="1" spc="12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131313"/>
                </a:solidFill>
                <a:latin typeface="Arial"/>
                <a:cs typeface="Arial"/>
              </a:rPr>
              <a:t>System</a:t>
            </a:r>
            <a:r>
              <a:rPr sz="1150" b="1" i="1" spc="5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b="1" i="1" spc="20" dirty="0">
                <a:solidFill>
                  <a:srgbClr val="131313"/>
                </a:solidFill>
                <a:latin typeface="Arial"/>
                <a:cs typeface="Arial"/>
              </a:rPr>
              <a:t>are: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469900" indent="-220979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1150" spc="35" dirty="0">
                <a:solidFill>
                  <a:srgbClr val="131313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35" dirty="0">
                <a:solidFill>
                  <a:srgbClr val="131313"/>
                </a:solidFill>
                <a:latin typeface="Arial"/>
                <a:cs typeface="Arial"/>
              </a:rPr>
              <a:t>OFF</a:t>
            </a:r>
            <a:r>
              <a:rPr sz="1150" spc="-7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31313"/>
                </a:solidFill>
                <a:latin typeface="Arial"/>
                <a:cs typeface="Arial"/>
              </a:rPr>
              <a:t>manual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232323"/>
                </a:solidFill>
                <a:latin typeface="Arial"/>
                <a:cs typeface="Arial"/>
              </a:rPr>
              <a:t>function</a:t>
            </a:r>
            <a:r>
              <a:rPr sz="1150" spc="7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232323"/>
                </a:solidFill>
                <a:latin typeface="Arial"/>
                <a:cs typeface="Arial"/>
              </a:rPr>
              <a:t>fireplace</a:t>
            </a:r>
            <a:r>
              <a:rPr sz="1150" spc="8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31313"/>
                </a:solidFill>
                <a:latin typeface="Arial"/>
                <a:cs typeface="Arial"/>
              </a:rPr>
              <a:t>system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4906" y="4681312"/>
            <a:ext cx="696034" cy="61033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17117" y="5425926"/>
            <a:ext cx="671611" cy="7079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10183" y="6268192"/>
            <a:ext cx="537289" cy="32958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5510272" y="4486004"/>
            <a:ext cx="0" cy="3271520"/>
          </a:xfrm>
          <a:custGeom>
            <a:avLst/>
            <a:gdLst/>
            <a:ahLst/>
            <a:cxnLst/>
            <a:rect l="l" t="t" r="r" b="b"/>
            <a:pathLst>
              <a:path h="3271520">
                <a:moveTo>
                  <a:pt x="0" y="3271416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433" y="4644693"/>
            <a:ext cx="0" cy="683895"/>
          </a:xfrm>
          <a:custGeom>
            <a:avLst/>
            <a:gdLst/>
            <a:ahLst/>
            <a:cxnLst/>
            <a:rect l="l" t="t" r="r" b="b"/>
            <a:pathLst>
              <a:path h="683895">
                <a:moveTo>
                  <a:pt x="0" y="683579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89644" y="5584614"/>
            <a:ext cx="0" cy="598170"/>
          </a:xfrm>
          <a:custGeom>
            <a:avLst/>
            <a:gdLst/>
            <a:ahLst/>
            <a:cxnLst/>
            <a:rect l="l" t="t" r="r" b="b"/>
            <a:pathLst>
              <a:path h="598170">
                <a:moveTo>
                  <a:pt x="0" y="598132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22312" y="4644693"/>
            <a:ext cx="0" cy="683895"/>
          </a:xfrm>
          <a:custGeom>
            <a:avLst/>
            <a:gdLst/>
            <a:ahLst/>
            <a:cxnLst/>
            <a:rect l="l" t="t" r="r" b="b"/>
            <a:pathLst>
              <a:path h="683895">
                <a:moveTo>
                  <a:pt x="0" y="683579"/>
                </a:moveTo>
                <a:lnTo>
                  <a:pt x="0" y="0"/>
                </a:lnTo>
              </a:path>
            </a:pathLst>
          </a:custGeom>
          <a:ln w="1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507219" y="4446332"/>
            <a:ext cx="885825" cy="3299460"/>
            <a:chOff x="5507219" y="4446332"/>
            <a:chExt cx="885825" cy="3299460"/>
          </a:xfrm>
        </p:grpSpPr>
        <p:sp>
          <p:nvSpPr>
            <p:cNvPr id="10" name="object 10"/>
            <p:cNvSpPr/>
            <p:nvPr/>
          </p:nvSpPr>
          <p:spPr>
            <a:xfrm>
              <a:off x="6386421" y="4473798"/>
              <a:ext cx="0" cy="3271520"/>
            </a:xfrm>
            <a:custGeom>
              <a:avLst/>
              <a:gdLst/>
              <a:ahLst/>
              <a:cxnLst/>
              <a:rect l="l" t="t" r="r" b="b"/>
              <a:pathLst>
                <a:path h="3271520">
                  <a:moveTo>
                    <a:pt x="0" y="3271416"/>
                  </a:moveTo>
                  <a:lnTo>
                    <a:pt x="0" y="0"/>
                  </a:lnTo>
                </a:path>
              </a:pathLst>
            </a:custGeom>
            <a:ln w="12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07219" y="4449384"/>
              <a:ext cx="879475" cy="0"/>
            </a:xfrm>
            <a:custGeom>
              <a:avLst/>
              <a:gdLst/>
              <a:ahLst/>
              <a:cxnLst/>
              <a:rect l="l" t="t" r="r" b="b"/>
              <a:pathLst>
                <a:path w="879475">
                  <a:moveTo>
                    <a:pt x="0" y="0"/>
                  </a:moveTo>
                  <a:lnTo>
                    <a:pt x="879201" y="0"/>
                  </a:lnTo>
                </a:path>
              </a:pathLst>
            </a:custGeom>
            <a:ln w="6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56064" y="4656899"/>
              <a:ext cx="793750" cy="0"/>
            </a:xfrm>
            <a:custGeom>
              <a:avLst/>
              <a:gdLst/>
              <a:ahLst/>
              <a:cxnLst/>
              <a:rect l="l" t="t" r="r" b="b"/>
              <a:pathLst>
                <a:path w="793750">
                  <a:moveTo>
                    <a:pt x="0" y="0"/>
                  </a:moveTo>
                  <a:lnTo>
                    <a:pt x="793723" y="0"/>
                  </a:lnTo>
                </a:path>
              </a:pathLst>
            </a:custGeom>
            <a:ln w="183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39231" y="7693335"/>
              <a:ext cx="427990" cy="0"/>
            </a:xfrm>
            <a:custGeom>
              <a:avLst/>
              <a:gdLst/>
              <a:ahLst/>
              <a:cxnLst/>
              <a:rect l="l" t="t" r="r" b="b"/>
              <a:pathLst>
                <a:path w="427989">
                  <a:moveTo>
                    <a:pt x="0" y="0"/>
                  </a:moveTo>
                  <a:lnTo>
                    <a:pt x="427389" y="0"/>
                  </a:lnTo>
                </a:path>
              </a:pathLst>
            </a:custGeom>
            <a:ln w="61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8020" y="885020"/>
            <a:ext cx="5918200" cy="3551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indent="-221615">
              <a:lnSpc>
                <a:spcPct val="100000"/>
              </a:lnSpc>
              <a:spcBef>
                <a:spcPts val="100"/>
              </a:spcBef>
              <a:buChar char="•"/>
              <a:tabLst>
                <a:tab pos="233679" algn="l"/>
                <a:tab pos="234315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Spark</a:t>
            </a:r>
            <a:r>
              <a:rPr sz="110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pilot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ignition</a:t>
            </a:r>
            <a:r>
              <a:rPr sz="110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system</a:t>
            </a:r>
            <a:r>
              <a:rPr sz="110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</a:t>
            </a:r>
            <a:r>
              <a:rPr sz="110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continuous</a:t>
            </a:r>
            <a:r>
              <a:rPr sz="1100" spc="1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pilot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option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marL="234950" marR="321310" indent="-222885">
              <a:lnSpc>
                <a:spcPct val="105600"/>
              </a:lnSpc>
              <a:spcBef>
                <a:spcPts val="5"/>
              </a:spcBef>
              <a:buChar char="•"/>
              <a:tabLst>
                <a:tab pos="235585" algn="l"/>
                <a:tab pos="236220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Main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Control Module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that 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will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learn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up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three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transmitters.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Options of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Wireless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Wall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mounted</a:t>
            </a:r>
            <a:r>
              <a:rPr sz="110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transmitters</a:t>
            </a:r>
            <a:r>
              <a:rPr sz="1100" spc="1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are</a:t>
            </a:r>
            <a:r>
              <a:rPr sz="110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also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available.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33679" marR="5080" indent="-220979">
              <a:lnSpc>
                <a:spcPct val="103800"/>
              </a:lnSpc>
              <a:buChar char="•"/>
              <a:tabLst>
                <a:tab pos="233045" algn="l"/>
                <a:tab pos="233679" algn="l"/>
              </a:tabLst>
            </a:pP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System</a:t>
            </a:r>
            <a:r>
              <a:rPr sz="110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has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maximum</a:t>
            </a:r>
            <a:r>
              <a:rPr sz="110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u="heavy" spc="5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Room</a:t>
            </a:r>
            <a:r>
              <a:rPr sz="1100" u="heavy" spc="100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 </a:t>
            </a:r>
            <a:r>
              <a:rPr sz="1100" u="heavy" spc="40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Temperature</a:t>
            </a:r>
            <a:r>
              <a:rPr sz="1100" u="heavy" spc="15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 </a:t>
            </a:r>
            <a:r>
              <a:rPr sz="1100" u="heavy" spc="3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Limit</a:t>
            </a:r>
            <a:r>
              <a:rPr sz="1100" u="heavy" spc="60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 </a:t>
            </a:r>
            <a:r>
              <a:rPr sz="1100" u="heavy" spc="3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Shutdown</a:t>
            </a:r>
            <a:r>
              <a:rPr sz="1100" spc="1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feature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95</a:t>
            </a:r>
            <a:r>
              <a:rPr sz="1100" spc="60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F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whether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manual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or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Thermostat</a:t>
            </a:r>
            <a:r>
              <a:rPr sz="1100" spc="1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0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00" spc="50" dirty="0">
                <a:solidFill>
                  <a:srgbClr val="494949"/>
                </a:solidFill>
                <a:latin typeface="Arial"/>
                <a:cs typeface="Arial"/>
              </a:rPr>
              <a:t>,</a:t>
            </a:r>
            <a:r>
              <a:rPr sz="1100" spc="25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hand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held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33679" marR="393700" indent="-220979">
              <a:lnSpc>
                <a:spcPct val="101899"/>
              </a:lnSpc>
              <a:buChar char="•"/>
              <a:tabLst>
                <a:tab pos="233045" algn="l"/>
                <a:tab pos="233679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Communication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and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Thermal Safety 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within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Main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Control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Module</a:t>
            </a:r>
            <a:r>
              <a:rPr sz="1100" spc="50" dirty="0">
                <a:solidFill>
                  <a:srgbClr val="494949"/>
                </a:solidFill>
                <a:latin typeface="Arial"/>
                <a:cs typeface="Arial"/>
              </a:rPr>
              <a:t>,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at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170</a:t>
            </a:r>
            <a:r>
              <a:rPr sz="1100" spc="4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00" spc="45" dirty="0">
                <a:solidFill>
                  <a:srgbClr val="494949"/>
                </a:solidFill>
                <a:latin typeface="Arial"/>
                <a:cs typeface="Arial"/>
              </a:rPr>
              <a:t>, </a:t>
            </a:r>
            <a:r>
              <a:rPr sz="1100" spc="-295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0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233045" marR="310515" indent="-220345">
              <a:lnSpc>
                <a:spcPct val="103800"/>
              </a:lnSpc>
              <a:buChar char="•"/>
              <a:tabLst>
                <a:tab pos="233679" algn="l"/>
                <a:tab pos="234950" algn="l"/>
              </a:tabLst>
            </a:pP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All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120V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items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controlled</a:t>
            </a:r>
            <a:r>
              <a:rPr sz="110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by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Extension</a:t>
            </a:r>
            <a:r>
              <a:rPr sz="110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Module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are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connected</a:t>
            </a:r>
            <a:r>
              <a:rPr sz="110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Main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0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Module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via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12-inch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long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communication</a:t>
            </a:r>
            <a:r>
              <a:rPr sz="1100" spc="1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wire</a:t>
            </a:r>
            <a:r>
              <a:rPr sz="110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with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4-pin</a:t>
            </a:r>
            <a:r>
              <a:rPr sz="1100" spc="1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connectors</a:t>
            </a:r>
            <a:r>
              <a:rPr sz="1100" spc="1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on </a:t>
            </a:r>
            <a:r>
              <a:rPr sz="1100" spc="-2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both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ends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233679" marR="141605" indent="-221615">
              <a:lnSpc>
                <a:spcPct val="105600"/>
              </a:lnSpc>
              <a:buChar char="•"/>
              <a:tabLst>
                <a:tab pos="233045" algn="l"/>
                <a:tab pos="233679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Optional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battery</a:t>
            </a:r>
            <a:r>
              <a:rPr sz="110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back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up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(via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four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AA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batteries)</a:t>
            </a:r>
            <a:r>
              <a:rPr sz="1100" spc="1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if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electrical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power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lost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provide </a:t>
            </a:r>
            <a:r>
              <a:rPr sz="1100" spc="-2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power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burn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fireplace</a:t>
            </a:r>
            <a:r>
              <a:rPr sz="1100" spc="35" dirty="0">
                <a:solidFill>
                  <a:srgbClr val="494949"/>
                </a:solidFill>
                <a:latin typeface="Arial"/>
                <a:cs typeface="Arial"/>
              </a:rPr>
              <a:t>,</a:t>
            </a:r>
            <a:r>
              <a:rPr sz="1100" spc="30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however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light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kit</a:t>
            </a:r>
            <a:r>
              <a:rPr sz="110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not</a:t>
            </a:r>
            <a:r>
              <a:rPr sz="110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function.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150">
              <a:latin typeface="Arial"/>
              <a:cs typeface="Arial"/>
            </a:endParaRPr>
          </a:p>
          <a:p>
            <a:pPr marL="233679" indent="-22161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33679" algn="l"/>
                <a:tab pos="234315" algn="l"/>
              </a:tabLst>
            </a:pPr>
            <a:r>
              <a:rPr sz="1150" b="1" i="1" spc="15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50" b="1" i="1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spc="3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b="1" i="1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spc="1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r>
              <a:rPr sz="1150" b="1" i="1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dirty="0">
                <a:solidFill>
                  <a:srgbClr val="161616"/>
                </a:solidFill>
                <a:latin typeface="Arial"/>
                <a:cs typeface="Arial"/>
              </a:rPr>
              <a:t>Features: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3</a:t>
            </a:fld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05741" y="4608087"/>
            <a:ext cx="3496945" cy="353822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33679" marR="190500" indent="-221615" algn="just">
              <a:lnSpc>
                <a:spcPct val="103800"/>
              </a:lnSpc>
              <a:spcBef>
                <a:spcPts val="50"/>
              </a:spcBef>
              <a:buClr>
                <a:srgbClr val="666666"/>
              </a:buClr>
              <a:buFont typeface="Times New Roman"/>
              <a:buChar char="o"/>
              <a:tabLst>
                <a:tab pos="234315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Standard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Thermostat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operation: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45</a:t>
            </a:r>
            <a:r>
              <a:rPr sz="1100" spc="5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F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90</a:t>
            </a:r>
            <a:r>
              <a:rPr sz="1100" spc="5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F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set</a:t>
            </a:r>
            <a:r>
              <a:rPr sz="1100" spc="45" dirty="0">
                <a:solidFill>
                  <a:srgbClr val="494949"/>
                </a:solidFill>
                <a:latin typeface="Arial"/>
                <a:cs typeface="Arial"/>
              </a:rPr>
              <a:t>,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Fahrenheit or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Celsius option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built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into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endParaRPr sz="1100">
              <a:latin typeface="Arial"/>
              <a:cs typeface="Arial"/>
            </a:endParaRPr>
          </a:p>
          <a:p>
            <a:pPr marL="235585" marR="224790" indent="-223520" algn="just">
              <a:lnSpc>
                <a:spcPts val="1440"/>
              </a:lnSpc>
              <a:spcBef>
                <a:spcPts val="20"/>
              </a:spcBef>
              <a:buClr>
                <a:srgbClr val="666666"/>
              </a:buClr>
              <a:buFont typeface="Times New Roman"/>
              <a:buChar char="o"/>
              <a:tabLst>
                <a:tab pos="235585" algn="l"/>
              </a:tabLst>
            </a:pP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Room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Temperature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Display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capable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displayin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g</a:t>
            </a:r>
            <a:r>
              <a:rPr sz="110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3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2</a:t>
            </a:r>
            <a:r>
              <a:rPr sz="1100" spc="6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t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9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9</a:t>
            </a:r>
            <a:r>
              <a:rPr sz="1100" spc="60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161616"/>
                </a:solidFill>
                <a:latin typeface="Arial"/>
                <a:cs typeface="Arial"/>
              </a:rPr>
              <a:t>{</a:t>
            </a:r>
            <a:r>
              <a:rPr sz="1100" spc="-55" dirty="0">
                <a:solidFill>
                  <a:srgbClr val="161616"/>
                </a:solidFill>
                <a:latin typeface="Arial"/>
                <a:cs typeface="Arial"/>
              </a:rPr>
              <a:t>0</a:t>
            </a:r>
            <a:r>
              <a:rPr sz="1100" spc="-1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00" spc="1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3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7</a:t>
            </a:r>
            <a:r>
              <a:rPr sz="1100" spc="40" dirty="0">
                <a:solidFill>
                  <a:srgbClr val="666666"/>
                </a:solidFill>
                <a:latin typeface="Arial"/>
                <a:cs typeface="Arial"/>
              </a:rPr>
              <a:t>°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Celsius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33045" indent="-220979" algn="just">
              <a:lnSpc>
                <a:spcPct val="100000"/>
              </a:lnSpc>
              <a:spcBef>
                <a:spcPts val="10"/>
              </a:spcBef>
              <a:buClr>
                <a:srgbClr val="666666"/>
              </a:buClr>
              <a:buFont typeface="Times New Roman"/>
              <a:buChar char="o"/>
              <a:tabLst>
                <a:tab pos="233679" algn="l"/>
              </a:tabLst>
            </a:pP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Childproof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lock</a:t>
            </a:r>
            <a:r>
              <a:rPr sz="110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out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 setting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available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the</a:t>
            </a:r>
            <a:endParaRPr sz="1100">
              <a:latin typeface="Arial"/>
              <a:cs typeface="Arial"/>
            </a:endParaRPr>
          </a:p>
          <a:p>
            <a:pPr marL="233679" algn="just">
              <a:lnSpc>
                <a:spcPct val="100000"/>
              </a:lnSpc>
              <a:spcBef>
                <a:spcPts val="70"/>
              </a:spcBef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handheld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endParaRPr sz="1100">
              <a:latin typeface="Arial"/>
              <a:cs typeface="Arial"/>
            </a:endParaRPr>
          </a:p>
          <a:p>
            <a:pPr marL="233045" marR="5080" indent="-220979">
              <a:lnSpc>
                <a:spcPct val="103800"/>
              </a:lnSpc>
              <a:spcBef>
                <a:spcPts val="25"/>
              </a:spcBef>
              <a:buClr>
                <a:srgbClr val="666666"/>
              </a:buClr>
              <a:buFont typeface="Times New Roman"/>
              <a:buChar char="o"/>
              <a:tabLst>
                <a:tab pos="235585" algn="l"/>
                <a:tab pos="236220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Modulation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burner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six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(6)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00" spc="1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height</a:t>
            </a:r>
            <a:r>
              <a:rPr sz="110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high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determined</a:t>
            </a:r>
            <a:r>
              <a:rPr sz="1100" spc="1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with</a:t>
            </a:r>
            <a:r>
              <a:rPr sz="1100" spc="1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step</a:t>
            </a:r>
            <a:r>
              <a:rPr sz="1100" spc="-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motor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drive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attached</a:t>
            </a:r>
            <a:r>
              <a:rPr sz="110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100" spc="3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100"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gas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valve</a:t>
            </a:r>
            <a:endParaRPr sz="1100">
              <a:latin typeface="Arial"/>
              <a:cs typeface="Arial"/>
            </a:endParaRPr>
          </a:p>
          <a:p>
            <a:pPr marL="234950" marR="19050" indent="-222885">
              <a:lnSpc>
                <a:spcPct val="103800"/>
              </a:lnSpc>
              <a:spcBef>
                <a:spcPts val="25"/>
              </a:spcBef>
              <a:buClr>
                <a:srgbClr val="666666"/>
              </a:buClr>
              <a:buFont typeface="Times New Roman"/>
              <a:buChar char="o"/>
              <a:tabLst>
                <a:tab pos="234950" algn="l"/>
                <a:tab pos="235585" algn="l"/>
              </a:tabLst>
            </a:pP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control system</a:t>
            </a:r>
            <a:r>
              <a:rPr sz="110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120VAC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input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120VAC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92VAC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output</a:t>
            </a:r>
            <a:r>
              <a:rPr sz="1100" spc="40" dirty="0">
                <a:solidFill>
                  <a:srgbClr val="494949"/>
                </a:solidFill>
                <a:latin typeface="Arial"/>
                <a:cs typeface="Arial"/>
              </a:rPr>
              <a:t>,</a:t>
            </a:r>
            <a:r>
              <a:rPr sz="1100" spc="25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6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0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modulation </a:t>
            </a:r>
            <a:r>
              <a:rPr sz="1100" spc="-2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High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being</a:t>
            </a:r>
            <a:r>
              <a:rPr sz="110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#6</a:t>
            </a:r>
            <a:r>
              <a:rPr sz="110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Low</a:t>
            </a:r>
            <a:r>
              <a:rPr sz="110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#1</a:t>
            </a:r>
            <a:endParaRPr sz="1100">
              <a:latin typeface="Arial"/>
              <a:cs typeface="Arial"/>
            </a:endParaRPr>
          </a:p>
          <a:p>
            <a:pPr marL="234950" marR="495300" indent="-222885">
              <a:lnSpc>
                <a:spcPct val="105600"/>
              </a:lnSpc>
              <a:buClr>
                <a:srgbClr val="666666"/>
              </a:buClr>
              <a:buFont typeface="Times New Roman"/>
              <a:buChar char="o"/>
              <a:tabLst>
                <a:tab pos="236220" algn="l"/>
                <a:tab pos="236854" algn="l"/>
              </a:tabLst>
            </a:pP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Low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battery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indicator</a:t>
            </a:r>
            <a:r>
              <a:rPr sz="110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0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 handheld </a:t>
            </a:r>
            <a:r>
              <a:rPr sz="1100" spc="-2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endParaRPr sz="1100">
              <a:latin typeface="Arial"/>
              <a:cs typeface="Arial"/>
            </a:endParaRPr>
          </a:p>
          <a:p>
            <a:pPr marL="234315" marR="5715" indent="-222250" algn="just">
              <a:lnSpc>
                <a:spcPct val="102899"/>
              </a:lnSpc>
              <a:spcBef>
                <a:spcPts val="35"/>
              </a:spcBef>
              <a:buClr>
                <a:srgbClr val="666666"/>
              </a:buClr>
              <a:buFont typeface="Times New Roman"/>
              <a:buChar char="o"/>
              <a:tabLst>
                <a:tab pos="236854" algn="l"/>
              </a:tabLst>
            </a:pP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Light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Control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handheld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from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120VAC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-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60VAC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with </a:t>
            </a:r>
            <a:r>
              <a:rPr sz="1100" spc="35" dirty="0">
                <a:solidFill>
                  <a:srgbClr val="2F2F2F"/>
                </a:solidFill>
                <a:latin typeface="Arial"/>
                <a:cs typeface="Arial"/>
              </a:rPr>
              <a:t>"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High</a:t>
            </a:r>
            <a:r>
              <a:rPr sz="1100" spc="35" dirty="0">
                <a:solidFill>
                  <a:srgbClr val="2F2F2F"/>
                </a:solidFill>
                <a:latin typeface="Arial"/>
                <a:cs typeface="Arial"/>
              </a:rPr>
              <a:t>"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setting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being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#6 to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2F2F2F"/>
                </a:solidFill>
                <a:latin typeface="Arial"/>
                <a:cs typeface="Arial"/>
              </a:rPr>
              <a:t>"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Low</a:t>
            </a:r>
            <a:r>
              <a:rPr sz="1100" spc="35" dirty="0">
                <a:solidFill>
                  <a:srgbClr val="2F2F2F"/>
                </a:solidFill>
                <a:latin typeface="Arial"/>
                <a:cs typeface="Arial"/>
              </a:rPr>
              <a:t>"</a:t>
            </a:r>
            <a:r>
              <a:rPr sz="1100" spc="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#1</a:t>
            </a:r>
            <a:endParaRPr sz="1100">
              <a:latin typeface="Arial"/>
              <a:cs typeface="Arial"/>
            </a:endParaRPr>
          </a:p>
          <a:p>
            <a:pPr marL="234950" marR="495300" indent="-222885" algn="just">
              <a:lnSpc>
                <a:spcPct val="105600"/>
              </a:lnSpc>
              <a:spcBef>
                <a:spcPts val="25"/>
              </a:spcBef>
              <a:buClr>
                <a:srgbClr val="666666"/>
              </a:buClr>
              <a:buFont typeface="Times New Roman"/>
              <a:buChar char="o"/>
              <a:tabLst>
                <a:tab pos="233679" algn="l"/>
              </a:tabLst>
            </a:pP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Continuous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Pilot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feature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on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handheld </a:t>
            </a:r>
            <a:r>
              <a:rPr sz="1100" spc="-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r>
              <a:rPr sz="110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5" dirty="0">
                <a:solidFill>
                  <a:srgbClr val="161616"/>
                </a:solidFill>
                <a:latin typeface="Arial"/>
                <a:cs typeface="Arial"/>
              </a:rPr>
              <a:t>&amp;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0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1035" y="8123638"/>
            <a:ext cx="6136005" cy="54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7390">
              <a:lnSpc>
                <a:spcPct val="100000"/>
              </a:lnSpc>
              <a:spcBef>
                <a:spcPts val="100"/>
              </a:spcBef>
              <a:tabLst>
                <a:tab pos="930275" algn="l"/>
              </a:tabLst>
            </a:pPr>
            <a:r>
              <a:rPr sz="1100" spc="40" dirty="0">
                <a:solidFill>
                  <a:srgbClr val="666666"/>
                </a:solidFill>
                <a:latin typeface="Times New Roman"/>
                <a:cs typeface="Times New Roman"/>
              </a:rPr>
              <a:t>o	</a:t>
            </a:r>
            <a:r>
              <a:rPr sz="1100" spc="35" dirty="0">
                <a:solidFill>
                  <a:srgbClr val="161616"/>
                </a:solidFill>
                <a:latin typeface="Arial"/>
                <a:cs typeface="Arial"/>
              </a:rPr>
              <a:t>Program</a:t>
            </a:r>
            <a:r>
              <a:rPr sz="1100" spc="1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0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automatically</a:t>
            </a:r>
            <a:r>
              <a:rPr sz="1100" spc="1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0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6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0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appliance</a:t>
            </a:r>
            <a:r>
              <a:rPr sz="110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161616"/>
                </a:solidFill>
                <a:latin typeface="Arial"/>
                <a:cs typeface="Arial"/>
              </a:rPr>
              <a:t>at</a:t>
            </a:r>
            <a:r>
              <a:rPr sz="110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161616"/>
                </a:solidFill>
                <a:latin typeface="Arial"/>
                <a:cs typeface="Arial"/>
              </a:rPr>
              <a:t>pre-programmed</a:t>
            </a:r>
            <a:r>
              <a:rPr sz="1100" spc="-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161616"/>
                </a:solidFill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50" b="1" i="1" spc="20" dirty="0">
                <a:solidFill>
                  <a:srgbClr val="161616"/>
                </a:solidFill>
                <a:latin typeface="Arial"/>
                <a:cs typeface="Arial"/>
              </a:rPr>
              <a:t>Operating</a:t>
            </a:r>
            <a:r>
              <a:rPr sz="1150" b="1" i="1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spc="25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b="1" i="1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spc="-25" dirty="0">
                <a:solidFill>
                  <a:srgbClr val="161616"/>
                </a:solidFill>
                <a:latin typeface="Arial"/>
                <a:cs typeface="Arial"/>
              </a:rPr>
              <a:t>IP/</a:t>
            </a:r>
            <a:r>
              <a:rPr sz="1150" b="1" i="1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161616"/>
                </a:solidFill>
                <a:latin typeface="Arial"/>
                <a:cs typeface="Arial"/>
              </a:rPr>
              <a:t>System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2653" y="6053826"/>
            <a:ext cx="31432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75" spc="-750" baseline="105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1650" spc="-125" dirty="0">
                <a:solidFill>
                  <a:srgbClr val="7C7C7C"/>
                </a:solidFill>
                <a:latin typeface="Arial"/>
                <a:cs typeface="Arial"/>
              </a:rPr>
              <a:t>.</a:t>
            </a:r>
            <a:r>
              <a:rPr sz="1650" spc="-450" dirty="0">
                <a:solidFill>
                  <a:srgbClr val="A1A1A1"/>
                </a:solidFill>
                <a:latin typeface="Arial"/>
                <a:cs typeface="Arial"/>
              </a:rPr>
              <a:t>.</a:t>
            </a:r>
            <a:r>
              <a:rPr sz="2775" spc="-232" baseline="105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2775" spc="-757" baseline="105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1650" dirty="0">
                <a:solidFill>
                  <a:srgbClr val="7C7C7C"/>
                </a:solidFill>
                <a:latin typeface="Arial"/>
                <a:cs typeface="Arial"/>
              </a:rPr>
              <a:t>.</a:t>
            </a:r>
            <a:r>
              <a:rPr sz="1650" spc="-245" dirty="0">
                <a:solidFill>
                  <a:srgbClr val="7C7C7C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A1A1A1"/>
                </a:solidFill>
                <a:latin typeface="Arial"/>
                <a:cs typeface="Arial"/>
              </a:rPr>
              <a:t>.</a:t>
            </a:r>
            <a:endParaRPr sz="1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2653" y="6136223"/>
            <a:ext cx="29400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75" spc="-427" baseline="-12012" dirty="0">
                <a:solidFill>
                  <a:srgbClr val="7C7C7C"/>
                </a:solidFill>
                <a:latin typeface="Arial"/>
                <a:cs typeface="Arial"/>
              </a:rPr>
              <a:t>.</a:t>
            </a:r>
            <a:r>
              <a:rPr sz="1050" spc="-285" dirty="0">
                <a:solidFill>
                  <a:srgbClr val="7C7C7C"/>
                </a:solidFill>
                <a:latin typeface="Times New Roman"/>
                <a:cs typeface="Times New Roman"/>
              </a:rPr>
              <a:t>:</a:t>
            </a:r>
            <a:r>
              <a:rPr sz="2775" spc="-427" baseline="-12012" dirty="0">
                <a:solidFill>
                  <a:srgbClr val="A1A1A1"/>
                </a:solidFill>
                <a:latin typeface="Arial"/>
                <a:cs typeface="Arial"/>
              </a:rPr>
              <a:t>.</a:t>
            </a:r>
            <a:r>
              <a:rPr sz="2700" spc="-427" baseline="-23148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1050" spc="-285" dirty="0">
                <a:solidFill>
                  <a:srgbClr val="A1A1A1"/>
                </a:solidFill>
                <a:latin typeface="Times New Roman"/>
                <a:cs typeface="Times New Roman"/>
              </a:rPr>
              <a:t>•:</a:t>
            </a:r>
            <a:r>
              <a:rPr sz="2775" spc="-427" baseline="-12012" dirty="0">
                <a:solidFill>
                  <a:srgbClr val="A1A1A1"/>
                </a:solidFill>
                <a:latin typeface="Arial"/>
                <a:cs typeface="Arial"/>
              </a:rPr>
              <a:t>.</a:t>
            </a:r>
            <a:r>
              <a:rPr sz="2700" spc="-427" baseline="-23148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2775" spc="-427" baseline="-12012" dirty="0">
                <a:solidFill>
                  <a:srgbClr val="A1A1A1"/>
                </a:solidFill>
                <a:latin typeface="Arial"/>
                <a:cs typeface="Arial"/>
              </a:rPr>
              <a:t>.</a:t>
            </a:r>
            <a:r>
              <a:rPr sz="1050" spc="-285" dirty="0">
                <a:solidFill>
                  <a:srgbClr val="A1A1A1"/>
                </a:solidFill>
                <a:latin typeface="Times New Roman"/>
                <a:cs typeface="Times New Roman"/>
              </a:rPr>
              <a:t>: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7047" y="1104727"/>
            <a:ext cx="3577859" cy="219721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10635" y="3683169"/>
            <a:ext cx="6136640" cy="39090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4604" marR="393700" indent="-2540">
              <a:lnSpc>
                <a:spcPct val="102699"/>
              </a:lnSpc>
              <a:spcBef>
                <a:spcPts val="65"/>
              </a:spcBef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Once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Module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learns</a:t>
            </a:r>
            <a:r>
              <a:rPr sz="1150" spc="1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r>
              <a:rPr sz="115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operation</a:t>
            </a:r>
            <a:r>
              <a:rPr sz="1150" spc="1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the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system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as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follows: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55" dirty="0">
                <a:solidFill>
                  <a:srgbClr val="080808"/>
                </a:solidFill>
                <a:latin typeface="Arial"/>
                <a:cs typeface="Arial"/>
              </a:rPr>
              <a:t>Mode</a:t>
            </a:r>
            <a:r>
              <a:rPr sz="1100" b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080808"/>
                </a:solidFill>
                <a:latin typeface="Arial"/>
                <a:cs typeface="Arial"/>
              </a:rPr>
              <a:t>Button</a:t>
            </a:r>
            <a:r>
              <a:rPr sz="1100" b="1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080808"/>
                </a:solidFill>
                <a:latin typeface="Arial"/>
                <a:cs typeface="Arial"/>
              </a:rPr>
              <a:t>-</a:t>
            </a:r>
            <a:r>
              <a:rPr sz="110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Hand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Held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(offers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over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1</a:t>
            </a:r>
            <a:r>
              <a:rPr sz="1150" spc="3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000</a:t>
            </a:r>
            <a:r>
              <a:rPr sz="1150" spc="3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000</a:t>
            </a:r>
            <a:r>
              <a:rPr sz="1150" spc="-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security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codes)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3970" marR="185420">
              <a:lnSpc>
                <a:spcPct val="99300"/>
              </a:lnSpc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Push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Button</a:t>
            </a:r>
            <a:r>
              <a:rPr sz="1150" spc="9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one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time</a:t>
            </a:r>
            <a:r>
              <a:rPr sz="1150" spc="-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for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Manual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CON</a:t>
            </a:r>
            <a:r>
              <a:rPr sz="1150" spc="-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be</a:t>
            </a:r>
            <a:r>
              <a:rPr sz="1150" spc="-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visible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LCD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screen.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Pushing</a:t>
            </a:r>
            <a:r>
              <a:rPr sz="115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Mode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Button</a:t>
            </a:r>
            <a:r>
              <a:rPr sz="11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second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time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change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-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THERMO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mode.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Pushing</a:t>
            </a:r>
            <a:r>
              <a:rPr sz="1150" spc="1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Button</a:t>
            </a:r>
            <a:r>
              <a:rPr sz="11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third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time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fireplace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OFF.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080808"/>
                </a:solidFill>
                <a:latin typeface="Arial"/>
                <a:cs typeface="Arial"/>
              </a:rPr>
              <a:t>Note:</a:t>
            </a:r>
            <a:r>
              <a:rPr sz="1100" b="1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Button </a:t>
            </a:r>
            <a:r>
              <a:rPr sz="1150" spc="-3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operates</a:t>
            </a:r>
            <a:r>
              <a:rPr sz="1100" b="1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13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00" b="1" spc="-5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9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00" b="1" spc="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7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080808"/>
                </a:solidFill>
                <a:latin typeface="Arial"/>
                <a:cs typeface="Arial"/>
              </a:rPr>
              <a:t>THERMO</a:t>
            </a:r>
            <a:r>
              <a:rPr sz="1100" b="1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19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55" dirty="0">
                <a:solidFill>
                  <a:srgbClr val="161616"/>
                </a:solidFill>
                <a:latin typeface="Arial"/>
                <a:cs typeface="Arial"/>
              </a:rPr>
              <a:t>&amp;</a:t>
            </a:r>
            <a:r>
              <a:rPr sz="1100" b="1" spc="5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17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00" b="1" spc="-2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2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u="heavy" spc="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only.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13970" marR="100965">
              <a:lnSpc>
                <a:spcPct val="102699"/>
              </a:lnSpc>
            </a:pP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Manual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Position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-</a:t>
            </a:r>
            <a:r>
              <a:rPr sz="1150" spc="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fireplace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turned</a:t>
            </a:r>
            <a:r>
              <a:rPr sz="1100" b="1" spc="2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1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00" b="1" spc="-5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16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manually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word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appear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in </a:t>
            </a:r>
            <a:r>
              <a:rPr sz="1150" spc="-3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screen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turned</a:t>
            </a:r>
            <a:r>
              <a:rPr sz="1100" b="1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-1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00" b="1" spc="-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00" b="1" spc="17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word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appear.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13335" marR="110489" indent="-635">
              <a:lnSpc>
                <a:spcPct val="104500"/>
              </a:lnSpc>
            </a:pP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Thermostat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(THERMO)</a:t>
            </a:r>
            <a:r>
              <a:rPr sz="115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Position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-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working</a:t>
            </a:r>
            <a:r>
              <a:rPr sz="115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range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for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room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</a:t>
            </a:r>
            <a:r>
              <a:rPr sz="115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readout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it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32-90</a:t>
            </a:r>
            <a:r>
              <a:rPr sz="1150" spc="2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F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room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always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display</a:t>
            </a:r>
            <a:r>
              <a:rPr sz="1150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screen.</a:t>
            </a:r>
            <a:endParaRPr sz="1150">
              <a:latin typeface="Arial"/>
              <a:cs typeface="Arial"/>
            </a:endParaRPr>
          </a:p>
          <a:p>
            <a:pPr marL="13335" marR="27940" indent="-635">
              <a:lnSpc>
                <a:spcPct val="99800"/>
              </a:lnSpc>
              <a:spcBef>
                <a:spcPts val="110"/>
              </a:spcBef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working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range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for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temperature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45-90</a:t>
            </a:r>
            <a:r>
              <a:rPr sz="1150" spc="30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F.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factory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at 45</a:t>
            </a:r>
            <a:r>
              <a:rPr sz="1150" spc="25" dirty="0">
                <a:solidFill>
                  <a:srgbClr val="666666"/>
                </a:solidFill>
                <a:latin typeface="Arial"/>
                <a:cs typeface="Arial"/>
              </a:rPr>
              <a:t>°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F.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user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must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use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UP</a:t>
            </a:r>
            <a:r>
              <a:rPr sz="1150" spc="45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DOWN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button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desired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temperature.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There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2°F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difference</a:t>
            </a:r>
            <a:r>
              <a:rPr sz="1150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time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transmitter</a:t>
            </a:r>
            <a:r>
              <a:rPr sz="1150" spc="1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activates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OFF.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080808"/>
                </a:solidFill>
                <a:latin typeface="Arial"/>
                <a:cs typeface="Arial"/>
              </a:rPr>
              <a:t>Remember:</a:t>
            </a:r>
            <a:r>
              <a:rPr sz="1100" b="1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</a:t>
            </a:r>
            <a:r>
              <a:rPr sz="115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u="heavy" spc="15" dirty="0">
                <a:solidFill>
                  <a:srgbClr val="161616"/>
                </a:solidFill>
                <a:uFill>
                  <a:solidFill>
                    <a:srgbClr val="161616"/>
                  </a:solidFill>
                </a:uFill>
                <a:latin typeface="Arial"/>
                <a:cs typeface="Arial"/>
              </a:rPr>
              <a:t>only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appear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remote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THERMO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"/>
              <a:cs typeface="Arial"/>
            </a:endParaRPr>
          </a:p>
          <a:p>
            <a:pPr marL="13335" marR="5080">
              <a:lnSpc>
                <a:spcPts val="1350"/>
              </a:lnSpc>
            </a:pP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con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-</a:t>
            </a:r>
            <a:r>
              <a:rPr sz="1150" spc="3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icon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be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visible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all</a:t>
            </a:r>
            <a:r>
              <a:rPr sz="115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any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time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burner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00" b="1" spc="-1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00" b="1" spc="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whether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under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Manual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or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THERMO</a:t>
            </a:r>
            <a:r>
              <a:rPr sz="1150" spc="1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mode.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4</a:t>
            </a:fld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547" y="8801113"/>
            <a:ext cx="13169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40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100" b="1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080808"/>
                </a:solidFill>
                <a:latin typeface="Arial"/>
                <a:cs typeface="Arial"/>
              </a:rPr>
              <a:t>Modulation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5</a:t>
            </a:fld>
            <a:endParaRPr sz="9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158" y="1055661"/>
            <a:ext cx="6163310" cy="7922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Main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flame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modulation  uses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step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motor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attached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the gas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valve.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control of the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50" spc="1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remote. </a:t>
            </a:r>
            <a:r>
              <a:rPr sz="1150" spc="1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MA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N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pressed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blink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display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user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can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select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desired</a:t>
            </a:r>
            <a:r>
              <a:rPr sz="1150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seven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by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pressing</a:t>
            </a:r>
            <a:r>
              <a:rPr sz="1150" spc="1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UP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DOWN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buttons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65" dirty="0">
                <a:solidFill>
                  <a:srgbClr val="161616"/>
                </a:solidFill>
                <a:latin typeface="Arial"/>
                <a:cs typeface="Arial"/>
              </a:rPr>
              <a:t>(</a:t>
            </a:r>
            <a:r>
              <a:rPr sz="1150" spc="-6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-65" dirty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150" spc="-6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-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being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to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7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H</a:t>
            </a:r>
            <a:r>
              <a:rPr sz="1150" spc="4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GH</a:t>
            </a:r>
            <a:r>
              <a:rPr sz="1150" spc="-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flame).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no</a:t>
            </a:r>
            <a:r>
              <a:rPr sz="1150" spc="-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adjustment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made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seven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(7)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seconds</a:t>
            </a:r>
            <a:r>
              <a:rPr sz="1150" spc="25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-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control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stop</a:t>
            </a:r>
            <a:r>
              <a:rPr sz="115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blinking</a:t>
            </a:r>
            <a:r>
              <a:rPr sz="115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return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normal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view. 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FLAME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REAR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height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has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three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(3)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50" spc="15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3</a:t>
            </a:r>
            <a:r>
              <a:rPr sz="115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highest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-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one</a:t>
            </a:r>
            <a:r>
              <a:rPr sz="1150" spc="-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(1)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lowest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level.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n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order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turn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completely</a:t>
            </a:r>
            <a:r>
              <a:rPr sz="1150" spc="1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50" b="1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you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must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push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Manual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position.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Fan</a:t>
            </a:r>
            <a:r>
              <a:rPr sz="1150" b="1" spc="-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35" dirty="0">
                <a:solidFill>
                  <a:srgbClr val="080808"/>
                </a:solidFill>
                <a:latin typeface="Arial"/>
                <a:cs typeface="Arial"/>
              </a:rPr>
              <a:t>Mode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13335" marR="110489">
              <a:lnSpc>
                <a:spcPct val="99300"/>
              </a:lnSpc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fan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plugged into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Module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designed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with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delayed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30" dirty="0">
                <a:solidFill>
                  <a:srgbClr val="313131"/>
                </a:solidFill>
                <a:latin typeface="Arial"/>
                <a:cs typeface="Arial"/>
              </a:rPr>
              <a:t>; </a:t>
            </a:r>
            <a:r>
              <a:rPr sz="1150" spc="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meaning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50" spc="10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five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(5)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minutes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after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main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is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turned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it</a:t>
            </a:r>
            <a:r>
              <a:rPr sz="1150" spc="-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5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12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minutes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after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main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is</a:t>
            </a:r>
            <a:r>
              <a:rPr sz="115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OFF.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3335" marR="134620" indent="-1270">
              <a:lnSpc>
                <a:spcPct val="101000"/>
              </a:lnSpc>
              <a:spcBef>
                <a:spcPts val="5"/>
              </a:spcBef>
            </a:pP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main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turned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50" b="1" spc="9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then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cycled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back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12</a:t>
            </a:r>
            <a:r>
              <a:rPr sz="1150" spc="-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minute</a:t>
            </a:r>
            <a:r>
              <a:rPr sz="115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delay </a:t>
            </a:r>
            <a:r>
              <a:rPr sz="1150" spc="-3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period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-30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should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remain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5-minute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delay</a:t>
            </a:r>
            <a:r>
              <a:rPr sz="1150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omitted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this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condition.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3335" marR="39370">
              <a:lnSpc>
                <a:spcPct val="99900"/>
              </a:lnSpc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-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hand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remote.</a:t>
            </a:r>
            <a:r>
              <a:rPr sz="1150" spc="3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FAN</a:t>
            </a:r>
            <a:r>
              <a:rPr sz="1150" spc="-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pressed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FAN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blink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display</a:t>
            </a:r>
            <a:r>
              <a:rPr sz="1150" spc="1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user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can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select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desired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six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by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pressing</a:t>
            </a:r>
            <a:r>
              <a:rPr sz="115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UP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DOWN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buttons.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no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adjustment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made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seven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(7)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seconds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control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will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stop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blinking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return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the</a:t>
            </a:r>
            <a:r>
              <a:rPr sz="1150" spc="-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normal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view.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speed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varies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six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(6)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highest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(1)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lowest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level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zero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(0)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turning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fan.</a:t>
            </a:r>
            <a:r>
              <a:rPr sz="1150" spc="2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fan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default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8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-80" dirty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150" spc="-8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-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for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initial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operation.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Light</a:t>
            </a:r>
            <a:r>
              <a:rPr sz="1150" b="1" spc="-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Mode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13335" marR="30480">
              <a:lnSpc>
                <a:spcPct val="99700"/>
              </a:lnSpc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control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lights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button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hand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held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remote.</a:t>
            </a:r>
            <a:r>
              <a:rPr sz="1150" spc="3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When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LIGHT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button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pressed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LIGHT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blink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display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user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can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select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desired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six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levels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by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pressing</a:t>
            </a:r>
            <a:r>
              <a:rPr sz="115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UP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DOWN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buttons.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no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adjustment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made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within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seven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(7)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seconds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control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will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stop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blinking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return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-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normal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view.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light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brightness</a:t>
            </a:r>
            <a:r>
              <a:rPr sz="1150" spc="1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varies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from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six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(6)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brightest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(100%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line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voltage)</a:t>
            </a:r>
            <a:r>
              <a:rPr sz="1150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one</a:t>
            </a:r>
            <a:endParaRPr sz="11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5"/>
              </a:spcBef>
            </a:pP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(1)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being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lowest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(50%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line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voltage)</a:t>
            </a:r>
            <a:r>
              <a:rPr sz="115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zero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(0)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turning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OFF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lights.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"/>
              <a:cs typeface="Arial"/>
            </a:endParaRPr>
          </a:p>
          <a:p>
            <a:pPr marL="13335" marR="258445">
              <a:lnSpc>
                <a:spcPct val="101899"/>
              </a:lnSpc>
            </a:pP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auxiliary</a:t>
            </a:r>
            <a:r>
              <a:rPr sz="115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lighting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can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be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turned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level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adjusted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for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mood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4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lighting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any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MODE.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Flame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Modulation</a:t>
            </a:r>
            <a:r>
              <a:rPr sz="1150" spc="1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and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Fan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adjustment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4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only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available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in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Manual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and </a:t>
            </a:r>
            <a:r>
              <a:rPr sz="1150" spc="-30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THERMO</a:t>
            </a:r>
            <a:r>
              <a:rPr sz="1150" spc="6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modes.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sz="1150" b="1" dirty="0">
                <a:solidFill>
                  <a:srgbClr val="080808"/>
                </a:solidFill>
                <a:latin typeface="Arial"/>
                <a:cs typeface="Arial"/>
              </a:rPr>
              <a:t>Thermo</a:t>
            </a:r>
            <a:r>
              <a:rPr sz="1150" b="1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Mode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12700" marR="22860" indent="2540">
              <a:lnSpc>
                <a:spcPct val="100099"/>
              </a:lnSpc>
            </a:pP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selection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THERMO</a:t>
            </a:r>
            <a:r>
              <a:rPr sz="1150" spc="7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mode</a:t>
            </a:r>
            <a:r>
              <a:rPr sz="1150" spc="6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display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show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smaller</a:t>
            </a:r>
            <a:r>
              <a:rPr sz="1150" spc="9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of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numbers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next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the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Room</a:t>
            </a:r>
            <a:r>
              <a:rPr sz="1150" spc="8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temperature.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Once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temperature</a:t>
            </a:r>
            <a:r>
              <a:rPr sz="1150" spc="1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is</a:t>
            </a:r>
            <a:r>
              <a:rPr sz="1150" spc="4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adjusted</a:t>
            </a:r>
            <a:r>
              <a:rPr sz="1150" spc="9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the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use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r'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desired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setting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within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five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(5)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seconds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fireplace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operate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to that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temperature. 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As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fire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burns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flame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automatically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adjusts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(steps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down)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until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it reaches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set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temperature</a:t>
            </a:r>
            <a:r>
              <a:rPr sz="1150" spc="20" dirty="0">
                <a:solidFill>
                  <a:srgbClr val="4B4B4B"/>
                </a:solidFill>
                <a:latin typeface="Arial"/>
                <a:cs typeface="Arial"/>
              </a:rPr>
              <a:t>, </a:t>
            </a:r>
            <a:r>
              <a:rPr sz="1150" spc="-305" dirty="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however</a:t>
            </a:r>
            <a:r>
              <a:rPr sz="1150" spc="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61616"/>
                </a:solidFill>
                <a:latin typeface="Arial"/>
                <a:cs typeface="Arial"/>
              </a:rPr>
              <a:t>it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61616"/>
                </a:solidFill>
                <a:latin typeface="Arial"/>
                <a:cs typeface="Arial"/>
              </a:rPr>
              <a:t>not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turn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b="1" spc="25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until</a:t>
            </a:r>
            <a:r>
              <a:rPr sz="1150" spc="-1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it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reaches</a:t>
            </a:r>
            <a:r>
              <a:rPr sz="1150" spc="8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61616"/>
                </a:solidFill>
                <a:latin typeface="Arial"/>
                <a:cs typeface="Arial"/>
              </a:rPr>
              <a:t>two</a:t>
            </a:r>
            <a:r>
              <a:rPr sz="1150" spc="3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(2)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degrees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above</a:t>
            </a:r>
            <a:r>
              <a:rPr sz="1150" spc="5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61616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61616"/>
                </a:solidFill>
                <a:latin typeface="Arial"/>
                <a:cs typeface="Arial"/>
              </a:rPr>
              <a:t>set</a:t>
            </a:r>
            <a:r>
              <a:rPr sz="1150" spc="10" dirty="0">
                <a:solidFill>
                  <a:srgbClr val="161616"/>
                </a:solidFill>
                <a:latin typeface="Arial"/>
                <a:cs typeface="Arial"/>
              </a:rPr>
              <a:t> temperature.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2425" y="3411808"/>
            <a:ext cx="3028359" cy="185542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09542" y="1068377"/>
            <a:ext cx="6154420" cy="2176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050" b="1" spc="70" dirty="0">
                <a:solidFill>
                  <a:srgbClr val="080808"/>
                </a:solidFill>
                <a:latin typeface="Arial"/>
                <a:cs typeface="Arial"/>
              </a:rPr>
              <a:t>Sensor</a:t>
            </a:r>
            <a:r>
              <a:rPr sz="1050" b="1" spc="9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55" dirty="0">
                <a:solidFill>
                  <a:srgbClr val="080808"/>
                </a:solidFill>
                <a:latin typeface="Arial"/>
                <a:cs typeface="Arial"/>
              </a:rPr>
              <a:t>Safety</a:t>
            </a:r>
            <a:r>
              <a:rPr sz="1050" b="1" spc="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65" dirty="0">
                <a:solidFill>
                  <a:srgbClr val="080808"/>
                </a:solidFill>
                <a:latin typeface="Arial"/>
                <a:cs typeface="Arial"/>
              </a:rPr>
              <a:t>Override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3335" marR="5080" indent="635">
              <a:lnSpc>
                <a:spcPct val="100000"/>
              </a:lnSpc>
            </a:pP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feature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allows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user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press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two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buttons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(FLAME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UP)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temporarily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light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pilot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flame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regardless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state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pilot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sensor.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pilot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operator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gas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valve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opened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igniter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continuously</a:t>
            </a:r>
            <a:r>
              <a:rPr sz="1150" spc="1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spark.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feature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can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only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activated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with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MANUAL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mode.</a:t>
            </a:r>
            <a:r>
              <a:rPr sz="1150" spc="3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feature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activated</a:t>
            </a:r>
            <a:r>
              <a:rPr sz="1150" spc="15" dirty="0">
                <a:solidFill>
                  <a:srgbClr val="464646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"CONT.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P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LOT"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indicator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flash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LCD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screen.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two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buttons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are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released</a:t>
            </a:r>
            <a:r>
              <a:rPr sz="1150" spc="20" dirty="0">
                <a:solidFill>
                  <a:srgbClr val="464646"/>
                </a:solidFill>
                <a:latin typeface="Arial"/>
                <a:cs typeface="Arial"/>
              </a:rPr>
              <a:t>,</a:t>
            </a:r>
            <a:r>
              <a:rPr sz="1150" spc="5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return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to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idle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MANUAL</a:t>
            </a:r>
            <a:r>
              <a:rPr sz="1150" spc="8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state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ready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operate  normally 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(Sensor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Safety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feature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Active).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basically 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acts as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away</a:t>
            </a:r>
            <a:r>
              <a:rPr sz="1150" spc="3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bleed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gas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line.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b="1" i="1" spc="10" dirty="0">
                <a:solidFill>
                  <a:srgbClr val="080808"/>
                </a:solidFill>
                <a:latin typeface="Arial"/>
                <a:cs typeface="Arial"/>
              </a:rPr>
              <a:t>MODULE</a:t>
            </a:r>
            <a:r>
              <a:rPr sz="1550" b="1" i="1" spc="1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i="1" spc="5" dirty="0">
                <a:solidFill>
                  <a:srgbClr val="080808"/>
                </a:solidFill>
                <a:latin typeface="Arial"/>
                <a:cs typeface="Arial"/>
              </a:rPr>
              <a:t>AUDIBLE</a:t>
            </a:r>
            <a:r>
              <a:rPr sz="1550" b="1" i="1" spc="1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i="1" spc="5" dirty="0">
                <a:solidFill>
                  <a:srgbClr val="080808"/>
                </a:solidFill>
                <a:latin typeface="Arial"/>
                <a:cs typeface="Arial"/>
              </a:rPr>
              <a:t>ALERTS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6</a:t>
            </a:fld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2291" y="5467393"/>
            <a:ext cx="6192520" cy="357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620"/>
              </a:lnSpc>
              <a:spcBef>
                <a:spcPts val="100"/>
              </a:spcBef>
            </a:pP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LEARNING</a:t>
            </a:r>
            <a:r>
              <a:rPr sz="1350" b="1" u="heavy" spc="18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TRANSMITTER</a:t>
            </a:r>
            <a:r>
              <a:rPr sz="1350" b="1" u="heavy" spc="24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TO</a:t>
            </a:r>
            <a:r>
              <a:rPr sz="1350" b="1" u="heavy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3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MAIN</a:t>
            </a:r>
            <a:r>
              <a:rPr sz="1350" b="1" u="heavy" spc="2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CONTROL</a:t>
            </a:r>
            <a:r>
              <a:rPr sz="1350" b="1" u="heavy" spc="114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3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MODULE</a:t>
            </a:r>
            <a:endParaRPr sz="1350">
              <a:latin typeface="Arial"/>
              <a:cs typeface="Arial"/>
            </a:endParaRPr>
          </a:p>
          <a:p>
            <a:pPr marL="50800" marR="5080" indent="1270">
              <a:lnSpc>
                <a:spcPts val="1370"/>
              </a:lnSpc>
              <a:spcBef>
                <a:spcPts val="55"/>
              </a:spcBef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Push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release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LEARN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listen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for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one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single</a:t>
            </a:r>
            <a:r>
              <a:rPr sz="1050" b="1" spc="2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-1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050" b="1" spc="1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-9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313131"/>
                </a:solidFill>
                <a:latin typeface="Arial"/>
                <a:cs typeface="Arial"/>
              </a:rPr>
              <a:t>.</a:t>
            </a:r>
            <a:r>
              <a:rPr sz="1050" b="1" spc="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Within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10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seconds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push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MODE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 on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20" dirty="0">
                <a:solidFill>
                  <a:srgbClr val="464646"/>
                </a:solidFill>
                <a:latin typeface="Arial"/>
                <a:cs typeface="Arial"/>
              </a:rPr>
              <a:t>;</a:t>
            </a:r>
            <a:r>
              <a:rPr sz="1150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after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which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four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rapid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5"/>
              </a:lnSpc>
            </a:pPr>
            <a:r>
              <a:rPr sz="1050" b="1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-114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080808"/>
                </a:solidFill>
                <a:latin typeface="Arial"/>
                <a:cs typeface="Arial"/>
              </a:rPr>
              <a:t>b</a:t>
            </a:r>
            <a:r>
              <a:rPr sz="1050" b="1" spc="-1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20" dirty="0">
                <a:solidFill>
                  <a:srgbClr val="080808"/>
                </a:solidFill>
                <a:latin typeface="Arial"/>
                <a:cs typeface="Arial"/>
              </a:rPr>
              <a:t>eep</a:t>
            </a:r>
            <a:r>
              <a:rPr sz="1050" b="1" spc="-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-114" dirty="0">
                <a:solidFill>
                  <a:srgbClr val="080808"/>
                </a:solidFill>
                <a:latin typeface="Arial"/>
                <a:cs typeface="Arial"/>
              </a:rPr>
              <a:t>s</a:t>
            </a:r>
            <a:r>
              <a:rPr sz="1050" b="1" spc="-114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5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succession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confirm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has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successfully</a:t>
            </a:r>
            <a:r>
              <a:rPr sz="1150" spc="11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learned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-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transmitters</a:t>
            </a:r>
            <a:endParaRPr sz="115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35"/>
              </a:spcBef>
            </a:pP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security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code.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"/>
              <a:cs typeface="Arial"/>
            </a:endParaRPr>
          </a:p>
          <a:p>
            <a:pPr marL="50165">
              <a:lnSpc>
                <a:spcPct val="100000"/>
              </a:lnSpc>
            </a:pP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If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no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audible</a:t>
            </a:r>
            <a:r>
              <a:rPr sz="1050" b="1" spc="1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-6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050" b="1" spc="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2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heard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check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following: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53340" marR="258445" indent="-2540">
              <a:lnSpc>
                <a:spcPct val="101000"/>
              </a:lnSpc>
              <a:buClr>
                <a:srgbClr val="181818"/>
              </a:buClr>
              <a:buAutoNum type="arabicPeriod"/>
              <a:tabLst>
                <a:tab pos="224154" algn="l"/>
              </a:tabLst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150" spc="6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powered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by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AC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adaptor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battery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back-up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system.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Be </a:t>
            </a:r>
            <a:r>
              <a:rPr sz="1150" spc="-3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sure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spc="-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use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fresh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alkaline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batteries.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81818"/>
              </a:buClr>
              <a:buFont typeface="Arial"/>
              <a:buAutoNum type="arabicPeriod"/>
            </a:pPr>
            <a:endParaRPr sz="1150">
              <a:latin typeface="Arial"/>
              <a:cs typeface="Arial"/>
            </a:endParaRPr>
          </a:p>
          <a:p>
            <a:pPr marL="51435" marR="81280" indent="1905">
              <a:lnSpc>
                <a:spcPct val="101000"/>
              </a:lnSpc>
              <a:buAutoNum type="arabicPeriod"/>
              <a:tabLst>
                <a:tab pos="222250" algn="l"/>
              </a:tabLst>
            </a:pP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Check</a:t>
            </a:r>
            <a:r>
              <a:rPr sz="1150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ensure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module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switch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it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placed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REMOTE</a:t>
            </a:r>
            <a:r>
              <a:rPr sz="1150" spc="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position.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If</a:t>
            </a:r>
            <a:r>
              <a:rPr sz="1150" spc="4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switch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no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beeping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occur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no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learning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can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accomplished.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81818"/>
              </a:buClr>
              <a:buFont typeface="Arial"/>
              <a:buAutoNum type="arabicPeriod"/>
            </a:pPr>
            <a:endParaRPr sz="1200">
              <a:latin typeface="Arial"/>
              <a:cs typeface="Arial"/>
            </a:endParaRPr>
          </a:p>
          <a:p>
            <a:pPr marL="50165" marR="41910" indent="1270">
              <a:lnSpc>
                <a:spcPct val="97500"/>
              </a:lnSpc>
              <a:spcBef>
                <a:spcPts val="5"/>
              </a:spcBef>
              <a:buAutoNum type="arabicPeriod"/>
              <a:tabLst>
                <a:tab pos="221615" algn="l"/>
              </a:tabLst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080808"/>
                </a:solidFill>
                <a:latin typeface="Arial"/>
                <a:cs typeface="Arial"/>
              </a:rPr>
              <a:t>LEARN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has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been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pressed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released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several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30" dirty="0">
                <a:solidFill>
                  <a:srgbClr val="080808"/>
                </a:solidFill>
                <a:latin typeface="Arial"/>
                <a:cs typeface="Arial"/>
              </a:rPr>
              <a:t>t</a:t>
            </a:r>
            <a:r>
              <a:rPr sz="1150" spc="-30" dirty="0">
                <a:solidFill>
                  <a:srgbClr val="313131"/>
                </a:solidFill>
                <a:latin typeface="Arial"/>
                <a:cs typeface="Arial"/>
              </a:rPr>
              <a:t>imes</a:t>
            </a:r>
            <a:r>
              <a:rPr sz="1150" spc="1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memory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may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be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full.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clear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memory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press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LEARN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release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after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10" dirty="0">
                <a:solidFill>
                  <a:srgbClr val="080808"/>
                </a:solidFill>
                <a:latin typeface="Arial"/>
                <a:cs typeface="Arial"/>
              </a:rPr>
              <a:t>1</a:t>
            </a:r>
            <a:r>
              <a:rPr sz="1050" spc="-110" dirty="0">
                <a:solidFill>
                  <a:srgbClr val="181818"/>
                </a:solidFill>
                <a:latin typeface="Arial"/>
                <a:cs typeface="Arial"/>
              </a:rPr>
              <a:t>O 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seconds</a:t>
            </a:r>
            <a:r>
              <a:rPr sz="1150" spc="-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150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Memory</a:t>
            </a:r>
            <a:r>
              <a:rPr sz="1150" spc="10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will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clear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hear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three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long </a:t>
            </a:r>
            <a:r>
              <a:rPr sz="1050" b="1" spc="-13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b="1" spc="-13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050" b="1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050" b="1" spc="-55" dirty="0">
                <a:solidFill>
                  <a:srgbClr val="080808"/>
                </a:solidFill>
                <a:latin typeface="Arial"/>
                <a:cs typeface="Arial"/>
              </a:rPr>
              <a:t>s</a:t>
            </a:r>
            <a:r>
              <a:rPr sz="1050" b="1" spc="-55" dirty="0">
                <a:solidFill>
                  <a:srgbClr val="464646"/>
                </a:solidFill>
                <a:latin typeface="Arial"/>
                <a:cs typeface="Arial"/>
              </a:rPr>
              <a:t>"</a:t>
            </a:r>
            <a:r>
              <a:rPr sz="1050" b="1" spc="6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after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releasing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080808"/>
                </a:solidFill>
                <a:latin typeface="Arial"/>
                <a:cs typeface="Arial"/>
              </a:rPr>
              <a:t>LEARN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while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holding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-5" dirty="0">
                <a:solidFill>
                  <a:srgbClr val="464646"/>
                </a:solidFill>
                <a:latin typeface="Arial"/>
                <a:cs typeface="Arial"/>
              </a:rPr>
              <a:t>.</a:t>
            </a:r>
            <a:r>
              <a:rPr sz="1150" spc="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080808"/>
                </a:solidFill>
                <a:latin typeface="Arial"/>
                <a:cs typeface="Arial"/>
              </a:rPr>
              <a:t>Relearn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transm</a:t>
            </a:r>
            <a:r>
              <a:rPr sz="1150" spc="-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tter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30" dirty="0">
                <a:solidFill>
                  <a:srgbClr val="181818"/>
                </a:solidFill>
                <a:latin typeface="Arial"/>
                <a:cs typeface="Arial"/>
              </a:rPr>
              <a:t>by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pressing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as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previously</a:t>
            </a:r>
            <a:r>
              <a:rPr sz="1150" spc="1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noted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above</a:t>
            </a:r>
            <a:r>
              <a:rPr sz="1150" spc="-10" dirty="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OPERATION</a:t>
            </a:r>
            <a:r>
              <a:rPr sz="1350" b="1" u="heavy" spc="19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OF</a:t>
            </a:r>
            <a:r>
              <a:rPr sz="1350" b="1" u="heavy" spc="3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2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  <a:p>
            <a:pPr marL="52069">
              <a:lnSpc>
                <a:spcPts val="1355"/>
              </a:lnSpc>
            </a:pP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As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are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pressed</a:t>
            </a:r>
            <a:r>
              <a:rPr sz="1150" spc="20" dirty="0">
                <a:solidFill>
                  <a:srgbClr val="464646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050" b="1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-6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050" b="1" spc="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050" b="1" spc="27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confirming</a:t>
            </a:r>
            <a:r>
              <a:rPr sz="1150" spc="1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have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9089" y="9576590"/>
            <a:ext cx="166370" cy="167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950" spc="50" dirty="0">
                <a:solidFill>
                  <a:srgbClr val="181818"/>
                </a:solidFill>
                <a:latin typeface="Arial"/>
                <a:cs typeface="Arial"/>
              </a:rPr>
              <a:t>7</a:t>
            </a:fld>
            <a:endParaRPr sz="9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9413" y="878663"/>
            <a:ext cx="6158865" cy="81845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970" marR="299720" algn="just">
              <a:lnSpc>
                <a:spcPct val="99300"/>
              </a:lnSpc>
              <a:spcBef>
                <a:spcPts val="110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requested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a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particular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operation.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a</a:t>
            </a:r>
            <a:r>
              <a:rPr sz="1150" b="1" spc="20" dirty="0">
                <a:solidFill>
                  <a:srgbClr val="313131"/>
                </a:solidFill>
                <a:latin typeface="Arial"/>
                <a:cs typeface="Arial"/>
              </a:rPr>
              <a:t>" </a:t>
            </a:r>
            <a:r>
              <a:rPr sz="1150" b="1" spc="-3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150" b="1" spc="-35" dirty="0">
                <a:solidFill>
                  <a:srgbClr val="313131"/>
                </a:solidFill>
                <a:latin typeface="Arial"/>
                <a:cs typeface="Arial"/>
              </a:rPr>
              <a:t>"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not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heard</a:t>
            </a:r>
            <a:r>
              <a:rPr sz="1150" spc="20" dirty="0">
                <a:solidFill>
                  <a:srgbClr val="494949"/>
                </a:solidFill>
                <a:latin typeface="Arial"/>
                <a:cs typeface="Arial"/>
              </a:rPr>
              <a:t>,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 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did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not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receive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signal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hand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held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transmitter.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only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exception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 when pressing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MODE 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from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THERMO</a:t>
            </a:r>
            <a:r>
              <a:rPr sz="1150" spc="1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during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operation.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ts val="1605"/>
              </a:lnSpc>
            </a:pP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GAS</a:t>
            </a:r>
            <a:r>
              <a:rPr sz="1350" b="1" u="heavy" spc="9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TYPE</a:t>
            </a:r>
            <a:r>
              <a:rPr sz="1350" b="1" u="heavy" spc="6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SELECTION</a:t>
            </a:r>
            <a:endParaRPr sz="1350">
              <a:latin typeface="Arial"/>
              <a:cs typeface="Arial"/>
            </a:endParaRPr>
          </a:p>
          <a:p>
            <a:pPr marL="15240" indent="-1270">
              <a:lnSpc>
                <a:spcPts val="1365"/>
              </a:lnSpc>
            </a:pP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convert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NG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(Natural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Gas)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LP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(Liquid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Propane)</a:t>
            </a:r>
            <a:r>
              <a:rPr sz="1150" spc="9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proper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conversion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needed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240" marR="5080" indent="-635">
              <a:lnSpc>
                <a:spcPct val="98400"/>
              </a:lnSpc>
              <a:spcBef>
                <a:spcPts val="3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ensure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appropriate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step motor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settings: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Push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 hold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LEARN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button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for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20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seconds.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When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hear a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single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short</a:t>
            </a:r>
            <a:r>
              <a:rPr sz="1150" b="1" spc="20" dirty="0">
                <a:solidFill>
                  <a:srgbClr val="313131"/>
                </a:solidFill>
                <a:latin typeface="Arial"/>
                <a:cs typeface="Arial"/>
              </a:rPr>
              <a:t>" </a:t>
            </a:r>
            <a:r>
              <a:rPr sz="1150" b="1" spc="-4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150" b="1" spc="-4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b="1" spc="-4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(1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length you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have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selected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LP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gas.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When </a:t>
            </a:r>
            <a:r>
              <a:rPr sz="1150" spc="-3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hear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single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long</a:t>
            </a:r>
            <a:r>
              <a:rPr sz="1150" b="1" spc="1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b="1" spc="-17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b="1" spc="-4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150" b="1" spc="-4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b="1" spc="2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(3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seconds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length)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selected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80808"/>
                </a:solidFill>
                <a:latin typeface="Arial"/>
                <a:cs typeface="Arial"/>
              </a:rPr>
              <a:t>NG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gas.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50" b="1" i="1" spc="10" dirty="0">
                <a:solidFill>
                  <a:srgbClr val="080808"/>
                </a:solidFill>
                <a:latin typeface="Arial"/>
                <a:cs typeface="Arial"/>
              </a:rPr>
              <a:t>MODULE</a:t>
            </a:r>
            <a:r>
              <a:rPr sz="1550" b="1" i="1" spc="1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i="1" spc="20" dirty="0">
                <a:solidFill>
                  <a:srgbClr val="080808"/>
                </a:solidFill>
                <a:latin typeface="Arial"/>
                <a:cs typeface="Arial"/>
              </a:rPr>
              <a:t>ERROR</a:t>
            </a:r>
            <a:r>
              <a:rPr sz="1550" b="1" i="1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i="1" spc="5" dirty="0">
                <a:solidFill>
                  <a:srgbClr val="080808"/>
                </a:solidFill>
                <a:latin typeface="Arial"/>
                <a:cs typeface="Arial"/>
              </a:rPr>
              <a:t>CODES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Arial"/>
              <a:cs typeface="Arial"/>
            </a:endParaRPr>
          </a:p>
          <a:p>
            <a:pPr marL="15240">
              <a:lnSpc>
                <a:spcPts val="1605"/>
              </a:lnSpc>
            </a:pP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IGNITION</a:t>
            </a:r>
            <a:r>
              <a:rPr sz="1350" b="1" u="heavy" spc="9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SAFETY:</a:t>
            </a:r>
            <a:r>
              <a:rPr sz="1350" b="1" u="heavy" spc="14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Protection</a:t>
            </a:r>
            <a:r>
              <a:rPr sz="1350" b="1" u="heavy" spc="16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for</a:t>
            </a:r>
            <a:r>
              <a:rPr sz="1350" b="1" u="heavy" spc="6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Ignition</a:t>
            </a:r>
            <a:r>
              <a:rPr sz="1350" b="1" u="heavy" spc="10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  <a:p>
            <a:pPr marL="15875">
              <a:lnSpc>
                <a:spcPts val="1365"/>
              </a:lnSpc>
            </a:pP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Error</a:t>
            </a:r>
            <a:r>
              <a:rPr sz="1150" b="1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Code:</a:t>
            </a:r>
            <a:r>
              <a:rPr sz="1150" b="1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have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one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181818"/>
                </a:solidFill>
                <a:latin typeface="Arial"/>
                <a:cs typeface="Arial"/>
              </a:rPr>
              <a:t>"beep"</a:t>
            </a:r>
            <a:r>
              <a:rPr sz="1150" b="1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every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second.</a:t>
            </a:r>
            <a:endParaRPr sz="11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5"/>
              </a:spcBef>
            </a:pP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Description</a:t>
            </a:r>
            <a:r>
              <a:rPr sz="1150" b="1" spc="12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 Fault: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Warns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users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successfully</a:t>
            </a:r>
            <a:r>
              <a:rPr sz="1150" spc="11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ignited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60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seconds.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5240" marR="107950" indent="635">
              <a:lnSpc>
                <a:spcPct val="102699"/>
              </a:lnSpc>
            </a:pP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How</a:t>
            </a:r>
            <a:r>
              <a:rPr sz="1150" b="1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 Clear:</a:t>
            </a:r>
            <a:r>
              <a:rPr sz="1150" b="1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Press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MODE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hand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held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OFF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then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re­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attempt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ignition.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sz="1150" b="1" i="1" spc="25" dirty="0">
                <a:solidFill>
                  <a:srgbClr val="080808"/>
                </a:solidFill>
                <a:latin typeface="Arial"/>
                <a:cs typeface="Arial"/>
              </a:rPr>
              <a:t>What</a:t>
            </a:r>
            <a:r>
              <a:rPr sz="1150" b="1" i="1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b="1" i="1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i="1" spc="20" dirty="0">
                <a:solidFill>
                  <a:srgbClr val="080808"/>
                </a:solidFill>
                <a:latin typeface="Arial"/>
                <a:cs typeface="Arial"/>
              </a:rPr>
              <a:t>Check: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"/>
              <a:cs typeface="Arial"/>
            </a:endParaRPr>
          </a:p>
          <a:p>
            <a:pPr marL="186055" indent="-172720">
              <a:lnSpc>
                <a:spcPct val="100000"/>
              </a:lnSpc>
              <a:buClr>
                <a:srgbClr val="181818"/>
              </a:buClr>
              <a:buAutoNum type="arabicPeriod"/>
              <a:tabLst>
                <a:tab pos="186690" algn="l"/>
              </a:tabLst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gas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supply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turned</a:t>
            </a:r>
            <a:r>
              <a:rPr sz="1150" spc="11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ON.</a:t>
            </a:r>
            <a:endParaRPr sz="1150">
              <a:latin typeface="Arial"/>
              <a:cs typeface="Arial"/>
            </a:endParaRPr>
          </a:p>
          <a:p>
            <a:pPr marL="13970" marR="111760" indent="2540">
              <a:lnSpc>
                <a:spcPts val="1320"/>
              </a:lnSpc>
              <a:spcBef>
                <a:spcPts val="110"/>
              </a:spcBef>
              <a:buClr>
                <a:srgbClr val="181818"/>
              </a:buClr>
              <a:buAutoNum type="arabicPeriod"/>
              <a:tabLst>
                <a:tab pos="186690" algn="l"/>
              </a:tabLst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black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lead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wires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(2-pin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connector)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labeled</a:t>
            </a:r>
            <a:r>
              <a:rPr sz="1150" spc="1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P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LOT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are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plugged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into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P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LOT"</a:t>
            </a:r>
            <a:r>
              <a:rPr sz="1150" spc="-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connection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gas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valve.</a:t>
            </a:r>
            <a:endParaRPr sz="1150">
              <a:latin typeface="Arial"/>
              <a:cs typeface="Arial"/>
            </a:endParaRPr>
          </a:p>
          <a:p>
            <a:pPr marL="187960" indent="-173990">
              <a:lnSpc>
                <a:spcPts val="1360"/>
              </a:lnSpc>
              <a:buAutoNum type="arabicPeriod"/>
              <a:tabLst>
                <a:tab pos="188595" algn="l"/>
              </a:tabLst>
            </a:pP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Verify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lead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wire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igniter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assembly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connected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"I"</a:t>
            </a:r>
            <a:r>
              <a:rPr sz="1150" spc="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terminal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endParaRPr sz="1150">
              <a:latin typeface="Arial"/>
              <a:cs typeface="Arial"/>
            </a:endParaRPr>
          </a:p>
          <a:p>
            <a:pPr marL="14604">
              <a:lnSpc>
                <a:spcPts val="1375"/>
              </a:lnSpc>
              <a:spcBef>
                <a:spcPts val="3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module.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(Clicking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sound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also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heard).</a:t>
            </a:r>
            <a:endParaRPr sz="1150">
              <a:latin typeface="Arial"/>
              <a:cs typeface="Arial"/>
            </a:endParaRPr>
          </a:p>
          <a:p>
            <a:pPr marL="13970" marR="205740" indent="-1270">
              <a:lnSpc>
                <a:spcPts val="1370"/>
              </a:lnSpc>
              <a:spcBef>
                <a:spcPts val="50"/>
              </a:spcBef>
              <a:buAutoNum type="arabicPeriod" startAt="4"/>
              <a:tabLst>
                <a:tab pos="188595" algn="l"/>
              </a:tabLst>
            </a:pP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Verify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lead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wire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flame sensor on pilot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assembly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is connected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"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terminal on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module.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(Pilot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light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but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burner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not.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Pilot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extinguish</a:t>
            </a:r>
            <a:r>
              <a:rPr sz="1150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after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60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seconds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error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code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b="1" spc="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b="1" spc="-17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b="1" spc="-35" dirty="0">
                <a:solidFill>
                  <a:srgbClr val="080808"/>
                </a:solidFill>
                <a:latin typeface="Arial"/>
                <a:cs typeface="Arial"/>
              </a:rPr>
              <a:t>beep</a:t>
            </a:r>
            <a:r>
              <a:rPr sz="1150" b="1" spc="-3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b="1" spc="-1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181818"/>
                </a:solidFill>
                <a:latin typeface="Arial"/>
                <a:cs typeface="Arial"/>
              </a:rPr>
              <a:t>).</a:t>
            </a:r>
            <a:endParaRPr sz="1150">
              <a:latin typeface="Arial"/>
              <a:cs typeface="Arial"/>
            </a:endParaRPr>
          </a:p>
          <a:p>
            <a:pPr marL="187960" indent="-173990">
              <a:lnSpc>
                <a:spcPts val="1375"/>
              </a:lnSpc>
              <a:buAutoNum type="arabicPeriod" startAt="4"/>
              <a:tabLst>
                <a:tab pos="188595" algn="l"/>
              </a:tabLst>
            </a:pP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Verify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black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ground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lead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is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connected</a:t>
            </a:r>
            <a:r>
              <a:rPr sz="1150" spc="1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 tab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extending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from</a:t>
            </a:r>
            <a:r>
              <a:rPr sz="1150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valve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bracket.</a:t>
            </a:r>
            <a:endParaRPr sz="11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5"/>
              </a:spcBef>
            </a:pPr>
            <a:r>
              <a:rPr sz="1150" b="1" i="1" spc="10" dirty="0">
                <a:solidFill>
                  <a:srgbClr val="080808"/>
                </a:solidFill>
                <a:latin typeface="Arial"/>
                <a:cs typeface="Arial"/>
              </a:rPr>
              <a:t>Important</a:t>
            </a:r>
            <a:r>
              <a:rPr sz="1150" b="1" i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i="1" spc="20" dirty="0">
                <a:solidFill>
                  <a:srgbClr val="080808"/>
                </a:solidFill>
                <a:latin typeface="Arial"/>
                <a:cs typeface="Arial"/>
              </a:rPr>
              <a:t>Note: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Grounding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critical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all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P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4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systems.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SENSOR</a:t>
            </a:r>
            <a:r>
              <a:rPr sz="1350" b="1" u="heavy" spc="15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SAFETY:</a:t>
            </a:r>
            <a:r>
              <a:rPr sz="1350" b="1" u="heavy" spc="12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Protection</a:t>
            </a:r>
            <a:r>
              <a:rPr sz="1350" b="1" u="heavy" spc="12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for</a:t>
            </a:r>
            <a:r>
              <a:rPr sz="1350" b="1" u="heavy" spc="4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Flame</a:t>
            </a:r>
            <a:r>
              <a:rPr sz="1350" b="1" u="heavy" spc="7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Sensor</a:t>
            </a:r>
            <a:endParaRPr sz="1350">
              <a:latin typeface="Arial"/>
              <a:cs typeface="Arial"/>
            </a:endParaRPr>
          </a:p>
          <a:p>
            <a:pPr marL="15875">
              <a:lnSpc>
                <a:spcPts val="1365"/>
              </a:lnSpc>
              <a:spcBef>
                <a:spcPts val="20"/>
              </a:spcBef>
            </a:pP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Error</a:t>
            </a:r>
            <a:r>
              <a:rPr sz="1150" b="1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Code:</a:t>
            </a:r>
            <a:r>
              <a:rPr sz="1150" b="1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has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four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181818"/>
                </a:solidFill>
                <a:latin typeface="Arial"/>
                <a:cs typeface="Arial"/>
              </a:rPr>
              <a:t>"beeps"</a:t>
            </a:r>
            <a:r>
              <a:rPr sz="1150" b="1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every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one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second.</a:t>
            </a:r>
            <a:endParaRPr sz="1150">
              <a:latin typeface="Arial"/>
              <a:cs typeface="Arial"/>
            </a:endParaRPr>
          </a:p>
          <a:p>
            <a:pPr marL="13970" marR="23495" indent="1270">
              <a:lnSpc>
                <a:spcPts val="1390"/>
              </a:lnSpc>
              <a:spcBef>
                <a:spcPts val="20"/>
              </a:spcBef>
            </a:pP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Description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 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Fault: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Warns users pilot flame sensor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detects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flame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already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present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ignition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sequence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initiated.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fault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also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occur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flame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sensor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main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module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shorted</a:t>
            </a:r>
            <a:r>
              <a:rPr sz="1150" spc="1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ground.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How</a:t>
            </a:r>
            <a:r>
              <a:rPr sz="1150" b="1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 Clear:</a:t>
            </a:r>
            <a:r>
              <a:rPr sz="1150" b="1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Press</a:t>
            </a:r>
            <a:r>
              <a:rPr sz="1150" spc="4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MODE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OFF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then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re-attempt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ignition.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sz="1150" b="1" i="1" spc="25" dirty="0">
                <a:solidFill>
                  <a:srgbClr val="080808"/>
                </a:solidFill>
                <a:latin typeface="Arial"/>
                <a:cs typeface="Arial"/>
              </a:rPr>
              <a:t>What</a:t>
            </a:r>
            <a:r>
              <a:rPr sz="1150" b="1" i="1" spc="-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i="1" spc="15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b="1" i="1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i="1" spc="20" dirty="0">
                <a:solidFill>
                  <a:srgbClr val="080808"/>
                </a:solidFill>
                <a:latin typeface="Arial"/>
                <a:cs typeface="Arial"/>
              </a:rPr>
              <a:t>Check: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84150" indent="-170815">
              <a:lnSpc>
                <a:spcPct val="100000"/>
              </a:lnSpc>
              <a:buAutoNum type="arabicPeriod"/>
              <a:tabLst>
                <a:tab pos="184785" algn="l"/>
              </a:tabLst>
            </a:pP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Check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flame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is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present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valve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turned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(if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yes</a:t>
            </a:r>
            <a:r>
              <a:rPr sz="1150" spc="20" dirty="0">
                <a:solidFill>
                  <a:srgbClr val="494949"/>
                </a:solidFill>
                <a:latin typeface="Arial"/>
                <a:cs typeface="Arial"/>
              </a:rPr>
              <a:t>,</a:t>
            </a:r>
            <a:r>
              <a:rPr sz="1150" spc="10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replace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valve).</a:t>
            </a:r>
            <a:endParaRPr sz="1150">
              <a:latin typeface="Arial"/>
              <a:cs typeface="Arial"/>
            </a:endParaRPr>
          </a:p>
          <a:p>
            <a:pPr marL="186055" indent="-170180">
              <a:lnSpc>
                <a:spcPct val="100000"/>
              </a:lnSpc>
              <a:spcBef>
                <a:spcPts val="15"/>
              </a:spcBef>
              <a:buClr>
                <a:srgbClr val="181818"/>
              </a:buClr>
              <a:buAutoNum type="arabicPeriod"/>
              <a:tabLst>
                <a:tab pos="186690" algn="l"/>
              </a:tabLst>
            </a:pP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Ensure</a:t>
            </a:r>
            <a:r>
              <a:rPr sz="1150" spc="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no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debris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metal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touching</a:t>
            </a:r>
            <a:r>
              <a:rPr sz="1150" spc="1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sensor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probe.</a:t>
            </a:r>
            <a:endParaRPr sz="1150">
              <a:latin typeface="Arial"/>
              <a:cs typeface="Arial"/>
            </a:endParaRPr>
          </a:p>
          <a:p>
            <a:pPr marL="184150" indent="-17018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84785" algn="l"/>
              </a:tabLst>
            </a:pP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Checked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for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frayed</a:t>
            </a:r>
            <a:r>
              <a:rPr sz="1150" spc="15" dirty="0">
                <a:solidFill>
                  <a:srgbClr val="313131"/>
                </a:solidFill>
                <a:latin typeface="Arial"/>
                <a:cs typeface="Arial"/>
              </a:rPr>
              <a:t>/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cut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wires.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00970" y="7647558"/>
            <a:ext cx="3004185" cy="1660525"/>
            <a:chOff x="2600970" y="7647558"/>
            <a:chExt cx="3004185" cy="16605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00970" y="7647558"/>
              <a:ext cx="3003936" cy="166012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140885" y="8648515"/>
              <a:ext cx="0" cy="525145"/>
            </a:xfrm>
            <a:custGeom>
              <a:avLst/>
              <a:gdLst/>
              <a:ahLst/>
              <a:cxnLst/>
              <a:rect l="l" t="t" r="r" b="b"/>
              <a:pathLst>
                <a:path h="525145">
                  <a:moveTo>
                    <a:pt x="0" y="524891"/>
                  </a:moveTo>
                  <a:lnTo>
                    <a:pt x="0" y="0"/>
                  </a:lnTo>
                </a:path>
              </a:pathLst>
            </a:custGeom>
            <a:ln w="274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31641" y="8135831"/>
              <a:ext cx="0" cy="1037590"/>
            </a:xfrm>
            <a:custGeom>
              <a:avLst/>
              <a:gdLst/>
              <a:ahLst/>
              <a:cxnLst/>
              <a:rect l="l" t="t" r="r" b="b"/>
              <a:pathLst>
                <a:path h="1037590">
                  <a:moveTo>
                    <a:pt x="0" y="1037576"/>
                  </a:moveTo>
                  <a:lnTo>
                    <a:pt x="0" y="0"/>
                  </a:lnTo>
                </a:path>
              </a:pathLst>
            </a:custGeom>
            <a:ln w="12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16463" y="868818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>
                  <a:moveTo>
                    <a:pt x="0" y="0"/>
                  </a:moveTo>
                  <a:lnTo>
                    <a:pt x="439600" y="0"/>
                  </a:lnTo>
                </a:path>
              </a:pathLst>
            </a:custGeom>
            <a:ln w="762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16463" y="8849927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>
                  <a:moveTo>
                    <a:pt x="0" y="0"/>
                  </a:moveTo>
                  <a:lnTo>
                    <a:pt x="439600" y="0"/>
                  </a:lnTo>
                </a:path>
              </a:pathLst>
            </a:custGeom>
            <a:ln w="21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33638" y="9261906"/>
              <a:ext cx="2222500" cy="0"/>
            </a:xfrm>
            <a:custGeom>
              <a:avLst/>
              <a:gdLst/>
              <a:ahLst/>
              <a:cxnLst/>
              <a:rect l="l" t="t" r="r" b="b"/>
              <a:pathLst>
                <a:path w="2222500">
                  <a:moveTo>
                    <a:pt x="0" y="0"/>
                  </a:moveTo>
                  <a:lnTo>
                    <a:pt x="2222425" y="0"/>
                  </a:lnTo>
                </a:path>
              </a:pathLst>
            </a:custGeom>
            <a:ln w="396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09585" y="875612"/>
            <a:ext cx="6139180" cy="6753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270">
              <a:lnSpc>
                <a:spcPct val="100299"/>
              </a:lnSpc>
              <a:spcBef>
                <a:spcPts val="95"/>
              </a:spcBef>
              <a:buAutoNum type="arabicPeriod" startAt="4"/>
              <a:tabLst>
                <a:tab pos="185420" algn="l"/>
              </a:tabLst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has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built-in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i="1" dirty="0">
                <a:solidFill>
                  <a:srgbClr val="181818"/>
                </a:solidFill>
                <a:latin typeface="Arial"/>
                <a:cs typeface="Arial"/>
              </a:rPr>
              <a:t>Sensor</a:t>
            </a:r>
            <a:r>
              <a:rPr sz="1150" i="1" spc="5" dirty="0">
                <a:solidFill>
                  <a:srgbClr val="181818"/>
                </a:solidFill>
                <a:latin typeface="Arial"/>
                <a:cs typeface="Arial"/>
              </a:rPr>
              <a:t> Safety </a:t>
            </a:r>
            <a:r>
              <a:rPr sz="1150" i="1" spc="15" dirty="0">
                <a:solidFill>
                  <a:srgbClr val="181818"/>
                </a:solidFill>
                <a:latin typeface="Arial"/>
                <a:cs typeface="Arial"/>
              </a:rPr>
              <a:t>Override.  </a:t>
            </a:r>
            <a:r>
              <a:rPr sz="1150" spc="30" dirty="0">
                <a:solidFill>
                  <a:srgbClr val="2D2D2D"/>
                </a:solidFill>
                <a:latin typeface="Arial"/>
                <a:cs typeface="Arial"/>
              </a:rPr>
              <a:t>In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cases where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high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humidity is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present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around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area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sensor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suspect</a:t>
            </a:r>
            <a:r>
              <a:rPr sz="1150" spc="25" dirty="0">
                <a:solidFill>
                  <a:srgbClr val="484848"/>
                </a:solidFill>
                <a:latin typeface="Arial"/>
                <a:cs typeface="Arial"/>
              </a:rPr>
              <a:t>,</a:t>
            </a:r>
            <a:r>
              <a:rPr sz="1150" spc="3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override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allow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the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light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temporarily</a:t>
            </a:r>
            <a:r>
              <a:rPr sz="1150" spc="1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when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070707"/>
                </a:solidFill>
                <a:latin typeface="Arial"/>
                <a:cs typeface="Arial"/>
              </a:rPr>
              <a:t>depressing</a:t>
            </a:r>
            <a:r>
              <a:rPr sz="1150" spc="13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two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buttons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transmitter.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70707"/>
                </a:solidFill>
                <a:latin typeface="Arial"/>
                <a:cs typeface="Arial"/>
              </a:rPr>
              <a:t>Press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MODE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until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read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70707"/>
                </a:solidFill>
                <a:latin typeface="Arial"/>
                <a:cs typeface="Arial"/>
              </a:rPr>
              <a:t>LCD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screen.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70707"/>
                </a:solidFill>
                <a:latin typeface="Arial"/>
                <a:cs typeface="Arial"/>
              </a:rPr>
              <a:t>Next</a:t>
            </a:r>
            <a:r>
              <a:rPr sz="1150" spc="10" dirty="0">
                <a:solidFill>
                  <a:srgbClr val="484848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press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hold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70707"/>
                </a:solidFill>
                <a:latin typeface="Arial"/>
                <a:cs typeface="Arial"/>
              </a:rPr>
              <a:t>P</a:t>
            </a:r>
            <a:r>
              <a:rPr sz="1150" spc="25" dirty="0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070707"/>
                </a:solidFill>
                <a:latin typeface="Arial"/>
                <a:cs typeface="Arial"/>
              </a:rPr>
              <a:t>LOT</a:t>
            </a:r>
            <a:r>
              <a:rPr sz="1150" spc="2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70707"/>
                </a:solidFill>
                <a:latin typeface="Arial"/>
                <a:cs typeface="Arial"/>
              </a:rPr>
              <a:t>UP</a:t>
            </a:r>
            <a:r>
              <a:rPr sz="1150" spc="4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at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same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time.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override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allow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pilot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light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while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holding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buttons.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NOTE:</a:t>
            </a:r>
            <a:r>
              <a:rPr sz="1150" spc="4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P</a:t>
            </a:r>
            <a:r>
              <a:rPr sz="1150" spc="30" dirty="0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LOT</a:t>
            </a:r>
            <a:r>
              <a:rPr sz="1150" spc="1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flash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screen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while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holding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two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buttons.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70707"/>
                </a:solidFill>
                <a:latin typeface="Arial"/>
                <a:cs typeface="Arial"/>
              </a:rPr>
              <a:t>Hold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buttons for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at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least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30-seconds 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release. 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Try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lighting 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appliance normally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by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pressing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MODE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button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ON.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2D2D2D"/>
                </a:solidFill>
                <a:latin typeface="Arial"/>
                <a:cs typeface="Arial"/>
              </a:rPr>
              <a:t>If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light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stay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lit</a:t>
            </a:r>
            <a:r>
              <a:rPr sz="1150" spc="20" dirty="0">
                <a:solidFill>
                  <a:srgbClr val="484848"/>
                </a:solidFill>
                <a:latin typeface="Arial"/>
                <a:cs typeface="Arial"/>
              </a:rPr>
              <a:t>,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try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couple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more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30-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segments.</a:t>
            </a:r>
            <a:r>
              <a:rPr sz="1150" spc="11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2D2D2D"/>
                </a:solidFill>
                <a:latin typeface="Arial"/>
                <a:cs typeface="Arial"/>
              </a:rPr>
              <a:t>If</a:t>
            </a:r>
            <a:r>
              <a:rPr sz="1150" spc="45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does</a:t>
            </a:r>
            <a:r>
              <a:rPr sz="1150" spc="8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</a:t>
            </a:r>
            <a:r>
              <a:rPr sz="115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light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then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proceed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step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5.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81818"/>
              </a:buClr>
              <a:buFont typeface="Arial"/>
              <a:buAutoNum type="arabicPeriod" startAt="4"/>
            </a:pPr>
            <a:endParaRPr sz="1150">
              <a:latin typeface="Arial"/>
              <a:cs typeface="Arial"/>
            </a:endParaRPr>
          </a:p>
          <a:p>
            <a:pPr marL="186055" indent="-17208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186690" algn="l"/>
              </a:tabLst>
            </a:pP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Replace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pilot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assembly</a:t>
            </a:r>
            <a:r>
              <a:rPr sz="1150" spc="20" dirty="0">
                <a:solidFill>
                  <a:srgbClr val="484848"/>
                </a:solidFill>
                <a:latin typeface="Arial"/>
                <a:cs typeface="Arial"/>
              </a:rPr>
              <a:t>;</a:t>
            </a:r>
            <a:r>
              <a:rPr sz="1150" spc="2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still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working</a:t>
            </a:r>
            <a:r>
              <a:rPr sz="1150" spc="15" dirty="0">
                <a:solidFill>
                  <a:srgbClr val="484848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replace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81818"/>
              </a:buClr>
              <a:buFont typeface="Arial"/>
              <a:buAutoNum type="arabicPeriod" startAt="4"/>
            </a:pPr>
            <a:endParaRPr sz="1200">
              <a:latin typeface="Arial"/>
              <a:cs typeface="Arial"/>
            </a:endParaRPr>
          </a:p>
          <a:p>
            <a:pPr marL="19685">
              <a:lnSpc>
                <a:spcPts val="1605"/>
              </a:lnSpc>
            </a:pPr>
            <a:r>
              <a:rPr sz="1350" b="1" u="heavy" spc="15" dirty="0">
                <a:solidFill>
                  <a:srgbClr val="181818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THERMAL</a:t>
            </a:r>
            <a:r>
              <a:rPr sz="1350" b="1" u="heavy" spc="100" dirty="0">
                <a:solidFill>
                  <a:srgbClr val="181818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SAFETY:</a:t>
            </a:r>
            <a:r>
              <a:rPr sz="1350" b="1" u="heavy" spc="114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Overheat</a:t>
            </a:r>
            <a:r>
              <a:rPr sz="1350" b="1" u="heavy" spc="10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Protection</a:t>
            </a:r>
            <a:endParaRPr sz="1350">
              <a:latin typeface="Arial"/>
              <a:cs typeface="Arial"/>
            </a:endParaRPr>
          </a:p>
          <a:p>
            <a:pPr marL="15875">
              <a:lnSpc>
                <a:spcPts val="1365"/>
              </a:lnSpc>
            </a:pP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Error</a:t>
            </a:r>
            <a:r>
              <a:rPr sz="1150" b="1" spc="6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70707"/>
                </a:solidFill>
                <a:latin typeface="Arial"/>
                <a:cs typeface="Arial"/>
              </a:rPr>
              <a:t>Code:</a:t>
            </a:r>
            <a:r>
              <a:rPr sz="1150" b="1" spc="4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70707"/>
                </a:solidFill>
                <a:latin typeface="Arial"/>
                <a:cs typeface="Arial"/>
              </a:rPr>
              <a:t>Four</a:t>
            </a:r>
            <a:r>
              <a:rPr sz="1150" spc="9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181818"/>
                </a:solidFill>
                <a:latin typeface="Arial"/>
                <a:cs typeface="Arial"/>
              </a:rPr>
              <a:t>"beeps"</a:t>
            </a:r>
            <a:r>
              <a:rPr sz="1150" b="1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every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two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seconds.</a:t>
            </a:r>
            <a:endParaRPr sz="1150">
              <a:latin typeface="Arial"/>
              <a:cs typeface="Arial"/>
            </a:endParaRPr>
          </a:p>
          <a:p>
            <a:pPr marL="13970" marR="211454" indent="1905">
              <a:lnSpc>
                <a:spcPts val="1370"/>
              </a:lnSpc>
              <a:spcBef>
                <a:spcPts val="70"/>
              </a:spcBef>
            </a:pPr>
            <a:r>
              <a:rPr sz="1150" b="1" spc="10" dirty="0">
                <a:solidFill>
                  <a:srgbClr val="070707"/>
                </a:solidFill>
                <a:latin typeface="Arial"/>
                <a:cs typeface="Arial"/>
              </a:rPr>
              <a:t>Description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70707"/>
                </a:solidFill>
                <a:latin typeface="Arial"/>
                <a:cs typeface="Arial"/>
              </a:rPr>
              <a:t>of 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Fault: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Warns users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that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45" dirty="0">
                <a:solidFill>
                  <a:srgbClr val="484848"/>
                </a:solidFill>
                <a:latin typeface="Arial"/>
                <a:cs typeface="Arial"/>
              </a:rPr>
              <a:t>'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s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internal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temperatures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have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exceeded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170</a:t>
            </a:r>
            <a:r>
              <a:rPr sz="1150" spc="20" dirty="0">
                <a:solidFill>
                  <a:srgbClr val="858585"/>
                </a:solidFill>
                <a:latin typeface="Arial"/>
                <a:cs typeface="Arial"/>
              </a:rPr>
              <a:t>"</a:t>
            </a:r>
            <a:r>
              <a:rPr sz="1150" spc="-10" dirty="0">
                <a:solidFill>
                  <a:srgbClr val="858585"/>
                </a:solidFill>
                <a:latin typeface="Arial"/>
                <a:cs typeface="Arial"/>
              </a:rPr>
              <a:t> </a:t>
            </a:r>
            <a:r>
              <a:rPr sz="1150" spc="70" dirty="0">
                <a:solidFill>
                  <a:srgbClr val="070707"/>
                </a:solidFill>
                <a:latin typeface="Arial"/>
                <a:cs typeface="Arial"/>
              </a:rPr>
              <a:t>F</a:t>
            </a:r>
            <a:r>
              <a:rPr sz="1150" spc="-4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(?T</a:t>
            </a:r>
            <a:r>
              <a:rPr sz="1150" spc="-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C)</a:t>
            </a:r>
            <a:r>
              <a:rPr sz="1150" spc="15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 marL="15875">
              <a:lnSpc>
                <a:spcPts val="1300"/>
              </a:lnSpc>
            </a:pPr>
            <a:r>
              <a:rPr sz="1150" b="1" spc="20" dirty="0">
                <a:solidFill>
                  <a:srgbClr val="070707"/>
                </a:solidFill>
                <a:latin typeface="Arial"/>
                <a:cs typeface="Arial"/>
              </a:rPr>
              <a:t>How</a:t>
            </a:r>
            <a:r>
              <a:rPr sz="1150" b="1" spc="5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to</a:t>
            </a:r>
            <a:r>
              <a:rPr sz="1150" b="1" spc="1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Clear:</a:t>
            </a:r>
            <a:r>
              <a:rPr sz="1150" b="1" spc="5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45" dirty="0">
                <a:solidFill>
                  <a:srgbClr val="484848"/>
                </a:solidFill>
                <a:latin typeface="Arial"/>
                <a:cs typeface="Arial"/>
              </a:rPr>
              <a:t>'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internal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temperatures</a:t>
            </a:r>
            <a:r>
              <a:rPr sz="1150" spc="1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must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cool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below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160</a:t>
            </a:r>
            <a:r>
              <a:rPr sz="1150" spc="20" dirty="0">
                <a:solidFill>
                  <a:srgbClr val="858585"/>
                </a:solidFill>
                <a:latin typeface="Arial"/>
                <a:cs typeface="Arial"/>
              </a:rPr>
              <a:t>"</a:t>
            </a:r>
            <a:r>
              <a:rPr sz="1150" spc="20" dirty="0">
                <a:solidFill>
                  <a:srgbClr val="070707"/>
                </a:solidFill>
                <a:latin typeface="Arial"/>
                <a:cs typeface="Arial"/>
              </a:rPr>
              <a:t>F</a:t>
            </a:r>
            <a:endParaRPr sz="1150">
              <a:latin typeface="Arial"/>
              <a:cs typeface="Arial"/>
            </a:endParaRPr>
          </a:p>
          <a:p>
            <a:pPr marL="14604">
              <a:lnSpc>
                <a:spcPts val="1375"/>
              </a:lnSpc>
              <a:spcBef>
                <a:spcPts val="60"/>
              </a:spcBef>
            </a:pP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(71</a:t>
            </a:r>
            <a:r>
              <a:rPr sz="1150" spc="25" dirty="0">
                <a:solidFill>
                  <a:srgbClr val="858585"/>
                </a:solidFill>
                <a:latin typeface="Arial"/>
                <a:cs typeface="Arial"/>
              </a:rPr>
              <a:t>"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C)</a:t>
            </a:r>
            <a:r>
              <a:rPr sz="115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press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50" dirty="0">
                <a:solidFill>
                  <a:srgbClr val="070707"/>
                </a:solidFill>
                <a:latin typeface="Arial"/>
                <a:cs typeface="Arial"/>
              </a:rPr>
              <a:t>ON</a:t>
            </a: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button.</a:t>
            </a:r>
            <a:endParaRPr sz="1150">
              <a:latin typeface="Arial"/>
              <a:cs typeface="Arial"/>
            </a:endParaRPr>
          </a:p>
          <a:p>
            <a:pPr marL="13970">
              <a:lnSpc>
                <a:spcPts val="1375"/>
              </a:lnSpc>
            </a:pPr>
            <a:r>
              <a:rPr sz="1150" b="1" spc="25" dirty="0">
                <a:solidFill>
                  <a:srgbClr val="070707"/>
                </a:solidFill>
                <a:latin typeface="Arial"/>
                <a:cs typeface="Arial"/>
              </a:rPr>
              <a:t>What</a:t>
            </a: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 to</a:t>
            </a:r>
            <a:r>
              <a:rPr sz="1150" b="1" spc="2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Check: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Arial"/>
              <a:cs typeface="Arial"/>
            </a:endParaRPr>
          </a:p>
          <a:p>
            <a:pPr marL="472440" marR="370840" lvl="1" indent="-226695">
              <a:lnSpc>
                <a:spcPct val="101000"/>
              </a:lnSpc>
              <a:buAutoNum type="arabicPeriod"/>
              <a:tabLst>
                <a:tab pos="474345" algn="l"/>
              </a:tabLst>
            </a:pP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may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getting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too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much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radiant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heat.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Shield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move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cooler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location.</a:t>
            </a:r>
            <a:endParaRPr sz="1150">
              <a:latin typeface="Arial"/>
              <a:cs typeface="Arial"/>
            </a:endParaRPr>
          </a:p>
          <a:p>
            <a:pPr marL="471805" marR="71755" lvl="1" indent="-223520">
              <a:lnSpc>
                <a:spcPts val="1390"/>
              </a:lnSpc>
              <a:spcBef>
                <a:spcPts val="5"/>
              </a:spcBef>
              <a:buClr>
                <a:srgbClr val="181818"/>
              </a:buClr>
              <a:buAutoNum type="arabicPeriod"/>
              <a:tabLst>
                <a:tab pos="473709" algn="l"/>
              </a:tabLst>
            </a:pP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Ensure</a:t>
            </a:r>
            <a:r>
              <a:rPr sz="1150" spc="6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homeowner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070707"/>
                </a:solidFill>
                <a:latin typeface="Arial"/>
                <a:cs typeface="Arial"/>
              </a:rPr>
              <a:t>does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</a:t>
            </a:r>
            <a:r>
              <a:rPr sz="115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place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anything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front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near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fireplace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that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could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potentially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block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inhibit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airflow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front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lower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grill</a:t>
            </a:r>
            <a:r>
              <a:rPr sz="115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area.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ts val="1605"/>
              </a:lnSpc>
            </a:pPr>
            <a:r>
              <a:rPr sz="1350" b="1" u="heavy" spc="1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COMMUNICATION</a:t>
            </a:r>
            <a:r>
              <a:rPr sz="1350" b="1" u="heavy" spc="28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SAFETY:</a:t>
            </a:r>
            <a:r>
              <a:rPr sz="1350" b="1" u="heavy" spc="9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Protection</a:t>
            </a:r>
            <a:r>
              <a:rPr sz="1350" b="1" u="heavy" spc="14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for</a:t>
            </a:r>
            <a:r>
              <a:rPr sz="1350" b="1" u="heavy" spc="6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5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Ignition</a:t>
            </a:r>
            <a:r>
              <a:rPr sz="1350" b="1" u="heavy" spc="10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 </a:t>
            </a:r>
            <a:r>
              <a:rPr sz="1350" b="1" u="heavy" spc="10" dirty="0">
                <a:solidFill>
                  <a:srgbClr val="070707"/>
                </a:solidFill>
                <a:uFill>
                  <a:solidFill>
                    <a:srgbClr val="070707"/>
                  </a:solidFill>
                </a:u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  <a:p>
            <a:pPr marL="15875">
              <a:lnSpc>
                <a:spcPts val="1365"/>
              </a:lnSpc>
            </a:pP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Error</a:t>
            </a:r>
            <a:r>
              <a:rPr sz="1150" b="1" spc="5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70707"/>
                </a:solidFill>
                <a:latin typeface="Arial"/>
                <a:cs typeface="Arial"/>
              </a:rPr>
              <a:t>Code:</a:t>
            </a:r>
            <a:r>
              <a:rPr sz="1150" b="1" spc="3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One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181818"/>
                </a:solidFill>
                <a:latin typeface="Arial"/>
                <a:cs typeface="Arial"/>
              </a:rPr>
              <a:t>"beep"</a:t>
            </a:r>
            <a:r>
              <a:rPr sz="1150" b="1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every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four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seconds.</a:t>
            </a:r>
            <a:endParaRPr sz="1150">
              <a:latin typeface="Arial"/>
              <a:cs typeface="Arial"/>
            </a:endParaRPr>
          </a:p>
          <a:p>
            <a:pPr marL="14604" marR="15875" indent="1270">
              <a:lnSpc>
                <a:spcPct val="101000"/>
              </a:lnSpc>
            </a:pPr>
            <a:r>
              <a:rPr sz="1150" b="1" spc="10" dirty="0">
                <a:solidFill>
                  <a:srgbClr val="070707"/>
                </a:solidFill>
                <a:latin typeface="Arial"/>
                <a:cs typeface="Arial"/>
              </a:rPr>
              <a:t>Description</a:t>
            </a:r>
            <a:r>
              <a:rPr sz="1150" b="1" spc="12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70707"/>
                </a:solidFill>
                <a:latin typeface="Arial"/>
                <a:cs typeface="Arial"/>
              </a:rPr>
              <a:t>of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 Fault:</a:t>
            </a:r>
            <a:r>
              <a:rPr sz="1150" b="1" spc="3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Warns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users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hand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held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remote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module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are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not </a:t>
            </a:r>
            <a:r>
              <a:rPr sz="1150" spc="-3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communicating</a:t>
            </a:r>
            <a:r>
              <a:rPr sz="1150" spc="1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properly.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feature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active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both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manual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thermo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modes.</a:t>
            </a:r>
            <a:endParaRPr sz="1150">
              <a:latin typeface="Arial"/>
              <a:cs typeface="Arial"/>
            </a:endParaRPr>
          </a:p>
          <a:p>
            <a:pPr marL="14604" marR="5715" indent="-635">
              <a:lnSpc>
                <a:spcPts val="1390"/>
              </a:lnSpc>
              <a:spcBef>
                <a:spcPts val="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remote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sends</a:t>
            </a:r>
            <a:r>
              <a:rPr sz="1150" spc="9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communication</a:t>
            </a:r>
            <a:r>
              <a:rPr sz="1150" spc="20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signal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every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15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minutes.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2D2D2D"/>
                </a:solidFill>
                <a:latin typeface="Arial"/>
                <a:cs typeface="Arial"/>
              </a:rPr>
              <a:t>If</a:t>
            </a:r>
            <a:r>
              <a:rPr sz="1150" spc="40" dirty="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main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module </a:t>
            </a: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does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not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receive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this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signal</a:t>
            </a:r>
            <a:r>
              <a:rPr sz="1150" spc="15" dirty="0">
                <a:solidFill>
                  <a:srgbClr val="484848"/>
                </a:solidFill>
                <a:latin typeface="Arial"/>
                <a:cs typeface="Arial"/>
              </a:rPr>
              <a:t>,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it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begins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2-hour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countdown. </a:t>
            </a:r>
            <a:r>
              <a:rPr sz="1150" dirty="0">
                <a:solidFill>
                  <a:srgbClr val="2D2D2D"/>
                </a:solidFill>
                <a:latin typeface="Arial"/>
                <a:cs typeface="Arial"/>
              </a:rPr>
              <a:t>If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no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communication</a:t>
            </a:r>
            <a:r>
              <a:rPr sz="1150" spc="204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signal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received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at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end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countdown</a:t>
            </a:r>
            <a:r>
              <a:rPr sz="1150" spc="25" dirty="0">
                <a:solidFill>
                  <a:srgbClr val="484848"/>
                </a:solidFill>
                <a:latin typeface="Arial"/>
                <a:cs typeface="Arial"/>
              </a:rPr>
              <a:t>,</a:t>
            </a:r>
            <a:r>
              <a:rPr sz="1150" spc="2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system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enter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communication</a:t>
            </a:r>
            <a:r>
              <a:rPr sz="1150" spc="2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shut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down</a:t>
            </a:r>
            <a:r>
              <a:rPr sz="1150" spc="5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which</a:t>
            </a:r>
            <a:r>
              <a:rPr sz="1150" spc="1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turns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system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OFF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emits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error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code.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z="1150" b="1" spc="25" dirty="0">
                <a:solidFill>
                  <a:srgbClr val="070707"/>
                </a:solidFill>
                <a:latin typeface="Arial"/>
                <a:cs typeface="Arial"/>
              </a:rPr>
              <a:t>What</a:t>
            </a:r>
            <a:r>
              <a:rPr sz="1150" b="1" spc="5" dirty="0">
                <a:solidFill>
                  <a:srgbClr val="070707"/>
                </a:solidFill>
                <a:latin typeface="Arial"/>
                <a:cs typeface="Arial"/>
              </a:rPr>
              <a:t> to</a:t>
            </a:r>
            <a:r>
              <a:rPr sz="1150" b="1" spc="2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070707"/>
                </a:solidFill>
                <a:latin typeface="Arial"/>
                <a:cs typeface="Arial"/>
              </a:rPr>
              <a:t>Check: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473709" marR="347345" indent="-228600">
              <a:lnSpc>
                <a:spcPts val="1370"/>
              </a:lnSpc>
            </a:pP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1.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Verify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hand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held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has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new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AAA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alkaline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batteries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-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sending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strong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signal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(min.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1.4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volts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each).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3524" y="7604595"/>
            <a:ext cx="166560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 indent="-224790">
              <a:lnSpc>
                <a:spcPct val="100000"/>
              </a:lnSpc>
              <a:spcBef>
                <a:spcPts val="100"/>
              </a:spcBef>
              <a:buClr>
                <a:srgbClr val="181818"/>
              </a:buClr>
              <a:buAutoNum type="arabicPeriod" startAt="2"/>
              <a:tabLst>
                <a:tab pos="239395" algn="l"/>
              </a:tabLst>
            </a:pPr>
            <a:r>
              <a:rPr sz="1150" spc="15" dirty="0">
                <a:solidFill>
                  <a:srgbClr val="070707"/>
                </a:solidFill>
                <a:latin typeface="Arial"/>
                <a:cs typeface="Arial"/>
              </a:rPr>
              <a:t>Ensure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hand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held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tra</a:t>
            </a:r>
            <a:endParaRPr sz="1150">
              <a:latin typeface="Arial"/>
              <a:cs typeface="Arial"/>
            </a:endParaRPr>
          </a:p>
          <a:p>
            <a:pPr marL="238760" indent="-226695">
              <a:lnSpc>
                <a:spcPts val="1265"/>
              </a:lnSpc>
              <a:spcBef>
                <a:spcPts val="15"/>
              </a:spcBef>
              <a:buClr>
                <a:srgbClr val="181818"/>
              </a:buClr>
              <a:buAutoNum type="arabicPeriod" startAt="2"/>
              <a:tabLst>
                <a:tab pos="239395" algn="l"/>
              </a:tabLst>
            </a:pPr>
            <a:r>
              <a:rPr sz="1150" spc="10" dirty="0">
                <a:solidFill>
                  <a:srgbClr val="070707"/>
                </a:solidFill>
                <a:latin typeface="Arial"/>
                <a:cs typeface="Arial"/>
              </a:rPr>
              <a:t>Ensure</a:t>
            </a:r>
            <a:endParaRPr sz="1150">
              <a:latin typeface="Arial"/>
              <a:cs typeface="Arial"/>
            </a:endParaRPr>
          </a:p>
          <a:p>
            <a:pPr marL="239395">
              <a:lnSpc>
                <a:spcPts val="1265"/>
              </a:lnSpc>
            </a:pP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050" spc="265" dirty="0">
                <a:solidFill>
                  <a:srgbClr val="181818"/>
                </a:solidFill>
                <a:latin typeface="Times New Roman"/>
                <a:cs typeface="Times New Roman"/>
              </a:rPr>
              <a:t>ir&amp;</a:t>
            </a:r>
            <a:r>
              <a:rPr sz="1050" spc="114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50" spc="290" dirty="0">
                <a:solidFill>
                  <a:srgbClr val="181818"/>
                </a:solidFill>
                <a:latin typeface="Times New Roman"/>
                <a:cs typeface="Times New Roman"/>
              </a:rPr>
              <a:t>d</a:t>
            </a:r>
            <a:r>
              <a:rPr sz="1050" spc="12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50" spc="204" dirty="0">
                <a:solidFill>
                  <a:srgbClr val="181818"/>
                </a:solidFill>
                <a:latin typeface="Times New Roman"/>
                <a:cs typeface="Times New Roman"/>
              </a:rPr>
              <a:t>tor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3878" y="8355313"/>
            <a:ext cx="4000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Fig.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47158" y="8432113"/>
            <a:ext cx="126619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95"/>
              </a:lnSpc>
              <a:spcBef>
                <a:spcPts val="100"/>
              </a:spcBef>
              <a:tabLst>
                <a:tab pos="1010285" algn="l"/>
              </a:tabLst>
            </a:pPr>
            <a:r>
              <a:rPr sz="1050" spc="-50" dirty="0">
                <a:solidFill>
                  <a:srgbClr val="181818"/>
                </a:solidFill>
                <a:latin typeface="Arial"/>
                <a:cs typeface="Arial"/>
              </a:rPr>
              <a:t>8-Pi</a:t>
            </a:r>
            <a:r>
              <a:rPr sz="1050" spc="-55" dirty="0">
                <a:solidFill>
                  <a:srgbClr val="181818"/>
                </a:solidFill>
                <a:latin typeface="Arial"/>
                <a:cs typeface="Arial"/>
              </a:rPr>
              <a:t>n</a:t>
            </a:r>
            <a:r>
              <a:rPr sz="10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181818"/>
                </a:solidFill>
                <a:latin typeface="Arial"/>
                <a:cs typeface="Arial"/>
              </a:rPr>
              <a:t>Wiri</a:t>
            </a:r>
            <a:r>
              <a:rPr sz="1050" u="heavy" spc="-40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n</a:t>
            </a:r>
            <a:r>
              <a:rPr sz="1050" u="heavy" spc="-3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g</a:t>
            </a:r>
            <a:r>
              <a:rPr sz="1050" u="heavy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	</a:t>
            </a:r>
            <a:r>
              <a:rPr sz="1050" spc="-1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050" u="heavy" spc="-2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-</a:t>
            </a:r>
            <a:r>
              <a:rPr sz="1050" u="heavy" spc="-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 </a:t>
            </a:r>
            <a:r>
              <a:rPr sz="1650" u="heavy" spc="-525" dirty="0">
                <a:solidFill>
                  <a:srgbClr val="181818"/>
                </a:solidFill>
                <a:uFill>
                  <a:solidFill>
                    <a:srgbClr val="181818"/>
                  </a:solidFill>
                </a:uFill>
                <a:latin typeface="Arial"/>
                <a:cs typeface="Arial"/>
              </a:rPr>
              <a:t>►</a:t>
            </a:r>
            <a:endParaRPr sz="1650">
              <a:latin typeface="Arial"/>
              <a:cs typeface="Arial"/>
            </a:endParaRPr>
          </a:p>
          <a:p>
            <a:pPr marL="133985">
              <a:lnSpc>
                <a:spcPts val="994"/>
              </a:lnSpc>
            </a:pPr>
            <a:r>
              <a:rPr sz="900" spc="15" dirty="0">
                <a:solidFill>
                  <a:srgbClr val="181818"/>
                </a:solidFill>
                <a:latin typeface="Arial"/>
                <a:cs typeface="Arial"/>
              </a:rPr>
              <a:t>Harness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8407" y="7604595"/>
            <a:ext cx="2832735" cy="5562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480820" marR="5080" indent="48260">
              <a:lnSpc>
                <a:spcPct val="101000"/>
              </a:lnSpc>
              <a:spcBef>
                <a:spcPts val="8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ain</a:t>
            </a:r>
            <a:r>
              <a:rPr sz="1150" spc="-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module.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0" dirty="0">
                <a:solidFill>
                  <a:srgbClr val="070707"/>
                </a:solidFill>
                <a:latin typeface="Arial"/>
                <a:cs typeface="Arial"/>
              </a:rPr>
              <a:t>d</a:t>
            </a:r>
            <a:r>
              <a:rPr sz="1150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70707"/>
                </a:solidFill>
                <a:latin typeface="Arial"/>
                <a:cs typeface="Arial"/>
              </a:rPr>
              <a:t>directly</a:t>
            </a:r>
            <a:r>
              <a:rPr sz="1150" spc="45" dirty="0">
                <a:solidFill>
                  <a:srgbClr val="070707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top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b="1" spc="-35" dirty="0">
                <a:solidFill>
                  <a:srgbClr val="181818"/>
                </a:solidFill>
                <a:latin typeface="Arial"/>
                <a:cs typeface="Arial"/>
              </a:rPr>
              <a:t>eta</a:t>
            </a:r>
            <a:r>
              <a:rPr sz="1200" b="1" spc="-20" dirty="0">
                <a:solidFill>
                  <a:srgbClr val="181818"/>
                </a:solidFill>
                <a:latin typeface="Arial"/>
                <a:cs typeface="Arial"/>
              </a:rPr>
              <a:t>l</a:t>
            </a:r>
            <a:r>
              <a:rPr sz="1200" b="1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b="1" spc="-70" dirty="0">
                <a:solidFill>
                  <a:srgbClr val="181818"/>
                </a:solidFill>
                <a:latin typeface="Arial"/>
                <a:cs typeface="Arial"/>
              </a:rPr>
              <a:t>enclosure</a:t>
            </a:r>
            <a:r>
              <a:rPr sz="1200" b="1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b="1" spc="15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200" b="1" spc="20" dirty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1200" b="1" spc="-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181818"/>
                </a:solidFill>
                <a:latin typeface="Arial"/>
                <a:cs typeface="Arial"/>
              </a:rPr>
              <a:t>thi</a:t>
            </a:r>
            <a:r>
              <a:rPr sz="1200" b="1" dirty="0">
                <a:solidFill>
                  <a:srgbClr val="181818"/>
                </a:solidFill>
                <a:latin typeface="Arial"/>
                <a:cs typeface="Arial"/>
              </a:rPr>
              <a:t>  </a:t>
            </a:r>
            <a:r>
              <a:rPr sz="1200" b="1" spc="-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can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interfer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with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1100" y="8126180"/>
            <a:ext cx="9086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solidFill>
                  <a:srgbClr val="2D2D2D"/>
                </a:solidFill>
                <a:latin typeface="Arial"/>
                <a:cs typeface="Arial"/>
              </a:rPr>
              <a:t>transmission.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0064" y="9460025"/>
            <a:ext cx="1769110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60"/>
              </a:lnSpc>
              <a:spcBef>
                <a:spcPts val="100"/>
              </a:spcBef>
            </a:pPr>
            <a:r>
              <a:rPr sz="950" b="1" spc="-45" dirty="0">
                <a:solidFill>
                  <a:srgbClr val="181818"/>
                </a:solidFill>
                <a:latin typeface="Arial"/>
                <a:cs typeface="Arial"/>
              </a:rPr>
              <a:t>Continuou</a:t>
            </a:r>
            <a:r>
              <a:rPr sz="950" b="1" spc="-40" dirty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950" b="1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350" b="1" spc="-350" dirty="0">
                <a:solidFill>
                  <a:srgbClr val="181818"/>
                </a:solidFill>
                <a:latin typeface="Times New Roman"/>
                <a:cs typeface="Times New Roman"/>
              </a:rPr>
              <a:t>P.</a:t>
            </a:r>
            <a:r>
              <a:rPr sz="2350" b="1" spc="-270" dirty="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sz="2350" b="1" spc="-31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spc="-229" dirty="0">
                <a:solidFill>
                  <a:srgbClr val="181818"/>
                </a:solidFill>
                <a:latin typeface="Arial"/>
                <a:cs typeface="Arial"/>
              </a:rPr>
              <a:t>&amp;</a:t>
            </a:r>
            <a:r>
              <a:rPr sz="1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00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350" b="1" spc="-595" dirty="0">
                <a:solidFill>
                  <a:srgbClr val="181818"/>
                </a:solidFill>
                <a:latin typeface="Times New Roman"/>
                <a:cs typeface="Times New Roman"/>
              </a:rPr>
              <a:t>Retie/OFF</a:t>
            </a:r>
            <a:endParaRPr sz="2350">
              <a:latin typeface="Times New Roman"/>
              <a:cs typeface="Times New Roman"/>
            </a:endParaRPr>
          </a:p>
          <a:p>
            <a:pPr marL="25400" algn="ctr">
              <a:lnSpc>
                <a:spcPts val="1019"/>
              </a:lnSpc>
            </a:pPr>
            <a:r>
              <a:rPr sz="900" spc="15" dirty="0">
                <a:solidFill>
                  <a:srgbClr val="181818"/>
                </a:solidFill>
                <a:latin typeface="Arial"/>
                <a:cs typeface="Arial"/>
              </a:rPr>
              <a:t>Switches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1112" y="3961113"/>
            <a:ext cx="1978201" cy="137936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25048" y="3509462"/>
            <a:ext cx="1782824" cy="192867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11550" y="3214226"/>
            <a:ext cx="180848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b="1" spc="10" dirty="0">
                <a:solidFill>
                  <a:srgbClr val="080808"/>
                </a:solidFill>
                <a:latin typeface="Arial"/>
                <a:cs typeface="Arial"/>
              </a:rPr>
              <a:t>AC</a:t>
            </a:r>
            <a:r>
              <a:rPr sz="1550" b="1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spc="15" dirty="0">
                <a:solidFill>
                  <a:srgbClr val="080808"/>
                </a:solidFill>
                <a:latin typeface="Arial"/>
                <a:cs typeface="Arial"/>
              </a:rPr>
              <a:t>Power</a:t>
            </a:r>
            <a:r>
              <a:rPr sz="1550" b="1" spc="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dirty="0">
                <a:solidFill>
                  <a:srgbClr val="080808"/>
                </a:solidFill>
                <a:latin typeface="Arial"/>
                <a:cs typeface="Arial"/>
              </a:rPr>
              <a:t>Adaptor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40" dirty="0"/>
              <a:t>9</a:t>
            </a:fld>
            <a:endParaRPr spc="40" dirty="0"/>
          </a:p>
        </p:txBody>
      </p:sp>
      <p:sp>
        <p:nvSpPr>
          <p:cNvPr id="5" name="object 5"/>
          <p:cNvSpPr txBox="1"/>
          <p:nvPr/>
        </p:nvSpPr>
        <p:spPr>
          <a:xfrm>
            <a:off x="2765546" y="4006648"/>
            <a:ext cx="40513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080808"/>
                </a:solidFill>
                <a:latin typeface="Arial"/>
                <a:cs typeface="Arial"/>
              </a:rPr>
              <a:t>Fig.</a:t>
            </a:r>
            <a:r>
              <a:rPr sz="1150" spc="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342" y="5730856"/>
            <a:ext cx="6118860" cy="27463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3335" marR="5080" indent="635">
              <a:lnSpc>
                <a:spcPct val="101000"/>
              </a:lnSpc>
              <a:spcBef>
                <a:spcPts val="85"/>
              </a:spcBef>
            </a:pP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AC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adaptor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is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transformer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that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converts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VAC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VOC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power.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Ensure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electrical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circuit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are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using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has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120VAC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power.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adaptor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rated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at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7.5</a:t>
            </a:r>
            <a:r>
              <a:rPr sz="1150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VOC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must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produce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minimum</a:t>
            </a:r>
            <a:r>
              <a:rPr sz="1150" spc="1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5.4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VOC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order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1150" spc="-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operate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5" dirty="0">
                <a:solidFill>
                  <a:srgbClr val="080808"/>
                </a:solidFill>
                <a:latin typeface="Arial"/>
                <a:cs typeface="Arial"/>
              </a:rPr>
              <a:t>P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8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system.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sz="1550" b="1" spc="10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550" b="1" spc="4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550" b="1" spc="15" dirty="0">
                <a:solidFill>
                  <a:srgbClr val="080808"/>
                </a:solidFill>
                <a:latin typeface="Arial"/>
                <a:cs typeface="Arial"/>
              </a:rPr>
              <a:t>Module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 marR="239395" indent="43180">
              <a:lnSpc>
                <a:spcPct val="102699"/>
              </a:lnSpc>
              <a:spcBef>
                <a:spcPts val="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Extension</a:t>
            </a:r>
            <a:r>
              <a:rPr sz="1150" spc="11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Module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controls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both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fan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lights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and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connected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by a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4-Pin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COMM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wire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set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MA</a:t>
            </a:r>
            <a:r>
              <a:rPr sz="1150" spc="25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N</a:t>
            </a:r>
            <a:r>
              <a:rPr sz="1150" spc="-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Control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080808"/>
                </a:solidFill>
                <a:latin typeface="Arial"/>
                <a:cs typeface="Arial"/>
              </a:rPr>
              <a:t>Module.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Arial"/>
              <a:cs typeface="Arial"/>
            </a:endParaRPr>
          </a:p>
          <a:p>
            <a:pPr marL="14604" marR="54610" indent="-1270">
              <a:lnSpc>
                <a:spcPct val="101899"/>
              </a:lnSpc>
              <a:spcBef>
                <a:spcPts val="5"/>
              </a:spcBef>
            </a:pP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main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flame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must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turned</a:t>
            </a:r>
            <a:r>
              <a:rPr sz="1150" spc="7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5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for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15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minimum</a:t>
            </a:r>
            <a:r>
              <a:rPr sz="1150" spc="1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5</a:t>
            </a:r>
            <a:r>
              <a:rPr sz="115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minutes</a:t>
            </a:r>
            <a:r>
              <a:rPr sz="1150" spc="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(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warm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up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period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)</a:t>
            </a:r>
            <a:r>
              <a:rPr sz="115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before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fan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come</a:t>
            </a:r>
            <a:r>
              <a:rPr sz="115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ON.</a:t>
            </a:r>
            <a:r>
              <a:rPr sz="1150" b="1" spc="3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u="heavy" spc="25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IMPORTANT</a:t>
            </a:r>
            <a:r>
              <a:rPr sz="1150" b="1" u="heavy" spc="5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 </a:t>
            </a:r>
            <a:r>
              <a:rPr sz="1150" b="1" u="heavy" spc="10" dirty="0">
                <a:solidFill>
                  <a:srgbClr val="080808"/>
                </a:solidFill>
                <a:uFill>
                  <a:solidFill>
                    <a:srgbClr val="080808"/>
                  </a:solidFill>
                </a:uFill>
                <a:latin typeface="Arial"/>
                <a:cs typeface="Arial"/>
              </a:rPr>
              <a:t>NOTE: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b="1" spc="10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f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-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transmitter</a:t>
            </a:r>
            <a:r>
              <a:rPr sz="1150" spc="1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turns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appliance</a:t>
            </a:r>
            <a:r>
              <a:rPr sz="1150" spc="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10" dirty="0">
                <a:solidFill>
                  <a:srgbClr val="080808"/>
                </a:solidFill>
                <a:latin typeface="Arial"/>
                <a:cs typeface="Arial"/>
              </a:rPr>
              <a:t>OFF </a:t>
            </a:r>
            <a:r>
              <a:rPr sz="1150" b="1" spc="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then</a:t>
            </a:r>
            <a:r>
              <a:rPr sz="1150" spc="5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back</a:t>
            </a:r>
            <a:r>
              <a:rPr sz="1150" spc="9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b="1" spc="20" dirty="0">
                <a:solidFill>
                  <a:srgbClr val="080808"/>
                </a:solidFill>
                <a:latin typeface="Arial"/>
                <a:cs typeface="Arial"/>
              </a:rPr>
              <a:t>ON</a:t>
            </a:r>
            <a:r>
              <a:rPr sz="1150" b="1" spc="3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during</a:t>
            </a:r>
            <a:r>
              <a:rPr sz="1150" spc="3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warm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up</a:t>
            </a:r>
            <a:r>
              <a:rPr sz="1150" spc="5" dirty="0">
                <a:solidFill>
                  <a:srgbClr val="313131"/>
                </a:solidFill>
                <a:latin typeface="Arial"/>
                <a:cs typeface="Arial"/>
              </a:rPr>
              <a:t>"</a:t>
            </a:r>
            <a:r>
              <a:rPr sz="1150" spc="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period</a:t>
            </a:r>
            <a:r>
              <a:rPr sz="1150" spc="15" dirty="0">
                <a:solidFill>
                  <a:srgbClr val="494949"/>
                </a:solidFill>
                <a:latin typeface="Arial"/>
                <a:cs typeface="Arial"/>
              </a:rPr>
              <a:t>,</a:t>
            </a:r>
            <a:r>
              <a:rPr sz="1150" spc="25" dirty="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5</a:t>
            </a:r>
            <a:r>
              <a:rPr sz="1150" spc="-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minutes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080808"/>
                </a:solidFill>
                <a:latin typeface="Arial"/>
                <a:cs typeface="Arial"/>
              </a:rPr>
              <a:t>time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frame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starts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over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again.</a:t>
            </a:r>
            <a:endParaRPr sz="1150">
              <a:latin typeface="Arial"/>
              <a:cs typeface="Arial"/>
            </a:endParaRPr>
          </a:p>
          <a:p>
            <a:pPr marL="13335" marR="73660">
              <a:lnSpc>
                <a:spcPts val="1390"/>
              </a:lnSpc>
            </a:pP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This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can</a:t>
            </a:r>
            <a:r>
              <a:rPr sz="1150" spc="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cause</a:t>
            </a:r>
            <a:r>
              <a:rPr sz="1150" spc="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some</a:t>
            </a:r>
            <a:r>
              <a:rPr sz="1150" spc="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users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15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81818"/>
                </a:solidFill>
                <a:latin typeface="Arial"/>
                <a:cs typeface="Arial"/>
              </a:rPr>
              <a:t>believe</a:t>
            </a:r>
            <a:r>
              <a:rPr sz="1150" spc="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80808"/>
                </a:solidFill>
                <a:latin typeface="Arial"/>
                <a:cs typeface="Arial"/>
              </a:rPr>
              <a:t>the</a:t>
            </a:r>
            <a:r>
              <a:rPr sz="1150" spc="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fan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is</a:t>
            </a:r>
            <a:r>
              <a:rPr sz="115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81818"/>
                </a:solidFill>
                <a:latin typeface="Arial"/>
                <a:cs typeface="Arial"/>
              </a:rPr>
              <a:t>not</a:t>
            </a:r>
            <a:r>
              <a:rPr sz="115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operating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properly</a:t>
            </a:r>
            <a:r>
              <a:rPr sz="1150" spc="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15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time</a:t>
            </a:r>
            <a:r>
              <a:rPr sz="1150" spc="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81818"/>
                </a:solidFill>
                <a:latin typeface="Arial"/>
                <a:cs typeface="Arial"/>
              </a:rPr>
              <a:t>exceeds</a:t>
            </a:r>
            <a:r>
              <a:rPr sz="1150" spc="1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40" dirty="0">
                <a:solidFill>
                  <a:srgbClr val="181818"/>
                </a:solidFill>
                <a:latin typeface="Arial"/>
                <a:cs typeface="Arial"/>
              </a:rPr>
              <a:t>10 </a:t>
            </a:r>
            <a:r>
              <a:rPr sz="1150" spc="-3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81818"/>
                </a:solidFill>
                <a:latin typeface="Arial"/>
                <a:cs typeface="Arial"/>
              </a:rPr>
              <a:t>minutes.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6015</Words>
  <Application>Microsoft Office PowerPoint</Application>
  <PresentationFormat>Custom</PresentationFormat>
  <Paragraphs>383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LFan Outlet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C. Cheng</cp:lastModifiedBy>
  <cp:revision>1</cp:revision>
  <dcterms:created xsi:type="dcterms:W3CDTF">2021-07-07T02:30:35Z</dcterms:created>
  <dcterms:modified xsi:type="dcterms:W3CDTF">2021-07-07T02:35:05Z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cairo 1.9.5 (http://cairographics.org)</vt:lpwstr>
  </property>
</Properties>
</file>