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0"/>
  </p:notesMasterIdLst>
  <p:sldIdLst>
    <p:sldId id="256" r:id="rId2"/>
    <p:sldId id="275" r:id="rId3"/>
    <p:sldId id="257" r:id="rId4"/>
    <p:sldId id="276" r:id="rId5"/>
    <p:sldId id="258" r:id="rId6"/>
    <p:sldId id="286" r:id="rId7"/>
    <p:sldId id="287" r:id="rId8"/>
    <p:sldId id="288" r:id="rId9"/>
    <p:sldId id="259" r:id="rId10"/>
    <p:sldId id="277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6" r:id="rId29"/>
    <p:sldId id="307" r:id="rId30"/>
    <p:sldId id="308" r:id="rId31"/>
    <p:sldId id="309" r:id="rId32"/>
    <p:sldId id="310" r:id="rId33"/>
    <p:sldId id="311" r:id="rId34"/>
    <p:sldId id="312" r:id="rId35"/>
    <p:sldId id="313" r:id="rId36"/>
    <p:sldId id="314" r:id="rId37"/>
    <p:sldId id="315" r:id="rId38"/>
    <p:sldId id="316" r:id="rId39"/>
    <p:sldId id="317" r:id="rId40"/>
    <p:sldId id="318" r:id="rId41"/>
    <p:sldId id="319" r:id="rId42"/>
    <p:sldId id="320" r:id="rId43"/>
    <p:sldId id="321" r:id="rId44"/>
    <p:sldId id="322" r:id="rId45"/>
    <p:sldId id="323" r:id="rId46"/>
    <p:sldId id="324" r:id="rId47"/>
    <p:sldId id="325" r:id="rId48"/>
    <p:sldId id="326" r:id="rId49"/>
  </p:sldIdLst>
  <p:sldSz cx="18288000" cy="10287000"/>
  <p:notesSz cx="6858000" cy="9144000"/>
  <p:embeddedFontLst>
    <p:embeddedFont>
      <p:font typeface="Calibri" panose="020F0502020204030204" pitchFamily="34" charset="0"/>
      <p:regular r:id="rId51"/>
      <p:bold r:id="rId52"/>
      <p:italic r:id="rId53"/>
      <p:boldItalic r:id="rId54"/>
    </p:embeddedFont>
    <p:embeddedFont>
      <p:font typeface="Gill Sans" panose="020B0604020202020204" charset="0"/>
      <p:regular r:id="rId55"/>
      <p:bold r:id="rId56"/>
    </p:embeddedFont>
    <p:embeddedFont>
      <p:font typeface="Quicksand" panose="020B0604020202020204" charset="0"/>
      <p:regular r:id="rId57"/>
      <p:bold r:id="rId58"/>
    </p:embeddedFont>
    <p:embeddedFont>
      <p:font typeface="Cormorant Garamond" panose="020B0604020202020204" charset="0"/>
      <p:bold r:id="rId59"/>
      <p:boldItalic r:id="rId60"/>
    </p:embeddedFont>
    <p:embeddedFont>
      <p:font typeface="Raleway Black" panose="020B0A03030101060003" pitchFamily="34" charset="0"/>
      <p:bold r:id="rId61"/>
      <p:boldItalic r:id="rId62"/>
    </p:embeddedFont>
    <p:embeddedFont>
      <p:font typeface="Arial Black" panose="020B0A04020102020204" pitchFamily="34" charset="0"/>
      <p:bold r:id="rId63"/>
    </p:embeddedFont>
    <p:embeddedFont>
      <p:font typeface="Raleway" panose="020B0503030101060003" pitchFamily="34" charset="0"/>
      <p:regular r:id="rId64"/>
      <p:bold r:id="rId65"/>
      <p:italic r:id="rId66"/>
      <p:boldItalic r:id="rId67"/>
    </p:embeddedFont>
    <p:embeddedFont>
      <p:font typeface="Raleway Bold" panose="020B0803030101060003" pitchFamily="34" charset="0"/>
      <p:bold r:id="rId68"/>
    </p:embeddedFont>
    <p:embeddedFont>
      <p:font typeface="Swis721 Cn BT" panose="020B0506020202030204" pitchFamily="34" charset="0"/>
      <p:regular r:id="rId69"/>
      <p:bold r:id="rId70"/>
      <p:italic r:id="rId71"/>
      <p:boldItalic r:id="rId72"/>
    </p:embeddedFont>
    <p:embeddedFont>
      <p:font typeface="Raleway ExtraBold" panose="020B0903030101060003" pitchFamily="34" charset="0"/>
      <p:bold r:id="rId73"/>
      <p:boldItalic r:id="rId74"/>
    </p:embeddedFont>
    <p:embeddedFont>
      <p:font typeface="Raleway Medium" panose="020B0603030101060003" pitchFamily="34" charset="0"/>
      <p:regular r:id="rId75"/>
      <p:italic r:id="rId7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859"/>
    <a:srgbClr val="F79649"/>
    <a:srgbClr val="628698"/>
    <a:srgbClr val="0F46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7" d="100"/>
          <a:sy n="77" d="100"/>
        </p:scale>
        <p:origin x="45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font" Target="fonts/font5.fntdata"/><Relationship Id="rId63" Type="http://schemas.openxmlformats.org/officeDocument/2006/relationships/font" Target="fonts/font13.fntdata"/><Relationship Id="rId68" Type="http://schemas.openxmlformats.org/officeDocument/2006/relationships/font" Target="fonts/font18.fntdata"/><Relationship Id="rId76" Type="http://schemas.openxmlformats.org/officeDocument/2006/relationships/font" Target="fonts/font26.fntdata"/><Relationship Id="rId7" Type="http://schemas.openxmlformats.org/officeDocument/2006/relationships/slide" Target="slides/slide6.xml"/><Relationship Id="rId71" Type="http://schemas.openxmlformats.org/officeDocument/2006/relationships/font" Target="fonts/font2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3.fntdata"/><Relationship Id="rId58" Type="http://schemas.openxmlformats.org/officeDocument/2006/relationships/font" Target="fonts/font8.fntdata"/><Relationship Id="rId66" Type="http://schemas.openxmlformats.org/officeDocument/2006/relationships/font" Target="fonts/font16.fntdata"/><Relationship Id="rId74" Type="http://schemas.openxmlformats.org/officeDocument/2006/relationships/font" Target="fonts/font24.fntdata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2.fntdata"/><Relationship Id="rId60" Type="http://schemas.openxmlformats.org/officeDocument/2006/relationships/font" Target="fonts/font10.fntdata"/><Relationship Id="rId65" Type="http://schemas.openxmlformats.org/officeDocument/2006/relationships/font" Target="fonts/font15.fntdata"/><Relationship Id="rId73" Type="http://schemas.openxmlformats.org/officeDocument/2006/relationships/font" Target="fonts/font23.fntdata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6.fntdata"/><Relationship Id="rId64" Type="http://schemas.openxmlformats.org/officeDocument/2006/relationships/font" Target="fonts/font14.fntdata"/><Relationship Id="rId69" Type="http://schemas.openxmlformats.org/officeDocument/2006/relationships/font" Target="fonts/font19.fntdata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1.fntdata"/><Relationship Id="rId72" Type="http://schemas.openxmlformats.org/officeDocument/2006/relationships/font" Target="fonts/font22.fntdata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9.fntdata"/><Relationship Id="rId67" Type="http://schemas.openxmlformats.org/officeDocument/2006/relationships/font" Target="fonts/font17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4.fntdata"/><Relationship Id="rId62" Type="http://schemas.openxmlformats.org/officeDocument/2006/relationships/font" Target="fonts/font12.fntdata"/><Relationship Id="rId70" Type="http://schemas.openxmlformats.org/officeDocument/2006/relationships/font" Target="fonts/font20.fntdata"/><Relationship Id="rId75" Type="http://schemas.openxmlformats.org/officeDocument/2006/relationships/font" Target="fonts/font2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ile/d/1AlM0bObQuBfIciZW5DLI0K6RK7c2mR78/edit?usp=docslist_api&amp;filetype=mspresentation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ile/d/1AlM0bObQuBfIciZW5DLI0K6RK7c2mR78/edit?usp=docslist_api&amp;filetype=mspresentation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Original Link - </a:t>
            </a:r>
            <a:br>
              <a:rPr lang="en-US"/>
            </a:br>
            <a:r>
              <a:rPr lang="en-US" sz="1050">
                <a:solidFill>
                  <a:schemeClr val="hlink"/>
                </a:solidFill>
                <a:highlight>
                  <a:srgbClr val="FFFFFF"/>
                </a:highlight>
                <a:uFill>
                  <a:noFill/>
                </a:uFill>
                <a:hlinkClick r:id="rId3"/>
              </a:rPr>
              <a:t>https://docs.google.com/file/d/1AlM0bObQuBfIciZW5DLI0K6RK7c2mR78/edit?usp=docslist_api&amp;filetype=mspresentation</a:t>
            </a: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0936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8687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734053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92273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73919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7757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02925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65212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86757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2735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Original Link - </a:t>
            </a:r>
            <a:br>
              <a:rPr lang="en-US"/>
            </a:br>
            <a:r>
              <a:rPr lang="en-US" sz="1050">
                <a:solidFill>
                  <a:schemeClr val="hlink"/>
                </a:solidFill>
                <a:highlight>
                  <a:srgbClr val="FFFFFF"/>
                </a:highlight>
                <a:uFill>
                  <a:noFill/>
                </a:uFill>
                <a:hlinkClick r:id="rId3"/>
              </a:rPr>
              <a:t>https://docs.google.com/file/d/1AlM0bObQuBfIciZW5DLI0K6RK7c2mR78/edit?usp=docslist_api&amp;filetype=mspresentation</a:t>
            </a: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445959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792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355476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26929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8521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31657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874378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90269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88814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49461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43195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213971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4241788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0832917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222314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845898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89885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505725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7971229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485608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19055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5348720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2336411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4631622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2995625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648000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4154020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911998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1647094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794385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41404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7123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5989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76057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odecogs.com/eqnedit.php?latex=\text%7bRecall%7d%20%3D%20\frac%7b\text%7bTrue%20Positives%7d%7d%7b\text%7bTrue%20Positives%7d%20%2B%20\text%7bFalse%20Negatives%7d%7d#0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codecogs.com/eqnedit.php?latex=%20\text%7bPrecision%7d%20%3D%20\frac%7b\text%7bTrue%20Positives%7d%7d%7b\text%7bTrue%20Positives%7d%20%2B%20\text%7bFalse%20Positives%7d%7d%20#0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0" Type="http://schemas.openxmlformats.org/officeDocument/2006/relationships/hyperlink" Target="https://www.codecogs.com/eqnedit.php?latex=\text%7bF1%20Score%7d%20%3D%202%20\times%20\frac%7b\text%7bPrecision%7d%20\times%20\text%7bRecall%7d%7d%7b\text%7bPrecision%7d%20%2B%20\text%7bRecall%7d%7d#0" TargetMode="External"/><Relationship Id="rId4" Type="http://schemas.openxmlformats.org/officeDocument/2006/relationships/hyperlink" Target="https://www.codecogs.com/eqnedit.php?latex=%20\text%7bAccuracy%7d%20%3D%20\frac%7b\text%7bNumber%20of%20Correct%20Predictions%7d%7d%7b\text%7bTotal%20Number%20of%20Predictions%7d%7d%20#0" TargetMode="External"/><Relationship Id="rId9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https://medium.datadriveninvestor.com/learning-paradigms-in-machine-learning-146ebf8b594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62565D8-616A-4FE1-83E9-67E26AC95B65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C037BEB-3045-4DC5-A9D0-92B5B65EA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61" y="4134"/>
              <a:ext cx="18288259" cy="10274596"/>
            </a:xfrm>
            <a:prstGeom prst="rect">
              <a:avLst/>
            </a:prstGeom>
          </p:spPr>
        </p:pic>
        <p:sp>
          <p:nvSpPr>
            <p:cNvPr id="14" name="Google Shape;59;p13">
              <a:extLst>
                <a:ext uri="{FF2B5EF4-FFF2-40B4-BE49-F238E27FC236}">
                  <a16:creationId xmlns:a16="http://schemas.microsoft.com/office/drawing/2014/main" id="{0F860366-9BB8-4ED9-9F24-5279B576593F}"/>
                </a:ext>
              </a:extLst>
            </p:cNvPr>
            <p:cNvSpPr/>
            <p:nvPr/>
          </p:nvSpPr>
          <p:spPr>
            <a:xfrm>
              <a:off x="0" y="9777496"/>
              <a:ext cx="18288000" cy="501234"/>
            </a:xfrm>
            <a:prstGeom prst="rect">
              <a:avLst/>
            </a:prstGeom>
            <a:solidFill>
              <a:srgbClr val="00A859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defTabSz="966788">
                <a:tabLst>
                  <a:tab pos="8789988" algn="l"/>
                </a:tabLst>
                <a:defRPr/>
              </a:pPr>
              <a:r>
                <a:rPr kumimoji="0" lang="en-US" sz="1600" b="1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leway "/>
                  <a:cs typeface="Arial"/>
                  <a:sym typeface="Arial"/>
                </a:rPr>
                <a:t>Machine Learning Essentials You Always Wanted to Know </a:t>
              </a:r>
              <a:r>
                <a:rPr lang="en-US" sz="1200" dirty="0">
                  <a:solidFill>
                    <a:schemeClr val="bg1"/>
                  </a:solidFill>
                  <a:latin typeface="Swis721 Cn BT" panose="020B0506020202030204" pitchFamily="34" charset="0"/>
                </a:rPr>
                <a:t>|</a:t>
              </a:r>
              <a:r>
                <a: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leway "/>
                  <a:cs typeface="Arial"/>
                  <a:sym typeface="Arial"/>
                </a:rPr>
                <a:t> </a:t>
              </a:r>
              <a:r>
                <a: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rPr>
                <a:t>Paperback ISBN: </a:t>
              </a:r>
              <a:r>
                <a:rPr lang="en-US" dirty="0">
                  <a:solidFill>
                    <a:schemeClr val="bg1"/>
                  </a:solidFill>
                  <a:latin typeface="Swis721 Cn BT" panose="020B0506020202030204" pitchFamily="34" charset="0"/>
                </a:rPr>
                <a:t>9781636513775 </a:t>
              </a:r>
              <a:r>
                <a: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rPr>
                <a:t>| eBook ISBN: </a:t>
              </a:r>
              <a:r>
                <a:rPr lang="en-US" dirty="0">
                  <a:solidFill>
                    <a:schemeClr val="bg1"/>
                  </a:solidFill>
                  <a:latin typeface="Swis721 Cn BT" panose="020B0506020202030204" pitchFamily="34" charset="0"/>
                </a:rPr>
                <a:t>9781636513782 </a:t>
              </a:r>
              <a:r>
                <a: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rPr>
                <a:t>| Hardback ISBN: </a:t>
              </a:r>
              <a:r>
                <a:rPr lang="en-US" dirty="0">
                  <a:solidFill>
                    <a:schemeClr val="bg1"/>
                  </a:solidFill>
                  <a:latin typeface="Swis721 Cn BT" panose="020B0506020202030204" pitchFamily="34" charset="0"/>
                </a:rPr>
                <a:t>9781636513799</a:t>
              </a:r>
              <a:endParaRPr kumimoji="0" lang="en-US" b="0" i="0" u="none" strike="noStrike" kern="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wis721 Cn BT" panose="020B0506020202030204" pitchFamily="34" charset="0"/>
                <a:cs typeface="Arial"/>
                <a:sym typeface="Arial"/>
              </a:endParaRPr>
            </a:p>
          </p:txBody>
        </p:sp>
      </p:grpSp>
      <p:sp>
        <p:nvSpPr>
          <p:cNvPr id="22" name="Google Shape;76;p2">
            <a:extLst>
              <a:ext uri="{FF2B5EF4-FFF2-40B4-BE49-F238E27FC236}">
                <a16:creationId xmlns:a16="http://schemas.microsoft.com/office/drawing/2014/main" id="{D89E06D3-7445-4E67-9BAC-04E38B01BF84}"/>
              </a:ext>
            </a:extLst>
          </p:cNvPr>
          <p:cNvSpPr txBox="1">
            <a:spLocks/>
          </p:cNvSpPr>
          <p:nvPr/>
        </p:nvSpPr>
        <p:spPr>
          <a:xfrm>
            <a:off x="2333615" y="3327302"/>
            <a:ext cx="13650239" cy="2528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5200"/>
            </a:pPr>
            <a:r>
              <a:rPr lang="en-US" sz="3900" b="1" dirty="0">
                <a:latin typeface="Raleway ExtraBold" panose="020B0903030101060003" pitchFamily="34" charset="0"/>
              </a:rPr>
              <a:t>This PowerPoint has been created to be best viewed in </a:t>
            </a:r>
            <a:br>
              <a:rPr lang="en-US" sz="3900" b="1" dirty="0">
                <a:latin typeface="Raleway ExtraBold" panose="020B0903030101060003" pitchFamily="34" charset="0"/>
              </a:rPr>
            </a:br>
            <a:r>
              <a:rPr lang="en-US" sz="3900" b="1" dirty="0">
                <a:latin typeface="Raleway ExtraBold" panose="020B0903030101060003" pitchFamily="34" charset="0"/>
              </a:rPr>
              <a:t>Microsoft Office 365. </a:t>
            </a:r>
            <a:br>
              <a:rPr lang="en-US" sz="3500" b="1" dirty="0">
                <a:latin typeface="Raleway ExtraBold" panose="020B0903030101060003" pitchFamily="34" charset="0"/>
              </a:rPr>
            </a:br>
            <a:r>
              <a:rPr lang="en-US" sz="3300" dirty="0">
                <a:latin typeface="Raleway Medium" panose="020B0603030101060003" pitchFamily="34" charset="0"/>
              </a:rPr>
              <a:t>For seamless viewing experience, use Microsoft Office 365 or use the PDF version provided.</a:t>
            </a:r>
            <a:endParaRPr lang="en-IN" sz="3300" dirty="0">
              <a:latin typeface="Raleway Medium" panose="020B0603030101060003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1" y="146180"/>
            <a:ext cx="11032436" cy="696106"/>
            <a:chOff x="-1" y="146180"/>
            <a:chExt cx="11032436" cy="696106"/>
          </a:xfrm>
        </p:grpSpPr>
        <p:sp>
          <p:nvSpPr>
            <p:cNvPr id="17" name="Google Shape;56;p13">
              <a:extLst>
                <a:ext uri="{FF2B5EF4-FFF2-40B4-BE49-F238E27FC236}">
                  <a16:creationId xmlns:a16="http://schemas.microsoft.com/office/drawing/2014/main" id="{1B91C8EA-B062-4120-BFBF-C2F077B79E4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A935673-657F-4535-98D1-F8D76E1B89CD}"/>
                </a:ext>
              </a:extLst>
            </p:cNvPr>
            <p:cNvSpPr txBox="1"/>
            <p:nvPr/>
          </p:nvSpPr>
          <p:spPr>
            <a:xfrm>
              <a:off x="307975" y="146180"/>
              <a:ext cx="107244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" sz="3000" dirty="0">
                  <a:latin typeface="Raleway Black" panose="020B0A03030101060003" pitchFamily="34" charset="0"/>
                </a:rPr>
                <a:t> </a:t>
              </a:r>
              <a:r>
                <a:rPr lang="en" sz="3000" b="0" dirty="0">
                  <a:latin typeface="Raleway Black" panose="020B0A03030101060003" pitchFamily="34" charset="0"/>
                </a:rPr>
                <a:t>SELF-LEARNING MANAGEMENT SERIES</a:t>
              </a:r>
              <a:endParaRPr lang="en-IN" sz="3000" b="0" dirty="0">
                <a:latin typeface="Raleway Black" panose="020B0A03030101060003" pitchFamily="34" charset="0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47A156C5-A5D6-4B0A-ADE8-72327F2F3645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F8CBB60-FA7C-4D12-8783-18150FD0CB49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EA6D9277-AC0A-468F-BD21-2C4DCFB3EC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41" name="Google Shape;59;p13">
                <a:extLst>
                  <a:ext uri="{FF2B5EF4-FFF2-40B4-BE49-F238E27FC236}">
                    <a16:creationId xmlns:a16="http://schemas.microsoft.com/office/drawing/2014/main" id="{4AE9D1AC-5800-4D37-8DEE-35BF69CAEA3D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37" name="Google Shape;56;p13">
              <a:extLst>
                <a:ext uri="{FF2B5EF4-FFF2-40B4-BE49-F238E27FC236}">
                  <a16:creationId xmlns:a16="http://schemas.microsoft.com/office/drawing/2014/main" id="{9EE953BF-68F5-43D2-A84A-531C9DEECF7C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36;p16">
            <a:extLst>
              <a:ext uri="{FF2B5EF4-FFF2-40B4-BE49-F238E27FC236}">
                <a16:creationId xmlns:a16="http://schemas.microsoft.com/office/drawing/2014/main" id="{0C336E25-8FF8-4E12-85EA-E0F82CA252FC}"/>
              </a:ext>
            </a:extLst>
          </p:cNvPr>
          <p:cNvSpPr txBox="1"/>
          <p:nvPr/>
        </p:nvSpPr>
        <p:spPr>
          <a:xfrm>
            <a:off x="281099" y="4073"/>
            <a:ext cx="12341598" cy="551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2 -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Mastering the Fundamentals of Machine Learning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pic>
        <p:nvPicPr>
          <p:cNvPr id="28" name="Google Shape;184;p12">
            <a:extLst>
              <a:ext uri="{FF2B5EF4-FFF2-40B4-BE49-F238E27FC236}">
                <a16:creationId xmlns:a16="http://schemas.microsoft.com/office/drawing/2014/main" id="{0FDEBC2C-5876-46EC-A847-AD86CD4179C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69527" y="3736716"/>
            <a:ext cx="6511680" cy="4260963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108;p14">
            <a:extLst>
              <a:ext uri="{FF2B5EF4-FFF2-40B4-BE49-F238E27FC236}">
                <a16:creationId xmlns:a16="http://schemas.microsoft.com/office/drawing/2014/main" id="{2B033BF2-4797-4CCE-9349-53A2E7A37D99}"/>
              </a:ext>
            </a:extLst>
          </p:cNvPr>
          <p:cNvSpPr txBox="1"/>
          <p:nvPr/>
        </p:nvSpPr>
        <p:spPr>
          <a:xfrm>
            <a:off x="779653" y="223052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Key Concepts for Machine Learning Success</a:t>
            </a:r>
          </a:p>
        </p:txBody>
      </p:sp>
      <p:sp>
        <p:nvSpPr>
          <p:cNvPr id="30" name="Google Shape;123;p15">
            <a:extLst>
              <a:ext uri="{FF2B5EF4-FFF2-40B4-BE49-F238E27FC236}">
                <a16:creationId xmlns:a16="http://schemas.microsoft.com/office/drawing/2014/main" id="{3FE30622-C66B-4504-A778-F1D0B3021EB6}"/>
              </a:ext>
            </a:extLst>
          </p:cNvPr>
          <p:cNvSpPr txBox="1"/>
          <p:nvPr/>
        </p:nvSpPr>
        <p:spPr>
          <a:xfrm>
            <a:off x="8677066" y="3580270"/>
            <a:ext cx="9393220" cy="581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Importance of data, math, and programming in ML.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Overview: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Data types, essential math, Python, and key libraries.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Goal: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To equip you to handle ML data, understand math concepts, and start coding.</a:t>
            </a:r>
          </a:p>
        </p:txBody>
      </p:sp>
    </p:spTree>
    <p:extLst>
      <p:ext uri="{BB962C8B-B14F-4D97-AF65-F5344CB8AC3E}">
        <p14:creationId xmlns:p14="http://schemas.microsoft.com/office/powerpoint/2010/main" val="4203385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2491E351-4929-4E02-B853-4D2A163A6F5B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B07C605-B1F9-4ECA-BE03-6C2553DF9FEF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DF0EA68-5BD4-444E-824A-8F87878263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6" name="Google Shape;59;p13">
                <a:extLst>
                  <a:ext uri="{FF2B5EF4-FFF2-40B4-BE49-F238E27FC236}">
                    <a16:creationId xmlns:a16="http://schemas.microsoft.com/office/drawing/2014/main" id="{8A6A3E43-166E-45D1-9065-4CFBF233CF9D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4" name="Google Shape;56;p13">
              <a:extLst>
                <a:ext uri="{FF2B5EF4-FFF2-40B4-BE49-F238E27FC236}">
                  <a16:creationId xmlns:a16="http://schemas.microsoft.com/office/drawing/2014/main" id="{C61D1821-B729-4006-B904-07CDA28EF1EB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36;p16">
            <a:extLst>
              <a:ext uri="{FF2B5EF4-FFF2-40B4-BE49-F238E27FC236}">
                <a16:creationId xmlns:a16="http://schemas.microsoft.com/office/drawing/2014/main" id="{0C336E25-8FF8-4E12-85EA-E0F82CA252FC}"/>
              </a:ext>
            </a:extLst>
          </p:cNvPr>
          <p:cNvSpPr txBox="1"/>
          <p:nvPr/>
        </p:nvSpPr>
        <p:spPr>
          <a:xfrm>
            <a:off x="281099" y="4073"/>
            <a:ext cx="12341598" cy="551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2 -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Mastering the Fundamentals of Machine Learning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30" name="Google Shape;123;p15">
            <a:extLst>
              <a:ext uri="{FF2B5EF4-FFF2-40B4-BE49-F238E27FC236}">
                <a16:creationId xmlns:a16="http://schemas.microsoft.com/office/drawing/2014/main" id="{3FE30622-C66B-4504-A778-F1D0B3021EB6}"/>
              </a:ext>
            </a:extLst>
          </p:cNvPr>
          <p:cNvSpPr txBox="1"/>
          <p:nvPr/>
        </p:nvSpPr>
        <p:spPr>
          <a:xfrm>
            <a:off x="8677066" y="2808030"/>
            <a:ext cx="9393220" cy="7478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Numerical Data: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Continuous (e.g., temperature) &amp; Discrete (e.g., book count).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Categorical Data: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Nominal (unordered) &amp; Ordinal (ordered).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Key concepts: 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Cardinality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(number of samples) &amp; 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Dimensionality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(number of features).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endParaRPr lang="en-US" sz="3600" dirty="0">
              <a:solidFill>
                <a:schemeClr val="tx1"/>
              </a:solidFill>
              <a:latin typeface="Raleway" panose="020B0503030101060003" pitchFamily="34" charset="0"/>
              <a:ea typeface="Quicksand"/>
              <a:cs typeface="Quicksand"/>
              <a:sym typeface="Quicksand"/>
            </a:endParaRP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813C26AF-2CDE-4069-B783-FF1C603FFF44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latin typeface="Raleway" panose="020B0503030101060003" pitchFamily="34" charset="0"/>
              </a:rPr>
              <a:t>TYPES OF DATA IN MACHINE LEARNING</a:t>
            </a:r>
            <a:endParaRPr lang="en-US" sz="4500" dirty="0">
              <a:solidFill>
                <a:schemeClr val="tx1"/>
              </a:solidFill>
              <a:latin typeface="Raleway" panose="020B0503030101060003" pitchFamily="34" charset="0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939" y="3300649"/>
            <a:ext cx="8524911" cy="471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039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2491E351-4929-4E02-B853-4D2A163A6F5B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B07C605-B1F9-4ECA-BE03-6C2553DF9FEF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DF0EA68-5BD4-444E-824A-8F87878263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6" name="Google Shape;59;p13">
                <a:extLst>
                  <a:ext uri="{FF2B5EF4-FFF2-40B4-BE49-F238E27FC236}">
                    <a16:creationId xmlns:a16="http://schemas.microsoft.com/office/drawing/2014/main" id="{8A6A3E43-166E-45D1-9065-4CFBF233CF9D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4" name="Google Shape;56;p13">
              <a:extLst>
                <a:ext uri="{FF2B5EF4-FFF2-40B4-BE49-F238E27FC236}">
                  <a16:creationId xmlns:a16="http://schemas.microsoft.com/office/drawing/2014/main" id="{C61D1821-B729-4006-B904-07CDA28EF1EB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36;p16">
            <a:extLst>
              <a:ext uri="{FF2B5EF4-FFF2-40B4-BE49-F238E27FC236}">
                <a16:creationId xmlns:a16="http://schemas.microsoft.com/office/drawing/2014/main" id="{0C336E25-8FF8-4E12-85EA-E0F82CA252FC}"/>
              </a:ext>
            </a:extLst>
          </p:cNvPr>
          <p:cNvSpPr txBox="1"/>
          <p:nvPr/>
        </p:nvSpPr>
        <p:spPr>
          <a:xfrm>
            <a:off x="281099" y="4073"/>
            <a:ext cx="12341598" cy="551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2 -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Mastering the Fundamentals of Machine Learning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30" name="Google Shape;123;p15">
            <a:extLst>
              <a:ext uri="{FF2B5EF4-FFF2-40B4-BE49-F238E27FC236}">
                <a16:creationId xmlns:a16="http://schemas.microsoft.com/office/drawing/2014/main" id="{3FE30622-C66B-4504-A778-F1D0B3021EB6}"/>
              </a:ext>
            </a:extLst>
          </p:cNvPr>
          <p:cNvSpPr txBox="1"/>
          <p:nvPr/>
        </p:nvSpPr>
        <p:spPr>
          <a:xfrm>
            <a:off x="8677066" y="3262274"/>
            <a:ext cx="9393220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Linear Algebra: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Vectors, matrices, transformations (e.g., dot product).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Calculus: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Derivatives, gradients for optimization.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Probability &amp; Statistics: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Predictions, patterns, and data analysis.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813C26AF-2CDE-4069-B783-FF1C603FFF44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latin typeface="Raleway" panose="020B0503030101060003" pitchFamily="34" charset="0"/>
              </a:rPr>
              <a:t>THE MATH BEHIND MACHINE LEARNING</a:t>
            </a:r>
            <a:endParaRPr lang="en-US" sz="4500" dirty="0">
              <a:solidFill>
                <a:schemeClr val="tx1"/>
              </a:solidFill>
              <a:latin typeface="Raleway" panose="020B0503030101060003" pitchFamily="34" charset="0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938" y="2819400"/>
            <a:ext cx="8116341" cy="506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660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2491E351-4929-4E02-B853-4D2A163A6F5B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B07C605-B1F9-4ECA-BE03-6C2553DF9FEF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DF0EA68-5BD4-444E-824A-8F87878263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6" name="Google Shape;59;p13">
                <a:extLst>
                  <a:ext uri="{FF2B5EF4-FFF2-40B4-BE49-F238E27FC236}">
                    <a16:creationId xmlns:a16="http://schemas.microsoft.com/office/drawing/2014/main" id="{8A6A3E43-166E-45D1-9065-4CFBF233CF9D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4" name="Google Shape;56;p13">
              <a:extLst>
                <a:ext uri="{FF2B5EF4-FFF2-40B4-BE49-F238E27FC236}">
                  <a16:creationId xmlns:a16="http://schemas.microsoft.com/office/drawing/2014/main" id="{C61D1821-B729-4006-B904-07CDA28EF1EB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36;p16">
            <a:extLst>
              <a:ext uri="{FF2B5EF4-FFF2-40B4-BE49-F238E27FC236}">
                <a16:creationId xmlns:a16="http://schemas.microsoft.com/office/drawing/2014/main" id="{0C336E25-8FF8-4E12-85EA-E0F82CA252FC}"/>
              </a:ext>
            </a:extLst>
          </p:cNvPr>
          <p:cNvSpPr txBox="1"/>
          <p:nvPr/>
        </p:nvSpPr>
        <p:spPr>
          <a:xfrm>
            <a:off x="281099" y="4073"/>
            <a:ext cx="12341598" cy="551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2 -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Mastering the Fundamentals of Machine Learning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30" name="Google Shape;123;p15">
            <a:extLst>
              <a:ext uri="{FF2B5EF4-FFF2-40B4-BE49-F238E27FC236}">
                <a16:creationId xmlns:a16="http://schemas.microsoft.com/office/drawing/2014/main" id="{3FE30622-C66B-4504-A778-F1D0B3021EB6}"/>
              </a:ext>
            </a:extLst>
          </p:cNvPr>
          <p:cNvSpPr txBox="1"/>
          <p:nvPr/>
        </p:nvSpPr>
        <p:spPr>
          <a:xfrm>
            <a:off x="8677064" y="3951087"/>
            <a:ext cx="9306136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Simple syntax, vast libraries, cross-platform compatibility.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Active community with ongoing support.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Numerous frameworks and tools like 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NumPy, Pandas, Matplotlib.</a:t>
            </a:r>
          </a:p>
        </p:txBody>
      </p:sp>
      <p:pic>
        <p:nvPicPr>
          <p:cNvPr id="18" name="Google Shape;212;p15" descr="Python Logo, symbol, meaning, history, PNG, brand">
            <a:extLst>
              <a:ext uri="{FF2B5EF4-FFF2-40B4-BE49-F238E27FC236}">
                <a16:creationId xmlns:a16="http://schemas.microsoft.com/office/drawing/2014/main" id="{403CFB44-53F8-4914-99D0-940F035CA11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24158" y="4040451"/>
            <a:ext cx="7048108" cy="409231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08;p14">
            <a:extLst>
              <a:ext uri="{FF2B5EF4-FFF2-40B4-BE49-F238E27FC236}">
                <a16:creationId xmlns:a16="http://schemas.microsoft.com/office/drawing/2014/main" id="{A959B2E2-8700-4760-ABF8-878E11047E46}"/>
              </a:ext>
            </a:extLst>
          </p:cNvPr>
          <p:cNvSpPr txBox="1"/>
          <p:nvPr/>
        </p:nvSpPr>
        <p:spPr>
          <a:xfrm>
            <a:off x="779653" y="223052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Why is Python the Ideal Language for ML?</a:t>
            </a:r>
          </a:p>
        </p:txBody>
      </p:sp>
    </p:spTree>
    <p:extLst>
      <p:ext uri="{BB962C8B-B14F-4D97-AF65-F5344CB8AC3E}">
        <p14:creationId xmlns:p14="http://schemas.microsoft.com/office/powerpoint/2010/main" val="1027472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2491E351-4929-4E02-B853-4D2A163A6F5B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B07C605-B1F9-4ECA-BE03-6C2553DF9FEF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DF0EA68-5BD4-444E-824A-8F87878263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6" name="Google Shape;59;p13">
                <a:extLst>
                  <a:ext uri="{FF2B5EF4-FFF2-40B4-BE49-F238E27FC236}">
                    <a16:creationId xmlns:a16="http://schemas.microsoft.com/office/drawing/2014/main" id="{8A6A3E43-166E-45D1-9065-4CFBF233CF9D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4" name="Google Shape;56;p13">
              <a:extLst>
                <a:ext uri="{FF2B5EF4-FFF2-40B4-BE49-F238E27FC236}">
                  <a16:creationId xmlns:a16="http://schemas.microsoft.com/office/drawing/2014/main" id="{C61D1821-B729-4006-B904-07CDA28EF1EB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36;p16">
            <a:extLst>
              <a:ext uri="{FF2B5EF4-FFF2-40B4-BE49-F238E27FC236}">
                <a16:creationId xmlns:a16="http://schemas.microsoft.com/office/drawing/2014/main" id="{0C336E25-8FF8-4E12-85EA-E0F82CA252FC}"/>
              </a:ext>
            </a:extLst>
          </p:cNvPr>
          <p:cNvSpPr txBox="1"/>
          <p:nvPr/>
        </p:nvSpPr>
        <p:spPr>
          <a:xfrm>
            <a:off x="281099" y="4073"/>
            <a:ext cx="12341598" cy="551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2 -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Mastering the Fundamentals of Machine Learning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30" name="Google Shape;123;p15">
            <a:extLst>
              <a:ext uri="{FF2B5EF4-FFF2-40B4-BE49-F238E27FC236}">
                <a16:creationId xmlns:a16="http://schemas.microsoft.com/office/drawing/2014/main" id="{3FE30622-C66B-4504-A778-F1D0B3021EB6}"/>
              </a:ext>
            </a:extLst>
          </p:cNvPr>
          <p:cNvSpPr txBox="1"/>
          <p:nvPr/>
        </p:nvSpPr>
        <p:spPr>
          <a:xfrm>
            <a:off x="8677064" y="3951087"/>
            <a:ext cx="9306136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NumPy: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Numerical computations with arrays and matrices.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Pandas: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Data manipulation using Data Frames.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Matplotlib: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Visualization from simple graphs to complex plots.</a:t>
            </a:r>
          </a:p>
        </p:txBody>
      </p:sp>
      <p:sp>
        <p:nvSpPr>
          <p:cNvPr id="19" name="Google Shape;108;p14">
            <a:extLst>
              <a:ext uri="{FF2B5EF4-FFF2-40B4-BE49-F238E27FC236}">
                <a16:creationId xmlns:a16="http://schemas.microsoft.com/office/drawing/2014/main" id="{A959B2E2-8700-4760-ABF8-878E11047E46}"/>
              </a:ext>
            </a:extLst>
          </p:cNvPr>
          <p:cNvSpPr txBox="1"/>
          <p:nvPr/>
        </p:nvSpPr>
        <p:spPr>
          <a:xfrm>
            <a:off x="779653" y="223052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Introduction to Fundamental Python Libraries</a:t>
            </a:r>
          </a:p>
        </p:txBody>
      </p:sp>
      <p:pic>
        <p:nvPicPr>
          <p:cNvPr id="11" name="Google Shape;222;p16" descr="numpy,pandas and data visualisation course | Udemy">
            <a:extLst>
              <a:ext uri="{FF2B5EF4-FFF2-40B4-BE49-F238E27FC236}">
                <a16:creationId xmlns:a16="http://schemas.microsoft.com/office/drawing/2014/main" id="{9C1B63D4-5E2C-4D43-9AE6-34F526CDC94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653" y="3798687"/>
            <a:ext cx="8015706" cy="4431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31194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59730076-EDE6-46A5-8557-E83647FF7316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DD82CF5-97BC-4EA2-9EC3-19DF83D20CC4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033E20E0-46E6-40A6-804F-728CB2B4B9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2" name="Google Shape;59;p13">
                <a:extLst>
                  <a:ext uri="{FF2B5EF4-FFF2-40B4-BE49-F238E27FC236}">
                    <a16:creationId xmlns:a16="http://schemas.microsoft.com/office/drawing/2014/main" id="{6F7E9A95-3112-433C-B44A-3D4F89413D30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0" name="Google Shape;56;p13">
              <a:extLst>
                <a:ext uri="{FF2B5EF4-FFF2-40B4-BE49-F238E27FC236}">
                  <a16:creationId xmlns:a16="http://schemas.microsoft.com/office/drawing/2014/main" id="{154E0E9D-20FD-4ACC-AE3C-0078B6949043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Google Shape;103;p14">
            <a:extLst>
              <a:ext uri="{FF2B5EF4-FFF2-40B4-BE49-F238E27FC236}">
                <a16:creationId xmlns:a16="http://schemas.microsoft.com/office/drawing/2014/main" id="{01DE2E89-B529-4485-98F2-003517969618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3 -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Supervised Learning: Starting with the Basics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1582B9-C40E-447D-9691-4C350B41D469}"/>
              </a:ext>
            </a:extLst>
          </p:cNvPr>
          <p:cNvGrpSpPr/>
          <p:nvPr/>
        </p:nvGrpSpPr>
        <p:grpSpPr>
          <a:xfrm>
            <a:off x="2529851" y="2165823"/>
            <a:ext cx="13280420" cy="6172980"/>
            <a:chOff x="311944" y="1076325"/>
            <a:chExt cx="8733064" cy="2661105"/>
          </a:xfrm>
        </p:grpSpPr>
        <p:sp>
          <p:nvSpPr>
            <p:cNvPr id="25" name="Google Shape;76;p2">
              <a:extLst>
                <a:ext uri="{FF2B5EF4-FFF2-40B4-BE49-F238E27FC236}">
                  <a16:creationId xmlns:a16="http://schemas.microsoft.com/office/drawing/2014/main" id="{C171109C-30B1-402A-BB7D-FE9692B448D1}"/>
                </a:ext>
              </a:extLst>
            </p:cNvPr>
            <p:cNvSpPr txBox="1">
              <a:spLocks/>
            </p:cNvSpPr>
            <p:nvPr/>
          </p:nvSpPr>
          <p:spPr>
            <a:xfrm>
              <a:off x="311944" y="1076325"/>
              <a:ext cx="8520113" cy="9112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rm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3600" b="0" i="0" u="none" strike="noStrike" cap="none">
                  <a:solidFill>
                    <a:srgbClr val="000000"/>
                  </a:solidFill>
                  <a:latin typeface="Raleway ExtraBold" panose="020B0903030101060003" pitchFamily="34" charset="0"/>
                  <a:ea typeface="Arial"/>
                  <a:cs typeface="Arial"/>
                  <a:sym typeface="Arial"/>
                </a:defRPr>
              </a:lvl1pPr>
              <a:lvl2pPr marR="0" lvl="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4400" u="sng" dirty="0">
                  <a:latin typeface="Raleway ExtraBold" panose="020B0003030101060003" pitchFamily="34" charset="0"/>
                </a:rPr>
                <a:t>CHAPTER</a:t>
              </a:r>
              <a:r>
                <a:rPr lang="en-US" sz="4400" b="1" u="sng" dirty="0"/>
                <a:t> </a:t>
              </a:r>
              <a:r>
                <a:rPr lang="en-US" sz="4400" u="sng" dirty="0">
                  <a:latin typeface="Arial Black" panose="020B0A04020102020204" pitchFamily="34" charset="0"/>
                  <a:cs typeface="Arial" panose="020B0604020202020204" pitchFamily="34" charset="0"/>
                </a:rPr>
                <a:t>3</a:t>
              </a:r>
              <a:r>
                <a:rPr lang="en-US" sz="4400" b="1" u="sng" dirty="0"/>
                <a:t>:</a:t>
              </a:r>
            </a:p>
          </p:txBody>
        </p:sp>
        <p:sp>
          <p:nvSpPr>
            <p:cNvPr id="26" name="Google Shape;77;p2">
              <a:extLst>
                <a:ext uri="{FF2B5EF4-FFF2-40B4-BE49-F238E27FC236}">
                  <a16:creationId xmlns:a16="http://schemas.microsoft.com/office/drawing/2014/main" id="{CF9F4BE9-855C-4005-B358-35394CD163E9}"/>
                </a:ext>
              </a:extLst>
            </p:cNvPr>
            <p:cNvSpPr txBox="1">
              <a:spLocks/>
            </p:cNvSpPr>
            <p:nvPr/>
          </p:nvSpPr>
          <p:spPr>
            <a:xfrm>
              <a:off x="311944" y="2086865"/>
              <a:ext cx="8733064" cy="16505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>
                <a:buSzPts val="2800"/>
              </a:pPr>
              <a:r>
                <a:rPr lang="en-US" sz="6600" b="1" cap="all" dirty="0"/>
                <a:t>Supervised Learning: Starting with the Basics</a:t>
              </a:r>
              <a:endParaRPr lang="en-IN" sz="6400" b="1" cap="all" dirty="0">
                <a:solidFill>
                  <a:schemeClr val="dk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841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369F093-F959-4FDB-9D0E-8EA9D332A2D8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2343C89-5F25-4C0D-AC8A-E6B94824B9D1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83176C8-481B-404F-903F-308A2E57FC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5" name="Google Shape;59;p13">
                <a:extLst>
                  <a:ext uri="{FF2B5EF4-FFF2-40B4-BE49-F238E27FC236}">
                    <a16:creationId xmlns:a16="http://schemas.microsoft.com/office/drawing/2014/main" id="{307B32A6-45C8-462C-B972-31CAFDCBE71A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3" name="Google Shape;56;p13">
              <a:extLst>
                <a:ext uri="{FF2B5EF4-FFF2-40B4-BE49-F238E27FC236}">
                  <a16:creationId xmlns:a16="http://schemas.microsoft.com/office/drawing/2014/main" id="{A744B74D-01D4-43C1-BC2B-D19832833D79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Google Shape;123;p15">
            <a:extLst>
              <a:ext uri="{FF2B5EF4-FFF2-40B4-BE49-F238E27FC236}">
                <a16:creationId xmlns:a16="http://schemas.microsoft.com/office/drawing/2014/main" id="{9BCE23DD-CCBB-4786-9641-E88282AEA54D}"/>
              </a:ext>
            </a:extLst>
          </p:cNvPr>
          <p:cNvSpPr txBox="1"/>
          <p:nvPr/>
        </p:nvSpPr>
        <p:spPr>
          <a:xfrm>
            <a:off x="1457114" y="6087342"/>
            <a:ext cx="16354636" cy="3323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It involves training a model using labeled data.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Key focus: Predicting outcomes from given data.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We will explore 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Linear Regression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for predicting continuous values and 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Logistic Regression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for classification.</a:t>
            </a:r>
          </a:p>
        </p:txBody>
      </p:sp>
      <p:sp>
        <p:nvSpPr>
          <p:cNvPr id="28" name="Google Shape;108;p14">
            <a:extLst>
              <a:ext uri="{FF2B5EF4-FFF2-40B4-BE49-F238E27FC236}">
                <a16:creationId xmlns:a16="http://schemas.microsoft.com/office/drawing/2014/main" id="{042B87EC-6AAC-4D32-9F85-EE0C4ED17078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latin typeface="Raleway" panose="020B0503030101060003" pitchFamily="34" charset="0"/>
              </a:rPr>
              <a:t>INTRODUCTION TO SUPERVISED LEARNING</a:t>
            </a:r>
            <a:endParaRPr lang="en-US" sz="4500" dirty="0">
              <a:solidFill>
                <a:schemeClr val="tx1"/>
              </a:solidFill>
              <a:latin typeface="Raleway" panose="020B0503030101060003" pitchFamily="34" charset="0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9" name="Google Shape;103;p14">
            <a:extLst>
              <a:ext uri="{FF2B5EF4-FFF2-40B4-BE49-F238E27FC236}">
                <a16:creationId xmlns:a16="http://schemas.microsoft.com/office/drawing/2014/main" id="{EEF066AC-0F00-4824-BA20-0767C62207C7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3 -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Supervised Learning: Starting with the Basics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7218" y="2497150"/>
            <a:ext cx="10134428" cy="361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083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369F093-F959-4FDB-9D0E-8EA9D332A2D8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2343C89-5F25-4C0D-AC8A-E6B94824B9D1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83176C8-481B-404F-903F-308A2E57FC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5" name="Google Shape;59;p13">
                <a:extLst>
                  <a:ext uri="{FF2B5EF4-FFF2-40B4-BE49-F238E27FC236}">
                    <a16:creationId xmlns:a16="http://schemas.microsoft.com/office/drawing/2014/main" id="{307B32A6-45C8-462C-B972-31CAFDCBE71A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3" name="Google Shape;56;p13">
              <a:extLst>
                <a:ext uri="{FF2B5EF4-FFF2-40B4-BE49-F238E27FC236}">
                  <a16:creationId xmlns:a16="http://schemas.microsoft.com/office/drawing/2014/main" id="{A744B74D-01D4-43C1-BC2B-D19832833D79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Google Shape;123;p15">
            <a:extLst>
              <a:ext uri="{FF2B5EF4-FFF2-40B4-BE49-F238E27FC236}">
                <a16:creationId xmlns:a16="http://schemas.microsoft.com/office/drawing/2014/main" id="{9BCE23DD-CCBB-4786-9641-E88282AEA54D}"/>
              </a:ext>
            </a:extLst>
          </p:cNvPr>
          <p:cNvSpPr txBox="1"/>
          <p:nvPr/>
        </p:nvSpPr>
        <p:spPr>
          <a:xfrm>
            <a:off x="8677064" y="3645724"/>
            <a:ext cx="9287086" cy="415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Linear: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Predicts continuous values using a linear relationship.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Key Concept: Find the best "line of fit."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Goal: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Minimize the error between predicted and actual values.</a:t>
            </a:r>
          </a:p>
        </p:txBody>
      </p:sp>
      <p:sp>
        <p:nvSpPr>
          <p:cNvPr id="28" name="Google Shape;108;p14">
            <a:extLst>
              <a:ext uri="{FF2B5EF4-FFF2-40B4-BE49-F238E27FC236}">
                <a16:creationId xmlns:a16="http://schemas.microsoft.com/office/drawing/2014/main" id="{042B87EC-6AAC-4D32-9F85-EE0C4ED17078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latin typeface="Raleway" panose="020B0503030101060003" pitchFamily="34" charset="0"/>
              </a:rPr>
              <a:t>UNDERSTANDING LINEAR REGRESSION</a:t>
            </a:r>
            <a:endParaRPr lang="en-US" sz="4500" dirty="0">
              <a:solidFill>
                <a:schemeClr val="tx1"/>
              </a:solidFill>
              <a:latin typeface="Raleway" panose="020B0503030101060003" pitchFamily="34" charset="0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9" name="Google Shape;103;p14">
            <a:extLst>
              <a:ext uri="{FF2B5EF4-FFF2-40B4-BE49-F238E27FC236}">
                <a16:creationId xmlns:a16="http://schemas.microsoft.com/office/drawing/2014/main" id="{EEF066AC-0F00-4824-BA20-0767C62207C7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3 -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Supervised Learning: Starting with the Basics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6133" y="3343427"/>
            <a:ext cx="7170929" cy="467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92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369F093-F959-4FDB-9D0E-8EA9D332A2D8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2343C89-5F25-4C0D-AC8A-E6B94824B9D1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83176C8-481B-404F-903F-308A2E57FC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5" name="Google Shape;59;p13">
                <a:extLst>
                  <a:ext uri="{FF2B5EF4-FFF2-40B4-BE49-F238E27FC236}">
                    <a16:creationId xmlns:a16="http://schemas.microsoft.com/office/drawing/2014/main" id="{307B32A6-45C8-462C-B972-31CAFDCBE71A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3" name="Google Shape;56;p13">
              <a:extLst>
                <a:ext uri="{FF2B5EF4-FFF2-40B4-BE49-F238E27FC236}">
                  <a16:creationId xmlns:a16="http://schemas.microsoft.com/office/drawing/2014/main" id="{A744B74D-01D4-43C1-BC2B-D19832833D79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Google Shape;123;p15">
            <a:extLst>
              <a:ext uri="{FF2B5EF4-FFF2-40B4-BE49-F238E27FC236}">
                <a16:creationId xmlns:a16="http://schemas.microsoft.com/office/drawing/2014/main" id="{9BCE23DD-CCBB-4786-9641-E88282AEA54D}"/>
              </a:ext>
            </a:extLst>
          </p:cNvPr>
          <p:cNvSpPr txBox="1"/>
          <p:nvPr/>
        </p:nvSpPr>
        <p:spPr>
          <a:xfrm>
            <a:off x="8677062" y="3645724"/>
            <a:ext cx="9160996" cy="415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Model: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y=w0​+w1x1​+w2​x2​+⋯+</a:t>
            </a:r>
            <a:r>
              <a:rPr lang="en-US" sz="3600" dirty="0" err="1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wn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​</a:t>
            </a:r>
            <a:r>
              <a:rPr lang="en-US" sz="3600" dirty="0" err="1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xn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​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Learning via minimizing error (Cost Function).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Gradient Descent: Adjusting weights to reduce the error.</a:t>
            </a:r>
          </a:p>
        </p:txBody>
      </p:sp>
      <p:sp>
        <p:nvSpPr>
          <p:cNvPr id="29" name="Google Shape;103;p14">
            <a:extLst>
              <a:ext uri="{FF2B5EF4-FFF2-40B4-BE49-F238E27FC236}">
                <a16:creationId xmlns:a16="http://schemas.microsoft.com/office/drawing/2014/main" id="{EEF066AC-0F00-4824-BA20-0767C62207C7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3 -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Supervised Learning: Starting with the Basics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17" name="Google Shape;108;p14">
            <a:extLst>
              <a:ext uri="{FF2B5EF4-FFF2-40B4-BE49-F238E27FC236}">
                <a16:creationId xmlns:a16="http://schemas.microsoft.com/office/drawing/2014/main" id="{FB31BE16-8175-4161-9821-F2958D16EBE9}"/>
              </a:ext>
            </a:extLst>
          </p:cNvPr>
          <p:cNvSpPr txBox="1"/>
          <p:nvPr/>
        </p:nvSpPr>
        <p:spPr>
          <a:xfrm>
            <a:off x="779653" y="223052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The Math Behind Linear Regression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3137" y="3581095"/>
            <a:ext cx="5201603" cy="528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143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369F093-F959-4FDB-9D0E-8EA9D332A2D8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2343C89-5F25-4C0D-AC8A-E6B94824B9D1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83176C8-481B-404F-903F-308A2E57FC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5" name="Google Shape;59;p13">
                <a:extLst>
                  <a:ext uri="{FF2B5EF4-FFF2-40B4-BE49-F238E27FC236}">
                    <a16:creationId xmlns:a16="http://schemas.microsoft.com/office/drawing/2014/main" id="{307B32A6-45C8-462C-B972-31CAFDCBE71A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3" name="Google Shape;56;p13">
              <a:extLst>
                <a:ext uri="{FF2B5EF4-FFF2-40B4-BE49-F238E27FC236}">
                  <a16:creationId xmlns:a16="http://schemas.microsoft.com/office/drawing/2014/main" id="{A744B74D-01D4-43C1-BC2B-D19832833D79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Google Shape;123;p15">
            <a:extLst>
              <a:ext uri="{FF2B5EF4-FFF2-40B4-BE49-F238E27FC236}">
                <a16:creationId xmlns:a16="http://schemas.microsoft.com/office/drawing/2014/main" id="{9BCE23DD-CCBB-4786-9641-E88282AEA54D}"/>
              </a:ext>
            </a:extLst>
          </p:cNvPr>
          <p:cNvSpPr txBox="1"/>
          <p:nvPr/>
        </p:nvSpPr>
        <p:spPr>
          <a:xfrm>
            <a:off x="8677062" y="3396425"/>
            <a:ext cx="9160996" cy="5484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Logistic Regression: For classification of tasks (binary/multi-class).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Key Concept: Uses a 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sigmoid function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to output probabilities.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Goal: Find the decision boundary that best separates classes.</a:t>
            </a:r>
          </a:p>
        </p:txBody>
      </p:sp>
      <p:sp>
        <p:nvSpPr>
          <p:cNvPr id="29" name="Google Shape;103;p14">
            <a:extLst>
              <a:ext uri="{FF2B5EF4-FFF2-40B4-BE49-F238E27FC236}">
                <a16:creationId xmlns:a16="http://schemas.microsoft.com/office/drawing/2014/main" id="{EEF066AC-0F00-4824-BA20-0767C62207C7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3 -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Supervised Learning: Starting with the Basics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16" name="Google Shape;108;p14">
            <a:extLst>
              <a:ext uri="{FF2B5EF4-FFF2-40B4-BE49-F238E27FC236}">
                <a16:creationId xmlns:a16="http://schemas.microsoft.com/office/drawing/2014/main" id="{AD142103-762D-4262-8467-67EDFA3E081B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latin typeface="Raleway" panose="020B0503030101060003" pitchFamily="34" charset="0"/>
              </a:rPr>
              <a:t>INTRODUCTION TO LOGISTIC REGRESSION</a:t>
            </a:r>
            <a:endParaRPr lang="en-US" sz="4500" dirty="0">
              <a:solidFill>
                <a:schemeClr val="tx1"/>
              </a:solidFill>
              <a:latin typeface="Raleway" panose="020B0503030101060003" pitchFamily="34" charset="0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6924" y="3343427"/>
            <a:ext cx="5591176" cy="564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63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7B44780-F8E4-48F7-B88F-072C74B61BB3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841485F-E70A-4058-8A89-8299BC6EB6F4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61B19040-6AD6-42E7-B07D-4FA16DAB98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7" name="Google Shape;59;p13">
                <a:extLst>
                  <a:ext uri="{FF2B5EF4-FFF2-40B4-BE49-F238E27FC236}">
                    <a16:creationId xmlns:a16="http://schemas.microsoft.com/office/drawing/2014/main" id="{6DF95205-4B9A-47CE-B21D-9F06C99A02EC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9" name="Google Shape;56;p13">
              <a:extLst>
                <a:ext uri="{FF2B5EF4-FFF2-40B4-BE49-F238E27FC236}">
                  <a16:creationId xmlns:a16="http://schemas.microsoft.com/office/drawing/2014/main" id="{75230E93-ADC2-49B6-9BFE-1AAA634324CF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92" name="Google Shape;92;p13"/>
          <p:cNvSpPr txBox="1"/>
          <p:nvPr/>
        </p:nvSpPr>
        <p:spPr>
          <a:xfrm>
            <a:off x="6124871" y="8134122"/>
            <a:ext cx="5017320" cy="538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99" b="1" i="0" u="none" strike="noStrike" cap="none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Author: </a:t>
            </a:r>
            <a:r>
              <a:rPr lang="en-US" sz="2499" b="1" dirty="0" err="1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Dhairya</a:t>
            </a:r>
            <a:r>
              <a:rPr lang="en-US" sz="2499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 Parikh</a:t>
            </a:r>
            <a:endParaRPr b="1" dirty="0">
              <a:solidFill>
                <a:schemeClr val="tx1"/>
              </a:solidFill>
              <a:latin typeface="Raleway" panose="020B0503030101060003" pitchFamily="34" charset="0"/>
            </a:endParaRPr>
          </a:p>
        </p:txBody>
      </p:sp>
      <p:sp>
        <p:nvSpPr>
          <p:cNvPr id="19" name="Title 6">
            <a:extLst>
              <a:ext uri="{FF2B5EF4-FFF2-40B4-BE49-F238E27FC236}">
                <a16:creationId xmlns:a16="http://schemas.microsoft.com/office/drawing/2014/main" id="{E5892B4F-54C3-4B0E-9BEF-5F21614D613A}"/>
              </a:ext>
            </a:extLst>
          </p:cNvPr>
          <p:cNvSpPr txBox="1">
            <a:spLocks/>
          </p:cNvSpPr>
          <p:nvPr/>
        </p:nvSpPr>
        <p:spPr>
          <a:xfrm>
            <a:off x="498474" y="2292349"/>
            <a:ext cx="14705884" cy="69941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Raleway ExtraBold" panose="020B0903030101060003" pitchFamily="34" charset="0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sz="6000" dirty="0">
                <a:solidFill>
                  <a:srgbClr val="00A859"/>
                </a:solidFill>
              </a:rPr>
              <a:t>MACHINE LEARNING ESSENTIALS</a:t>
            </a:r>
            <a:endParaRPr lang="en-IN" sz="6000" dirty="0">
              <a:solidFill>
                <a:srgbClr val="00A859"/>
              </a:solidFill>
            </a:endParaRP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1B9DF98-AE83-4F60-9180-479239945622}"/>
              </a:ext>
            </a:extLst>
          </p:cNvPr>
          <p:cNvSpPr txBox="1">
            <a:spLocks/>
          </p:cNvSpPr>
          <p:nvPr/>
        </p:nvSpPr>
        <p:spPr>
          <a:xfrm>
            <a:off x="412983" y="2991759"/>
            <a:ext cx="10919708" cy="64155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/>
            <a:r>
              <a:rPr lang="en-US" sz="4500" dirty="0">
                <a:solidFill>
                  <a:srgbClr val="00A859"/>
                </a:solidFill>
              </a:rPr>
              <a:t>YOU ALWAYS WANTED TO KNOW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85B39B-99D0-4BFD-9168-A2396C5B43EE}"/>
              </a:ext>
            </a:extLst>
          </p:cNvPr>
          <p:cNvSpPr txBox="1"/>
          <p:nvPr/>
        </p:nvSpPr>
        <p:spPr>
          <a:xfrm>
            <a:off x="307975" y="146180"/>
            <a:ext cx="107244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3000" dirty="0">
                <a:latin typeface="Raleway Black" panose="020B0A03030101060003" pitchFamily="34" charset="0"/>
              </a:rPr>
              <a:t> </a:t>
            </a:r>
            <a:r>
              <a:rPr lang="en" sz="3000" b="0" dirty="0">
                <a:latin typeface="Raleway Black" panose="020B0A03030101060003" pitchFamily="34" charset="0"/>
              </a:rPr>
              <a:t>SELF-LEARNING MANAGEMENT SERIES</a:t>
            </a:r>
            <a:endParaRPr lang="en-IN" sz="3000" b="0" dirty="0">
              <a:latin typeface="Raleway Black" panose="020B0A03030101060003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574C2B-D20C-47B5-B886-CA6075D61D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5715" y="4331206"/>
            <a:ext cx="3355630" cy="346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648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369F093-F959-4FDB-9D0E-8EA9D332A2D8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2343C89-5F25-4C0D-AC8A-E6B94824B9D1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83176C8-481B-404F-903F-308A2E57FC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5" name="Google Shape;59;p13">
                <a:extLst>
                  <a:ext uri="{FF2B5EF4-FFF2-40B4-BE49-F238E27FC236}">
                    <a16:creationId xmlns:a16="http://schemas.microsoft.com/office/drawing/2014/main" id="{307B32A6-45C8-462C-B972-31CAFDCBE71A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3" name="Google Shape;56;p13">
              <a:extLst>
                <a:ext uri="{FF2B5EF4-FFF2-40B4-BE49-F238E27FC236}">
                  <a16:creationId xmlns:a16="http://schemas.microsoft.com/office/drawing/2014/main" id="{A744B74D-01D4-43C1-BC2B-D19832833D79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Google Shape;123;p15">
            <a:extLst>
              <a:ext uri="{FF2B5EF4-FFF2-40B4-BE49-F238E27FC236}">
                <a16:creationId xmlns:a16="http://schemas.microsoft.com/office/drawing/2014/main" id="{9BCE23DD-CCBB-4786-9641-E88282AEA54D}"/>
              </a:ext>
            </a:extLst>
          </p:cNvPr>
          <p:cNvSpPr txBox="1"/>
          <p:nvPr/>
        </p:nvSpPr>
        <p:spPr>
          <a:xfrm>
            <a:off x="8677062" y="3447600"/>
            <a:ext cx="7458288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Classification: 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Accuracy, Precision, Recall, F1-Score.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Regression: 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MAE, MSE, RMSE, R-squared.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Confusion Matrix for classification insights.</a:t>
            </a:r>
          </a:p>
        </p:txBody>
      </p:sp>
      <p:sp>
        <p:nvSpPr>
          <p:cNvPr id="29" name="Google Shape;103;p14">
            <a:extLst>
              <a:ext uri="{FF2B5EF4-FFF2-40B4-BE49-F238E27FC236}">
                <a16:creationId xmlns:a16="http://schemas.microsoft.com/office/drawing/2014/main" id="{EEF066AC-0F00-4824-BA20-0767C62207C7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3 -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Supervised Learning: Starting with the Basics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16" name="Google Shape;108;p14">
            <a:extLst>
              <a:ext uri="{FF2B5EF4-FFF2-40B4-BE49-F238E27FC236}">
                <a16:creationId xmlns:a16="http://schemas.microsoft.com/office/drawing/2014/main" id="{AD142103-762D-4262-8467-67EDFA3E081B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latin typeface="Raleway" panose="020B0503030101060003" pitchFamily="34" charset="0"/>
              </a:rPr>
              <a:t>EVALUATING MODEL PERFORMANCE</a:t>
            </a:r>
            <a:endParaRPr lang="en-US" sz="4500" dirty="0">
              <a:solidFill>
                <a:schemeClr val="tx1"/>
              </a:solidFill>
              <a:latin typeface="Raleway" panose="020B0503030101060003" pitchFamily="34" charset="0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7" name="Google Shape;277;p23">
            <a:hlinkClick r:id="rId4"/>
            <a:extLst>
              <a:ext uri="{FF2B5EF4-FFF2-40B4-BE49-F238E27FC236}">
                <a16:creationId xmlns:a16="http://schemas.microsoft.com/office/drawing/2014/main" id="{54178B43-83F9-4B90-A57D-47DB6CEBF24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9942" y="3745835"/>
            <a:ext cx="5298745" cy="429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78;p23">
            <a:hlinkClick r:id="rId6"/>
            <a:extLst>
              <a:ext uri="{FF2B5EF4-FFF2-40B4-BE49-F238E27FC236}">
                <a16:creationId xmlns:a16="http://schemas.microsoft.com/office/drawing/2014/main" id="{BDE92B43-5D9C-4D38-AACD-128738AE5CD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287683" y="4881865"/>
            <a:ext cx="6390719" cy="519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79;p23">
            <a:hlinkClick r:id="rId8"/>
            <a:extLst>
              <a:ext uri="{FF2B5EF4-FFF2-40B4-BE49-F238E27FC236}">
                <a16:creationId xmlns:a16="http://schemas.microsoft.com/office/drawing/2014/main" id="{34FFE212-A3B1-4B43-840D-0C0C3321F4B7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49942" y="6307790"/>
            <a:ext cx="5191346" cy="4654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80;p23">
            <a:hlinkClick r:id="rId10"/>
            <a:extLst>
              <a:ext uri="{FF2B5EF4-FFF2-40B4-BE49-F238E27FC236}">
                <a16:creationId xmlns:a16="http://schemas.microsoft.com/office/drawing/2014/main" id="{12327E10-853A-4F5D-BA09-1F3CD2A1AA87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700928" y="7595621"/>
            <a:ext cx="4743812" cy="5012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7239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4 -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Going Beyond the Basics: Exploring Non-Linear Models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C6EB77F-1AA0-4D77-B269-1EC5BA47ADBE}"/>
              </a:ext>
            </a:extLst>
          </p:cNvPr>
          <p:cNvGrpSpPr/>
          <p:nvPr/>
        </p:nvGrpSpPr>
        <p:grpSpPr>
          <a:xfrm>
            <a:off x="2529851" y="2165823"/>
            <a:ext cx="13280420" cy="6172980"/>
            <a:chOff x="311944" y="1076325"/>
            <a:chExt cx="8733064" cy="2661105"/>
          </a:xfrm>
        </p:grpSpPr>
        <p:sp>
          <p:nvSpPr>
            <p:cNvPr id="30" name="Google Shape;76;p2">
              <a:extLst>
                <a:ext uri="{FF2B5EF4-FFF2-40B4-BE49-F238E27FC236}">
                  <a16:creationId xmlns:a16="http://schemas.microsoft.com/office/drawing/2014/main" id="{7B2A6A2B-482D-43FA-9F16-E46FDD9F5932}"/>
                </a:ext>
              </a:extLst>
            </p:cNvPr>
            <p:cNvSpPr txBox="1">
              <a:spLocks/>
            </p:cNvSpPr>
            <p:nvPr/>
          </p:nvSpPr>
          <p:spPr>
            <a:xfrm>
              <a:off x="311944" y="1076325"/>
              <a:ext cx="8520113" cy="9112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rm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3600" b="0" i="0" u="none" strike="noStrike" cap="none">
                  <a:solidFill>
                    <a:srgbClr val="000000"/>
                  </a:solidFill>
                  <a:latin typeface="Raleway ExtraBold" panose="020B0903030101060003" pitchFamily="34" charset="0"/>
                  <a:ea typeface="Arial"/>
                  <a:cs typeface="Arial"/>
                  <a:sym typeface="Arial"/>
                </a:defRPr>
              </a:lvl1pPr>
              <a:lvl2pPr marR="0" lvl="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4400" u="sng" dirty="0">
                  <a:latin typeface="Raleway ExtraBold" panose="020B0003030101060003" pitchFamily="34" charset="0"/>
                </a:rPr>
                <a:t>CHAPTER</a:t>
              </a:r>
              <a:r>
                <a:rPr lang="en-US" sz="4400" b="1" u="sng" dirty="0"/>
                <a:t> </a:t>
              </a:r>
              <a:r>
                <a:rPr lang="en-US" sz="4400" u="sng" dirty="0">
                  <a:latin typeface="Arial Black" panose="020B0A04020102020204" pitchFamily="34" charset="0"/>
                  <a:cs typeface="Arial" panose="020B0604020202020204" pitchFamily="34" charset="0"/>
                </a:rPr>
                <a:t>4</a:t>
              </a:r>
              <a:r>
                <a:rPr lang="en-US" sz="4400" b="1" u="sng" dirty="0"/>
                <a:t>:</a:t>
              </a:r>
            </a:p>
          </p:txBody>
        </p:sp>
        <p:sp>
          <p:nvSpPr>
            <p:cNvPr id="31" name="Google Shape;77;p2">
              <a:extLst>
                <a:ext uri="{FF2B5EF4-FFF2-40B4-BE49-F238E27FC236}">
                  <a16:creationId xmlns:a16="http://schemas.microsoft.com/office/drawing/2014/main" id="{C004D3FE-2F07-4382-8122-5AE4F7087342}"/>
                </a:ext>
              </a:extLst>
            </p:cNvPr>
            <p:cNvSpPr txBox="1">
              <a:spLocks/>
            </p:cNvSpPr>
            <p:nvPr/>
          </p:nvSpPr>
          <p:spPr>
            <a:xfrm>
              <a:off x="311944" y="2086865"/>
              <a:ext cx="8733064" cy="16505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>
                <a:buSzPts val="2800"/>
              </a:pPr>
              <a:r>
                <a:rPr lang="en-US" sz="6600" b="1" cap="all" dirty="0"/>
                <a:t>Going Beyond the Basics: Exploring Non-Linear Models</a:t>
              </a:r>
              <a:endParaRPr lang="en-IN" sz="6400" b="1" cap="all" dirty="0">
                <a:solidFill>
                  <a:schemeClr val="dk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03198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4 -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Going Beyond the Basics: Exploring Non-Linear Models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11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77062" y="3645724"/>
            <a:ext cx="9160996" cy="581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Introduction to three powerful supervised learning algorithms.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Focus on non-linear approaches to classification and regression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Practical implementation in Python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Hands-on evaluation and model selection.</a:t>
            </a:r>
          </a:p>
        </p:txBody>
      </p:sp>
      <p:sp>
        <p:nvSpPr>
          <p:cNvPr id="12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779653" y="223052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Introduction to Non-Linearity to the Equation</a:t>
            </a:r>
          </a:p>
        </p:txBody>
      </p:sp>
      <p:pic>
        <p:nvPicPr>
          <p:cNvPr id="14" name="Google Shape;296;p25" descr="linear model and non linear model in classification">
            <a:extLst>
              <a:ext uri="{FF2B5EF4-FFF2-40B4-BE49-F238E27FC236}">
                <a16:creationId xmlns:a16="http://schemas.microsoft.com/office/drawing/2014/main" id="{DE657E17-B010-4519-9544-C456864BBFD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6030" y="3742841"/>
            <a:ext cx="8061030" cy="39181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92355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4 -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Going Beyond the Basics: Exploring Non-Linear Models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11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77062" y="3645724"/>
            <a:ext cx="9338564" cy="581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Tree-based approach uses if-else conditions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Splits data based on feature values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Creates a hierarchical structure for predictions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Handles both classification and regression</a:t>
            </a:r>
          </a:p>
        </p:txBody>
      </p:sp>
      <p:sp>
        <p:nvSpPr>
          <p:cNvPr id="13" name="Google Shape;108;p14">
            <a:extLst>
              <a:ext uri="{FF2B5EF4-FFF2-40B4-BE49-F238E27FC236}">
                <a16:creationId xmlns:a16="http://schemas.microsoft.com/office/drawing/2014/main" id="{609B9AC0-9774-4594-824D-5CEA1840662C}"/>
              </a:ext>
            </a:extLst>
          </p:cNvPr>
          <p:cNvSpPr txBox="1"/>
          <p:nvPr/>
        </p:nvSpPr>
        <p:spPr>
          <a:xfrm>
            <a:off x="561939" y="1601210"/>
            <a:ext cx="15113490" cy="728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latin typeface="Raleway" panose="020B0503030101060003" pitchFamily="34" charset="0"/>
              </a:rPr>
              <a:t>DECISION TREES - MAKING HIERARCHICAL DECISIONS</a:t>
            </a:r>
            <a:endParaRPr lang="en-US" sz="4500" dirty="0">
              <a:solidFill>
                <a:schemeClr val="tx1"/>
              </a:solidFill>
              <a:latin typeface="Raleway" panose="020B0503030101060003" pitchFamily="34" charset="0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6" name="Google Shape;307;p26">
            <a:extLst>
              <a:ext uri="{FF2B5EF4-FFF2-40B4-BE49-F238E27FC236}">
                <a16:creationId xmlns:a16="http://schemas.microsoft.com/office/drawing/2014/main" id="{0401D174-80CF-4F95-9095-8411B5C1EF4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83058" y="6947420"/>
            <a:ext cx="7573307" cy="1398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3058" y="2725421"/>
            <a:ext cx="5976499" cy="418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7320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4 -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Going Beyond the Basics: Exploring Non-Linear Models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11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77062" y="3645724"/>
            <a:ext cx="9160996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Embrace simplicity by classifying data based on nearest examples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Instance-based learning algorithm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No explicit training phase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Predictions based on closest neighbors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Distance metrics determine similarity</a:t>
            </a:r>
          </a:p>
        </p:txBody>
      </p:sp>
      <p:sp>
        <p:nvSpPr>
          <p:cNvPr id="12" name="Google Shape;108;p14">
            <a:extLst>
              <a:ext uri="{FF2B5EF4-FFF2-40B4-BE49-F238E27FC236}">
                <a16:creationId xmlns:a16="http://schemas.microsoft.com/office/drawing/2014/main" id="{76412560-889D-49B0-91D9-7DC21DD2F071}"/>
              </a:ext>
            </a:extLst>
          </p:cNvPr>
          <p:cNvSpPr txBox="1"/>
          <p:nvPr/>
        </p:nvSpPr>
        <p:spPr>
          <a:xfrm>
            <a:off x="561939" y="2808419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Learning from Proximity</a:t>
            </a:r>
          </a:p>
        </p:txBody>
      </p:sp>
      <p:sp>
        <p:nvSpPr>
          <p:cNvPr id="14" name="Google Shape;108;p14">
            <a:extLst>
              <a:ext uri="{FF2B5EF4-FFF2-40B4-BE49-F238E27FC236}">
                <a16:creationId xmlns:a16="http://schemas.microsoft.com/office/drawing/2014/main" id="{D776AAC4-5B19-444D-AF89-727B269335CC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K-NEAREST NEIGHBORS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9461" y="4136177"/>
            <a:ext cx="6388661" cy="533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198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4 -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Going Beyond the Basics: Exploring Non-Linear Models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11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77062" y="3645724"/>
            <a:ext cx="9160996" cy="581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Master classification with margin maximization and kernel tricks.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Maximum margin classification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Kernel trick for non-linear problems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Soft margin for handling outliers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Support vectors define the boundary</a:t>
            </a:r>
          </a:p>
          <a:p>
            <a:pPr marL="388620" lvl="1">
              <a:lnSpc>
                <a:spcPct val="150000"/>
              </a:lnSpc>
              <a:buClr>
                <a:srgbClr val="00A859"/>
              </a:buClr>
              <a:buSzPts val="3600"/>
            </a:pPr>
            <a:endParaRPr lang="en-US" sz="3600" dirty="0">
              <a:solidFill>
                <a:schemeClr val="tx1"/>
              </a:solidFill>
              <a:latin typeface="Raleway" panose="020B0503030101060003" pitchFamily="34" charset="0"/>
              <a:ea typeface="Quicksand"/>
              <a:cs typeface="Quicksand"/>
              <a:sym typeface="Quicksand"/>
            </a:endParaRPr>
          </a:p>
        </p:txBody>
      </p:sp>
      <p:sp>
        <p:nvSpPr>
          <p:cNvPr id="12" name="Google Shape;108;p14">
            <a:extLst>
              <a:ext uri="{FF2B5EF4-FFF2-40B4-BE49-F238E27FC236}">
                <a16:creationId xmlns:a16="http://schemas.microsoft.com/office/drawing/2014/main" id="{76412560-889D-49B0-91D9-7DC21DD2F071}"/>
              </a:ext>
            </a:extLst>
          </p:cNvPr>
          <p:cNvSpPr txBox="1"/>
          <p:nvPr/>
        </p:nvSpPr>
        <p:spPr>
          <a:xfrm>
            <a:off x="561939" y="2808419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Finding Optimal Boundaries</a:t>
            </a:r>
          </a:p>
        </p:txBody>
      </p:sp>
      <p:sp>
        <p:nvSpPr>
          <p:cNvPr id="14" name="Google Shape;108;p14">
            <a:extLst>
              <a:ext uri="{FF2B5EF4-FFF2-40B4-BE49-F238E27FC236}">
                <a16:creationId xmlns:a16="http://schemas.microsoft.com/office/drawing/2014/main" id="{D776AAC4-5B19-444D-AF89-727B269335CC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SUPPORT VECTOR MACHINES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2354" y="4185552"/>
            <a:ext cx="7164706" cy="4737319"/>
          </a:xfrm>
          <a:prstGeom prst="snip2DiagRect">
            <a:avLst/>
          </a:prstGeom>
        </p:spPr>
      </p:pic>
    </p:spTree>
    <p:extLst>
      <p:ext uri="{BB962C8B-B14F-4D97-AF65-F5344CB8AC3E}">
        <p14:creationId xmlns:p14="http://schemas.microsoft.com/office/powerpoint/2010/main" val="9172746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5 -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Ensemble Techniques: Improving Prediction Power</a:t>
            </a:r>
          </a:p>
        </p:txBody>
      </p:sp>
      <p:sp>
        <p:nvSpPr>
          <p:cNvPr id="15" name="Google Shape;76;p2">
            <a:extLst>
              <a:ext uri="{FF2B5EF4-FFF2-40B4-BE49-F238E27FC236}">
                <a16:creationId xmlns:a16="http://schemas.microsoft.com/office/drawing/2014/main" id="{7725CEBF-2FDC-4614-ACBF-6AB2D1FF5C6E}"/>
              </a:ext>
            </a:extLst>
          </p:cNvPr>
          <p:cNvSpPr txBox="1">
            <a:spLocks/>
          </p:cNvSpPr>
          <p:nvPr/>
        </p:nvSpPr>
        <p:spPr>
          <a:xfrm>
            <a:off x="2529851" y="2165823"/>
            <a:ext cx="12956584" cy="2113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Raleway ExtraBold" panose="020B0903030101060003" pitchFamily="34" charset="0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400" u="sng" dirty="0">
                <a:latin typeface="Raleway ExtraBold" panose="020B0003030101060003" pitchFamily="34" charset="0"/>
              </a:rPr>
              <a:t>CHAPTER</a:t>
            </a:r>
            <a:r>
              <a:rPr lang="en-US" sz="4400" b="1" u="sng" dirty="0"/>
              <a:t> </a:t>
            </a:r>
            <a:r>
              <a:rPr lang="en-US" sz="4400" u="sng" dirty="0">
                <a:latin typeface="Arial Black" panose="020B0A04020102020204" pitchFamily="34" charset="0"/>
                <a:cs typeface="Arial" panose="020B0604020202020204" pitchFamily="34" charset="0"/>
              </a:rPr>
              <a:t>5</a:t>
            </a:r>
            <a:r>
              <a:rPr lang="en-US" sz="4400" b="1" u="sng" dirty="0"/>
              <a:t>:</a:t>
            </a:r>
          </a:p>
        </p:txBody>
      </p:sp>
      <p:sp>
        <p:nvSpPr>
          <p:cNvPr id="16" name="Google Shape;77;p2">
            <a:extLst>
              <a:ext uri="{FF2B5EF4-FFF2-40B4-BE49-F238E27FC236}">
                <a16:creationId xmlns:a16="http://schemas.microsoft.com/office/drawing/2014/main" id="{BB66FBCB-3D1C-4506-869F-83FEE6181B29}"/>
              </a:ext>
            </a:extLst>
          </p:cNvPr>
          <p:cNvSpPr txBox="1">
            <a:spLocks/>
          </p:cNvSpPr>
          <p:nvPr/>
        </p:nvSpPr>
        <p:spPr>
          <a:xfrm>
            <a:off x="2529851" y="4509978"/>
            <a:ext cx="13280420" cy="3828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2800"/>
            </a:pPr>
            <a:r>
              <a:rPr lang="en-US" sz="6600" b="1" cap="all" dirty="0"/>
              <a:t>Ensemble Techniques: Improving Prediction Power</a:t>
            </a:r>
            <a:endParaRPr lang="en-IN" sz="6400" b="1" cap="all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4139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5 -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Ensemble Techniques: Improving Prediction Power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76810" y="3470626"/>
            <a:ext cx="9161248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Ensemble techniques combine multiple models to improve accuracy.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Aim: Increase model robustness and reduce errors.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Two main strategies: </a:t>
            </a:r>
            <a:b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</a:b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Bagging 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and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Boosting.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779653" y="223052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Why Use Ensemble Methods?</a:t>
            </a:r>
          </a:p>
        </p:txBody>
      </p:sp>
      <p:pic>
        <p:nvPicPr>
          <p:cNvPr id="12" name="Google Shape;343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6798" y="3725523"/>
            <a:ext cx="8521560" cy="3924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79787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5 -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Ensemble Techniques: Improving Prediction Power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77062" y="3645724"/>
            <a:ext cx="9160996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Definition: 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Bootstrap Aggregating - multiple models trained on random data subsets.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Key benefit: Reduces variance and prevents overfitting.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Example algorithms: Random Forest.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779653" y="223052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Bagging: Building Stronger Models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811" y="4030148"/>
            <a:ext cx="8189249" cy="4181409"/>
          </a:xfrm>
          <a:prstGeom prst="snip2DiagRect">
            <a:avLst/>
          </a:prstGeom>
        </p:spPr>
      </p:pic>
    </p:spTree>
    <p:extLst>
      <p:ext uri="{BB962C8B-B14F-4D97-AF65-F5344CB8AC3E}">
        <p14:creationId xmlns:p14="http://schemas.microsoft.com/office/powerpoint/2010/main" val="13196619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5 -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Ensemble Techniques: Improving Prediction Power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77062" y="3236712"/>
            <a:ext cx="9160996" cy="581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Definition: 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Sequential training of models where each corrects previous errors.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Key benefit: Reduces bias and improves prediction accuracy.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Example algorithms: </a:t>
            </a:r>
            <a:r>
              <a:rPr lang="en-US" sz="3600" dirty="0" err="1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AdaBoost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, Gradient Boosting.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779653" y="223052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Boosting: Focus on Errors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096" y="3819967"/>
            <a:ext cx="8741172" cy="387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450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129C44A-EF07-481A-8A4F-D59F1742E9B2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19A8443-A081-4CEC-B754-E7FF3CC8CA30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D21D7C80-0A4C-4292-879C-BA29A6DFDD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1" name="Google Shape;59;p13">
                <a:extLst>
                  <a:ext uri="{FF2B5EF4-FFF2-40B4-BE49-F238E27FC236}">
                    <a16:creationId xmlns:a16="http://schemas.microsoft.com/office/drawing/2014/main" id="{1B52DE4A-FC4B-4E07-B8B6-8460E5E1236C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9" name="Google Shape;56;p13">
              <a:extLst>
                <a:ext uri="{FF2B5EF4-FFF2-40B4-BE49-F238E27FC236}">
                  <a16:creationId xmlns:a16="http://schemas.microsoft.com/office/drawing/2014/main" id="{A9BC3D2B-F408-4D5F-A88C-B0329E4EDFE9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Google Shape;103;p14">
            <a:extLst>
              <a:ext uri="{FF2B5EF4-FFF2-40B4-BE49-F238E27FC236}">
                <a16:creationId xmlns:a16="http://schemas.microsoft.com/office/drawing/2014/main" id="{46625DD2-4BE1-4FEF-B7CC-045BBBD39351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1 -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Machine Learning: A Gentle Introduction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529851" y="2165823"/>
            <a:ext cx="13280420" cy="6172980"/>
            <a:chOff x="311944" y="1076325"/>
            <a:chExt cx="8733064" cy="2661105"/>
          </a:xfrm>
        </p:grpSpPr>
        <p:sp>
          <p:nvSpPr>
            <p:cNvPr id="11" name="Google Shape;76;p2">
              <a:extLst>
                <a:ext uri="{FF2B5EF4-FFF2-40B4-BE49-F238E27FC236}">
                  <a16:creationId xmlns:a16="http://schemas.microsoft.com/office/drawing/2014/main" id="{7E03F7EE-89D6-4ADC-B450-B967247C6243}"/>
                </a:ext>
              </a:extLst>
            </p:cNvPr>
            <p:cNvSpPr txBox="1">
              <a:spLocks/>
            </p:cNvSpPr>
            <p:nvPr/>
          </p:nvSpPr>
          <p:spPr>
            <a:xfrm>
              <a:off x="311944" y="1076325"/>
              <a:ext cx="8520113" cy="9112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rm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3600" b="0" i="0" u="none" strike="noStrike" cap="none">
                  <a:solidFill>
                    <a:srgbClr val="000000"/>
                  </a:solidFill>
                  <a:latin typeface="Raleway ExtraBold" panose="020B0903030101060003" pitchFamily="34" charset="0"/>
                  <a:ea typeface="Arial"/>
                  <a:cs typeface="Arial"/>
                  <a:sym typeface="Arial"/>
                </a:defRPr>
              </a:lvl1pPr>
              <a:lvl2pPr marR="0" lvl="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4400" u="sng" dirty="0">
                  <a:latin typeface="Raleway ExtraBold" panose="020B0003030101060003" pitchFamily="34" charset="0"/>
                </a:rPr>
                <a:t>CHAPTER</a:t>
              </a:r>
              <a:r>
                <a:rPr lang="en-US" sz="4400" b="1" u="sng" dirty="0"/>
                <a:t> </a:t>
              </a:r>
              <a:r>
                <a:rPr lang="en-US" sz="4400" u="sng" dirty="0">
                  <a:latin typeface="Arial Black" panose="020B0A04020102020204" pitchFamily="34" charset="0"/>
                  <a:cs typeface="Arial" panose="020B0604020202020204" pitchFamily="34" charset="0"/>
                </a:rPr>
                <a:t>1</a:t>
              </a:r>
              <a:r>
                <a:rPr lang="en-US" sz="4400" b="1" u="sng" dirty="0"/>
                <a:t>:</a:t>
              </a:r>
            </a:p>
          </p:txBody>
        </p:sp>
        <p:sp>
          <p:nvSpPr>
            <p:cNvPr id="12" name="Google Shape;77;p2">
              <a:extLst>
                <a:ext uri="{FF2B5EF4-FFF2-40B4-BE49-F238E27FC236}">
                  <a16:creationId xmlns:a16="http://schemas.microsoft.com/office/drawing/2014/main" id="{CBA520A3-29B0-4C40-A81A-A6B5F07E5FC8}"/>
                </a:ext>
              </a:extLst>
            </p:cNvPr>
            <p:cNvSpPr txBox="1">
              <a:spLocks/>
            </p:cNvSpPr>
            <p:nvPr/>
          </p:nvSpPr>
          <p:spPr>
            <a:xfrm>
              <a:off x="311944" y="2086865"/>
              <a:ext cx="8733064" cy="16505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>
                <a:buSzPts val="2800"/>
              </a:pPr>
              <a:r>
                <a:rPr lang="en-US" sz="6600" b="1" cap="all" dirty="0"/>
                <a:t>Machine Learning: </a:t>
              </a:r>
              <a:br>
                <a:rPr lang="en-US" sz="6600" b="1" cap="all" dirty="0"/>
              </a:br>
              <a:r>
                <a:rPr lang="en-US" sz="6600" b="1" cap="all" dirty="0"/>
                <a:t>A Gentle Introduction</a:t>
              </a:r>
              <a:endParaRPr lang="en-IN" sz="6400" b="1" cap="all" dirty="0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5 -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Ensemble Techniques: Improving Prediction Power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90254" y="3663548"/>
            <a:ext cx="9267006" cy="581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Bagging: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Best for reducing variance and increasing stability.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Boosting: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Best for improving accuracy by reducing errors.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Evaluate models: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Compare using metrics like accuracy, precision, and recall.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561939" y="245015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Choosing the Right Ensemble Method</a:t>
            </a:r>
          </a:p>
        </p:txBody>
      </p:sp>
      <p:sp>
        <p:nvSpPr>
          <p:cNvPr id="14" name="Google Shape;108;p14">
            <a:extLst>
              <a:ext uri="{FF2B5EF4-FFF2-40B4-BE49-F238E27FC236}">
                <a16:creationId xmlns:a16="http://schemas.microsoft.com/office/drawing/2014/main" id="{D776AAC4-5B19-444D-AF89-727B269335CC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SUMMARY AND PERFORMANCE EVALUATION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510" y="4117592"/>
            <a:ext cx="8218742" cy="389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3607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6 -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Unsupervised Learning: Finding Patterns in Data</a:t>
            </a:r>
          </a:p>
        </p:txBody>
      </p:sp>
      <p:sp>
        <p:nvSpPr>
          <p:cNvPr id="12" name="Google Shape;76;p2">
            <a:extLst>
              <a:ext uri="{FF2B5EF4-FFF2-40B4-BE49-F238E27FC236}">
                <a16:creationId xmlns:a16="http://schemas.microsoft.com/office/drawing/2014/main" id="{7725CEBF-2FDC-4614-ACBF-6AB2D1FF5C6E}"/>
              </a:ext>
            </a:extLst>
          </p:cNvPr>
          <p:cNvSpPr txBox="1">
            <a:spLocks/>
          </p:cNvSpPr>
          <p:nvPr/>
        </p:nvSpPr>
        <p:spPr>
          <a:xfrm>
            <a:off x="2529851" y="2165823"/>
            <a:ext cx="12956584" cy="2113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Raleway ExtraBold" panose="020B0903030101060003" pitchFamily="34" charset="0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400" u="sng" dirty="0">
                <a:latin typeface="Raleway ExtraBold" panose="020B0003030101060003" pitchFamily="34" charset="0"/>
              </a:rPr>
              <a:t>CHAPTER</a:t>
            </a:r>
            <a:r>
              <a:rPr lang="en-US" sz="4400" b="1" u="sng" dirty="0"/>
              <a:t> </a:t>
            </a:r>
            <a:r>
              <a:rPr lang="en-US" sz="4400" u="sng" dirty="0">
                <a:latin typeface="Arial Black" panose="020B0A04020102020204" pitchFamily="34" charset="0"/>
                <a:cs typeface="Arial" panose="020B0604020202020204" pitchFamily="34" charset="0"/>
              </a:rPr>
              <a:t>6</a:t>
            </a:r>
            <a:r>
              <a:rPr lang="en-US" sz="4400" b="1" u="sng" dirty="0"/>
              <a:t>:</a:t>
            </a:r>
          </a:p>
        </p:txBody>
      </p:sp>
      <p:sp>
        <p:nvSpPr>
          <p:cNvPr id="13" name="Google Shape;77;p2">
            <a:extLst>
              <a:ext uri="{FF2B5EF4-FFF2-40B4-BE49-F238E27FC236}">
                <a16:creationId xmlns:a16="http://schemas.microsoft.com/office/drawing/2014/main" id="{BB66FBCB-3D1C-4506-869F-83FEE6181B29}"/>
              </a:ext>
            </a:extLst>
          </p:cNvPr>
          <p:cNvSpPr txBox="1">
            <a:spLocks/>
          </p:cNvSpPr>
          <p:nvPr/>
        </p:nvSpPr>
        <p:spPr>
          <a:xfrm>
            <a:off x="2529851" y="4509978"/>
            <a:ext cx="13280420" cy="3828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2800"/>
            </a:pPr>
            <a:r>
              <a:rPr lang="en-US" sz="6600" b="1" cap="all" dirty="0"/>
              <a:t>Unsupervised Learning: Finding Patterns in Data</a:t>
            </a:r>
            <a:endParaRPr lang="en-IN" sz="6400" b="1" cap="all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1162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6 -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Unsupervised Learning: Finding Patterns in Data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90252" y="3645724"/>
            <a:ext cx="9147806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Deals with unlabeled data.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Finds hidden patterns and structures without predefined outcomes.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Key Applications: 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Clustering, </a:t>
            </a:r>
            <a:b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</a:b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Dimensionality Reduction, and Market Basket Analysis.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779653" y="223052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What is Unsupervised Learning?</a:t>
            </a:r>
          </a:p>
        </p:txBody>
      </p:sp>
      <p:pic>
        <p:nvPicPr>
          <p:cNvPr id="15" name="Google Shape;389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0043" y="3447559"/>
            <a:ext cx="7170269" cy="5730900"/>
          </a:xfrm>
          <a:prstGeom prst="snip2Diag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37390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6 -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Unsupervised Learning: Finding Patterns in Data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90252" y="3645724"/>
            <a:ext cx="9147806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Clustering groups of data points based on similarity.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Useful for discovering patterns in large datasets.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Key Algorithms: 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K-Means, Hierarchical Clustering, DBSCAN.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779653" y="223052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Clustering: Organizing Data into Groups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535" y="4099569"/>
            <a:ext cx="8192068" cy="350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1893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6 -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Unsupervised Learning: Finding Patterns in Data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90250" y="3645724"/>
            <a:ext cx="9422652" cy="581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Divides data into K clusters based on proximity to centroids.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Iteratively refines clusters to minimize intra-cluster distance.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Pros: Simple, effective for large datasets. 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Cons: Sensitive to initial selection of centroids.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779653" y="223052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How K-Means Clustering Works</a:t>
            </a:r>
          </a:p>
        </p:txBody>
      </p:sp>
      <p:pic>
        <p:nvPicPr>
          <p:cNvPr id="13" name="Google Shape;409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653" y="3330929"/>
            <a:ext cx="7910595" cy="5212569"/>
          </a:xfrm>
          <a:prstGeom prst="snip2Diag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28029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6 -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Unsupervised Learning: Finding Patterns in Data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90248" y="4087073"/>
            <a:ext cx="9147810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Identifies associations between products in transaction data.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Helps in recommendation systems and inventory management.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Example: "Customers who bought X are likely to buy Y."</a:t>
            </a:r>
          </a:p>
        </p:txBody>
      </p:sp>
      <p:sp>
        <p:nvSpPr>
          <p:cNvPr id="12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561939" y="2754844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Uncovering Patterns in Retail Data</a:t>
            </a:r>
          </a:p>
        </p:txBody>
      </p:sp>
      <p:sp>
        <p:nvSpPr>
          <p:cNvPr id="14" name="Google Shape;108;p14">
            <a:extLst>
              <a:ext uri="{FF2B5EF4-FFF2-40B4-BE49-F238E27FC236}">
                <a16:creationId xmlns:a16="http://schemas.microsoft.com/office/drawing/2014/main" id="{D776AAC4-5B19-444D-AF89-727B269335CC}"/>
              </a:ext>
            </a:extLst>
          </p:cNvPr>
          <p:cNvSpPr txBox="1"/>
          <p:nvPr/>
        </p:nvSpPr>
        <p:spPr>
          <a:xfrm>
            <a:off x="561937" y="1353106"/>
            <a:ext cx="14574301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/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REAL-WORLD APPLICATION - MARKET BASKET ANALYSIS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8035" y="4244103"/>
            <a:ext cx="7087493" cy="479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8737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4368757" cy="48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7 -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A Gentle Introduction to Neural Networks and Deep Learning</a:t>
            </a:r>
          </a:p>
        </p:txBody>
      </p:sp>
      <p:sp>
        <p:nvSpPr>
          <p:cNvPr id="13" name="Google Shape;76;p2">
            <a:extLst>
              <a:ext uri="{FF2B5EF4-FFF2-40B4-BE49-F238E27FC236}">
                <a16:creationId xmlns:a16="http://schemas.microsoft.com/office/drawing/2014/main" id="{7725CEBF-2FDC-4614-ACBF-6AB2D1FF5C6E}"/>
              </a:ext>
            </a:extLst>
          </p:cNvPr>
          <p:cNvSpPr txBox="1">
            <a:spLocks/>
          </p:cNvSpPr>
          <p:nvPr/>
        </p:nvSpPr>
        <p:spPr>
          <a:xfrm>
            <a:off x="2529851" y="2165823"/>
            <a:ext cx="12956584" cy="2113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Raleway ExtraBold" panose="020B0903030101060003" pitchFamily="34" charset="0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400" u="sng" dirty="0">
                <a:latin typeface="Raleway ExtraBold" panose="020B0003030101060003" pitchFamily="34" charset="0"/>
              </a:rPr>
              <a:t>CHAPTER</a:t>
            </a:r>
            <a:r>
              <a:rPr lang="en-US" sz="4400" b="1" u="sng" dirty="0"/>
              <a:t> </a:t>
            </a:r>
            <a:r>
              <a:rPr lang="en-US" sz="4400" u="sng" dirty="0">
                <a:latin typeface="Arial Black" panose="020B0A04020102020204" pitchFamily="34" charset="0"/>
                <a:cs typeface="Arial" panose="020B0604020202020204" pitchFamily="34" charset="0"/>
              </a:rPr>
              <a:t>7</a:t>
            </a:r>
            <a:r>
              <a:rPr lang="en-US" sz="4400" b="1" u="sng" dirty="0"/>
              <a:t>:</a:t>
            </a:r>
          </a:p>
        </p:txBody>
      </p:sp>
      <p:sp>
        <p:nvSpPr>
          <p:cNvPr id="16" name="Google Shape;77;p2">
            <a:extLst>
              <a:ext uri="{FF2B5EF4-FFF2-40B4-BE49-F238E27FC236}">
                <a16:creationId xmlns:a16="http://schemas.microsoft.com/office/drawing/2014/main" id="{BB66FBCB-3D1C-4506-869F-83FEE6181B29}"/>
              </a:ext>
            </a:extLst>
          </p:cNvPr>
          <p:cNvSpPr txBox="1">
            <a:spLocks/>
          </p:cNvSpPr>
          <p:nvPr/>
        </p:nvSpPr>
        <p:spPr>
          <a:xfrm>
            <a:off x="2529851" y="4509978"/>
            <a:ext cx="13280420" cy="3828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2800"/>
            </a:pPr>
            <a:r>
              <a:rPr lang="en-US" sz="6600" b="1" cap="all" dirty="0"/>
              <a:t>A Gentle Introduction to Neural Networks and Deep Learning</a:t>
            </a:r>
            <a:endParaRPr lang="en-IN" sz="6400" b="1" cap="all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4461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4368757" cy="48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7 -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A Gentle Introduction to Neural Networks and Deep Learning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90248" y="3580270"/>
            <a:ext cx="9147810" cy="581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Deep Learning is a subfield of ML inspired by the human brain.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Uses neural networks to identify patterns in data.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Popular in applications like image recognition, NLP, and AI models like </a:t>
            </a:r>
            <a:r>
              <a:rPr lang="en-US" sz="3600" dirty="0" err="1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ChatGPT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779653" y="223052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What is Deep Learning?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653" y="3580270"/>
            <a:ext cx="7768006" cy="447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8815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4368757" cy="48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7 -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A Gentle Introduction to Neural Networks and Deep Learning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1433413" y="5622512"/>
            <a:ext cx="16504391" cy="415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Inspired by 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Biology: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 Mimicking the human brain.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Key Milestones:</a:t>
            </a:r>
          </a:p>
          <a:p>
            <a:pPr marL="1620000" lvl="1" indent="-571500">
              <a:lnSpc>
                <a:spcPct val="150000"/>
              </a:lnSpc>
              <a:buClr>
                <a:srgbClr val="00A859"/>
              </a:buClr>
              <a:buSzPts val="3600"/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1943: McCulloch-Pitts Model of a Neuron.</a:t>
            </a:r>
          </a:p>
          <a:p>
            <a:pPr marL="1620000" lvl="1" indent="-571500">
              <a:lnSpc>
                <a:spcPct val="150000"/>
              </a:lnSpc>
              <a:buClr>
                <a:srgbClr val="00A859"/>
              </a:buClr>
              <a:buSzPts val="3600"/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1980s: Backpropagation algorithm for training.</a:t>
            </a:r>
          </a:p>
          <a:p>
            <a:pPr marL="1620000" lvl="1" indent="-571500">
              <a:lnSpc>
                <a:spcPct val="150000"/>
              </a:lnSpc>
              <a:buClr>
                <a:srgbClr val="00A859"/>
              </a:buClr>
              <a:buSzPts val="3600"/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2006: Emergence of Deep Learning with more complex architectures.</a:t>
            </a:r>
          </a:p>
        </p:txBody>
      </p:sp>
      <p:sp>
        <p:nvSpPr>
          <p:cNvPr id="12" name="Google Shape;108;p14">
            <a:extLst>
              <a:ext uri="{FF2B5EF4-FFF2-40B4-BE49-F238E27FC236}">
                <a16:creationId xmlns:a16="http://schemas.microsoft.com/office/drawing/2014/main" id="{D776AAC4-5B19-444D-AF89-727B269335CC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A BRIEF HISTORY OF NEURAL NETWORKS</a:t>
            </a:r>
          </a:p>
        </p:txBody>
      </p:sp>
      <p:pic>
        <p:nvPicPr>
          <p:cNvPr id="13" name="Google Shape;455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27658" y="2242163"/>
            <a:ext cx="9623781" cy="35449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22677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4368757" cy="48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7 -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A Gentle Introduction to Neural Networks and Deep Learning</a:t>
            </a:r>
          </a:p>
        </p:txBody>
      </p:sp>
      <p:sp>
        <p:nvSpPr>
          <p:cNvPr id="11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90248" y="3645724"/>
            <a:ext cx="9147810" cy="581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 network consists of layers: Input, Hidden, and Output.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Deep Neural Networks have multiple hidden layers.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Applications: Image recognition, speech processing, recommendation systems.</a:t>
            </a:r>
          </a:p>
        </p:txBody>
      </p:sp>
      <p:sp>
        <p:nvSpPr>
          <p:cNvPr id="16" name="Google Shape;108;p14">
            <a:extLst>
              <a:ext uri="{FF2B5EF4-FFF2-40B4-BE49-F238E27FC236}">
                <a16:creationId xmlns:a16="http://schemas.microsoft.com/office/drawing/2014/main" id="{D776AAC4-5B19-444D-AF89-727B269335CC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BUILDING DEEP NEURAL NETWORKS (DNNS)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158" y="3645724"/>
            <a:ext cx="8281088" cy="36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662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1404498-D686-4645-AC19-39F918BD4B99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A4A823D-38D5-4190-AE2E-8D3515319ECC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FD698AF2-170E-4A5A-B634-460CAE60E7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8" name="Google Shape;59;p13">
                <a:extLst>
                  <a:ext uri="{FF2B5EF4-FFF2-40B4-BE49-F238E27FC236}">
                    <a16:creationId xmlns:a16="http://schemas.microsoft.com/office/drawing/2014/main" id="{2E6D8AC2-9F41-4913-8287-758260023BAB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5" name="Google Shape;56;p13">
              <a:extLst>
                <a:ext uri="{FF2B5EF4-FFF2-40B4-BE49-F238E27FC236}">
                  <a16:creationId xmlns:a16="http://schemas.microsoft.com/office/drawing/2014/main" id="{4B53773F-1BF9-46D7-A6F7-F7C88C4332B5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8" name="Google Shape;108;p14"/>
          <p:cNvSpPr txBox="1"/>
          <p:nvPr/>
        </p:nvSpPr>
        <p:spPr>
          <a:xfrm>
            <a:off x="561939" y="2808419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What is Machine Learning?</a:t>
            </a:r>
          </a:p>
        </p:txBody>
      </p:sp>
      <p:sp>
        <p:nvSpPr>
          <p:cNvPr id="14" name="Google Shape;103;p14">
            <a:extLst>
              <a:ext uri="{FF2B5EF4-FFF2-40B4-BE49-F238E27FC236}">
                <a16:creationId xmlns:a16="http://schemas.microsoft.com/office/drawing/2014/main" id="{46625DD2-4BE1-4FEF-B7CC-045BBBD39351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1 -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Machine Learning: A Gentle Introduction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10" name="Google Shape;108;p14">
            <a:extLst>
              <a:ext uri="{FF2B5EF4-FFF2-40B4-BE49-F238E27FC236}">
                <a16:creationId xmlns:a16="http://schemas.microsoft.com/office/drawing/2014/main" id="{B797E06D-29E8-4B94-BE81-DCE9A7D2B8B6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INTRODUCTION TO MACHINE LEARNING</a:t>
            </a:r>
          </a:p>
        </p:txBody>
      </p:sp>
      <p:sp>
        <p:nvSpPr>
          <p:cNvPr id="11" name="Google Shape;123;p15">
            <a:extLst>
              <a:ext uri="{FF2B5EF4-FFF2-40B4-BE49-F238E27FC236}">
                <a16:creationId xmlns:a16="http://schemas.microsoft.com/office/drawing/2014/main" id="{8BAB7FEE-071B-443B-9514-B598B6A11592}"/>
              </a:ext>
            </a:extLst>
          </p:cNvPr>
          <p:cNvSpPr txBox="1"/>
          <p:nvPr/>
        </p:nvSpPr>
        <p:spPr>
          <a:xfrm>
            <a:off x="8677072" y="3951087"/>
            <a:ext cx="9144000" cy="415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 branch of AI focusing on creating machines that learn from data.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Coined in 1959 by Arthur Samuel.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Key Analogy: "Machine learning models are data labeling machines."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020" y="4361486"/>
            <a:ext cx="8120050" cy="352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831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4368757" cy="48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7 -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A Gentle Introduction to Neural Networks and Deep Learning</a:t>
            </a:r>
          </a:p>
        </p:txBody>
      </p:sp>
      <p:sp>
        <p:nvSpPr>
          <p:cNvPr id="11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90248" y="3645724"/>
            <a:ext cx="9147810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Designed to handle </a:t>
            </a: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image and multimedia datasets.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Uses convolutional layers to extract features like edges, textures.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Key advantage: Reduces computation while improving accuracy.</a:t>
            </a:r>
          </a:p>
        </p:txBody>
      </p:sp>
      <p:sp>
        <p:nvSpPr>
          <p:cNvPr id="16" name="Google Shape;108;p14">
            <a:extLst>
              <a:ext uri="{FF2B5EF4-FFF2-40B4-BE49-F238E27FC236}">
                <a16:creationId xmlns:a16="http://schemas.microsoft.com/office/drawing/2014/main" id="{D776AAC4-5B19-444D-AF89-727B269335CC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CONVOLUTIONAL NEURAL NETWORKS (CNNS)</a:t>
            </a:r>
          </a:p>
        </p:txBody>
      </p:sp>
      <p:sp>
        <p:nvSpPr>
          <p:cNvPr id="12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561939" y="245015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CNNs for Image Data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202" y="3595948"/>
            <a:ext cx="8279044" cy="420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0624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4368757" cy="48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7 -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A Gentle Introduction to Neural Networks and Deep Learning</a:t>
            </a:r>
          </a:p>
        </p:txBody>
      </p:sp>
      <p:sp>
        <p:nvSpPr>
          <p:cNvPr id="11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690248" y="3645724"/>
            <a:ext cx="9130824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Handles sequential data (e.g., text, time-series).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Uses a feedback loop to consider previous information.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Foundation for Large Language Models (LLMs) like </a:t>
            </a:r>
            <a:r>
              <a:rPr lang="en-US" sz="3600" dirty="0" err="1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ChatGPT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.</a:t>
            </a:r>
          </a:p>
        </p:txBody>
      </p:sp>
      <p:sp>
        <p:nvSpPr>
          <p:cNvPr id="16" name="Google Shape;108;p14">
            <a:extLst>
              <a:ext uri="{FF2B5EF4-FFF2-40B4-BE49-F238E27FC236}">
                <a16:creationId xmlns:a16="http://schemas.microsoft.com/office/drawing/2014/main" id="{D776AAC4-5B19-444D-AF89-727B269335CC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RECURRENT NEURAL NETWORKS (RNNS)</a:t>
            </a:r>
          </a:p>
        </p:txBody>
      </p:sp>
      <p:sp>
        <p:nvSpPr>
          <p:cNvPr id="12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561939" y="2450156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Understanding Sequences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787" y="4389147"/>
            <a:ext cx="8624341" cy="243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1070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4368757" cy="48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8 -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Machine Learning in Real-World Scenarios</a:t>
            </a:r>
          </a:p>
        </p:txBody>
      </p:sp>
      <p:sp>
        <p:nvSpPr>
          <p:cNvPr id="13" name="Google Shape;76;p2">
            <a:extLst>
              <a:ext uri="{FF2B5EF4-FFF2-40B4-BE49-F238E27FC236}">
                <a16:creationId xmlns:a16="http://schemas.microsoft.com/office/drawing/2014/main" id="{7725CEBF-2FDC-4614-ACBF-6AB2D1FF5C6E}"/>
              </a:ext>
            </a:extLst>
          </p:cNvPr>
          <p:cNvSpPr txBox="1">
            <a:spLocks/>
          </p:cNvSpPr>
          <p:nvPr/>
        </p:nvSpPr>
        <p:spPr>
          <a:xfrm>
            <a:off x="2529851" y="2165823"/>
            <a:ext cx="12956584" cy="2113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3600" b="0" i="0" u="none" strike="noStrike" cap="none">
                <a:solidFill>
                  <a:srgbClr val="000000"/>
                </a:solidFill>
                <a:latin typeface="Raleway ExtraBold" panose="020B0903030101060003" pitchFamily="34" charset="0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  <a:defRPr sz="5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400" u="sng" dirty="0">
                <a:latin typeface="Raleway ExtraBold" panose="020B0003030101060003" pitchFamily="34" charset="0"/>
              </a:rPr>
              <a:t>CHAPTER</a:t>
            </a:r>
            <a:r>
              <a:rPr lang="en-US" sz="4400" b="1" u="sng" dirty="0"/>
              <a:t> </a:t>
            </a:r>
            <a:r>
              <a:rPr lang="en-US" sz="4400" u="sng" dirty="0">
                <a:latin typeface="Arial Black" panose="020B0A04020102020204" pitchFamily="34" charset="0"/>
                <a:cs typeface="Arial" panose="020B0604020202020204" pitchFamily="34" charset="0"/>
              </a:rPr>
              <a:t>8</a:t>
            </a:r>
            <a:r>
              <a:rPr lang="en-US" sz="4400" b="1" u="sng" dirty="0"/>
              <a:t>:</a:t>
            </a:r>
          </a:p>
        </p:txBody>
      </p:sp>
      <p:sp>
        <p:nvSpPr>
          <p:cNvPr id="15" name="Google Shape;77;p2">
            <a:extLst>
              <a:ext uri="{FF2B5EF4-FFF2-40B4-BE49-F238E27FC236}">
                <a16:creationId xmlns:a16="http://schemas.microsoft.com/office/drawing/2014/main" id="{BB66FBCB-3D1C-4506-869F-83FEE6181B29}"/>
              </a:ext>
            </a:extLst>
          </p:cNvPr>
          <p:cNvSpPr txBox="1">
            <a:spLocks/>
          </p:cNvSpPr>
          <p:nvPr/>
        </p:nvSpPr>
        <p:spPr>
          <a:xfrm>
            <a:off x="2529851" y="4509978"/>
            <a:ext cx="13280420" cy="3828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2800"/>
            </a:pPr>
            <a:r>
              <a:rPr lang="en-US" sz="6600" b="1" cap="all" dirty="0"/>
              <a:t>Machine Learning in </a:t>
            </a:r>
            <a:br>
              <a:rPr lang="en-US" sz="6600" b="1" cap="all" dirty="0"/>
            </a:br>
            <a:r>
              <a:rPr lang="en-US" sz="6600" b="1" cap="all" dirty="0"/>
              <a:t>Real-World Scenarios</a:t>
            </a:r>
            <a:endParaRPr lang="en-IN" sz="6400" b="1" cap="all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4832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4368757" cy="48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8 -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Machine Learning in Real-World Scenarios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832714" y="3645724"/>
            <a:ext cx="9005343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Recap of ML journey: From theory to real-world applications.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Focus on industry use cases, project lifecycles, and ethical considerations.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Goal: Bridge the gap between what you've learned and how to apply it.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D776AAC4-5B19-444D-AF89-727B269335CC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MACHINE LEARNING IN THE REAL WORLD</a:t>
            </a:r>
          </a:p>
        </p:txBody>
      </p:sp>
      <p:sp>
        <p:nvSpPr>
          <p:cNvPr id="12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561939" y="2450156"/>
            <a:ext cx="14224104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Applying Machine Learning Beyond the Classroom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493" y="3862386"/>
            <a:ext cx="8270773" cy="393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9842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4368757" cy="48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8 -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Machine Learning in Real-World Scenarios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107434" y="3129522"/>
            <a:ext cx="9747119" cy="6647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Healthcare: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Early diagnosis, personalized treatment, predictive analytics.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Finance: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Fraud detection, credit scoring, algorithmic trading.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Hardware: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Predictive maintenance, optimization of manufacturing.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Additional fields: Retail, marketing, autonomous vehicles.</a:t>
            </a:r>
          </a:p>
        </p:txBody>
      </p:sp>
      <p:sp>
        <p:nvSpPr>
          <p:cNvPr id="12" name="Google Shape;108;p14">
            <a:extLst>
              <a:ext uri="{FF2B5EF4-FFF2-40B4-BE49-F238E27FC236}">
                <a16:creationId xmlns:a16="http://schemas.microsoft.com/office/drawing/2014/main" id="{C13B2A51-0731-44C9-AC2F-18D6AE726660}"/>
              </a:ext>
            </a:extLst>
          </p:cNvPr>
          <p:cNvSpPr txBox="1"/>
          <p:nvPr/>
        </p:nvSpPr>
        <p:spPr>
          <a:xfrm>
            <a:off x="561939" y="1983229"/>
            <a:ext cx="14224104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How ML is Transforming Different Fields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948208-4B2D-4398-B2FD-C866C99E1E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098" y="3452315"/>
            <a:ext cx="7903651" cy="407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0633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4368757" cy="48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8 -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Machine Learning in Real-World Scenarios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1779029" y="5141432"/>
            <a:ext cx="15691847" cy="415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Step 1: 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Problem Definition and Data Collection.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Step 2: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Data Cleaning, Processing, and Feature Engineering.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Step 3: 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Model Training and Evaluation.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Step 4: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Deployment, Monitoring, and Maintenance.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Importance of iterative improvement based on feedback.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D776AAC4-5B19-444D-AF89-727B269335CC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THE ML PROJECT LIFECYCLE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A9C679-CD08-424E-92B9-ABABF04A1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7835" y="2762992"/>
            <a:ext cx="11612020" cy="206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1516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4368757" cy="48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8 -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Machine Learning in Real-World Scenarios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8107434" y="2740656"/>
            <a:ext cx="9881853" cy="581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Fairness: 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Ensuring unbiased models.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Transparency: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Making algorithms understandable.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Accountability: 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Who is responsible for decisions made by AI?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Examples: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Bias in hiring algorithms, transparency in credit scoring.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D776AAC4-5B19-444D-AF89-727B269335CC}"/>
              </a:ext>
            </a:extLst>
          </p:cNvPr>
          <p:cNvSpPr txBox="1"/>
          <p:nvPr/>
        </p:nvSpPr>
        <p:spPr>
          <a:xfrm>
            <a:off x="561938" y="1480660"/>
            <a:ext cx="15041227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ETHICAL CONSIDERATIONS IN MACHINE LEARNING</a:t>
            </a:r>
          </a:p>
        </p:txBody>
      </p:sp>
      <p:pic>
        <p:nvPicPr>
          <p:cNvPr id="12" name="Google Shape;532;p53"/>
          <p:cNvPicPr preferRelativeResize="0"/>
          <p:nvPr/>
        </p:nvPicPr>
        <p:blipFill rotWithShape="1">
          <a:blip r:embed="rId4">
            <a:alphaModFix/>
          </a:blip>
          <a:srcRect r="1201"/>
          <a:stretch/>
        </p:blipFill>
        <p:spPr>
          <a:xfrm>
            <a:off x="1040170" y="2776859"/>
            <a:ext cx="6404570" cy="5780774"/>
          </a:xfrm>
          <a:prstGeom prst="snip2Diag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08043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207B435-A47C-41B2-8139-0F3C430F17BE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414785C-014B-4FEE-9811-ECEF09E0BA6D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0C89327-B0EC-4332-9A07-13B618A45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26" name="Google Shape;59;p13">
                <a:extLst>
                  <a:ext uri="{FF2B5EF4-FFF2-40B4-BE49-F238E27FC236}">
                    <a16:creationId xmlns:a16="http://schemas.microsoft.com/office/drawing/2014/main" id="{AE6A04EA-662D-46EF-9324-19F37C215D23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24" name="Google Shape;56;p13">
              <a:extLst>
                <a:ext uri="{FF2B5EF4-FFF2-40B4-BE49-F238E27FC236}">
                  <a16:creationId xmlns:a16="http://schemas.microsoft.com/office/drawing/2014/main" id="{43532E2B-90B4-4884-A90F-94BB81B19772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Google Shape;103;p14">
            <a:extLst>
              <a:ext uri="{FF2B5EF4-FFF2-40B4-BE49-F238E27FC236}">
                <a16:creationId xmlns:a16="http://schemas.microsoft.com/office/drawing/2014/main" id="{CF511073-6A67-4298-966A-38E9B3B0B72F}"/>
              </a:ext>
            </a:extLst>
          </p:cNvPr>
          <p:cNvSpPr txBox="1"/>
          <p:nvPr/>
        </p:nvSpPr>
        <p:spPr>
          <a:xfrm>
            <a:off x="281098" y="-12609"/>
            <a:ext cx="14368757" cy="482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8 -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Machine Learning in Real-World Scenarios</a:t>
            </a:r>
          </a:p>
        </p:txBody>
      </p:sp>
      <p:sp>
        <p:nvSpPr>
          <p:cNvPr id="10" name="Google Shape;123;p15">
            <a:extLst>
              <a:ext uri="{FF2B5EF4-FFF2-40B4-BE49-F238E27FC236}">
                <a16:creationId xmlns:a16="http://schemas.microsoft.com/office/drawing/2014/main" id="{27A6284B-71FB-454C-8D1C-7F213F85B93D}"/>
              </a:ext>
            </a:extLst>
          </p:cNvPr>
          <p:cNvSpPr txBox="1"/>
          <p:nvPr/>
        </p:nvSpPr>
        <p:spPr>
          <a:xfrm>
            <a:off x="2095738" y="5614141"/>
            <a:ext cx="16192260" cy="415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Emerging Technologies: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Federated Learning, Explainable AI, and Quantum Computing.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New Trends: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AI Ethics, Sustainable AI, </a:t>
            </a:r>
            <a:r>
              <a:rPr lang="en-US" sz="3600" dirty="0" err="1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TinyML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 (AI on low-power devices).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Organizations leading the way: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Open AI, Google DeepMind, MIT AI Lab.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Emphasis on the growing importance of interdisciplinary collaboration.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D776AAC4-5B19-444D-AF89-727B269335CC}"/>
              </a:ext>
            </a:extLst>
          </p:cNvPr>
          <p:cNvSpPr txBox="1"/>
          <p:nvPr/>
        </p:nvSpPr>
        <p:spPr>
          <a:xfrm>
            <a:off x="561938" y="1206164"/>
            <a:ext cx="15041227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FUTURE TRENDS IN MACHINE LEARNING</a:t>
            </a:r>
          </a:p>
        </p:txBody>
      </p:sp>
      <p:pic>
        <p:nvPicPr>
          <p:cNvPr id="13" name="Google Shape;542;p54" descr="Top 7 Machine Learning Trends 2023-24"/>
          <p:cNvPicPr preferRelativeResize="0"/>
          <p:nvPr/>
        </p:nvPicPr>
        <p:blipFill rotWithShape="1">
          <a:blip r:embed="rId4">
            <a:alphaModFix/>
          </a:blip>
          <a:srcRect b="6840"/>
          <a:stretch/>
        </p:blipFill>
        <p:spPr>
          <a:xfrm>
            <a:off x="5237709" y="2184031"/>
            <a:ext cx="8162511" cy="34969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55953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B414785C-014B-4FEE-9811-ECEF09E0BA6D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0C89327-B0EC-4332-9A07-13B618A452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61" y="4134"/>
              <a:ext cx="18288259" cy="10274596"/>
            </a:xfrm>
            <a:prstGeom prst="rect">
              <a:avLst/>
            </a:prstGeom>
          </p:spPr>
        </p:pic>
        <p:sp>
          <p:nvSpPr>
            <p:cNvPr id="26" name="Google Shape;59;p13">
              <a:extLst>
                <a:ext uri="{FF2B5EF4-FFF2-40B4-BE49-F238E27FC236}">
                  <a16:creationId xmlns:a16="http://schemas.microsoft.com/office/drawing/2014/main" id="{AE6A04EA-662D-46EF-9324-19F37C215D23}"/>
                </a:ext>
              </a:extLst>
            </p:cNvPr>
            <p:cNvSpPr/>
            <p:nvPr/>
          </p:nvSpPr>
          <p:spPr>
            <a:xfrm>
              <a:off x="0" y="9777496"/>
              <a:ext cx="18288000" cy="501234"/>
            </a:xfrm>
            <a:prstGeom prst="rect">
              <a:avLst/>
            </a:prstGeom>
            <a:solidFill>
              <a:srgbClr val="00A859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defTabSz="966788">
                <a:tabLst>
                  <a:tab pos="8789988" algn="l"/>
                </a:tabLst>
                <a:defRPr/>
              </a:pPr>
              <a:r>
                <a:rPr kumimoji="0" lang="en-US" sz="1600" b="1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leway "/>
                  <a:cs typeface="Arial"/>
                  <a:sym typeface="Arial"/>
                </a:rPr>
                <a:t>Machine Learning Essentials You Always Wanted to Know </a:t>
              </a:r>
              <a:r>
                <a:rPr lang="en-US" sz="1200" dirty="0">
                  <a:solidFill>
                    <a:schemeClr val="bg1"/>
                  </a:solidFill>
                  <a:latin typeface="Swis721 Cn BT" panose="020B0506020202030204" pitchFamily="34" charset="0"/>
                </a:rPr>
                <a:t>|</a:t>
              </a:r>
              <a:r>
                <a: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aleway "/>
                  <a:cs typeface="Arial"/>
                  <a:sym typeface="Arial"/>
                </a:rPr>
                <a:t> </a:t>
              </a:r>
              <a:r>
                <a: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rPr>
                <a:t>Paperback ISBN: </a:t>
              </a:r>
              <a:r>
                <a:rPr lang="en-US" dirty="0">
                  <a:solidFill>
                    <a:schemeClr val="bg1"/>
                  </a:solidFill>
                  <a:latin typeface="Swis721 Cn BT" panose="020B0506020202030204" pitchFamily="34" charset="0"/>
                </a:rPr>
                <a:t>9781636513775 </a:t>
              </a:r>
              <a:r>
                <a: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rPr>
                <a:t>| eBook ISBN: </a:t>
              </a:r>
              <a:r>
                <a:rPr lang="en-US" dirty="0">
                  <a:solidFill>
                    <a:schemeClr val="bg1"/>
                  </a:solidFill>
                  <a:latin typeface="Swis721 Cn BT" panose="020B0506020202030204" pitchFamily="34" charset="0"/>
                </a:rPr>
                <a:t>9781636513782 </a:t>
              </a:r>
              <a:r>
                <a: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rPr>
                <a:t>| Hardback ISBN: </a:t>
              </a:r>
              <a:r>
                <a:rPr lang="en-US" dirty="0">
                  <a:solidFill>
                    <a:schemeClr val="bg1"/>
                  </a:solidFill>
                  <a:latin typeface="Swis721 Cn BT" panose="020B0506020202030204" pitchFamily="34" charset="0"/>
                </a:rPr>
                <a:t>9781636513799</a:t>
              </a:r>
              <a:endParaRPr kumimoji="0" lang="en-US" b="0" i="0" u="none" strike="noStrike" kern="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wis721 Cn BT" panose="020B0506020202030204" pitchFamily="34" charset="0"/>
                <a:cs typeface="Arial"/>
                <a:sym typeface="Arial"/>
              </a:endParaRPr>
            </a:p>
          </p:txBody>
        </p:sp>
      </p:grpSp>
      <p:sp>
        <p:nvSpPr>
          <p:cNvPr id="12" name="Google Shape;571;p31"/>
          <p:cNvSpPr txBox="1"/>
          <p:nvPr/>
        </p:nvSpPr>
        <p:spPr>
          <a:xfrm>
            <a:off x="3442710" y="3210378"/>
            <a:ext cx="11402580" cy="2800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0" b="1" u="none" strike="noStrike" cap="none" dirty="0">
                <a:solidFill>
                  <a:schemeClr val="tx1"/>
                </a:solidFill>
                <a:latin typeface="Raleway" panose="020B0503030101060003" pitchFamily="34" charset="0"/>
                <a:ea typeface="Cormorant Garamond"/>
                <a:cs typeface="Cormorant Garamond"/>
                <a:sym typeface="Cormorant Garamond"/>
              </a:rPr>
              <a:t>Thank you</a:t>
            </a:r>
            <a:endParaRPr sz="13000" dirty="0">
              <a:solidFill>
                <a:schemeClr val="tx1"/>
              </a:solidFill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583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6B462F8-4137-439D-BAB5-CE6FF97C7A3D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1BA0B53-9B9D-461C-8CF9-F089566F8578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D0566281-0E7B-4392-B2D1-4C2AAAE3F9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9" name="Google Shape;59;p13">
                <a:extLst>
                  <a:ext uri="{FF2B5EF4-FFF2-40B4-BE49-F238E27FC236}">
                    <a16:creationId xmlns:a16="http://schemas.microsoft.com/office/drawing/2014/main" id="{77B55E68-2ACB-4FDC-8A40-BC2C9DC2AD10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7" name="Google Shape;56;p13">
              <a:extLst>
                <a:ext uri="{FF2B5EF4-FFF2-40B4-BE49-F238E27FC236}">
                  <a16:creationId xmlns:a16="http://schemas.microsoft.com/office/drawing/2014/main" id="{CABB091F-CA69-4232-91BF-3B626B696260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23" name="Google Shape;123;p15"/>
          <p:cNvSpPr txBox="1"/>
          <p:nvPr/>
        </p:nvSpPr>
        <p:spPr>
          <a:xfrm>
            <a:off x="8677070" y="3951087"/>
            <a:ext cx="9144002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Supervised Learning: Learns from labeled data.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Unsupervised Learning: Finds patterns without labels.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Reinforcement Learning: Learns by trial and error with rewards.</a:t>
            </a:r>
          </a:p>
        </p:txBody>
      </p:sp>
      <p:sp>
        <p:nvSpPr>
          <p:cNvPr id="14" name="Google Shape;103;p14">
            <a:extLst>
              <a:ext uri="{FF2B5EF4-FFF2-40B4-BE49-F238E27FC236}">
                <a16:creationId xmlns:a16="http://schemas.microsoft.com/office/drawing/2014/main" id="{46625DD2-4BE1-4FEF-B7CC-045BBBD39351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1 -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Machine Learning: A Gentle Introduction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10" name="Google Shape;108;p14">
            <a:extLst>
              <a:ext uri="{FF2B5EF4-FFF2-40B4-BE49-F238E27FC236}">
                <a16:creationId xmlns:a16="http://schemas.microsoft.com/office/drawing/2014/main" id="{B886B2B7-B0C9-47C5-BB4B-04222BD151C9}"/>
              </a:ext>
            </a:extLst>
          </p:cNvPr>
          <p:cNvSpPr txBox="1"/>
          <p:nvPr/>
        </p:nvSpPr>
        <p:spPr>
          <a:xfrm>
            <a:off x="561939" y="2808419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Learning Paradigms in Machine Learning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16142555-6D94-413D-99DC-C7E255EC2DF7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latin typeface="Raleway" panose="020B0503030101060003" pitchFamily="34" charset="0"/>
              </a:rPr>
              <a:t>HOW MACHINES LEARN</a:t>
            </a:r>
            <a:endParaRPr lang="en-US" sz="4500" dirty="0">
              <a:solidFill>
                <a:schemeClr val="tx1"/>
              </a:solidFill>
              <a:latin typeface="Raleway" panose="020B0503030101060003" pitchFamily="34" charset="0"/>
              <a:ea typeface="Cormorant Garamond"/>
              <a:cs typeface="Cormorant Garamond"/>
              <a:sym typeface="Cormorant Garamond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7EA94EB-8CBB-4B68-B41D-652C732BEE3C}"/>
              </a:ext>
            </a:extLst>
          </p:cNvPr>
          <p:cNvSpPr/>
          <p:nvPr/>
        </p:nvSpPr>
        <p:spPr>
          <a:xfrm>
            <a:off x="2235068" y="9064894"/>
            <a:ext cx="124243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>
                <a:latin typeface="Raleway" panose="020B0503030101060003" pitchFamily="34" charset="0"/>
                <a:ea typeface="Calibri"/>
                <a:cs typeface="Calibri"/>
                <a:sym typeface="Calibri"/>
              </a:rPr>
              <a:t>Source: </a:t>
            </a:r>
            <a:r>
              <a:rPr lang="en-US" sz="1600" dirty="0" err="1">
                <a:latin typeface="Raleway" panose="020B0503030101060003" pitchFamily="34" charset="0"/>
                <a:ea typeface="Calibri"/>
                <a:cs typeface="Calibri"/>
                <a:sym typeface="Calibri"/>
              </a:rPr>
              <a:t>Dhairya</a:t>
            </a:r>
            <a:r>
              <a:rPr lang="en-US" sz="1600" dirty="0">
                <a:latin typeface="Raleway" panose="020B0503030101060003" pitchFamily="34" charset="0"/>
                <a:ea typeface="Calibri"/>
                <a:cs typeface="Calibri"/>
                <a:sym typeface="Calibri"/>
              </a:rPr>
              <a:t> Parikh, "Learning Paradigms in Machine Learning." </a:t>
            </a:r>
            <a:r>
              <a:rPr lang="en-US" sz="1600" i="1" dirty="0" err="1">
                <a:latin typeface="Raleway" panose="020B0503030101060003" pitchFamily="34" charset="0"/>
                <a:ea typeface="Calibri"/>
                <a:cs typeface="Calibri"/>
                <a:sym typeface="Calibri"/>
              </a:rPr>
              <a:t>DataDrivenInvestor</a:t>
            </a:r>
            <a:r>
              <a:rPr lang="en-US" sz="1600" dirty="0">
                <a:latin typeface="Raleway" panose="020B0503030101060003" pitchFamily="34" charset="0"/>
                <a:ea typeface="Calibri"/>
                <a:cs typeface="Calibri"/>
                <a:sym typeface="Calibri"/>
              </a:rPr>
              <a:t>. Medium, June 15, 2020. </a:t>
            </a:r>
            <a:r>
              <a:rPr lang="en-US" sz="1600" u="sng" dirty="0">
                <a:solidFill>
                  <a:srgbClr val="1155CC"/>
                </a:solidFill>
                <a:latin typeface="Raleway" panose="020B0503030101060003" pitchFamily="34" charset="0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lc="http://schemas.openxmlformats.org/drawingml/2006/lockedCanvas" val="tx"/>
                    </a:ext>
                  </a:extLst>
                </a:hlinkClick>
              </a:rPr>
              <a:t>https://medium.datadriveninvestor.com/learning-paradigms-in-machine-learning-146ebf8b5943</a:t>
            </a:r>
            <a:r>
              <a:rPr lang="en-US" sz="1600" dirty="0">
                <a:latin typeface="Raleway" panose="020B0503030101060003" pitchFamily="34" charset="0"/>
                <a:ea typeface="Calibri"/>
                <a:cs typeface="Calibri"/>
                <a:sym typeface="Calibri"/>
              </a:rPr>
              <a:t>.</a:t>
            </a:r>
            <a:endParaRPr lang="en-US" sz="1600" dirty="0">
              <a:latin typeface="Raleway" panose="020B0503030101060003" pitchFamily="34" charset="0"/>
              <a:ea typeface="Gill Sans"/>
              <a:cs typeface="Gill Sans"/>
              <a:sym typeface="Gill Sa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1029" y="3829876"/>
            <a:ext cx="6768324" cy="491562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6B462F8-4137-439D-BAB5-CE6FF97C7A3D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1BA0B53-9B9D-461C-8CF9-F089566F8578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D0566281-0E7B-4392-B2D1-4C2AAAE3F9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9" name="Google Shape;59;p13">
                <a:extLst>
                  <a:ext uri="{FF2B5EF4-FFF2-40B4-BE49-F238E27FC236}">
                    <a16:creationId xmlns:a16="http://schemas.microsoft.com/office/drawing/2014/main" id="{77B55E68-2ACB-4FDC-8A40-BC2C9DC2AD10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7" name="Google Shape;56;p13">
              <a:extLst>
                <a:ext uri="{FF2B5EF4-FFF2-40B4-BE49-F238E27FC236}">
                  <a16:creationId xmlns:a16="http://schemas.microsoft.com/office/drawing/2014/main" id="{CABB091F-CA69-4232-91BF-3B626B696260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23" name="Google Shape;123;p15"/>
          <p:cNvSpPr txBox="1"/>
          <p:nvPr/>
        </p:nvSpPr>
        <p:spPr>
          <a:xfrm>
            <a:off x="8677068" y="3951087"/>
            <a:ext cx="9363282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1943: First Neural Network Model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1959: ML term coined.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1992: IBM's Deep Blue defeated a chess champion.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2012: Introduction of CNN with </a:t>
            </a:r>
            <a:r>
              <a:rPr lang="en-US" sz="3600" dirty="0" err="1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AlexNet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2017: Google's Transformer model.</a:t>
            </a:r>
          </a:p>
        </p:txBody>
      </p:sp>
      <p:sp>
        <p:nvSpPr>
          <p:cNvPr id="14" name="Google Shape;103;p14">
            <a:extLst>
              <a:ext uri="{FF2B5EF4-FFF2-40B4-BE49-F238E27FC236}">
                <a16:creationId xmlns:a16="http://schemas.microsoft.com/office/drawing/2014/main" id="{46625DD2-4BE1-4FEF-B7CC-045BBBD39351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1 -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Machine Learning: A Gentle Introduction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10" name="Google Shape;108;p14">
            <a:extLst>
              <a:ext uri="{FF2B5EF4-FFF2-40B4-BE49-F238E27FC236}">
                <a16:creationId xmlns:a16="http://schemas.microsoft.com/office/drawing/2014/main" id="{B886B2B7-B0C9-47C5-BB4B-04222BD151C9}"/>
              </a:ext>
            </a:extLst>
          </p:cNvPr>
          <p:cNvSpPr txBox="1"/>
          <p:nvPr/>
        </p:nvSpPr>
        <p:spPr>
          <a:xfrm>
            <a:off x="561939" y="2808419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Key Milestones in ML History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16142555-6D94-413D-99DC-C7E255EC2DF7}"/>
              </a:ext>
            </a:extLst>
          </p:cNvPr>
          <p:cNvSpPr txBox="1"/>
          <p:nvPr/>
        </p:nvSpPr>
        <p:spPr>
          <a:xfrm>
            <a:off x="561938" y="1480660"/>
            <a:ext cx="14082975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latin typeface="Raleway" panose="020B0503030101060003" pitchFamily="34" charset="0"/>
              </a:rPr>
              <a:t>HISTORICAL EVOLUTION OF MACHINE LEARNING</a:t>
            </a:r>
            <a:endParaRPr lang="en-US" sz="4500" dirty="0">
              <a:solidFill>
                <a:schemeClr val="tx1"/>
              </a:solidFill>
              <a:latin typeface="Raleway" panose="020B0503030101060003" pitchFamily="34" charset="0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57" y="3886338"/>
            <a:ext cx="8285329" cy="4474386"/>
          </a:xfrm>
          <a:prstGeom prst="snip2DiagRect">
            <a:avLst/>
          </a:prstGeom>
        </p:spPr>
      </p:pic>
    </p:spTree>
    <p:extLst>
      <p:ext uri="{BB962C8B-B14F-4D97-AF65-F5344CB8AC3E}">
        <p14:creationId xmlns:p14="http://schemas.microsoft.com/office/powerpoint/2010/main" val="4232620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6B462F8-4137-439D-BAB5-CE6FF97C7A3D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1BA0B53-9B9D-461C-8CF9-F089566F8578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D0566281-0E7B-4392-B2D1-4C2AAAE3F9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9" name="Google Shape;59;p13">
                <a:extLst>
                  <a:ext uri="{FF2B5EF4-FFF2-40B4-BE49-F238E27FC236}">
                    <a16:creationId xmlns:a16="http://schemas.microsoft.com/office/drawing/2014/main" id="{77B55E68-2ACB-4FDC-8A40-BC2C9DC2AD10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7" name="Google Shape;56;p13">
              <a:extLst>
                <a:ext uri="{FF2B5EF4-FFF2-40B4-BE49-F238E27FC236}">
                  <a16:creationId xmlns:a16="http://schemas.microsoft.com/office/drawing/2014/main" id="{CABB091F-CA69-4232-91BF-3B626B696260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23" name="Google Shape;123;p15"/>
          <p:cNvSpPr txBox="1"/>
          <p:nvPr/>
        </p:nvSpPr>
        <p:spPr>
          <a:xfrm>
            <a:off x="1856913" y="4136178"/>
            <a:ext cx="11175654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Cell Phones: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Personalized content.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Navigation: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 Google Maps and traffic prediction.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Personal Assistants: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Siri, Alexa, Google Assistant.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Content Recommendation: 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Netflix and Spotify's algorithms.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endParaRPr lang="en-US" sz="3600" dirty="0">
              <a:solidFill>
                <a:schemeClr val="tx1"/>
              </a:solidFill>
              <a:latin typeface="Raleway" panose="020B0503030101060003" pitchFamily="34" charset="0"/>
              <a:ea typeface="Quicksand"/>
              <a:cs typeface="Quicksand"/>
              <a:sym typeface="Quicksand"/>
            </a:endParaRPr>
          </a:p>
        </p:txBody>
      </p:sp>
      <p:sp>
        <p:nvSpPr>
          <p:cNvPr id="14" name="Google Shape;103;p14">
            <a:extLst>
              <a:ext uri="{FF2B5EF4-FFF2-40B4-BE49-F238E27FC236}">
                <a16:creationId xmlns:a16="http://schemas.microsoft.com/office/drawing/2014/main" id="{46625DD2-4BE1-4FEF-B7CC-045BBBD39351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1 -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Machine Learning: A Gentle Introduction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10" name="Google Shape;108;p14">
            <a:extLst>
              <a:ext uri="{FF2B5EF4-FFF2-40B4-BE49-F238E27FC236}">
                <a16:creationId xmlns:a16="http://schemas.microsoft.com/office/drawing/2014/main" id="{B886B2B7-B0C9-47C5-BB4B-04222BD151C9}"/>
              </a:ext>
            </a:extLst>
          </p:cNvPr>
          <p:cNvSpPr txBox="1"/>
          <p:nvPr/>
        </p:nvSpPr>
        <p:spPr>
          <a:xfrm>
            <a:off x="561939" y="2808419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How ML Impacts Daily Life</a:t>
            </a:r>
          </a:p>
        </p:txBody>
      </p:sp>
      <p:sp>
        <p:nvSpPr>
          <p:cNvPr id="11" name="Google Shape;108;p14">
            <a:extLst>
              <a:ext uri="{FF2B5EF4-FFF2-40B4-BE49-F238E27FC236}">
                <a16:creationId xmlns:a16="http://schemas.microsoft.com/office/drawing/2014/main" id="{16142555-6D94-413D-99DC-C7E255EC2DF7}"/>
              </a:ext>
            </a:extLst>
          </p:cNvPr>
          <p:cNvSpPr txBox="1"/>
          <p:nvPr/>
        </p:nvSpPr>
        <p:spPr>
          <a:xfrm>
            <a:off x="561938" y="1480660"/>
            <a:ext cx="14082975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latin typeface="Raleway" panose="020B0503030101060003" pitchFamily="34" charset="0"/>
              </a:rPr>
              <a:t>EVERYDAY APPLICATIONS OF MACHINE LEARNING</a:t>
            </a:r>
            <a:endParaRPr lang="en-US" sz="4500" dirty="0">
              <a:solidFill>
                <a:schemeClr val="tx1"/>
              </a:solidFill>
              <a:latin typeface="Raleway" panose="020B0503030101060003" pitchFamily="34" charset="0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12" name="Google Shape;155;p9" descr="Smart Phone with solid fill">
            <a:extLst>
              <a:ext uri="{FF2B5EF4-FFF2-40B4-BE49-F238E27FC236}">
                <a16:creationId xmlns:a16="http://schemas.microsoft.com/office/drawing/2014/main" id="{F983E1E4-C68B-4DD7-8F80-B294CC6B9AA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94685" y="4277757"/>
            <a:ext cx="590939" cy="590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156;p9" descr="Map with pin outline">
            <a:extLst>
              <a:ext uri="{FF2B5EF4-FFF2-40B4-BE49-F238E27FC236}">
                <a16:creationId xmlns:a16="http://schemas.microsoft.com/office/drawing/2014/main" id="{99AB53CB-C3E3-4FE6-83B1-3FAA5BF5695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815799" y="5062015"/>
            <a:ext cx="673440" cy="673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157;p9" descr="Voice outline">
            <a:extLst>
              <a:ext uri="{FF2B5EF4-FFF2-40B4-BE49-F238E27FC236}">
                <a16:creationId xmlns:a16="http://schemas.microsoft.com/office/drawing/2014/main" id="{861F8558-B375-432E-8E40-AD66CD4C4B17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225917" y="5918147"/>
            <a:ext cx="590939" cy="590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158;p9" descr="Video camera outline">
            <a:extLst>
              <a:ext uri="{FF2B5EF4-FFF2-40B4-BE49-F238E27FC236}">
                <a16:creationId xmlns:a16="http://schemas.microsoft.com/office/drawing/2014/main" id="{8CC48551-233C-422C-9013-92110381F24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3179141" y="6703630"/>
            <a:ext cx="590940" cy="590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0802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6B462F8-4137-439D-BAB5-CE6FF97C7A3D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1BA0B53-9B9D-461C-8CF9-F089566F8578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D0566281-0E7B-4392-B2D1-4C2AAAE3F9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9" name="Google Shape;59;p13">
                <a:extLst>
                  <a:ext uri="{FF2B5EF4-FFF2-40B4-BE49-F238E27FC236}">
                    <a16:creationId xmlns:a16="http://schemas.microsoft.com/office/drawing/2014/main" id="{77B55E68-2ACB-4FDC-8A40-BC2C9DC2AD10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7" name="Google Shape;56;p13">
              <a:extLst>
                <a:ext uri="{FF2B5EF4-FFF2-40B4-BE49-F238E27FC236}">
                  <a16:creationId xmlns:a16="http://schemas.microsoft.com/office/drawing/2014/main" id="{CABB091F-CA69-4232-91BF-3B626B696260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Google Shape;103;p14">
            <a:extLst>
              <a:ext uri="{FF2B5EF4-FFF2-40B4-BE49-F238E27FC236}">
                <a16:creationId xmlns:a16="http://schemas.microsoft.com/office/drawing/2014/main" id="{46625DD2-4BE1-4FEF-B7CC-045BBBD39351}"/>
              </a:ext>
            </a:extLst>
          </p:cNvPr>
          <p:cNvSpPr txBox="1"/>
          <p:nvPr/>
        </p:nvSpPr>
        <p:spPr>
          <a:xfrm>
            <a:off x="281098" y="-12609"/>
            <a:ext cx="13488983" cy="59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1 -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Machine Learning: A Gentle Introduction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sp>
        <p:nvSpPr>
          <p:cNvPr id="15" name="Google Shape;123;p15">
            <a:extLst>
              <a:ext uri="{FF2B5EF4-FFF2-40B4-BE49-F238E27FC236}">
                <a16:creationId xmlns:a16="http://schemas.microsoft.com/office/drawing/2014/main" id="{72CEBD4A-4320-486B-8BD1-FB120FB781CA}"/>
              </a:ext>
            </a:extLst>
          </p:cNvPr>
          <p:cNvSpPr txBox="1"/>
          <p:nvPr/>
        </p:nvSpPr>
        <p:spPr>
          <a:xfrm>
            <a:off x="8677066" y="3951087"/>
            <a:ext cx="9134684" cy="49859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Data Collection: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Gathering data.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Data Processing: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Cleaning and organizing.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Model Training: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Learning from data.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Model Evaluation: 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Testing accuracy.</a:t>
            </a:r>
          </a:p>
          <a:p>
            <a:pPr marL="777240" lvl="1" indent="-388620">
              <a:lnSpc>
                <a:spcPct val="150000"/>
              </a:lnSpc>
              <a:buClr>
                <a:srgbClr val="00A859"/>
              </a:buClr>
              <a:buSzPts val="3600"/>
              <a:buFont typeface="Arial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Deployment:</a:t>
            </a:r>
            <a:r>
              <a:rPr lang="en-US" sz="3600" dirty="0">
                <a:solidFill>
                  <a:schemeClr val="tx1"/>
                </a:solidFill>
                <a:latin typeface="Raleway" panose="020B0503030101060003" pitchFamily="34" charset="0"/>
                <a:ea typeface="Quicksand"/>
                <a:cs typeface="Quicksand"/>
                <a:sym typeface="Quicksand"/>
              </a:rPr>
              <a:t> Applying the model.</a:t>
            </a:r>
          </a:p>
        </p:txBody>
      </p:sp>
      <p:sp>
        <p:nvSpPr>
          <p:cNvPr id="23" name="Google Shape;108;p14">
            <a:extLst>
              <a:ext uri="{FF2B5EF4-FFF2-40B4-BE49-F238E27FC236}">
                <a16:creationId xmlns:a16="http://schemas.microsoft.com/office/drawing/2014/main" id="{0B7D179D-614E-4BE5-8837-046F0DD1D82B}"/>
              </a:ext>
            </a:extLst>
          </p:cNvPr>
          <p:cNvSpPr txBox="1"/>
          <p:nvPr/>
        </p:nvSpPr>
        <p:spPr>
          <a:xfrm>
            <a:off x="561939" y="2808419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dirty="0">
                <a:solidFill>
                  <a:schemeClr val="tx1"/>
                </a:solidFill>
                <a:latin typeface="Raleway Bold" panose="020B0803030101060003" pitchFamily="34" charset="0"/>
                <a:ea typeface="Cormorant Garamond"/>
                <a:cs typeface="Cormorant Garamond"/>
                <a:sym typeface="Cormorant Garamond"/>
              </a:rPr>
              <a:t>Building Blocks of ML Systems</a:t>
            </a:r>
          </a:p>
        </p:txBody>
      </p:sp>
      <p:sp>
        <p:nvSpPr>
          <p:cNvPr id="24" name="Google Shape;108;p14">
            <a:extLst>
              <a:ext uri="{FF2B5EF4-FFF2-40B4-BE49-F238E27FC236}">
                <a16:creationId xmlns:a16="http://schemas.microsoft.com/office/drawing/2014/main" id="{16416446-F093-48A4-B9F2-FA020CEEF889}"/>
              </a:ext>
            </a:extLst>
          </p:cNvPr>
          <p:cNvSpPr txBox="1"/>
          <p:nvPr/>
        </p:nvSpPr>
        <p:spPr>
          <a:xfrm>
            <a:off x="561939" y="1480660"/>
            <a:ext cx="12927300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40006"/>
              </a:lnSpc>
            </a:pPr>
            <a:r>
              <a:rPr lang="en-US" sz="4500" b="1" dirty="0">
                <a:latin typeface="Raleway" panose="020B0503030101060003" pitchFamily="34" charset="0"/>
              </a:rPr>
              <a:t>COMPONENTS OF A TYPICAL ML SYSTEM</a:t>
            </a:r>
            <a:endParaRPr lang="en-US" sz="4500" dirty="0">
              <a:solidFill>
                <a:schemeClr val="tx1"/>
              </a:solidFill>
              <a:latin typeface="Raleway" panose="020B0503030101060003" pitchFamily="34" charset="0"/>
              <a:ea typeface="Cormorant Garamond"/>
              <a:cs typeface="Cormorant Garamond"/>
              <a:sym typeface="Cormorant Garamon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6143" y="4032897"/>
            <a:ext cx="7020921" cy="4920913"/>
          </a:xfrm>
          <a:prstGeom prst="snip2DiagRect">
            <a:avLst/>
          </a:prstGeom>
        </p:spPr>
      </p:pic>
    </p:spTree>
    <p:extLst>
      <p:ext uri="{BB962C8B-B14F-4D97-AF65-F5344CB8AC3E}">
        <p14:creationId xmlns:p14="http://schemas.microsoft.com/office/powerpoint/2010/main" val="683209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0D92AFA-DDA4-405C-849C-FCE3044D3543}"/>
              </a:ext>
            </a:extLst>
          </p:cNvPr>
          <p:cNvGrpSpPr/>
          <p:nvPr/>
        </p:nvGrpSpPr>
        <p:grpSpPr>
          <a:xfrm>
            <a:off x="-261" y="4134"/>
            <a:ext cx="18288261" cy="10274596"/>
            <a:chOff x="-261" y="4134"/>
            <a:chExt cx="18288261" cy="1027459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B37C7D6-0809-46F7-A830-994C4039BCAF}"/>
                </a:ext>
              </a:extLst>
            </p:cNvPr>
            <p:cNvGrpSpPr/>
            <p:nvPr/>
          </p:nvGrpSpPr>
          <p:grpSpPr>
            <a:xfrm>
              <a:off x="-261" y="4134"/>
              <a:ext cx="18288261" cy="10274596"/>
              <a:chOff x="-261" y="4134"/>
              <a:chExt cx="18288261" cy="10274596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BE68F95-D450-47B6-B9BC-045EC067A7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61" y="4134"/>
                <a:ext cx="18288259" cy="10274596"/>
              </a:xfrm>
              <a:prstGeom prst="rect">
                <a:avLst/>
              </a:prstGeom>
            </p:spPr>
          </p:pic>
          <p:sp>
            <p:nvSpPr>
              <p:cNvPr id="15" name="Google Shape;59;p13">
                <a:extLst>
                  <a:ext uri="{FF2B5EF4-FFF2-40B4-BE49-F238E27FC236}">
                    <a16:creationId xmlns:a16="http://schemas.microsoft.com/office/drawing/2014/main" id="{9D0D43C8-BC41-4928-9C6A-5139936E3F97}"/>
                  </a:ext>
                </a:extLst>
              </p:cNvPr>
              <p:cNvSpPr/>
              <p:nvPr/>
            </p:nvSpPr>
            <p:spPr>
              <a:xfrm>
                <a:off x="0" y="9777496"/>
                <a:ext cx="18288000" cy="501234"/>
              </a:xfrm>
              <a:prstGeom prst="rect">
                <a:avLst/>
              </a:prstGeom>
              <a:solidFill>
                <a:srgbClr val="00A859"/>
              </a:solidFill>
              <a:ln w="9525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defTabSz="966788">
                  <a:tabLst>
                    <a:tab pos="8789988" algn="l"/>
                  </a:tabLst>
                  <a:defRPr/>
                </a:pPr>
                <a:r>
                  <a:rPr kumimoji="0" lang="en-US" sz="1600" b="1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Machine Learning Essentials You Always Wanted to Know </a:t>
                </a:r>
                <a:r>
                  <a:rPr lang="en-US" sz="1200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|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Raleway "/>
                    <a:cs typeface="Arial"/>
                    <a:sym typeface="Arial"/>
                  </a:rPr>
                  <a:t>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Paperback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9781636513775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eBook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9781636513782 </a:t>
                </a:r>
                <a:r>
                  <a:rPr kumimoji="0" lang="en-US" b="0" i="0" u="none" strike="noStrike" kern="0" cap="none" spc="0" normalizeH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wis721 Cn BT" panose="020B0506020202030204" pitchFamily="34" charset="0"/>
                    <a:cs typeface="Arial"/>
                    <a:sym typeface="Arial"/>
                  </a:rPr>
                  <a:t>| Hardback ISBN: </a:t>
                </a:r>
                <a:r>
                  <a:rPr lang="en-US" dirty="0">
                    <a:solidFill>
                      <a:schemeClr val="bg1"/>
                    </a:solidFill>
                    <a:latin typeface="Swis721 Cn BT" panose="020B0506020202030204" pitchFamily="34" charset="0"/>
                  </a:rPr>
                  <a:t>9781636513799</a:t>
                </a:r>
                <a:endParaRPr kumimoji="0" lang="en-US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wis721 Cn BT" panose="020B0506020202030204" pitchFamily="34" charset="0"/>
                  <a:cs typeface="Arial"/>
                  <a:sym typeface="Arial"/>
                </a:endParaRPr>
              </a:p>
            </p:txBody>
          </p:sp>
        </p:grpSp>
        <p:sp>
          <p:nvSpPr>
            <p:cNvPr id="13" name="Google Shape;56;p13">
              <a:extLst>
                <a:ext uri="{FF2B5EF4-FFF2-40B4-BE49-F238E27FC236}">
                  <a16:creationId xmlns:a16="http://schemas.microsoft.com/office/drawing/2014/main" id="{5487AB6B-881A-48F9-816C-4FDE3B4900ED}"/>
                </a:ext>
              </a:extLst>
            </p:cNvPr>
            <p:cNvSpPr/>
            <p:nvPr/>
          </p:nvSpPr>
          <p:spPr>
            <a:xfrm>
              <a:off x="-1" y="700066"/>
              <a:ext cx="7444741" cy="142220"/>
            </a:xfrm>
            <a:prstGeom prst="wedgeRectCallout">
              <a:avLst>
                <a:gd name="adj1" fmla="val -20358"/>
                <a:gd name="adj2" fmla="val 44499"/>
              </a:avLst>
            </a:prstGeom>
            <a:solidFill>
              <a:srgbClr val="00A859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2" name="Google Shape;136;p16">
            <a:extLst>
              <a:ext uri="{FF2B5EF4-FFF2-40B4-BE49-F238E27FC236}">
                <a16:creationId xmlns:a16="http://schemas.microsoft.com/office/drawing/2014/main" id="{2B0D2C08-F73E-417A-A103-C5AFEE2ACF82}"/>
              </a:ext>
            </a:extLst>
          </p:cNvPr>
          <p:cNvSpPr txBox="1"/>
          <p:nvPr/>
        </p:nvSpPr>
        <p:spPr>
          <a:xfrm>
            <a:off x="281099" y="4073"/>
            <a:ext cx="12341598" cy="551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3000" i="0" u="none" strike="noStrike" cap="none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Chapter 2 - </a:t>
            </a:r>
            <a:r>
              <a:rPr lang="en-US" sz="3000" dirty="0">
                <a:solidFill>
                  <a:schemeClr val="tx1"/>
                </a:solidFill>
                <a:latin typeface="Raleway Black" panose="020B0A03030101060003" pitchFamily="34" charset="0"/>
                <a:ea typeface="Cormorant Garamond"/>
                <a:cs typeface="Cormorant Garamond"/>
                <a:sym typeface="Cormorant Garamond"/>
              </a:rPr>
              <a:t>Mastering the Fundamentals of Machine Learning</a:t>
            </a:r>
            <a:endParaRPr dirty="0">
              <a:solidFill>
                <a:schemeClr val="tx1"/>
              </a:solidFill>
              <a:latin typeface="Raleway Black" panose="020B0A03030101060003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529851" y="2165823"/>
            <a:ext cx="13280420" cy="6172980"/>
            <a:chOff x="311944" y="1076325"/>
            <a:chExt cx="8733064" cy="2661105"/>
          </a:xfrm>
        </p:grpSpPr>
        <p:sp>
          <p:nvSpPr>
            <p:cNvPr id="28" name="Google Shape;76;p2">
              <a:extLst>
                <a:ext uri="{FF2B5EF4-FFF2-40B4-BE49-F238E27FC236}">
                  <a16:creationId xmlns:a16="http://schemas.microsoft.com/office/drawing/2014/main" id="{7E03F7EE-89D6-4ADC-B450-B967247C6243}"/>
                </a:ext>
              </a:extLst>
            </p:cNvPr>
            <p:cNvSpPr txBox="1">
              <a:spLocks/>
            </p:cNvSpPr>
            <p:nvPr/>
          </p:nvSpPr>
          <p:spPr>
            <a:xfrm>
              <a:off x="311944" y="1076325"/>
              <a:ext cx="8520113" cy="9112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rm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3600" b="0" i="0" u="none" strike="noStrike" cap="none">
                  <a:solidFill>
                    <a:srgbClr val="000000"/>
                  </a:solidFill>
                  <a:latin typeface="Raleway ExtraBold" panose="020B0903030101060003" pitchFamily="34" charset="0"/>
                  <a:ea typeface="Arial"/>
                  <a:cs typeface="Arial"/>
                  <a:sym typeface="Arial"/>
                </a:defRPr>
              </a:lvl1pPr>
              <a:lvl2pPr marR="0" lvl="1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200"/>
                <a:buFont typeface="Arial"/>
                <a:buNone/>
                <a:defRPr sz="5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4400" u="sng" dirty="0">
                  <a:latin typeface="Raleway ExtraBold" panose="020B0003030101060003" pitchFamily="34" charset="0"/>
                </a:rPr>
                <a:t>CHAPTER</a:t>
              </a:r>
              <a:r>
                <a:rPr lang="en-US" sz="4400" b="1" u="sng" dirty="0"/>
                <a:t> </a:t>
              </a:r>
              <a:r>
                <a:rPr lang="en-US" sz="4400" u="sng" dirty="0">
                  <a:latin typeface="Arial Black" panose="020B0A04020102020204" pitchFamily="34" charset="0"/>
                  <a:cs typeface="Arial" panose="020B0604020202020204" pitchFamily="34" charset="0"/>
                </a:rPr>
                <a:t>2</a:t>
              </a:r>
              <a:r>
                <a:rPr lang="en-US" sz="4400" b="1" u="sng" dirty="0"/>
                <a:t>:</a:t>
              </a:r>
            </a:p>
          </p:txBody>
        </p:sp>
        <p:sp>
          <p:nvSpPr>
            <p:cNvPr id="29" name="Google Shape;77;p2">
              <a:extLst>
                <a:ext uri="{FF2B5EF4-FFF2-40B4-BE49-F238E27FC236}">
                  <a16:creationId xmlns:a16="http://schemas.microsoft.com/office/drawing/2014/main" id="{CBA520A3-29B0-4C40-A81A-A6B5F07E5FC8}"/>
                </a:ext>
              </a:extLst>
            </p:cNvPr>
            <p:cNvSpPr txBox="1">
              <a:spLocks/>
            </p:cNvSpPr>
            <p:nvPr/>
          </p:nvSpPr>
          <p:spPr>
            <a:xfrm>
              <a:off x="311944" y="2086865"/>
              <a:ext cx="8733064" cy="16505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>
                <a:buSzPts val="2800"/>
              </a:pPr>
              <a:r>
                <a:rPr lang="en-US" sz="6600" b="1" cap="all" dirty="0"/>
                <a:t>Mastering the Fundamentals of Machine Learning</a:t>
              </a:r>
              <a:endParaRPr lang="en-IN" sz="6400" b="1" cap="all" dirty="0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2741</Words>
  <Application>Microsoft Office PowerPoint</Application>
  <PresentationFormat>Custom</PresentationFormat>
  <Paragraphs>298</Paragraphs>
  <Slides>48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63" baseType="lpstr">
      <vt:lpstr>Calibri</vt:lpstr>
      <vt:lpstr>Gill Sans</vt:lpstr>
      <vt:lpstr>Quicksand</vt:lpstr>
      <vt:lpstr>Cormorant Garamond</vt:lpstr>
      <vt:lpstr>Arial</vt:lpstr>
      <vt:lpstr>Wingdings</vt:lpstr>
      <vt:lpstr>Raleway Black</vt:lpstr>
      <vt:lpstr>Arial Black</vt:lpstr>
      <vt:lpstr>Raleway</vt:lpstr>
      <vt:lpstr>Raleway Bold</vt:lpstr>
      <vt:lpstr>Swis721 Cn BT</vt:lpstr>
      <vt:lpstr>Raleway </vt:lpstr>
      <vt:lpstr>Raleway ExtraBold</vt:lpstr>
      <vt:lpstr>Raleway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HP2</cp:lastModifiedBy>
  <cp:revision>110</cp:revision>
  <dcterms:modified xsi:type="dcterms:W3CDTF">2025-07-10T08:00:35Z</dcterms:modified>
</cp:coreProperties>
</file>