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9"/>
  </p:notesMasterIdLst>
  <p:handoutMasterIdLst>
    <p:handoutMasterId r:id="rId40"/>
  </p:handoutMasterIdLst>
  <p:sldIdLst>
    <p:sldId id="257" r:id="rId2"/>
    <p:sldId id="908" r:id="rId3"/>
    <p:sldId id="426" r:id="rId4"/>
    <p:sldId id="900" r:id="rId5"/>
    <p:sldId id="443" r:id="rId6"/>
    <p:sldId id="911" r:id="rId7"/>
    <p:sldId id="362" r:id="rId8"/>
    <p:sldId id="919" r:id="rId9"/>
    <p:sldId id="932" r:id="rId10"/>
    <p:sldId id="420" r:id="rId11"/>
    <p:sldId id="945" r:id="rId12"/>
    <p:sldId id="425" r:id="rId13"/>
    <p:sldId id="421" r:id="rId14"/>
    <p:sldId id="424" r:id="rId15"/>
    <p:sldId id="373" r:id="rId16"/>
    <p:sldId id="944" r:id="rId17"/>
    <p:sldId id="949" r:id="rId18"/>
    <p:sldId id="929" r:id="rId19"/>
    <p:sldId id="920" r:id="rId20"/>
    <p:sldId id="365" r:id="rId21"/>
    <p:sldId id="954" r:id="rId22"/>
    <p:sldId id="266" r:id="rId23"/>
    <p:sldId id="953" r:id="rId24"/>
    <p:sldId id="310" r:id="rId25"/>
    <p:sldId id="359" r:id="rId26"/>
    <p:sldId id="903" r:id="rId27"/>
    <p:sldId id="453" r:id="rId28"/>
    <p:sldId id="913" r:id="rId29"/>
    <p:sldId id="947" r:id="rId30"/>
    <p:sldId id="744" r:id="rId31"/>
    <p:sldId id="295" r:id="rId32"/>
    <p:sldId id="765" r:id="rId33"/>
    <p:sldId id="399" r:id="rId34"/>
    <p:sldId id="952" r:id="rId35"/>
    <p:sldId id="930" r:id="rId36"/>
    <p:sldId id="943" r:id="rId37"/>
    <p:sldId id="429" r:id="rId3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.Pasche" initials="J" lastIdx="2" clrIdx="0"/>
  <p:cmAuthor id="1" name="Julie Pasche" initials="JP" lastIdx="304" clrIdx="1"/>
  <p:cmAuthor id="2" name="Kimberly Zitnick" initials="KZ" lastIdx="2" clrIdx="2">
    <p:extLst>
      <p:ext uri="{19B8F6BF-5375-455C-9EA6-DF929625EA0E}">
        <p15:presenceInfo xmlns:p15="http://schemas.microsoft.com/office/powerpoint/2012/main" userId="S-1-5-21-145012770-2172889430-2296263792-16694" providerId="AD"/>
      </p:ext>
    </p:extLst>
  </p:cmAuthor>
  <p:cmAuthor id="3" name="Pasche, Julie" initials="PJ" lastIdx="9" clrIdx="3">
    <p:extLst>
      <p:ext uri="{19B8F6BF-5375-455C-9EA6-DF929625EA0E}">
        <p15:presenceInfo xmlns:p15="http://schemas.microsoft.com/office/powerpoint/2012/main" userId="Pasche, Julie" providerId="None"/>
      </p:ext>
    </p:extLst>
  </p:cmAuthor>
  <p:cmAuthor id="4" name="Neil.Gudmestad" initials="N" lastIdx="19" clrIdx="4">
    <p:extLst>
      <p:ext uri="{19B8F6BF-5375-455C-9EA6-DF929625EA0E}">
        <p15:presenceInfo xmlns:p15="http://schemas.microsoft.com/office/powerpoint/2012/main" userId="86e02e46c01c32f6" providerId="Windows Live"/>
      </p:ext>
    </p:extLst>
  </p:cmAuthor>
  <p:cmAuthor id="5" name="Pasche, Julie" initials="PJ [2]" lastIdx="39" clrIdx="5">
    <p:extLst>
      <p:ext uri="{19B8F6BF-5375-455C-9EA6-DF929625EA0E}">
        <p15:presenceInfo xmlns:p15="http://schemas.microsoft.com/office/powerpoint/2012/main" userId="S-1-5-21-145012770-2172889430-2296263792-193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5643"/>
    <a:srgbClr val="FDDF03"/>
    <a:srgbClr val="F9EA29"/>
    <a:srgbClr val="D8C049"/>
    <a:srgbClr val="C6AC3E"/>
    <a:srgbClr val="CBB450"/>
    <a:srgbClr val="DEC000"/>
    <a:srgbClr val="DEA900"/>
    <a:srgbClr val="7A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1" autoAdjust="0"/>
    <p:restoredTop sz="84408" autoAdjust="0"/>
  </p:normalViewPr>
  <p:slideViewPr>
    <p:cSldViewPr snapToGrid="0" snapToObjects="1">
      <p:cViewPr varScale="1">
        <p:scale>
          <a:sx n="54" d="100"/>
          <a:sy n="54" d="100"/>
        </p:scale>
        <p:origin x="408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KRC-FILES\groups\spuds\!MJF\17-18\bruise\varietytemperature.xlsm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ndusbpos-my.sharepoint.com/personal/anna_stasko_ndus_edu/Documents/Documents/manuscripts/post-plant%20pink%20rot%20Venkat%20graphs%20with%20additional%20year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julie.pasche\Desktop\2021\Publications\Potato\Pink%20Rot%20Grower%20Article\post-plant%20pink%20rot%20Venkat%20graphs%20with%20additional%20year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e.pasche\Desktop\2021\Publications\Potato\Pink%20Rot%20Grower%20Article%20-%20Bulletin\Stasko%20et%20al%20post-plant%20pink%20rot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vandalsuidaho.sharepoint.com/sites/KRC-TeamTuber/Shared%20Documents/General/BRUISE/Becka's%20Thesis/Variety%20Bruise-3Heights/Combined%20Years/AllVarietiesCombined/leastsquaredmeans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97608862010875"/>
          <c:y val="6.3750014406474501E-2"/>
          <c:w val="0.79181568413146408"/>
          <c:h val="0.642195542667124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(%) Tuber pink rot</c:v>
                </c:pt>
              </c:strCache>
            </c:strRef>
          </c:tx>
          <c:spPr>
            <a:solidFill>
              <a:srgbClr val="005643"/>
            </a:solidFill>
            <a:ln w="12700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827-4D58-A3FA-51A7C8894B5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9891EA6-89CE-4E55-8547-7D8339D022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827-4D58-A3FA-51A7C8894B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42A614D-D27A-400B-9BFD-CDAF762CA4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827-4D58-A3FA-51A7C8894B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D716BDF-A3CD-4C2E-9CCC-0759C6908E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827-4D58-A3FA-51A7C8894B5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3x;   1.9cm (.75")</c:v>
                </c:pt>
                <c:pt idx="1">
                  <c:v>2x;   2.9cm (1.12")</c:v>
                </c:pt>
                <c:pt idx="2">
                  <c:v>1x;   5.7cm (2.25")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1.8</c:v>
                </c:pt>
                <c:pt idx="1">
                  <c:v>8.1999999999999993</c:v>
                </c:pt>
                <c:pt idx="2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b</c:v>
                  </c:pt>
                  <c:pt idx="1">
                    <c:v>a</c:v>
                  </c:pt>
                  <c:pt idx="2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827-4D58-A3FA-51A7C8894B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33581199"/>
        <c:axId val="1"/>
      </c:barChart>
      <c:catAx>
        <c:axId val="143358119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Irrigation (#/week; amount)</a:t>
                </a:r>
              </a:p>
            </c:rich>
          </c:tx>
          <c:layout>
            <c:manualLayout>
              <c:xMode val="edge"/>
              <c:yMode val="edge"/>
              <c:x val="0.17445103723141264"/>
              <c:y val="0.932853697146183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lang="en-US" dirty="0" smtClean="0"/>
                </a:pPr>
                <a:r>
                  <a:rPr lang="en-US" dirty="0"/>
                  <a:t>Pink Rot (%)</a:t>
                </a:r>
              </a:p>
            </c:rich>
          </c:tx>
          <c:layout>
            <c:manualLayout>
              <c:xMode val="edge"/>
              <c:yMode val="edge"/>
              <c:x val="2.5448155768988589E-4"/>
              <c:y val="0.2455779200205107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33581199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98947368295148"/>
          <c:y val="7.6415284243361054E-2"/>
          <c:w val="0.81347920219305647"/>
          <c:h val="0.72641404009634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summshatter!$B$101</c:f>
              <c:strCache>
                <c:ptCount val="1"/>
                <c:pt idx="0">
                  <c:v>45°F</c:v>
                </c:pt>
              </c:strCache>
            </c:strRef>
          </c:tx>
          <c:spPr>
            <a:solidFill>
              <a:srgbClr val="00564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summshatter!$A$102:$A$107</c:f>
              <c:strCache>
                <c:ptCount val="6"/>
                <c:pt idx="0">
                  <c:v>Bannock</c:v>
                </c:pt>
                <c:pt idx="1">
                  <c:v>CW</c:v>
                </c:pt>
                <c:pt idx="2">
                  <c:v>Payette</c:v>
                </c:pt>
                <c:pt idx="3">
                  <c:v>RB</c:v>
                </c:pt>
                <c:pt idx="4">
                  <c:v>Teton</c:v>
                </c:pt>
                <c:pt idx="5">
                  <c:v>Umatilla</c:v>
                </c:pt>
              </c:strCache>
            </c:strRef>
          </c:cat>
          <c:val>
            <c:numRef>
              <c:f>summshatter!$B$102:$B$107</c:f>
              <c:numCache>
                <c:formatCode>General</c:formatCode>
                <c:ptCount val="6"/>
                <c:pt idx="0">
                  <c:v>58.333333300000007</c:v>
                </c:pt>
                <c:pt idx="1">
                  <c:v>64.166666699999993</c:v>
                </c:pt>
                <c:pt idx="2">
                  <c:v>87.5</c:v>
                </c:pt>
                <c:pt idx="3">
                  <c:v>62.5</c:v>
                </c:pt>
                <c:pt idx="4">
                  <c:v>34.1666667</c:v>
                </c:pt>
                <c:pt idx="5">
                  <c:v>65.833333299999993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E-4D6E-AFC6-B9821547A371}"/>
            </c:ext>
          </c:extLst>
        </c:ser>
        <c:ser>
          <c:idx val="1"/>
          <c:order val="1"/>
          <c:tx>
            <c:strRef>
              <c:f>summshatter!$C$101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summshatter!$A$102:$A$107</c:f>
              <c:strCache>
                <c:ptCount val="6"/>
                <c:pt idx="0">
                  <c:v>Bannock</c:v>
                </c:pt>
                <c:pt idx="1">
                  <c:v>CW</c:v>
                </c:pt>
                <c:pt idx="2">
                  <c:v>Payette</c:v>
                </c:pt>
                <c:pt idx="3">
                  <c:v>RB</c:v>
                </c:pt>
                <c:pt idx="4">
                  <c:v>Teton</c:v>
                </c:pt>
                <c:pt idx="5">
                  <c:v>Umatilla</c:v>
                </c:pt>
              </c:strCache>
            </c:strRef>
          </c:cat>
          <c:val>
            <c:numRef>
              <c:f>summshatter!$C$102:$C$107</c:f>
            </c:numRef>
          </c:val>
          <c:extLst>
            <c:ext xmlns:c16="http://schemas.microsoft.com/office/drawing/2014/chart" uri="{C3380CC4-5D6E-409C-BE32-E72D297353CC}">
              <c16:uniqueId val="{00000001-69AE-4D6E-AFC6-B9821547A371}"/>
            </c:ext>
          </c:extLst>
        </c:ser>
        <c:ser>
          <c:idx val="2"/>
          <c:order val="2"/>
          <c:tx>
            <c:strRef>
              <c:f>summshatter!$D$101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summshatter!$A$102:$A$107</c:f>
              <c:strCache>
                <c:ptCount val="6"/>
                <c:pt idx="0">
                  <c:v>Bannock</c:v>
                </c:pt>
                <c:pt idx="1">
                  <c:v>CW</c:v>
                </c:pt>
                <c:pt idx="2">
                  <c:v>Payette</c:v>
                </c:pt>
                <c:pt idx="3">
                  <c:v>RB</c:v>
                </c:pt>
                <c:pt idx="4">
                  <c:v>Teton</c:v>
                </c:pt>
                <c:pt idx="5">
                  <c:v>Umatilla</c:v>
                </c:pt>
              </c:strCache>
            </c:strRef>
          </c:cat>
          <c:val>
            <c:numRef>
              <c:f>summshatter!$D$102:$D$107</c:f>
            </c:numRef>
          </c:val>
          <c:extLst>
            <c:ext xmlns:c16="http://schemas.microsoft.com/office/drawing/2014/chart" uri="{C3380CC4-5D6E-409C-BE32-E72D297353CC}">
              <c16:uniqueId val="{00000002-69AE-4D6E-AFC6-B9821547A371}"/>
            </c:ext>
          </c:extLst>
        </c:ser>
        <c:ser>
          <c:idx val="3"/>
          <c:order val="3"/>
          <c:tx>
            <c:strRef>
              <c:f>summshatter!$E$101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summshatter!$A$102:$A$107</c:f>
              <c:strCache>
                <c:ptCount val="6"/>
                <c:pt idx="0">
                  <c:v>Bannock</c:v>
                </c:pt>
                <c:pt idx="1">
                  <c:v>CW</c:v>
                </c:pt>
                <c:pt idx="2">
                  <c:v>Payette</c:v>
                </c:pt>
                <c:pt idx="3">
                  <c:v>RB</c:v>
                </c:pt>
                <c:pt idx="4">
                  <c:v>Teton</c:v>
                </c:pt>
                <c:pt idx="5">
                  <c:v>Umatilla</c:v>
                </c:pt>
              </c:strCache>
            </c:strRef>
          </c:cat>
          <c:val>
            <c:numRef>
              <c:f>summshatter!$E$102:$E$107</c:f>
            </c:numRef>
          </c:val>
          <c:extLst>
            <c:ext xmlns:c16="http://schemas.microsoft.com/office/drawing/2014/chart" uri="{C3380CC4-5D6E-409C-BE32-E72D297353CC}">
              <c16:uniqueId val="{00000003-69AE-4D6E-AFC6-B9821547A371}"/>
            </c:ext>
          </c:extLst>
        </c:ser>
        <c:ser>
          <c:idx val="4"/>
          <c:order val="4"/>
          <c:tx>
            <c:strRef>
              <c:f>summshatter!$F$101</c:f>
              <c:strCache>
                <c:ptCount val="1"/>
                <c:pt idx="0">
                  <c:v>55°F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summshatter!$A$102:$A$107</c:f>
              <c:strCache>
                <c:ptCount val="6"/>
                <c:pt idx="0">
                  <c:v>Bannock</c:v>
                </c:pt>
                <c:pt idx="1">
                  <c:v>CW</c:v>
                </c:pt>
                <c:pt idx="2">
                  <c:v>Payette</c:v>
                </c:pt>
                <c:pt idx="3">
                  <c:v>RB</c:v>
                </c:pt>
                <c:pt idx="4">
                  <c:v>Teton</c:v>
                </c:pt>
                <c:pt idx="5">
                  <c:v>Umatilla</c:v>
                </c:pt>
              </c:strCache>
            </c:strRef>
          </c:cat>
          <c:val>
            <c:numRef>
              <c:f>summshatter!$F$102:$F$107</c:f>
              <c:numCache>
                <c:formatCode>General</c:formatCode>
                <c:ptCount val="6"/>
                <c:pt idx="0">
                  <c:v>38.333333300000007</c:v>
                </c:pt>
                <c:pt idx="1">
                  <c:v>46.6666667</c:v>
                </c:pt>
                <c:pt idx="2">
                  <c:v>75.833333299999993</c:v>
                </c:pt>
                <c:pt idx="3">
                  <c:v>44.1666667</c:v>
                </c:pt>
                <c:pt idx="4">
                  <c:v>26.6666667</c:v>
                </c:pt>
                <c:pt idx="5">
                  <c:v>46.6666667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AE-4D6E-AFC6-B9821547A371}"/>
            </c:ext>
          </c:extLst>
        </c:ser>
        <c:ser>
          <c:idx val="5"/>
          <c:order val="5"/>
          <c:tx>
            <c:strRef>
              <c:f>summshatter!$G$101</c:f>
              <c:strCache>
                <c:ptCount val="1"/>
                <c:pt idx="0">
                  <c:v>65°F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summshatter!$A$102:$A$107</c:f>
              <c:strCache>
                <c:ptCount val="6"/>
                <c:pt idx="0">
                  <c:v>Bannock</c:v>
                </c:pt>
                <c:pt idx="1">
                  <c:v>CW</c:v>
                </c:pt>
                <c:pt idx="2">
                  <c:v>Payette</c:v>
                </c:pt>
                <c:pt idx="3">
                  <c:v>RB</c:v>
                </c:pt>
                <c:pt idx="4">
                  <c:v>Teton</c:v>
                </c:pt>
                <c:pt idx="5">
                  <c:v>Umatilla</c:v>
                </c:pt>
              </c:strCache>
            </c:strRef>
          </c:cat>
          <c:val>
            <c:numRef>
              <c:f>summshatter!$G$102:$G$107</c:f>
              <c:numCache>
                <c:formatCode>General</c:formatCode>
                <c:ptCount val="6"/>
                <c:pt idx="0">
                  <c:v>29.1666667</c:v>
                </c:pt>
                <c:pt idx="1">
                  <c:v>48.333333300000007</c:v>
                </c:pt>
                <c:pt idx="2">
                  <c:v>67.5</c:v>
                </c:pt>
                <c:pt idx="3">
                  <c:v>26.296296300000002</c:v>
                </c:pt>
                <c:pt idx="4">
                  <c:v>19.1666667</c:v>
                </c:pt>
                <c:pt idx="5">
                  <c:v>24.1666667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AE-4D6E-AFC6-B9821547A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66048"/>
        <c:axId val="125667584"/>
      </c:barChart>
      <c:catAx>
        <c:axId val="1256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5667584"/>
        <c:crosses val="autoZero"/>
        <c:auto val="1"/>
        <c:lblAlgn val="ctr"/>
        <c:lblOffset val="100"/>
        <c:noMultiLvlLbl val="0"/>
      </c:catAx>
      <c:valAx>
        <c:axId val="125667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Shatter bruise incidence %</a:t>
                </a:r>
              </a:p>
            </c:rich>
          </c:tx>
          <c:layout>
            <c:manualLayout>
              <c:xMode val="edge"/>
              <c:yMode val="edge"/>
              <c:x val="1.6535597038909677E-2"/>
              <c:y val="6.028328246952763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56660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67565245858268"/>
          <c:y val="2.3609466112433749E-2"/>
          <c:w val="0.59684733212403707"/>
          <c:h val="0.1013506354393936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9030100334448"/>
          <c:y val="1.9575856443719411E-2"/>
          <c:w val="0.6700111482720178"/>
          <c:h val="0.86133768352365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39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0000FF" mc:Ignorable="a14" a14:legacySpreadsheetColorIndex="3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948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9948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2D45-4F7A-9948-C17D13BC990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 w="9948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2D45-4F7A-9948-C17D13BC99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9948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2D45-4F7A-9948-C17D13BC9900}"/>
              </c:ext>
            </c:extLst>
          </c:dPt>
          <c:dPt>
            <c:idx val="3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51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FFCC00" mc:Ignorable="a14" a14:legacySpreadsheetColorIndex="51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5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D45-4F7A-9948-C17D13BC9900}"/>
              </c:ext>
            </c:extLst>
          </c:dPt>
          <c:dPt>
            <c:idx val="4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43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FFFF99" mc:Ignorable="a14" a14:legacySpreadsheetColorIndex="43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4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2D45-4F7A-9948-C17D13BC9900}"/>
              </c:ext>
            </c:extLst>
          </c:dPt>
          <c:dPt>
            <c:idx val="5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10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FF0000" mc:Ignorable="a14" a14:legacySpreadsheetColorIndex="10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1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2D45-4F7A-9948-C17D13BC9900}"/>
              </c:ext>
            </c:extLst>
          </c:dPt>
          <c:dPt>
            <c:idx val="6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12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1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D45-4F7A-9948-C17D13BC9900}"/>
              </c:ext>
            </c:extLst>
          </c:dPt>
          <c:dPt>
            <c:idx val="7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12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1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2D45-4F7A-9948-C17D13BC9900}"/>
              </c:ext>
            </c:extLst>
          </c:dPt>
          <c:dPt>
            <c:idx val="8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12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1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D45-4F7A-9948-C17D13BC9900}"/>
              </c:ext>
            </c:extLst>
          </c:dPt>
          <c:dPt>
            <c:idx val="9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15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00FFFF" mc:Ignorable="a14" a14:legacySpreadsheetColorIndex="15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15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D45-4F7A-9948-C17D13BC9900}"/>
              </c:ext>
            </c:extLst>
          </c:dPt>
          <c:dPt>
            <c:idx val="10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15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00FFFF" mc:Ignorable="a14" a14:legacySpreadsheetColorIndex="15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15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D45-4F7A-9948-C17D13BC9900}"/>
              </c:ext>
            </c:extLst>
          </c:dPt>
          <c:dPt>
            <c:idx val="11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15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00FFFF" mc:Ignorable="a14" a14:legacySpreadsheetColorIndex="15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15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D45-4F7A-9948-C17D13BC9900}"/>
              </c:ext>
            </c:extLst>
          </c:dPt>
          <c:dPt>
            <c:idx val="12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11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00FF00" mc:Ignorable="a14" a14:legacySpreadsheetColorIndex="11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1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2D45-4F7A-9948-C17D13BC9900}"/>
              </c:ext>
            </c:extLst>
          </c:dPt>
          <c:dPt>
            <c:idx val="13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15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00FFFF" mc:Ignorable="a14" a14:legacySpreadsheetColorIndex="15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15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D45-4F7A-9948-C17D13BC9900}"/>
              </c:ext>
            </c:extLst>
          </c:dPt>
          <c:dPt>
            <c:idx val="14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11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00FF00" mc:Ignorable="a14" a14:legacySpreadsheetColorIndex="11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1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2D45-4F7A-9948-C17D13BC9900}"/>
              </c:ext>
            </c:extLst>
          </c:dPt>
          <c:dPt>
            <c:idx val="15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40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00CCFF" mc:Ignorable="a14" a14:legacySpreadsheetColorIndex="40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9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D45-4F7A-9948-C17D13BC9900}"/>
              </c:ext>
            </c:extLst>
          </c:dPt>
          <c:cat>
            <c:strRef>
              <c:f>Sheet1!$A$2:$A$5</c:f>
              <c:strCache>
                <c:ptCount val="4"/>
                <c:pt idx="0">
                  <c:v>UTC</c:v>
                </c:pt>
                <c:pt idx="1">
                  <c:v>Storox (2.5)</c:v>
                </c:pt>
                <c:pt idx="2">
                  <c:v>Quadris (0.6)</c:v>
                </c:pt>
                <c:pt idx="3">
                  <c:v>Phostrol (12.8)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99</c:v>
                </c:pt>
                <c:pt idx="2">
                  <c:v>85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D45-4F7A-9948-C17D13BC9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5152479"/>
        <c:axId val="1"/>
      </c:barChart>
      <c:catAx>
        <c:axId val="179515247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4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</c:scaling>
        <c:delete val="0"/>
        <c:axPos val="b"/>
        <c:majorGridlines>
          <c:spPr>
            <a:ln w="248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95152479"/>
        <c:crosses val="autoZero"/>
        <c:crossBetween val="between"/>
      </c:valAx>
      <c:spPr>
        <a:noFill/>
        <a:ln w="9948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7156955268903E-2"/>
          <c:y val="5.5356766264988012E-2"/>
          <c:w val="0.89744965135138521"/>
          <c:h val="0.7604025922943985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Burbank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6B8-40C9-B7B4-0B30038347AF}"/>
                </c:ext>
              </c:extLst>
            </c:dLbl>
            <c:dLbl>
              <c:idx val="1"/>
              <c:layout>
                <c:manualLayout>
                  <c:x val="-2.0400357209317147E-17"/>
                  <c:y val="-1.09615478396040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6B8-40C9-B7B4-0B30038347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6B8-40C9-B7B4-0B30038347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6B8-40C9-B7B4-0B3003834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Field UTC, Postharvest UTC</c:v>
                </c:pt>
                <c:pt idx="1">
                  <c:v>Field UTC, Postharvest TRT</c:v>
                </c:pt>
                <c:pt idx="2">
                  <c:v>Field TRT, Postharvest UTC</c:v>
                </c:pt>
                <c:pt idx="3">
                  <c:v>Field TRT, Postharvest TRT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98</c:v>
                </c:pt>
                <c:pt idx="1">
                  <c:v>9</c:v>
                </c:pt>
                <c:pt idx="2">
                  <c:v>100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D6B8-40C9-B7B4-0B30038347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Ranger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B8-40C9-B7B4-0B30038347AF}"/>
                </c:ext>
              </c:extLst>
            </c:dLbl>
            <c:dLbl>
              <c:idx val="1"/>
              <c:layout>
                <c:manualLayout>
                  <c:x val="4.4510384456692958E-3"/>
                  <c:y val="-1.9182708719307127E-2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def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B8-40C9-B7B4-0B30038347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B8-40C9-B7B4-0B30038347AF}"/>
                </c:ext>
              </c:extLst>
            </c:dLbl>
            <c:dLbl>
              <c:idx val="3"/>
              <c:layout>
                <c:manualLayout>
                  <c:x val="2.2255192228346275E-3"/>
                  <c:y val="-1.0047969444636615E-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B8-40C9-B7B4-0B3003834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Field UTC, Postharvest UTC</c:v>
                </c:pt>
                <c:pt idx="1">
                  <c:v>Field UTC, Postharvest TRT</c:v>
                </c:pt>
                <c:pt idx="2">
                  <c:v>Field TRT, Postharvest UTC</c:v>
                </c:pt>
                <c:pt idx="3">
                  <c:v>Field TRT, Postharvest TRT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100</c:v>
                </c:pt>
                <c:pt idx="1">
                  <c:v>4</c:v>
                </c:pt>
                <c:pt idx="2">
                  <c:v>63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6B8-40C9-B7B4-0B30038347A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Norkotah 278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B8-40C9-B7B4-0B30038347AF}"/>
                </c:ext>
              </c:extLst>
            </c:dLbl>
            <c:dLbl>
              <c:idx val="1"/>
              <c:layout>
                <c:manualLayout>
                  <c:x val="4.4510384456692958E-3"/>
                  <c:y val="-8.2211608797030551E-3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ef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B8-40C9-B7B4-0B30038347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6B8-40C9-B7B4-0B30038347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B8-40C9-B7B4-0B3003834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Field UTC, Postharvest UTC</c:v>
                </c:pt>
                <c:pt idx="1">
                  <c:v>Field UTC, Postharvest TRT</c:v>
                </c:pt>
                <c:pt idx="2">
                  <c:v>Field TRT, Postharvest UTC</c:v>
                </c:pt>
                <c:pt idx="3">
                  <c:v>Field TRT, Postharvest TRT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100</c:v>
                </c:pt>
                <c:pt idx="1">
                  <c:v>2</c:v>
                </c:pt>
                <c:pt idx="2">
                  <c:v>83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6B8-40C9-B7B4-0B30038347AF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Alturas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B8-40C9-B7B4-0B30038347AF}"/>
                </c:ext>
              </c:extLst>
            </c:dLbl>
            <c:dLbl>
              <c:idx val="1"/>
              <c:layout>
                <c:manualLayout>
                  <c:x val="2.2255192228346683E-3"/>
                  <c:y val="1.0701565525540403E-16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ef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B8-40C9-B7B4-0B30038347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B8-40C9-B7B4-0B30038347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B8-40C9-B7B4-0B3003834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Field UTC, Postharvest UTC</c:v>
                </c:pt>
                <c:pt idx="1">
                  <c:v>Field UTC, Postharvest TRT</c:v>
                </c:pt>
                <c:pt idx="2">
                  <c:v>Field TRT, Postharvest UTC</c:v>
                </c:pt>
                <c:pt idx="3">
                  <c:v>Field TRT, Postharvest TRT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100</c:v>
                </c:pt>
                <c:pt idx="1">
                  <c:v>2</c:v>
                </c:pt>
                <c:pt idx="2">
                  <c:v>100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B8-40C9-B7B4-0B30038347A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Umatilla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C8-4209-99FE-82C2C2DB62EA}"/>
                </c:ext>
              </c:extLst>
            </c:dLbl>
            <c:dLbl>
              <c:idx val="1"/>
              <c:layout>
                <c:manualLayout>
                  <c:x val="-8.1601428837268587E-17"/>
                  <c:y val="-3.4310723630464647E-2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def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C8-4209-99FE-82C2C2DB62E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C8-4209-99FE-82C2C2DB62EA}"/>
                </c:ext>
              </c:extLst>
            </c:dLbl>
            <c:dLbl>
              <c:idx val="3"/>
              <c:layout>
                <c:manualLayout>
                  <c:x val="-3.3382788342520026E-3"/>
                  <c:y val="-4.9326965278218324E-2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def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C8-4209-99FE-82C2C2DB6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Field UTC, Postharvest UTC</c:v>
                </c:pt>
                <c:pt idx="1">
                  <c:v>Field UTC, Postharvest TRT</c:v>
                </c:pt>
                <c:pt idx="2">
                  <c:v>Field TRT, Postharvest UTC</c:v>
                </c:pt>
                <c:pt idx="3">
                  <c:v>Field TRT, Postharvest TRT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100</c:v>
                </c:pt>
                <c:pt idx="1">
                  <c:v>4</c:v>
                </c:pt>
                <c:pt idx="2">
                  <c:v>96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68-40DE-9B82-5F50CECD05F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Teton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C8-4209-99FE-82C2C2DB62EA}"/>
                </c:ext>
              </c:extLst>
            </c:dLbl>
            <c:dLbl>
              <c:idx val="1"/>
              <c:layout>
                <c:manualLayout>
                  <c:x val="4.4510384456693365E-3"/>
                  <c:y val="-5.3507827627702014E-17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def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C8-4209-99FE-82C2C2DB62E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C8-4209-99FE-82C2C2DB62E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err="1"/>
                      <a:t>def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C8-4209-99FE-82C2C2DB6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Field UTC, Postharvest UTC</c:v>
                </c:pt>
                <c:pt idx="1">
                  <c:v>Field UTC, Postharvest TRT</c:v>
                </c:pt>
                <c:pt idx="2">
                  <c:v>Field TRT, Postharvest UTC</c:v>
                </c:pt>
                <c:pt idx="3">
                  <c:v>Field TRT, Postharvest TRT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100</c:v>
                </c:pt>
                <c:pt idx="1">
                  <c:v>3.4</c:v>
                </c:pt>
                <c:pt idx="2">
                  <c:v>97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68-40DE-9B82-5F50CECD05F2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Clearwater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C8-4209-99FE-82C2C2DB62EA}"/>
                </c:ext>
              </c:extLst>
            </c:dLbl>
            <c:dLbl>
              <c:idx val="1"/>
              <c:layout>
                <c:manualLayout>
                  <c:x val="5.5637980570865889E-3"/>
                  <c:y val="-1.45932124785525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C8-4209-99FE-82C2C2DB62E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C8-4209-99FE-82C2C2DB62E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C8-4209-99FE-82C2C2DB6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Field UTC, Postharvest UTC</c:v>
                </c:pt>
                <c:pt idx="1">
                  <c:v>Field UTC, Postharvest TRT</c:v>
                </c:pt>
                <c:pt idx="2">
                  <c:v>Field TRT, Postharvest UTC</c:v>
                </c:pt>
                <c:pt idx="3">
                  <c:v>Field TRT, Postharvest TRT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100</c:v>
                </c:pt>
                <c:pt idx="1">
                  <c:v>7</c:v>
                </c:pt>
                <c:pt idx="2">
                  <c:v>96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68-40DE-9B82-5F50CECD05F2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Dakota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C8-4209-99FE-82C2C2DB62EA}"/>
                </c:ext>
              </c:extLst>
            </c:dLbl>
            <c:dLbl>
              <c:idx val="1"/>
              <c:layout>
                <c:manualLayout>
                  <c:x val="8.9020768913386731E-3"/>
                  <c:y val="-5.3507827627702014E-17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def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C8-4209-99FE-82C2C2DB62E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err="1"/>
                      <a:t>def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C8-4209-99FE-82C2C2DB62E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err="1"/>
                      <a:t>ef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C8-4209-99FE-82C2C2DB6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Field UTC, Postharvest UTC</c:v>
                </c:pt>
                <c:pt idx="1">
                  <c:v>Field UTC, Postharvest TRT</c:v>
                </c:pt>
                <c:pt idx="2">
                  <c:v>Field TRT, Postharvest UTC</c:v>
                </c:pt>
                <c:pt idx="3">
                  <c:v>Field TRT, Postharvest TRT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80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68-40DE-9B82-5F50CECD0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413024"/>
        <c:axId val="638411456"/>
      </c:barChart>
      <c:catAx>
        <c:axId val="63841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411456"/>
        <c:crosses val="autoZero"/>
        <c:auto val="1"/>
        <c:lblAlgn val="ctr"/>
        <c:lblOffset val="100"/>
        <c:noMultiLvlLbl val="0"/>
      </c:catAx>
      <c:valAx>
        <c:axId val="6384114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% Tubers Infected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41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35820397794914"/>
          <c:y val="6.2433782972573272E-2"/>
          <c:w val="0.17641796022050865"/>
          <c:h val="0.528062209804888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66834126202975"/>
          <c:y val="7.7925780110819465E-2"/>
          <c:w val="0.85495799841426068"/>
          <c:h val="0.58771872265966751"/>
        </c:manualLayout>
      </c:layout>
      <c:barChart>
        <c:barDir val="col"/>
        <c:grouping val="clustered"/>
        <c:varyColors val="0"/>
        <c:ser>
          <c:idx val="0"/>
          <c:order val="0"/>
          <c:tx>
            <c:v>Sensitive</c:v>
          </c:tx>
          <c:spPr>
            <a:solidFill>
              <a:srgbClr val="00564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'[post-plant pink rot Venkat graphs with additional years.xlsx]MN'!$A$2:$A$10</c:f>
              <c:strCache>
                <c:ptCount val="9"/>
                <c:pt idx="0">
                  <c:v>2001          (n = 276)</c:v>
                </c:pt>
                <c:pt idx="1">
                  <c:v>2002          (n = 89)</c:v>
                </c:pt>
                <c:pt idx="2">
                  <c:v>2003          (n = 31)</c:v>
                </c:pt>
                <c:pt idx="3">
                  <c:v>2004          (n = 52)</c:v>
                </c:pt>
                <c:pt idx="4">
                  <c:v>2005          (n = 227)</c:v>
                </c:pt>
                <c:pt idx="5">
                  <c:v>2006          (n = 275)</c:v>
                </c:pt>
                <c:pt idx="6">
                  <c:v>2007          (n = 237)</c:v>
                </c:pt>
                <c:pt idx="7">
                  <c:v>2008          (n = 585)</c:v>
                </c:pt>
                <c:pt idx="8">
                  <c:v>2014          (n = 15)</c:v>
                </c:pt>
              </c:strCache>
            </c:strRef>
          </c:cat>
          <c:val>
            <c:numRef>
              <c:f>'[post-plant pink rot Venkat graphs with additional years.xlsx]MN'!$F$2:$F$10</c:f>
              <c:numCache>
                <c:formatCode>General</c:formatCode>
                <c:ptCount val="9"/>
                <c:pt idx="0">
                  <c:v>92.3</c:v>
                </c:pt>
                <c:pt idx="1">
                  <c:v>72</c:v>
                </c:pt>
                <c:pt idx="2">
                  <c:v>55</c:v>
                </c:pt>
                <c:pt idx="3">
                  <c:v>72</c:v>
                </c:pt>
                <c:pt idx="4">
                  <c:v>45</c:v>
                </c:pt>
                <c:pt idx="5">
                  <c:v>75</c:v>
                </c:pt>
                <c:pt idx="6">
                  <c:v>60</c:v>
                </c:pt>
                <c:pt idx="7">
                  <c:v>42.4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9-41BF-8A69-31A0C17A1168}"/>
            </c:ext>
          </c:extLst>
        </c:ser>
        <c:ser>
          <c:idx val="1"/>
          <c:order val="1"/>
          <c:tx>
            <c:v>Intermediate</c:v>
          </c:tx>
          <c:spPr>
            <a:solidFill>
              <a:srgbClr val="FFC000"/>
            </a:solidFill>
            <a:ln w="3175">
              <a:solidFill>
                <a:sysClr val="windowText" lastClr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val>
            <c:numRef>
              <c:f>'[post-plant pink rot Venkat graphs with additional years.xlsx]MN'!$G$2:$G$10</c:f>
              <c:numCache>
                <c:formatCode>General</c:formatCode>
                <c:ptCount val="9"/>
                <c:pt idx="0">
                  <c:v>1.2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14.6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9-41BF-8A69-31A0C17A1168}"/>
            </c:ext>
          </c:extLst>
        </c:ser>
        <c:ser>
          <c:idx val="2"/>
          <c:order val="2"/>
          <c:tx>
            <c:v>Insensitive</c:v>
          </c:tx>
          <c:spPr>
            <a:solidFill>
              <a:sysClr val="window" lastClr="FFFFFF">
                <a:lumMod val="50000"/>
              </a:sysClr>
            </a:solidFill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val>
            <c:numRef>
              <c:f>'[post-plant pink rot Venkat graphs with additional years.xlsx]MN'!$H$2:$H$10</c:f>
              <c:numCache>
                <c:formatCode>General</c:formatCode>
                <c:ptCount val="9"/>
                <c:pt idx="0">
                  <c:v>6.5</c:v>
                </c:pt>
                <c:pt idx="1">
                  <c:v>20</c:v>
                </c:pt>
                <c:pt idx="2">
                  <c:v>40</c:v>
                </c:pt>
                <c:pt idx="3">
                  <c:v>20</c:v>
                </c:pt>
                <c:pt idx="4">
                  <c:v>55.1</c:v>
                </c:pt>
                <c:pt idx="5">
                  <c:v>20</c:v>
                </c:pt>
                <c:pt idx="6">
                  <c:v>37</c:v>
                </c:pt>
                <c:pt idx="7">
                  <c:v>42.4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E9-41BF-8A69-31A0C17A1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5691167"/>
        <c:axId val="1242743311"/>
      </c:barChart>
      <c:catAx>
        <c:axId val="11056911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743311"/>
        <c:crosses val="autoZero"/>
        <c:auto val="1"/>
        <c:lblAlgn val="ctr"/>
        <c:lblOffset val="100"/>
        <c:noMultiLvlLbl val="0"/>
      </c:catAx>
      <c:valAx>
        <c:axId val="1242743311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of Isolates (%)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33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69116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268065131939056"/>
          <c:y val="6.134186351706037E-2"/>
          <c:w val="0.46918177749114026"/>
          <c:h val="0.11682404527334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0329858278649"/>
          <c:y val="9.4097404491105277E-2"/>
          <c:w val="0.88721906689738805"/>
          <c:h val="0.60443533100029168"/>
        </c:manualLayout>
      </c:layout>
      <c:barChart>
        <c:barDir val="col"/>
        <c:grouping val="clustered"/>
        <c:varyColors val="0"/>
        <c:ser>
          <c:idx val="0"/>
          <c:order val="0"/>
          <c:tx>
            <c:v>Sensitive</c:v>
          </c:tx>
          <c:spPr>
            <a:solidFill>
              <a:srgbClr val="00564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564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0-B655-442A-8A2D-73CFAC0ADF97}"/>
              </c:ext>
            </c:extLst>
          </c:dPt>
          <c:cat>
            <c:strRef>
              <c:f>ND!$A$2:$A$6</c:f>
              <c:strCache>
                <c:ptCount val="5"/>
                <c:pt idx="0">
                  <c:v>2006 (n = 59)</c:v>
                </c:pt>
                <c:pt idx="1">
                  <c:v>2007 (n = 163)</c:v>
                </c:pt>
                <c:pt idx="2">
                  <c:v>2008 (n = 65)</c:v>
                </c:pt>
                <c:pt idx="3">
                  <c:v>2009 (n = 18)</c:v>
                </c:pt>
                <c:pt idx="4">
                  <c:v>2010 (n = 18)</c:v>
                </c:pt>
              </c:strCache>
            </c:strRef>
          </c:cat>
          <c:val>
            <c:numRef>
              <c:f>ND!$F$2:$F$6</c:f>
              <c:numCache>
                <c:formatCode>General</c:formatCode>
                <c:ptCount val="5"/>
                <c:pt idx="0">
                  <c:v>84.6</c:v>
                </c:pt>
                <c:pt idx="1">
                  <c:v>93.3</c:v>
                </c:pt>
                <c:pt idx="2">
                  <c:v>84.6</c:v>
                </c:pt>
                <c:pt idx="3">
                  <c:v>72.222222222222214</c:v>
                </c:pt>
                <c:pt idx="4">
                  <c:v>77.777777777777786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2-4252-9FB4-7B2C84B0D2EB}"/>
            </c:ext>
          </c:extLst>
        </c:ser>
        <c:ser>
          <c:idx val="1"/>
          <c:order val="1"/>
          <c:tx>
            <c:v>Intermediate</c:v>
          </c:tx>
          <c:spPr>
            <a:solidFill>
              <a:srgbClr val="FFC000"/>
            </a:solidFill>
            <a:ln w="12700">
              <a:solidFill>
                <a:sysClr val="windowText" lastClr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val>
            <c:numRef>
              <c:f>ND!$G$2:$G$6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2-4252-9FB4-7B2C84B0D2EB}"/>
            </c:ext>
          </c:extLst>
        </c:ser>
        <c:ser>
          <c:idx val="2"/>
          <c:order val="2"/>
          <c:tx>
            <c:v>Insensitive</c:v>
          </c:tx>
          <c:spPr>
            <a:solidFill>
              <a:sysClr val="window" lastClr="FFFFFF">
                <a:lumMod val="50000"/>
              </a:sysClr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val>
            <c:numRef>
              <c:f>ND!$H$2:$H$6</c:f>
              <c:numCache>
                <c:formatCode>General</c:formatCode>
                <c:ptCount val="5"/>
                <c:pt idx="0">
                  <c:v>15.4</c:v>
                </c:pt>
                <c:pt idx="1">
                  <c:v>6.7</c:v>
                </c:pt>
                <c:pt idx="2">
                  <c:v>15.4</c:v>
                </c:pt>
                <c:pt idx="3">
                  <c:v>27.777777777777779</c:v>
                </c:pt>
                <c:pt idx="4">
                  <c:v>22.222222222222221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72-4252-9FB4-7B2C84B0D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2861103"/>
        <c:axId val="1241309087"/>
      </c:barChart>
      <c:catAx>
        <c:axId val="12428611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(number of isolates)</a:t>
                </a:r>
              </a:p>
            </c:rich>
          </c:tx>
          <c:layout>
            <c:manualLayout>
              <c:xMode val="edge"/>
              <c:yMode val="edge"/>
              <c:x val="0.39860144761540067"/>
              <c:y val="0.864028721889063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309087"/>
        <c:crosses val="autoZero"/>
        <c:auto val="1"/>
        <c:lblAlgn val="ctr"/>
        <c:lblOffset val="100"/>
        <c:noMultiLvlLbl val="0"/>
      </c:catAx>
      <c:valAx>
        <c:axId val="12413090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Frequency of isolates (%)</a:t>
                </a:r>
              </a:p>
            </c:rich>
          </c:tx>
          <c:layout>
            <c:manualLayout>
              <c:xMode val="edge"/>
              <c:yMode val="edge"/>
              <c:x val="2.4856927583500514E-3"/>
              <c:y val="2.92825896762904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86110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1795968316316"/>
          <c:y val="7.0245751200007672E-2"/>
          <c:w val="0.83752568992541332"/>
          <c:h val="0.75455751777832625"/>
        </c:manualLayout>
      </c:layout>
      <c:lineChart>
        <c:grouping val="standar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Wounded tubers</c:v>
                </c:pt>
              </c:strCache>
            </c:strRef>
          </c:tx>
          <c:spPr>
            <a:ln w="50800">
              <a:solidFill>
                <a:srgbClr val="005643"/>
              </a:solidFill>
              <a:prstDash val="solid"/>
            </a:ln>
          </c:spPr>
          <c:marker>
            <c:symbol val="none"/>
          </c:marker>
          <c:cat>
            <c:numRef>
              <c:f>Sheet1!$B$1:$G$1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39</c:v>
                </c:pt>
                <c:pt idx="2">
                  <c:v>70</c:v>
                </c:pt>
                <c:pt idx="3">
                  <c:v>80</c:v>
                </c:pt>
                <c:pt idx="4">
                  <c:v>80</c:v>
                </c:pt>
                <c:pt idx="5">
                  <c:v>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160-4593-991A-682FD78B3954}"/>
            </c:ext>
          </c:extLst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Non-wounded tubers</c:v>
                </c:pt>
              </c:strCache>
            </c:strRef>
          </c:tx>
          <c:spPr>
            <a:ln w="5080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Sheet1!$B$1:$G$1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29</c:v>
                </c:pt>
                <c:pt idx="4">
                  <c:v>12</c:v>
                </c:pt>
                <c:pt idx="5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160-4593-991A-682FD78B3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0404495"/>
        <c:axId val="1"/>
      </c:lineChart>
      <c:catAx>
        <c:axId val="134040449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(F)</a:t>
                </a:r>
              </a:p>
            </c:rich>
          </c:tx>
          <c:layout>
            <c:manualLayout>
              <c:xMode val="edge"/>
              <c:yMode val="edge"/>
              <c:x val="0.4507936507936508"/>
              <c:y val="0.93764988009592332"/>
            </c:manualLayout>
          </c:layout>
          <c:overlay val="0"/>
          <c:spPr>
            <a:noFill/>
            <a:ln w="2546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7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/>
                </a:pPr>
                <a:r>
                  <a:rPr lang="en-US" dirty="0"/>
                  <a:t>Pink</a:t>
                </a:r>
                <a:r>
                  <a:rPr lang="en-US" baseline="0" dirty="0"/>
                  <a:t> rot (</a:t>
                </a:r>
                <a:r>
                  <a:rPr lang="en-US" dirty="0"/>
                  <a:t>%)</a:t>
                </a:r>
              </a:p>
            </c:rich>
          </c:tx>
          <c:layout>
            <c:manualLayout>
              <c:xMode val="edge"/>
              <c:yMode val="edge"/>
              <c:x val="3.1745722806084931E-3"/>
              <c:y val="0.29428053340389743"/>
            </c:manualLayout>
          </c:layout>
          <c:overlay val="0"/>
          <c:spPr>
            <a:noFill/>
            <a:ln w="25466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40404495"/>
        <c:crosses val="autoZero"/>
        <c:crossBetween val="midCat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917237537002921"/>
          <c:y val="1.5596577724500819E-2"/>
          <c:w val="0.5201442467643923"/>
          <c:h val="0.1763666734249727"/>
        </c:manualLayout>
      </c:layout>
      <c:overlay val="0"/>
      <c:spPr>
        <a:noFill/>
        <a:ln w="25466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20852823484789"/>
          <c:y val="6.3750014406474501E-2"/>
          <c:w val="0.76038735200471552"/>
          <c:h val="0.644763433557238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CWT/A</c:v>
                </c:pt>
              </c:strCache>
            </c:strRef>
          </c:tx>
          <c:spPr>
            <a:solidFill>
              <a:srgbClr val="FFC000"/>
            </a:solidFill>
            <a:ln w="12700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F7-40D9-A2DB-868D62D167C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0CE7194-82F4-4753-8C1A-E49E6871DC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5F7-40D9-A2DB-868D62D167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9B48FC-D5EC-4228-8D9A-8846B9F337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5F7-40D9-A2DB-868D62D167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75DF6BE-A141-49AA-AE9B-45B596353C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5F7-40D9-A2DB-868D62D167C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3x;    1.9cm (.75")</c:v>
                </c:pt>
                <c:pt idx="1">
                  <c:v>2x;    2.9cm (1.12")</c:v>
                </c:pt>
                <c:pt idx="2">
                  <c:v>1x;    5.7cm (2.25")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445</c:v>
                </c:pt>
                <c:pt idx="1">
                  <c:v>375</c:v>
                </c:pt>
                <c:pt idx="2">
                  <c:v>425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a</c:v>
                  </c:pt>
                  <c:pt idx="1">
                    <c:v>b</c:v>
                  </c:pt>
                  <c:pt idx="2">
                    <c:v>ab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95F7-40D9-A2DB-868D62D167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33581199"/>
        <c:axId val="1"/>
      </c:barChart>
      <c:catAx>
        <c:axId val="143358119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Irrigation (#/week; amount)</a:t>
                </a:r>
              </a:p>
            </c:rich>
          </c:tx>
          <c:layout>
            <c:manualLayout>
              <c:xMode val="edge"/>
              <c:yMode val="edge"/>
              <c:x val="0.2363878920133477"/>
              <c:y val="0.932853697146183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lang="en-US" dirty="0" smtClean="0"/>
                </a:pPr>
                <a:r>
                  <a:rPr lang="en-US" dirty="0"/>
                  <a:t>Yield (cwt/a)</a:t>
                </a:r>
              </a:p>
            </c:rich>
          </c:tx>
          <c:layout>
            <c:manualLayout>
              <c:xMode val="edge"/>
              <c:yMode val="edge"/>
              <c:x val="2.5448155768988589E-4"/>
              <c:y val="0.2455779200205107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33581199"/>
        <c:crosses val="autoZero"/>
        <c:crossBetween val="between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77185260550295"/>
          <c:y val="6.3750014406474501E-2"/>
          <c:w val="0.84401983545066772"/>
          <c:h val="0.603677179315416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(%)</c:v>
                </c:pt>
              </c:strCache>
            </c:strRef>
          </c:tx>
          <c:spPr>
            <a:solidFill>
              <a:srgbClr val="005643"/>
            </a:solidFill>
            <a:ln w="12700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DBA-4BBC-B970-3A9FBD4436D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44-459A-8ACF-FAFE202089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44-459A-8ACF-FAFE202089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44-459A-8ACF-FAFE202089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44-459A-8ACF-FAFE202089A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4"/>
                <c:pt idx="0">
                  <c:v>No Pinkeye - Ridomil Applied</c:v>
                </c:pt>
                <c:pt idx="1">
                  <c:v>No Pinkeye - No Ridomil</c:v>
                </c:pt>
                <c:pt idx="2">
                  <c:v>No pinkeye visible - Ridomil Applied</c:v>
                </c:pt>
                <c:pt idx="3">
                  <c:v>Pinkeye visible - Ridomil Applied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5.6</c:v>
                </c:pt>
                <c:pt idx="1">
                  <c:v>15.6</c:v>
                </c:pt>
                <c:pt idx="2">
                  <c:v>21.9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A-4BBC-B970-3A9FBD443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3581199"/>
        <c:axId val="1"/>
      </c:barChart>
      <c:catAx>
        <c:axId val="143358119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</a:t>
                </a:r>
              </a:p>
            </c:rich>
          </c:tx>
          <c:layout>
            <c:manualLayout>
              <c:xMode val="edge"/>
              <c:yMode val="edge"/>
              <c:x val="0.43650793650793651"/>
              <c:y val="0.9328537170263788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lang="en-US" dirty="0" smtClean="0"/>
                </a:pPr>
                <a:r>
                  <a:rPr lang="en-US" dirty="0"/>
                  <a:t>Pink Rot (%)</a:t>
                </a:r>
              </a:p>
            </c:rich>
          </c:tx>
          <c:layout>
            <c:manualLayout>
              <c:xMode val="edge"/>
              <c:yMode val="edge"/>
              <c:x val="2.5448155768988589E-4"/>
              <c:y val="0.2455779200205107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33581199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9045750906578"/>
          <c:y val="0.13773862740670659"/>
          <c:w val="0.85452651567847304"/>
          <c:h val="0.696765938623066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'Yield Graph - Fig 4'!$B$2</c:f>
              <c:strCache>
                <c:ptCount val="1"/>
                <c:pt idx="0">
                  <c:v>Non-inoculated</c:v>
                </c:pt>
              </c:strCache>
            </c:strRef>
          </c:tx>
          <c:spPr>
            <a:solidFill>
              <a:srgbClr val="00564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('Yield Graph - Fig 4'!$A$2,'Yield Graph - Fig 4'!$A$6,'Yield Graph - Fig 4'!$A$10)</c:f>
              <c:strCache>
                <c:ptCount val="3"/>
                <c:pt idx="0">
                  <c:v>Non-treated</c:v>
                </c:pt>
                <c:pt idx="1">
                  <c:v>Ridomil® in-furrow</c:v>
                </c:pt>
                <c:pt idx="2">
                  <c:v>Phostrol® 2 foliar</c:v>
                </c:pt>
              </c:strCache>
            </c:strRef>
          </c:cat>
          <c:val>
            <c:numRef>
              <c:f>('Yield Graph - Fig 4'!$F$2,'Yield Graph - Fig 4'!$F$6,'Yield Graph - Fig 4'!$F$10)</c:f>
              <c:numCache>
                <c:formatCode>0.0</c:formatCode>
                <c:ptCount val="3"/>
                <c:pt idx="0">
                  <c:v>6.7584</c:v>
                </c:pt>
                <c:pt idx="1">
                  <c:v>2.2021000000000002</c:v>
                </c:pt>
                <c:pt idx="2">
                  <c:v>2.4192999999999998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C0-47B2-B622-88B355969C3C}"/>
            </c:ext>
          </c:extLst>
        </c:ser>
        <c:ser>
          <c:idx val="0"/>
          <c:order val="1"/>
          <c:tx>
            <c:strRef>
              <c:f>'Yield Graph - Fig 4'!$B$3</c:f>
              <c:strCache>
                <c:ptCount val="1"/>
                <c:pt idx="0">
                  <c:v>25% insensitive</c:v>
                </c:pt>
              </c:strCache>
            </c:strRef>
          </c:tx>
          <c:spPr>
            <a:solidFill>
              <a:srgbClr val="FFC000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('Yield Graph - Fig 4'!$A$2,'Yield Graph - Fig 4'!$A$6,'Yield Graph - Fig 4'!$A$10)</c:f>
              <c:strCache>
                <c:ptCount val="3"/>
                <c:pt idx="0">
                  <c:v>Non-treated</c:v>
                </c:pt>
                <c:pt idx="1">
                  <c:v>Ridomil® in-furrow</c:v>
                </c:pt>
                <c:pt idx="2">
                  <c:v>Phostrol® 2 foliar</c:v>
                </c:pt>
              </c:strCache>
            </c:strRef>
          </c:cat>
          <c:val>
            <c:numRef>
              <c:f>('Yield Graph - Fig 4'!$F$3,'Yield Graph - Fig 4'!$F$7,'Yield Graph - Fig 4'!$F$11)</c:f>
              <c:numCache>
                <c:formatCode>0.0</c:formatCode>
                <c:ptCount val="3"/>
                <c:pt idx="0">
                  <c:v>10.767200000000001</c:v>
                </c:pt>
                <c:pt idx="1">
                  <c:v>6.9059999999999997</c:v>
                </c:pt>
                <c:pt idx="2">
                  <c:v>3.3675999999999999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C0-47B2-B622-88B355969C3C}"/>
            </c:ext>
          </c:extLst>
        </c:ser>
        <c:ser>
          <c:idx val="1"/>
          <c:order val="2"/>
          <c:tx>
            <c:strRef>
              <c:f>'Yield Graph - Fig 4'!$B$4</c:f>
              <c:strCache>
                <c:ptCount val="1"/>
                <c:pt idx="0">
                  <c:v>50% insensitive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('Yield Graph - Fig 4'!$A$2,'Yield Graph - Fig 4'!$A$6,'Yield Graph - Fig 4'!$A$10)</c:f>
              <c:strCache>
                <c:ptCount val="3"/>
                <c:pt idx="0">
                  <c:v>Non-treated</c:v>
                </c:pt>
                <c:pt idx="1">
                  <c:v>Ridomil® in-furrow</c:v>
                </c:pt>
                <c:pt idx="2">
                  <c:v>Phostrol® 2 foliar</c:v>
                </c:pt>
              </c:strCache>
            </c:strRef>
          </c:cat>
          <c:val>
            <c:numRef>
              <c:f>('Yield Graph - Fig 4'!$F$4,'Yield Graph - Fig 4'!$F$8,'Yield Graph - Fig 4'!$F$12)</c:f>
              <c:numCache>
                <c:formatCode>0.0</c:formatCode>
                <c:ptCount val="3"/>
                <c:pt idx="0">
                  <c:v>9.4823000000000004</c:v>
                </c:pt>
                <c:pt idx="1">
                  <c:v>10.349399999999999</c:v>
                </c:pt>
                <c:pt idx="2">
                  <c:v>5.3964999999999996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C0-47B2-B622-88B355969C3C}"/>
            </c:ext>
          </c:extLst>
        </c:ser>
        <c:ser>
          <c:idx val="3"/>
          <c:order val="3"/>
          <c:tx>
            <c:strRef>
              <c:f>'Yield Graph - Fig 4'!$B$5</c:f>
              <c:strCache>
                <c:ptCount val="1"/>
                <c:pt idx="0">
                  <c:v>75% insensitive</c:v>
                </c:pt>
              </c:strCache>
            </c:strRef>
          </c:tx>
          <c:spPr>
            <a:solidFill>
              <a:schemeClr val="accent3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('Yield Graph - Fig 4'!$A$2,'Yield Graph - Fig 4'!$A$6,'Yield Graph - Fig 4'!$A$10)</c:f>
              <c:strCache>
                <c:ptCount val="3"/>
                <c:pt idx="0">
                  <c:v>Non-treated</c:v>
                </c:pt>
                <c:pt idx="1">
                  <c:v>Ridomil® in-furrow</c:v>
                </c:pt>
                <c:pt idx="2">
                  <c:v>Phostrol® 2 foliar</c:v>
                </c:pt>
              </c:strCache>
            </c:strRef>
          </c:cat>
          <c:val>
            <c:numRef>
              <c:f>('Yield Graph - Fig 4'!$F$5,'Yield Graph - Fig 4'!$F$9,'Yield Graph - Fig 4'!$F$13)</c:f>
              <c:numCache>
                <c:formatCode>0.0</c:formatCode>
                <c:ptCount val="3"/>
                <c:pt idx="0">
                  <c:v>10.497199999999999</c:v>
                </c:pt>
                <c:pt idx="1">
                  <c:v>12.2347</c:v>
                </c:pt>
                <c:pt idx="2">
                  <c:v>2.6352000000000002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C0-47B2-B622-88B355969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0583167"/>
        <c:axId val="1624659567"/>
      </c:barChart>
      <c:catAx>
        <c:axId val="17905831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4659567"/>
        <c:crosses val="autoZero"/>
        <c:auto val="1"/>
        <c:lblAlgn val="ctr"/>
        <c:lblOffset val="100"/>
        <c:noMultiLvlLbl val="0"/>
      </c:catAx>
      <c:valAx>
        <c:axId val="16246595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Tuber rot at harvest (%)</a:t>
                </a:r>
              </a:p>
            </c:rich>
          </c:tx>
          <c:layout>
            <c:manualLayout>
              <c:xMode val="edge"/>
              <c:yMode val="edge"/>
              <c:x val="8.0952665671616582E-3"/>
              <c:y val="0.10575933419126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0583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454238355380483"/>
          <c:y val="0"/>
          <c:w val="0.65647445186357323"/>
          <c:h val="0.19406630843984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31597191878588"/>
          <c:y val="3.4071714420342264E-2"/>
          <c:w val="0.70684564071193456"/>
          <c:h val="0.48932824615438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564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C06579F-9CD4-46B6-BB8D-D7D09D3E39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FDB-4F07-98EA-95149B78CE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CC0AC23-03DB-4E26-9EBA-B64EFF0EAD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FDB-4F07-98EA-95149B78CEB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4FB81B6-A08D-44D7-9BD4-214CB63CAE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7FDB-4F07-98EA-95149B78CE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C736033-7645-4D00-B1A8-1407082F0B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7FDB-4F07-98EA-95149B78CE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8F6AFC8-3B54-420D-A6AB-F921A664E1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7FDB-4F07-98EA-95149B78CEB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C5DE3A3-05F8-48A7-AF26-5865D74A53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7FDB-4F07-98EA-95149B78CE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Sheet1!$B$2:$B$7</c:f>
              <c:strCache>
                <c:ptCount val="6"/>
                <c:pt idx="0">
                  <c:v>NT / Non-inoc</c:v>
                </c:pt>
                <c:pt idx="1">
                  <c:v>NT / Inoculated</c:v>
                </c:pt>
                <c:pt idx="2">
                  <c:v>Revus 2.09 SC (8 oz IF)</c:v>
                </c:pt>
                <c:pt idx="3">
                  <c:v>Orondis Gold DC (28 oz IF)</c:v>
                </c:pt>
                <c:pt idx="4">
                  <c:v>Ridomil Gold (6.1 oz IF)</c:v>
                </c:pt>
                <c:pt idx="5">
                  <c:v>Phostrol (3 x 7 pt/a)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0.56999999999999995</c:v>
                </c:pt>
                <c:pt idx="1">
                  <c:v>2.02</c:v>
                </c:pt>
                <c:pt idx="2">
                  <c:v>1</c:v>
                </c:pt>
                <c:pt idx="3">
                  <c:v>0.67</c:v>
                </c:pt>
                <c:pt idx="4">
                  <c:v>0.73</c:v>
                </c:pt>
                <c:pt idx="5">
                  <c:v>0.83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Sheet1!$D$2:$D$7</c15:f>
                <c15:dlblRangeCache>
                  <c:ptCount val="6"/>
                  <c:pt idx="0">
                    <c:v>b</c:v>
                  </c:pt>
                  <c:pt idx="1">
                    <c:v>a</c:v>
                  </c:pt>
                  <c:pt idx="2">
                    <c:v>b</c:v>
                  </c:pt>
                  <c:pt idx="3">
                    <c:v>b</c:v>
                  </c:pt>
                  <c:pt idx="4">
                    <c:v>b</c:v>
                  </c:pt>
                  <c:pt idx="5">
                    <c:v>b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7FDB-4F07-98EA-95149B78CE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1606895"/>
        <c:axId val="1152795775"/>
      </c:barChart>
      <c:catAx>
        <c:axId val="11516068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95775"/>
        <c:crosses val="autoZero"/>
        <c:auto val="1"/>
        <c:lblAlgn val="ctr"/>
        <c:lblOffset val="100"/>
        <c:noMultiLvlLbl val="0"/>
      </c:catAx>
      <c:valAx>
        <c:axId val="1152795775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Tuber rot at harvest (%)</a:t>
                </a:r>
              </a:p>
            </c:rich>
          </c:tx>
          <c:layout>
            <c:manualLayout>
              <c:xMode val="edge"/>
              <c:yMode val="edge"/>
              <c:x val="4.3179012206254318E-3"/>
              <c:y val="5.554804423544653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60689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703020769611698"/>
          <c:y val="6.6955357842954047E-2"/>
          <c:w val="0.20897899734917999"/>
          <c:h val="6.5429643846176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3826075383621"/>
          <c:y val="3.4071714420342264E-2"/>
          <c:w val="0.85486173924616382"/>
          <c:h val="0.474858696300334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9821222-E7D2-4A64-ADC4-2706FB590B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5C1-41F3-BD4A-91C7F122ED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E5A87B1-73A1-4774-9EF4-CE36A701F1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5C1-41F3-BD4A-91C7F122ED1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A165D9-152F-4751-982B-80DD4AA58C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5C1-41F3-BD4A-91C7F122ED1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E53B1A-B379-4F26-AA51-029E56335D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5C1-41F3-BD4A-91C7F122ED1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FD88603-694E-4271-BCC4-8B451EA826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5C1-41F3-BD4A-91C7F122ED1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D1C6390-0A4B-4193-B87C-B5CF94D4E2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5C1-41F3-BD4A-91C7F122ED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Sheet1!$B$2:$B$7</c:f>
              <c:strCache>
                <c:ptCount val="6"/>
                <c:pt idx="0">
                  <c:v>NT / Non-inoc</c:v>
                </c:pt>
                <c:pt idx="1">
                  <c:v>NT / Inoculated</c:v>
                </c:pt>
                <c:pt idx="2">
                  <c:v>Revus 2.09 SC (8 oz IF)</c:v>
                </c:pt>
                <c:pt idx="3">
                  <c:v>Orondis Gold DC (28 oz IF)</c:v>
                </c:pt>
                <c:pt idx="4">
                  <c:v>Ridomil Gold(6.1 oz IF)</c:v>
                </c:pt>
                <c:pt idx="5">
                  <c:v>Phostrol (3 x 7 pt/a)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1.1000000000000001</c:v>
                </c:pt>
                <c:pt idx="1">
                  <c:v>14.2</c:v>
                </c:pt>
                <c:pt idx="2">
                  <c:v>1.6</c:v>
                </c:pt>
                <c:pt idx="3">
                  <c:v>1.2</c:v>
                </c:pt>
                <c:pt idx="4">
                  <c:v>6.5</c:v>
                </c:pt>
                <c:pt idx="5">
                  <c:v>5.6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Sheet1!$D$2:$D$7</c15:f>
                <c15:dlblRangeCache>
                  <c:ptCount val="6"/>
                  <c:pt idx="0">
                    <c:v>c</c:v>
                  </c:pt>
                  <c:pt idx="1">
                    <c:v>a</c:v>
                  </c:pt>
                  <c:pt idx="2">
                    <c:v>c</c:v>
                  </c:pt>
                  <c:pt idx="3">
                    <c:v>c</c:v>
                  </c:pt>
                  <c:pt idx="4">
                    <c:v>b</c:v>
                  </c:pt>
                  <c:pt idx="5">
                    <c:v>b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5C1-41F3-BD4A-91C7F122ED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1606895"/>
        <c:axId val="1152795775"/>
      </c:barChart>
      <c:catAx>
        <c:axId val="11516068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95775"/>
        <c:crosses val="autoZero"/>
        <c:auto val="1"/>
        <c:lblAlgn val="ctr"/>
        <c:lblOffset val="100"/>
        <c:noMultiLvlLbl val="0"/>
      </c:catAx>
      <c:valAx>
        <c:axId val="1152795775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60689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666005256278095"/>
          <c:y val="6.4859853421814093E-2"/>
          <c:w val="0.20651917583475426"/>
          <c:h val="6.3383103754752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1187801598939"/>
          <c:y val="4.5730383528678281E-2"/>
          <c:w val="0.85900670665804446"/>
          <c:h val="0.80210493972845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Non-treated</c:v>
                </c:pt>
              </c:strCache>
            </c:strRef>
          </c:tx>
          <c:spPr>
            <a:solidFill>
              <a:srgbClr val="00564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82A139D-AF9A-494A-84B0-52E36428D0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FC7-4439-AC5C-B7007D5F5F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3FEC2D5-0D38-4668-90C6-E8366C326D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FC7-4439-AC5C-B7007D5F5F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(Sheet1!$B$1,Sheet1!$D$1)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(Sheet1!$B$2,Sheet1!$D$2)</c:f>
              <c:numCache>
                <c:formatCode>General</c:formatCode>
                <c:ptCount val="2"/>
                <c:pt idx="0">
                  <c:v>73</c:v>
                </c:pt>
                <c:pt idx="1">
                  <c:v>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(Sheet1!$C$2,Sheet1!$E$2)</c15:f>
                <c15:dlblRangeCache>
                  <c:ptCount val="2"/>
                  <c:pt idx="0">
                    <c:v>a</c:v>
                  </c:pt>
                  <c:pt idx="1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F40E-4C59-B497-67017277D9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 hrs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04282DE-2C9F-48C7-BE17-8102FF54A8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FC7-4439-AC5C-B7007D5F5F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5E7AA9A-9E99-463D-BB16-BF9EF07E46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FC7-4439-AC5C-B7007D5F5F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(Sheet1!$B$1,Sheet1!$D$1)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(Sheet1!$B$3,Sheet1!$D$3)</c:f>
              <c:numCache>
                <c:formatCode>General</c:formatCode>
                <c:ptCount val="2"/>
                <c:pt idx="0">
                  <c:v>54</c:v>
                </c:pt>
                <c:pt idx="1">
                  <c:v>62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(Sheet1!$C$3,Sheet1!$E$3)</c15:f>
                <c15:dlblRangeCache>
                  <c:ptCount val="2"/>
                  <c:pt idx="0">
                    <c:v>b</c:v>
                  </c:pt>
                  <c:pt idx="1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5E28-462B-8D04-11A9AC9745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12 hrs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2CA3C4E-815E-4510-97EB-63C6CDD1BC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FC7-4439-AC5C-B7007D5F5F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9FE246A-5648-4CF7-9995-A25EBCC32D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FC7-4439-AC5C-B7007D5F5F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(Sheet1!$B$1,Sheet1!$D$1)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(Sheet1!$B$4,Sheet1!$D$4)</c:f>
              <c:numCache>
                <c:formatCode>General</c:formatCode>
                <c:ptCount val="2"/>
                <c:pt idx="0">
                  <c:v>32</c:v>
                </c:pt>
                <c:pt idx="1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(Sheet1!$C$4,Sheet1!$E$4)</c15:f>
                <c15:dlblRangeCache>
                  <c:ptCount val="2"/>
                  <c:pt idx="0">
                    <c:v>c</c:v>
                  </c:pt>
                  <c:pt idx="1">
                    <c:v>b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DFC7-4439-AC5C-B7007D5F5FC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24 hrs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1B8C62A-217A-4F51-A347-0132060B25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FC7-4439-AC5C-B7007D5F5F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7737DA4-014A-4EA7-AEA0-6C5EB70DDE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FC7-4439-AC5C-B7007D5F5F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(Sheet1!$B$1,Sheet1!$D$1)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(Sheet1!$B$5,Sheet1!$D$5)</c:f>
              <c:numCache>
                <c:formatCode>General</c:formatCode>
                <c:ptCount val="2"/>
                <c:pt idx="0">
                  <c:v>31</c:v>
                </c:pt>
                <c:pt idx="1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(Sheet1!$C$5,Sheet1!$E$5)</c15:f>
                <c15:dlblRangeCache>
                  <c:ptCount val="2"/>
                  <c:pt idx="0">
                    <c:v>c</c:v>
                  </c:pt>
                  <c:pt idx="1">
                    <c:v>b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FC7-4439-AC5C-B7007D5F5FC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48 hrs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B5BA38F-6133-4B1B-A9DA-2CD0E0954F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FC7-4439-AC5C-B7007D5F5F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A2ECCDE-1BE5-4944-A1E3-63D18E6796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FC7-4439-AC5C-B7007D5F5F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(Sheet1!$B$1,Sheet1!$D$1)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(Sheet1!$B$6,Sheet1!$D$6)</c:f>
              <c:numCache>
                <c:formatCode>General</c:formatCode>
                <c:ptCount val="2"/>
                <c:pt idx="0">
                  <c:v>30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(Sheet1!$C$6,Sheet1!$E$6)</c15:f>
                <c15:dlblRangeCache>
                  <c:ptCount val="2"/>
                  <c:pt idx="0">
                    <c:v>c</c:v>
                  </c:pt>
                  <c:pt idx="1">
                    <c:v>b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DFC7-4439-AC5C-B7007D5F5F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1606895"/>
        <c:axId val="1152795775"/>
      </c:barChart>
      <c:catAx>
        <c:axId val="11516068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795775"/>
        <c:crosses val="autoZero"/>
        <c:auto val="1"/>
        <c:lblAlgn val="ctr"/>
        <c:lblOffset val="100"/>
        <c:noMultiLvlLbl val="0"/>
      </c:catAx>
      <c:valAx>
        <c:axId val="11527957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Tuber rot at harvest (%)</a:t>
                </a:r>
              </a:p>
            </c:rich>
          </c:tx>
          <c:layout>
            <c:manualLayout>
              <c:xMode val="edge"/>
              <c:yMode val="edge"/>
              <c:x val="1.0202052248249553E-2"/>
              <c:y val="0.1276750368486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60689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494708491860819"/>
          <c:y val="9.7054331708135437E-4"/>
          <c:w val="0.74708644756080511"/>
          <c:h val="7.9518139352620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3427569768029"/>
          <c:y val="0.10482901404742516"/>
          <c:w val="0.85186849920961094"/>
          <c:h val="0.7798470501618148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Eye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68-4566-993B-5346EB32FD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68-4566-993B-5346EB32FDE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Pink Rot</c:v>
                </c:pt>
                <c:pt idx="1">
                  <c:v>Leak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85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FC3-ABFF-7CCB1B201D62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Wound</c:v>
                </c:pt>
              </c:strCache>
            </c:strRef>
          </c:tx>
          <c:spPr>
            <a:solidFill>
              <a:srgbClr val="00564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68-4566-993B-5346EB32FD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68-4566-993B-5346EB32FDE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Pink Rot</c:v>
                </c:pt>
                <c:pt idx="1">
                  <c:v>Leak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100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FC3-ABFF-7CCB1B201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14560"/>
        <c:axId val="35716480"/>
      </c:barChart>
      <c:catAx>
        <c:axId val="3571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716480"/>
        <c:crosses val="autoZero"/>
        <c:auto val="1"/>
        <c:lblAlgn val="ctr"/>
        <c:lblOffset val="100"/>
        <c:noMultiLvlLbl val="0"/>
      </c:catAx>
      <c:valAx>
        <c:axId val="35716480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Infection (%)</a:t>
                </a:r>
              </a:p>
            </c:rich>
          </c:tx>
          <c:layout>
            <c:manualLayout>
              <c:xMode val="edge"/>
              <c:yMode val="edge"/>
              <c:x val="2.8855435133660606E-3"/>
              <c:y val="0.2824089467141955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5714560"/>
        <c:crosses val="autoZero"/>
        <c:crossBetween val="between"/>
        <c:majorUnit val="20"/>
        <c:minorUnit val="2"/>
      </c:valAx>
    </c:plotArea>
    <c:legend>
      <c:legendPos val="t"/>
      <c:layout>
        <c:manualLayout>
          <c:xMode val="edge"/>
          <c:yMode val="edge"/>
          <c:x val="0.52390957850431874"/>
          <c:y val="0.1425925925925926"/>
          <c:w val="0.44271134061114398"/>
          <c:h val="4.797944006999125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00459317585302"/>
          <c:y val="5.1342592592592592E-2"/>
          <c:w val="0.81943985126859142"/>
          <c:h val="0.43461654779513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'Varietybyheight graphs'!$I$57</c:f>
              <c:strCache>
                <c:ptCount val="1"/>
                <c:pt idx="0">
                  <c:v>3 inch</c:v>
                </c:pt>
              </c:strCache>
            </c:strRef>
          </c:tx>
          <c:spPr>
            <a:solidFill>
              <a:srgbClr val="00564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strRef>
                  <c:f>'Varietybyheight graphs'!$J$2</c:f>
                  <c:strCache>
                    <c:ptCount val="1"/>
                    <c:pt idx="0">
                      <c:v>a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{BC5C4ECC-9189-4649-8465-A23F179B91EB}</c15:txfldGUID>
                      <c15:f>'Varietybyheight graphs'!$J$2</c15:f>
                      <c15:dlblFieldTableCache>
                        <c:ptCount val="1"/>
                        <c:pt idx="0">
                          <c:v>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DD97-46A7-B129-F6EBADAE0FEB}"/>
                </c:ext>
              </c:extLst>
            </c:dLbl>
            <c:dLbl>
              <c:idx val="1"/>
              <c:tx>
                <c:strRef>
                  <c:f>'Varietybyheight graphs'!$J$3</c:f>
                  <c:strCache>
                    <c:ptCount val="1"/>
                    <c:pt idx="0">
                      <c:v>a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{D6B5BCDA-9FEE-4BEF-8F59-3FD274A3DF97}</c15:txfldGUID>
                      <c15:f>'Varietybyheight graphs'!$J$3</c15:f>
                      <c15:dlblFieldTableCache>
                        <c:ptCount val="1"/>
                        <c:pt idx="0">
                          <c:v>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DD97-46A7-B129-F6EBADAE0FEB}"/>
                </c:ext>
              </c:extLst>
            </c:dLbl>
            <c:dLbl>
              <c:idx val="2"/>
              <c:tx>
                <c:strRef>
                  <c:f>'Varietybyheight graphs'!$J$4</c:f>
                  <c:strCache>
                    <c:ptCount val="1"/>
                    <c:pt idx="0">
                      <c:v>a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{36235A60-3DEF-4FDA-AF1A-D8A3050C2570}</c15:txfldGUID>
                      <c15:f>'Varietybyheight graphs'!$J$4</c15:f>
                      <c15:dlblFieldTableCache>
                        <c:ptCount val="1"/>
                        <c:pt idx="0">
                          <c:v>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DD97-46A7-B129-F6EBADAE0FEB}"/>
                </c:ext>
              </c:extLst>
            </c:dLbl>
            <c:dLbl>
              <c:idx val="3"/>
              <c:tx>
                <c:strRef>
                  <c:f>'Varietybyheight graphs'!$J$5</c:f>
                  <c:strCache>
                    <c:ptCount val="1"/>
                    <c:pt idx="0">
                      <c:v>a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{C31CED52-3174-48D2-94CD-45A64F23AA4E}</c15:txfldGUID>
                      <c15:f>'Varietybyheight graphs'!$J$5</c15:f>
                      <c15:dlblFieldTableCache>
                        <c:ptCount val="1"/>
                        <c:pt idx="0">
                          <c:v>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DD97-46A7-B129-F6EBADAE0FEB}"/>
                </c:ext>
              </c:extLst>
            </c:dLbl>
            <c:dLbl>
              <c:idx val="4"/>
              <c:tx>
                <c:strRef>
                  <c:f>'Varietybyheight graphs'!$J$6</c:f>
                  <c:strCache>
                    <c:ptCount val="1"/>
                    <c:pt idx="0">
                      <c:v>a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{56776C26-69C9-4216-90DE-46978DA1752E}</c15:txfldGUID>
                      <c15:f>'Varietybyheight graphs'!$J$6</c15:f>
                      <c15:dlblFieldTableCache>
                        <c:ptCount val="1"/>
                        <c:pt idx="0">
                          <c:v>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DD97-46A7-B129-F6EBADAE0FEB}"/>
                </c:ext>
              </c:extLst>
            </c:dLbl>
            <c:dLbl>
              <c:idx val="5"/>
              <c:tx>
                <c:strRef>
                  <c:f>'Varietybyheight graphs'!$J$7</c:f>
                  <c:strCache>
                    <c:ptCount val="1"/>
                    <c:pt idx="0">
                      <c:v>a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{7C6003FB-7EA2-4508-A593-18FF53E457F9}</c15:txfldGUID>
                      <c15:f>'Varietybyheight graphs'!$J$7</c15:f>
                      <c15:dlblFieldTableCache>
                        <c:ptCount val="1"/>
                        <c:pt idx="0">
                          <c:v>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DD97-46A7-B129-F6EBADAE0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'Varietybyheight graphs'!$H$58:$H$63</c:f>
              <c:strCache>
                <c:ptCount val="6"/>
                <c:pt idx="0">
                  <c:v>Russet Burbank</c:v>
                </c:pt>
                <c:pt idx="1">
                  <c:v>Clearwater Russet</c:v>
                </c:pt>
                <c:pt idx="2">
                  <c:v>Dakota Russet</c:v>
                </c:pt>
                <c:pt idx="3">
                  <c:v>Ranger Russet</c:v>
                </c:pt>
                <c:pt idx="4">
                  <c:v>Teton Russet</c:v>
                </c:pt>
                <c:pt idx="5">
                  <c:v>Umatilla Russet</c:v>
                </c:pt>
              </c:strCache>
            </c:strRef>
          </c:cat>
          <c:val>
            <c:numRef>
              <c:f>'Varietybyheight graphs'!$I$58:$I$63</c:f>
              <c:numCache>
                <c:formatCode>0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97-46A7-B129-F6EBADAE0FEB}"/>
            </c:ext>
          </c:extLst>
        </c:ser>
        <c:ser>
          <c:idx val="1"/>
          <c:order val="1"/>
          <c:tx>
            <c:strRef>
              <c:f>'Varietybyheight graphs'!$J$57</c:f>
              <c:strCache>
                <c:ptCount val="1"/>
                <c:pt idx="0">
                  <c:v>7 inch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strRef>
                  <c:f>'Varietybyheight graphs'!$J$8</c:f>
                  <c:strCache>
                    <c:ptCount val="1"/>
                    <c:pt idx="0">
                      <c:v>bcd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{69BA0CFC-5874-4161-9BDC-6FCF524CAC07}</c15:txfldGUID>
                      <c15:f>'Varietybyheight graphs'!$J$8</c15:f>
                      <c15:dlblFieldTableCache>
                        <c:ptCount val="1"/>
                        <c:pt idx="0">
                          <c:v>bcd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DD97-46A7-B129-F6EBADAE0FEB}"/>
                </c:ext>
              </c:extLst>
            </c:dLbl>
            <c:dLbl>
              <c:idx val="1"/>
              <c:tx>
                <c:strRef>
                  <c:f>'Varietybyheight graphs'!$J$9</c:f>
                  <c:strCache>
                    <c:ptCount val="1"/>
                    <c:pt idx="0">
                      <c:v>bc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{7A0FC349-92A8-4467-9BF8-5C1A483FFFDF}</c15:txfldGUID>
                      <c15:f>'Varietybyheight graphs'!$J$9</c15:f>
                      <c15:dlblFieldTableCache>
                        <c:ptCount val="1"/>
                        <c:pt idx="0">
                          <c:v>bc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DD97-46A7-B129-F6EBADAE0FEB}"/>
                </c:ext>
              </c:extLst>
            </c:dLbl>
            <c:dLbl>
              <c:idx val="2"/>
              <c:tx>
                <c:strRef>
                  <c:f>'Varietybyheight graphs'!$J$10</c:f>
                  <c:strCache>
                    <c:ptCount val="1"/>
                    <c:pt idx="0">
                      <c:v>a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{FE4A288D-3204-4073-9EC4-7788012AD404}</c15:txfldGUID>
                      <c15:f>'Varietybyheight graphs'!$J$10</c15:f>
                      <c15:dlblFieldTableCache>
                        <c:ptCount val="1"/>
                        <c:pt idx="0">
                          <c:v>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DD97-46A7-B129-F6EBADAE0FEB}"/>
                </c:ext>
              </c:extLst>
            </c:dLbl>
            <c:dLbl>
              <c:idx val="3"/>
              <c:tx>
                <c:strRef>
                  <c:f>'Varietybyheight graphs'!$J$11</c:f>
                  <c:strCache>
                    <c:ptCount val="1"/>
                    <c:pt idx="0">
                      <c:v>cd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{9BAAB130-7707-452C-B954-4C34133DFFDB}</c15:txfldGUID>
                      <c15:f>'Varietybyheight graphs'!$J$11</c15:f>
                      <c15:dlblFieldTableCache>
                        <c:ptCount val="1"/>
                        <c:pt idx="0">
                          <c:v>cd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DD97-46A7-B129-F6EBADAE0FEB}"/>
                </c:ext>
              </c:extLst>
            </c:dLbl>
            <c:dLbl>
              <c:idx val="4"/>
              <c:tx>
                <c:strRef>
                  <c:f>'Varietybyheight graphs'!$J$12</c:f>
                  <c:strCache>
                    <c:ptCount val="1"/>
                    <c:pt idx="0">
                      <c:v>bc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{B9842EA2-006E-4262-BCFA-3E17D4D1C69D}</c15:txfldGUID>
                      <c15:f>'Varietybyheight graphs'!$J$12</c15:f>
                      <c15:dlblFieldTableCache>
                        <c:ptCount val="1"/>
                        <c:pt idx="0">
                          <c:v>bc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DD97-46A7-B129-F6EBADAE0FEB}"/>
                </c:ext>
              </c:extLst>
            </c:dLbl>
            <c:dLbl>
              <c:idx val="5"/>
              <c:tx>
                <c:strRef>
                  <c:f>'Varietybyheight graphs'!$J$13</c:f>
                  <c:strCache>
                    <c:ptCount val="1"/>
                    <c:pt idx="0">
                      <c:v>d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{1134BDCC-5CAB-4E08-87DF-19A13D2F69FD}</c15:txfldGUID>
                      <c15:f>'Varietybyheight graphs'!$J$13</c15:f>
                      <c15:dlblFieldTableCache>
                        <c:ptCount val="1"/>
                        <c:pt idx="0">
                          <c:v>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DD97-46A7-B129-F6EBADAE0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'Varietybyheight graphs'!$H$58:$H$63</c:f>
              <c:strCache>
                <c:ptCount val="6"/>
                <c:pt idx="0">
                  <c:v>Russet Burbank</c:v>
                </c:pt>
                <c:pt idx="1">
                  <c:v>Clearwater Russet</c:v>
                </c:pt>
                <c:pt idx="2">
                  <c:v>Dakota Russet</c:v>
                </c:pt>
                <c:pt idx="3">
                  <c:v>Ranger Russet</c:v>
                </c:pt>
                <c:pt idx="4">
                  <c:v>Teton Russet</c:v>
                </c:pt>
                <c:pt idx="5">
                  <c:v>Umatilla Russet</c:v>
                </c:pt>
              </c:strCache>
            </c:strRef>
          </c:cat>
          <c:val>
            <c:numRef>
              <c:f>'Varietybyheight graphs'!$J$58:$J$63</c:f>
              <c:numCache>
                <c:formatCode>0</c:formatCode>
                <c:ptCount val="6"/>
                <c:pt idx="0">
                  <c:v>8</c:v>
                </c:pt>
                <c:pt idx="1">
                  <c:v>6</c:v>
                </c:pt>
                <c:pt idx="2">
                  <c:v>2</c:v>
                </c:pt>
                <c:pt idx="3">
                  <c:v>9</c:v>
                </c:pt>
                <c:pt idx="4">
                  <c:v>7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D97-46A7-B129-F6EBADAE0FEB}"/>
            </c:ext>
          </c:extLst>
        </c:ser>
        <c:ser>
          <c:idx val="2"/>
          <c:order val="2"/>
          <c:tx>
            <c:strRef>
              <c:f>'Varietybyheight graphs'!$K$57</c:f>
              <c:strCache>
                <c:ptCount val="1"/>
                <c:pt idx="0">
                  <c:v>12 inch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strRef>
                  <c:f>'Varietybyheight graphs'!$J$14</c:f>
                  <c:strCache>
                    <c:ptCount val="1"/>
                    <c:pt idx="0">
                      <c:v>e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{A9F5E061-562A-4FD9-89F3-D8FDD8E1F672}</c15:txfldGUID>
                      <c15:f>'Varietybyheight graphs'!$J$14</c15:f>
                      <c15:dlblFieldTableCache>
                        <c:ptCount val="1"/>
                        <c:pt idx="0">
                          <c:v>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DD97-46A7-B129-F6EBADAE0FEB}"/>
                </c:ext>
              </c:extLst>
            </c:dLbl>
            <c:dLbl>
              <c:idx val="1"/>
              <c:tx>
                <c:strRef>
                  <c:f>'Varietybyheight graphs'!$J$15</c:f>
                  <c:strCache>
                    <c:ptCount val="1"/>
                    <c:pt idx="0">
                      <c:v>e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{D7FA7990-21FB-4CB6-A738-F4248232EC50}</c15:txfldGUID>
                      <c15:f>'Varietybyheight graphs'!$J$15</c15:f>
                      <c15:dlblFieldTableCache>
                        <c:ptCount val="1"/>
                        <c:pt idx="0">
                          <c:v>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DD97-46A7-B129-F6EBADAE0FEB}"/>
                </c:ext>
              </c:extLst>
            </c:dLbl>
            <c:dLbl>
              <c:idx val="2"/>
              <c:tx>
                <c:strRef>
                  <c:f>'Varietybyheight graphs'!$J$16</c:f>
                  <c:strCache>
                    <c:ptCount val="1"/>
                    <c:pt idx="0">
                      <c:v>b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{94C15504-ACF5-4328-BECE-2C53318B3126}</c15:txfldGUID>
                      <c15:f>'Varietybyheight graphs'!$J$16</c15:f>
                      <c15:dlblFieldTableCache>
                        <c:ptCount val="1"/>
                        <c:pt idx="0">
                          <c:v>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DD97-46A7-B129-F6EBADAE0FEB}"/>
                </c:ext>
              </c:extLst>
            </c:dLbl>
            <c:dLbl>
              <c:idx val="3"/>
              <c:tx>
                <c:strRef>
                  <c:f>'Varietybyheight graphs'!$J$17</c:f>
                  <c:strCache>
                    <c:ptCount val="1"/>
                    <c:pt idx="0">
                      <c:v>e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{A81EE15C-4EEF-4D04-ACB9-9F24FD044B9C}</c15:txfldGUID>
                      <c15:f>'Varietybyheight graphs'!$J$17</c15:f>
                      <c15:dlblFieldTableCache>
                        <c:ptCount val="1"/>
                        <c:pt idx="0">
                          <c:v>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DD97-46A7-B129-F6EBADAE0FEB}"/>
                </c:ext>
              </c:extLst>
            </c:dLbl>
            <c:dLbl>
              <c:idx val="4"/>
              <c:tx>
                <c:strRef>
                  <c:f>'Varietybyheight graphs'!$J$18</c:f>
                  <c:strCache>
                    <c:ptCount val="1"/>
                    <c:pt idx="0">
                      <c:v>f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{9EC6963D-56AA-4443-8FEB-FD477CD5DC38}</c15:txfldGUID>
                      <c15:f>'Varietybyheight graphs'!$J$18</c15:f>
                      <c15:dlblFieldTableCache>
                        <c:ptCount val="1"/>
                        <c:pt idx="0">
                          <c:v>f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DD97-46A7-B129-F6EBADAE0FEB}"/>
                </c:ext>
              </c:extLst>
            </c:dLbl>
            <c:dLbl>
              <c:idx val="5"/>
              <c:tx>
                <c:strRef>
                  <c:f>'Varietybyheight graphs'!$J$19</c:f>
                  <c:strCache>
                    <c:ptCount val="1"/>
                    <c:pt idx="0">
                      <c:v>e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{19A9CC9E-7C09-475D-B202-BE7B0B94E3CC}</c15:txfldGUID>
                      <c15:f>'Varietybyheight graphs'!$J$19</c15:f>
                      <c15:dlblFieldTableCache>
                        <c:ptCount val="1"/>
                        <c:pt idx="0">
                          <c:v>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DD97-46A7-B129-F6EBADAE0F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'Varietybyheight graphs'!$H$58:$H$63</c:f>
              <c:strCache>
                <c:ptCount val="6"/>
                <c:pt idx="0">
                  <c:v>Russet Burbank</c:v>
                </c:pt>
                <c:pt idx="1">
                  <c:v>Clearwater Russet</c:v>
                </c:pt>
                <c:pt idx="2">
                  <c:v>Dakota Russet</c:v>
                </c:pt>
                <c:pt idx="3">
                  <c:v>Ranger Russet</c:v>
                </c:pt>
                <c:pt idx="4">
                  <c:v>Teton Russet</c:v>
                </c:pt>
                <c:pt idx="5">
                  <c:v>Umatilla Russet</c:v>
                </c:pt>
              </c:strCache>
            </c:strRef>
          </c:cat>
          <c:val>
            <c:numRef>
              <c:f>'Varietybyheight graphs'!$K$58:$K$63</c:f>
              <c:numCache>
                <c:formatCode>0</c:formatCode>
                <c:ptCount val="6"/>
                <c:pt idx="0">
                  <c:v>22</c:v>
                </c:pt>
                <c:pt idx="1">
                  <c:v>21</c:v>
                </c:pt>
                <c:pt idx="2">
                  <c:v>6</c:v>
                </c:pt>
                <c:pt idx="3">
                  <c:v>20</c:v>
                </c:pt>
                <c:pt idx="4">
                  <c:v>33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D97-46A7-B129-F6EBADAE0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5275519"/>
        <c:axId val="725276351"/>
      </c:barChart>
      <c:catAx>
        <c:axId val="7252755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Cultivar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276351"/>
        <c:crosses val="autoZero"/>
        <c:auto val="1"/>
        <c:lblAlgn val="ctr"/>
        <c:lblOffset val="100"/>
        <c:noMultiLvlLbl val="0"/>
      </c:catAx>
      <c:valAx>
        <c:axId val="725276351"/>
        <c:scaling>
          <c:orientation val="minMax"/>
          <c:max val="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Shatter bruise incidence (%)</a:t>
                </a:r>
              </a:p>
            </c:rich>
          </c:tx>
          <c:layout>
            <c:manualLayout>
              <c:xMode val="edge"/>
              <c:yMode val="edge"/>
              <c:x val="1.7354063380966268E-2"/>
              <c:y val="2.249108496392298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2755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13057742782152"/>
          <c:y val="0.10737011412894137"/>
          <c:w val="0.40022579856692964"/>
          <c:h val="8.1058982210557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5-01-27T10:21:46.050" idx="15">
    <p:pos x="10" y="10"/>
    <p:text>check this paper for details and conclusions</p:text>
    <p:extLst>
      <p:ext uri="{C676402C-5697-4E1C-873F-D02D1690AC5C}">
        <p15:threadingInfo xmlns:p15="http://schemas.microsoft.com/office/powerpoint/2012/main" timeZoneBias="36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0.19125</cdr:x>
      <cdr:y>0.12222</cdr:y>
    </cdr:from>
    <cdr:to>
      <cdr:x>0.21146</cdr:x>
      <cdr:y>0.18056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747889" y="838185"/>
          <a:ext cx="18473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0.30798</cdr:x>
      <cdr:y>0.33333</cdr:y>
    </cdr:from>
    <cdr:to>
      <cdr:x>0.32819</cdr:x>
      <cdr:y>0.39167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14718" y="2285977"/>
          <a:ext cx="18473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0.54977</cdr:x>
      <cdr:y>0.20016</cdr:y>
    </cdr:from>
    <cdr:to>
      <cdr:x>0.56998</cdr:x>
      <cdr:y>0.2585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5024506" y="1372697"/>
          <a:ext cx="18473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0.79156</cdr:x>
      <cdr:y>0.4</cdr:y>
    </cdr:from>
    <cdr:to>
      <cdr:x>0.81177</cdr:x>
      <cdr:y>0.45834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7234294" y="2743200"/>
          <a:ext cx="18473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0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0BC6AEAE-C099-4D2F-B258-7F38D29AF6F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6CEFC7B-2FF1-4CDE-8566-E60A0B14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64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D46F4DD-C3E2-4701-B4FA-484651ECB6F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8BDC96FA-3674-4412-9257-05D46C16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6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35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3. Percentage of rot at harvest. Russet Burbank was treated with </a:t>
            </a:r>
            <a:r>
              <a:rPr lang="en-US" dirty="0" err="1"/>
              <a:t>Ridomil</a:t>
            </a:r>
            <a:r>
              <a:rPr lang="en-US" dirty="0"/>
              <a:t> ® in-furrow or </a:t>
            </a:r>
            <a:r>
              <a:rPr lang="en-US" dirty="0" err="1"/>
              <a:t>Phostrol</a:t>
            </a:r>
            <a:r>
              <a:rPr lang="en-US" dirty="0"/>
              <a:t> ® at tuber-set and 14 days later and inoculated with 25% to 75% of a mefenoxam-insensitive P. </a:t>
            </a:r>
            <a:r>
              <a:rPr lang="en-US" dirty="0" err="1"/>
              <a:t>erythroseptica</a:t>
            </a:r>
            <a:r>
              <a:rPr lang="en-US" dirty="0"/>
              <a:t> isolate. Results from a 2009 field trial (Chapara et al. unpublished).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1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 to start applications - first tuber as dime-sized</a:t>
            </a:r>
          </a:p>
          <a:p>
            <a:r>
              <a:rPr lang="en-US" dirty="0"/>
              <a:t>2022-2024 Pink Rot New Fungicides - Osage Series 1700</a:t>
            </a:r>
          </a:p>
          <a:p>
            <a:r>
              <a:rPr lang="en-US" dirty="0"/>
              <a:t>Note - inoculated with sensitive isolate</a:t>
            </a:r>
          </a:p>
          <a:p>
            <a:r>
              <a:rPr lang="en-US" dirty="0"/>
              <a:t>natural field pressure - likely a mix - may be different each year</a:t>
            </a:r>
          </a:p>
          <a:p>
            <a:r>
              <a:rPr lang="en-US" dirty="0" err="1"/>
              <a:t>Orondis</a:t>
            </a:r>
            <a:r>
              <a:rPr lang="en-US" dirty="0"/>
              <a:t> Gold DC and old formulation are both </a:t>
            </a:r>
            <a:r>
              <a:rPr lang="en-US" dirty="0" err="1"/>
              <a:t>dispersable</a:t>
            </a:r>
            <a:r>
              <a:rPr lang="en-US" dirty="0"/>
              <a:t> concentrates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94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7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88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C9033-5E9B-4DB5-BF15-16F8BF4C08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988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723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chivo Regular"/>
              </a:rPr>
              <a:t>The overall shatter bruise incidence shows that some varieties are more prone to shatter (not shown), **click** but as impact force is increased, some varieties like Teton have a lot more shatter bruise incidence. And others, like Dakota had very minimal shatter bruise incidence at all the drop heights.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FC40D-6FB9-1648-B027-EAD4E7DC4F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697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Squiggly lines.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F0641-0DCC-400F-BE03-12A2705A3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83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NCG notes: gain a degree every hour for first 4 hours</a:t>
            </a:r>
          </a:p>
          <a:p>
            <a:r>
              <a:rPr lang="en-US" dirty="0"/>
              <a:t>need to wick away so tubers underneath </a:t>
            </a:r>
            <a:r>
              <a:rPr lang="en-US" dirty="0" err="1"/>
              <a:t>dont</a:t>
            </a:r>
            <a:r>
              <a:rPr lang="en-US" dirty="0"/>
              <a:t> get wet - 6 tubers damp to wet under a rotting tuber - threshold to pay attention- means there is enough moisture - 2ndary soft rot moves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76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Canada - all </a:t>
            </a:r>
            <a:r>
              <a:rPr lang="en-US" dirty="0" err="1"/>
              <a:t>Phostrol</a:t>
            </a:r>
            <a:r>
              <a:rPr lang="en-US" dirty="0"/>
              <a:t>, Rampart, no Confine aerial label - is </a:t>
            </a:r>
            <a:r>
              <a:rPr lang="en-US" dirty="0" err="1"/>
              <a:t>Phostrol</a:t>
            </a:r>
            <a:r>
              <a:rPr lang="en-US" dirty="0"/>
              <a:t> the same as in the US.</a:t>
            </a:r>
          </a:p>
          <a:p>
            <a:endParaRPr lang="en-US" dirty="0"/>
          </a:p>
          <a:p>
            <a:r>
              <a:rPr lang="en-US" dirty="0"/>
              <a:t>Post-harvest - table market for scurf, some post-harvest because heavy irrigators, don't want to turn the pivots off - very few</a:t>
            </a:r>
          </a:p>
          <a:p>
            <a:endParaRPr lang="en-US" dirty="0"/>
          </a:p>
          <a:p>
            <a:r>
              <a:rPr lang="en-US" dirty="0"/>
              <a:t>If you feel like you are getting good control of pink rot – the population is likely mainly susceptible</a:t>
            </a:r>
          </a:p>
          <a:p>
            <a:r>
              <a:rPr lang="en-US" dirty="0"/>
              <a:t>2021 bulletin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4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60CA8-E495-4485-B6F5-1AC52AE709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5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4A254DA4-B3A1-4724-9E02-F9DF49F644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EE2D0398-CCA8-4D89-A3EC-2061143FCC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E9A7423B-CE34-48CB-B1AE-84CD13C73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AADE08-A387-4C3A-A68D-A080C63FDB3C}" type="slidenum">
              <a:rPr lang="en-US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6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22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02699-B192-475C-8693-75A3352772A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72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at nickel, +14 days, +28 days</a:t>
            </a:r>
          </a:p>
          <a:p>
            <a:r>
              <a:rPr lang="en-US" dirty="0"/>
              <a:t> - total = 20 to 30 pts</a:t>
            </a:r>
          </a:p>
          <a:p>
            <a:r>
              <a:rPr lang="en-US" dirty="0"/>
              <a:t>Miller start at dime or row closure (14 days after dime), +14 days, +28 days - total = 30 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01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Situation in MB – likely similar where some insensitivity was detected a few years ago but no evaluations have been done recently.</a:t>
            </a:r>
          </a:p>
          <a:p>
            <a:endParaRPr lang="en-US" dirty="0"/>
          </a:p>
          <a:p>
            <a:r>
              <a:rPr lang="en-US" dirty="0"/>
              <a:t>Figure 1. Frequency of P. </a:t>
            </a:r>
            <a:r>
              <a:rPr lang="en-US" dirty="0" err="1"/>
              <a:t>erythroseptica</a:t>
            </a:r>
            <a:r>
              <a:rPr lang="en-US" dirty="0"/>
              <a:t> isolates sensitive (EC50 &lt; 1 µg/ml), intermediate (EC50 1-99.9 µg/ml), and insensitive (EC50 &gt;100) to </a:t>
            </a:r>
            <a:r>
              <a:rPr lang="en-US" dirty="0" err="1"/>
              <a:t>metaxyl</a:t>
            </a:r>
            <a:r>
              <a:rPr lang="en-US" dirty="0"/>
              <a:t>/mefenoxam in Minnesota. Adapted from Chapara et al. 2010.</a:t>
            </a:r>
          </a:p>
          <a:p>
            <a:r>
              <a:rPr lang="en-US" dirty="0"/>
              <a:t>Figure 2. Frequency of P. </a:t>
            </a:r>
            <a:r>
              <a:rPr lang="en-US" dirty="0" err="1"/>
              <a:t>erythroseptica</a:t>
            </a:r>
            <a:r>
              <a:rPr lang="en-US" dirty="0"/>
              <a:t> isolates sensitive (EC50 &lt; 1 µg/ml), intermediate (EC50 1-99.9 µg/ml), and insensitive (EC50 &gt;100) to </a:t>
            </a:r>
            <a:r>
              <a:rPr lang="en-US" dirty="0" err="1"/>
              <a:t>metaxyl</a:t>
            </a:r>
            <a:r>
              <a:rPr lang="en-US" dirty="0"/>
              <a:t>/mefenoxam in North Dakota. Adapted from Chapara et al. 2010.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60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Storage Rots 1-06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C8C601-6502-4C09-A0C5-9AA96B42767D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90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Pink Rot Management 3-07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0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D517BB-19B9-4E03-9068-10A831E50430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25938"/>
            <a:ext cx="54864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92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Mefenoxam/</a:t>
            </a:r>
            <a:r>
              <a:rPr lang="en-US" dirty="0" err="1"/>
              <a:t>metalaxyl</a:t>
            </a:r>
            <a:r>
              <a:rPr lang="en-US" dirty="0"/>
              <a:t> products</a:t>
            </a:r>
          </a:p>
          <a:p>
            <a:r>
              <a:rPr lang="en-US" dirty="0"/>
              <a:t> - </a:t>
            </a:r>
            <a:r>
              <a:rPr lang="en-US" dirty="0" err="1"/>
              <a:t>Ridomil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7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– Pink Rot; Middle – Leak; Bottom – Both</a:t>
            </a:r>
          </a:p>
          <a:p>
            <a:r>
              <a:rPr lang="en-US" dirty="0"/>
              <a:t>External – Leak enters though eye, lenticel, mostly wound</a:t>
            </a:r>
          </a:p>
          <a:p>
            <a:r>
              <a:rPr lang="en-US" dirty="0"/>
              <a:t> - pink rot – eye, mostly stolon</a:t>
            </a:r>
          </a:p>
          <a:p>
            <a:r>
              <a:rPr lang="en-US" dirty="0"/>
              <a:t> - both dark brown, wet/</a:t>
            </a:r>
            <a:r>
              <a:rPr lang="en-US" dirty="0" err="1"/>
              <a:t>slimmy</a:t>
            </a:r>
            <a:r>
              <a:rPr lang="en-US" dirty="0"/>
              <a:t>, lenticels dark brown to black</a:t>
            </a:r>
          </a:p>
          <a:p>
            <a:r>
              <a:rPr lang="en-US" dirty="0"/>
              <a:t>Internal – </a:t>
            </a:r>
            <a:r>
              <a:rPr lang="en-US" dirty="0" err="1"/>
              <a:t>leakl</a:t>
            </a:r>
            <a:r>
              <a:rPr lang="en-US" dirty="0"/>
              <a:t>; soft, grey to dark</a:t>
            </a:r>
          </a:p>
          <a:p>
            <a:r>
              <a:rPr lang="en-US" dirty="0"/>
              <a:t> - pink rot; backed potato, creamy-white, turns pink with time, sometimes dark border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01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9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Rainfall and irrigation recommendations are from NCG observations over years ND to MI - upper mid-west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8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AJPR 2018 - </a:t>
            </a:r>
            <a:r>
              <a:rPr lang="en-US" dirty="0" err="1"/>
              <a:t>Lulai</a:t>
            </a:r>
            <a:r>
              <a:rPr lang="en-US" dirty="0"/>
              <a:t> - 2014-2015 - Current evidence suggests that pink eye is the result of localized hypoxia (E. </a:t>
            </a:r>
            <a:r>
              <a:rPr lang="en-US" dirty="0" err="1"/>
              <a:t>Lulai</a:t>
            </a:r>
            <a:r>
              <a:rPr lang="en-US" dirty="0"/>
              <a:t>)</a:t>
            </a:r>
          </a:p>
          <a:p>
            <a:r>
              <a:rPr lang="en-US" dirty="0"/>
              <a:t>AI: </a:t>
            </a:r>
          </a:p>
          <a:p>
            <a:r>
              <a:rPr lang="en-US" dirty="0"/>
              <a:t>Potato pink eye is a physiological disorder that causes pink areas to appear on the skin of immature potatoes. It's most commonly found around the potato eyes and at the stem end of the tuber. </a:t>
            </a:r>
          </a:p>
          <a:p>
            <a:r>
              <a:rPr lang="en-US" dirty="0"/>
              <a:t>Symptoms </a:t>
            </a:r>
          </a:p>
          <a:p>
            <a:r>
              <a:rPr lang="en-US" dirty="0"/>
              <a:t>-Pinkish swellings on the skin of the potato</a:t>
            </a:r>
          </a:p>
          <a:p>
            <a:r>
              <a:rPr lang="en-US" dirty="0"/>
              <a:t>-Pink areas that dry up and turn brown</a:t>
            </a:r>
          </a:p>
          <a:p>
            <a:r>
              <a:rPr lang="en-US" dirty="0"/>
              <a:t>-Corky patches or "bull hide" on the skin of the potato</a:t>
            </a:r>
          </a:p>
          <a:p>
            <a:r>
              <a:rPr lang="en-US" dirty="0"/>
              <a:t>-Brown patches in the flesh of the potato</a:t>
            </a:r>
          </a:p>
          <a:p>
            <a:r>
              <a:rPr lang="en-US" dirty="0"/>
              <a:t>Causes </a:t>
            </a:r>
          </a:p>
          <a:p>
            <a:r>
              <a:rPr lang="en-US" dirty="0"/>
              <a:t>-Excessive moisture: Water-logged soils, especially late in the growing season</a:t>
            </a:r>
          </a:p>
          <a:p>
            <a:r>
              <a:rPr lang="en-US" dirty="0"/>
              <a:t>-Warm temperatures: High soil temperatures</a:t>
            </a:r>
          </a:p>
          <a:p>
            <a:r>
              <a:rPr lang="en-US" dirty="0"/>
              <a:t>-Soil compaction: Compacted areas that reduce water drainage</a:t>
            </a:r>
          </a:p>
          <a:p>
            <a:r>
              <a:rPr lang="en-US" dirty="0"/>
              <a:t>-Loss of foliar canopy: Fields that have lost foliage or senesced early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-Deep tillage: Breaks up compacted areas and improves water drainage </a:t>
            </a:r>
          </a:p>
          <a:p>
            <a:r>
              <a:rPr lang="en-US" dirty="0"/>
              <a:t>-Careful irrigation: Helps buffer soils from high summer temperatures </a:t>
            </a:r>
          </a:p>
          <a:p>
            <a:r>
              <a:rPr lang="en-US" dirty="0"/>
              <a:t>-Keep the crop canopy healthy: Shades the soil and helps keep soil temperatures down </a:t>
            </a:r>
          </a:p>
          <a:p>
            <a:r>
              <a:rPr lang="en-US" dirty="0"/>
              <a:t>-Control verticillium wilt and </a:t>
            </a:r>
            <a:r>
              <a:rPr lang="en-US" dirty="0" err="1"/>
              <a:t>Rhizoctonia</a:t>
            </a:r>
            <a:r>
              <a:rPr lang="en-US" dirty="0"/>
              <a:t>: These diseases are often associated with pink eye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C96FA-3674-4412-9257-05D46C1622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Pink Rot 1-08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186D1-5D14-4E43-AB67-AFD443801E8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0813"/>
            <a:ext cx="5029200" cy="4131296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01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reen.template_graphics3.wmf"/>
          <p:cNvPicPr>
            <a:picLocks noChangeAspect="1"/>
          </p:cNvPicPr>
          <p:nvPr/>
        </p:nvPicPr>
        <p:blipFill>
          <a:blip r:embed="rId2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00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878D-DBBD-44E2-A7F1-37505A8ED3E7}" type="datetime1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AA59-61F4-BF42-8D4B-678D2BC86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5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638A-437A-45B3-8431-7BFBA66CD0A0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7770-A543-0248-864D-1066C895B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5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43CD-10DA-4CE1-BF0C-1568F28A1EFC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8CB7-E356-2E47-9236-3A07EB1D6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42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4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A5CE-79D1-4C0F-8CF8-C3C9CC92FDF5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DC0F-CA37-8B4B-9614-6754108EA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3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429F-BF51-413E-A929-136491F2A951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17FE-FADC-DD43-B305-F0AD66032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D2A9-65A6-48E0-9FEC-FAF4C5AA7B2E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4FB3D-74D4-2D41-8CAD-A66577C46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5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1BD4-AD30-43F1-8DBD-553B49D0C137}" type="datetime1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40CD-94FF-3A45-B07F-7BBE0A431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8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A135-F674-4157-9B89-DE14DA1AC681}" type="datetime1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0F9B-118B-3A44-9FBB-6525D0E9C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0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3302-C6B4-489F-BF5D-7E2860FFDA96}" type="datetime1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D3B8-17B2-5140-99FC-BBB7B5DC9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9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7ECF-9C93-454B-820D-BB43D10216AC}" type="datetime1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B420-7864-4749-AE65-8B8EC645F7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4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9C196-28F2-458D-985A-B06782DFF1A1}" type="datetime1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E21D5-6CE2-834A-BAFE-C9D34525B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9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FFF6CF"/>
            </a:gs>
            <a:gs pos="100000">
              <a:srgbClr val="FFED9F"/>
            </a:gs>
            <a:gs pos="0">
              <a:schemeClr val="bg1"/>
            </a:gs>
            <a:gs pos="0">
              <a:schemeClr val="bg1"/>
            </a:gs>
            <a:gs pos="100000">
              <a:srgbClr val="FFC83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4123A44-8A09-4036-B202-5B2E3B1861A1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2D5E307-B1CA-E040-9297-9C23FCD0F8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6" descr="white.slide.wmf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6135688"/>
            <a:ext cx="2514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7" r:id="rId13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5643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15911" y="1028851"/>
            <a:ext cx="7512176" cy="2123658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5643"/>
                </a:solidFill>
              </a:rPr>
              <a:t>Pink Rot Prevention and Management: Best Practices for Field and Storage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519" y="3409549"/>
            <a:ext cx="793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buSzPct val="60000"/>
            </a:pPr>
            <a:r>
              <a:rPr lang="en-US" sz="2400" dirty="0"/>
              <a:t>Julie Pasche</a:t>
            </a:r>
          </a:p>
          <a:p>
            <a:pPr algn="ctr">
              <a:spcBef>
                <a:spcPts val="1200"/>
              </a:spcBef>
              <a:buSzPct val="60000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ts val="1200"/>
              </a:spcBef>
              <a:buSzPct val="600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Potato Pathology</a:t>
            </a:r>
          </a:p>
          <a:p>
            <a:pPr algn="ctr">
              <a:spcBef>
                <a:spcPts val="1200"/>
              </a:spcBef>
              <a:buSzPct val="60000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Julie.Pasche@NDSU.edu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0DC0F-CA37-8B4B-9614-6754108EA64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5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6" y="1066800"/>
            <a:ext cx="8220634" cy="3724096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erythroseptica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(pink rot) and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ultimum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(leak) produce zoospores with flagella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they swim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soil moisture conditions at end of season (&gt;90% of field capacity) promote soil borne disease development</a:t>
            </a:r>
          </a:p>
          <a:p>
            <a:pPr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combination of either rain and/or irrigation can provide a suitable environment for infection and disease development</a:t>
            </a:r>
            <a:endParaRPr 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rainfall amounts (&gt;2” generally)</a:t>
            </a:r>
          </a:p>
          <a:p>
            <a:pPr lvl="1">
              <a:spcBef>
                <a:spcPts val="2400"/>
              </a:spcBef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rainfall (&gt;1”) after an irrigation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3C62090-BEA6-48BC-9477-1B561CE0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6" y="289018"/>
            <a:ext cx="822063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High Soil Moisture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2EB7D4-A861-4828-811A-02B7243D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817FE-FADC-DD43-B305-F0AD66032B7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8FC50-A5AC-4D7E-96F8-31604C87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BB2EE10-1CEF-4221-B333-A02F444BD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425065"/>
              </p:ext>
            </p:extLst>
          </p:nvPr>
        </p:nvGraphicFramePr>
        <p:xfrm>
          <a:off x="193041" y="1066800"/>
          <a:ext cx="4246880" cy="494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5B5E7A2-90D1-4E31-9195-1DFC27E2B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914535"/>
              </p:ext>
            </p:extLst>
          </p:nvPr>
        </p:nvGraphicFramePr>
        <p:xfrm>
          <a:off x="4439921" y="1066800"/>
          <a:ext cx="4511039" cy="494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AABEAD83-66E4-44D2-B368-7F82196B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6" y="289018"/>
            <a:ext cx="822063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Irrigation Management – Pink Rot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D3ADEE0-C884-4082-A6C5-5FB07C80D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48349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Miller Research; Minidoka, ID 2010; non-inoculated</a:t>
            </a:r>
          </a:p>
        </p:txBody>
      </p:sp>
    </p:spTree>
    <p:extLst>
      <p:ext uri="{BB962C8B-B14F-4D97-AF65-F5344CB8AC3E}">
        <p14:creationId xmlns:p14="http://schemas.microsoft.com/office/powerpoint/2010/main" val="181710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6166" y="1559276"/>
            <a:ext cx="822063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240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pathogenic cause of pink eye (PDS) – abiotic</a:t>
            </a:r>
          </a:p>
          <a:p>
            <a:pPr marL="342900" indent="-342900">
              <a:lnSpc>
                <a:spcPct val="90000"/>
              </a:lnSpc>
              <a:spcBef>
                <a:spcPts val="240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Pink eye ‘wounds’ do not heal</a:t>
            </a:r>
          </a:p>
          <a:p>
            <a:pPr marL="342900" indent="-342900">
              <a:lnSpc>
                <a:spcPct val="90000"/>
              </a:lnSpc>
              <a:spcBef>
                <a:spcPts val="240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 field conditions pink eye development is associated with high soil moisture conditions and warm soils (&gt;80F)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240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Areas of early vine senescence are susceptible</a:t>
            </a:r>
          </a:p>
          <a:p>
            <a:pPr marL="342900" indent="-342900">
              <a:lnSpc>
                <a:spcPct val="90000"/>
              </a:lnSpc>
              <a:spcBef>
                <a:spcPts val="240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Dying plants do not remove moisture from the soil</a:t>
            </a:r>
          </a:p>
          <a:p>
            <a:pPr marL="800100" lvl="1" indent="-342900">
              <a:lnSpc>
                <a:spcPct val="90000"/>
              </a:lnSpc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Soil saturation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sun heats soil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pink eye (PDS)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pink rot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E746479-DA77-4530-B45D-BA3902524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6" y="289018"/>
            <a:ext cx="8220635" cy="1077218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How Does Soil Moisture Affect Pink Eye (Periderm Disorder Syndrome)?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A82E97-AE9A-4A64-A63E-90E0B78B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k Rot-Eye6">
            <a:extLst>
              <a:ext uri="{FF2B5EF4-FFF2-40B4-BE49-F238E27FC236}">
                <a16:creationId xmlns:a16="http://schemas.microsoft.com/office/drawing/2014/main" id="{84AC40F5-2EB3-4421-8B0D-7AD70987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47390" y="857249"/>
            <a:ext cx="6858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F01B3E-9D53-4145-BD2E-E06C6F13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6DFB09-2AD1-4A77-908C-5947F55CA285}"/>
              </a:ext>
            </a:extLst>
          </p:cNvPr>
          <p:cNvGrpSpPr/>
          <p:nvPr/>
        </p:nvGrpSpPr>
        <p:grpSpPr>
          <a:xfrm>
            <a:off x="0" y="0"/>
            <a:ext cx="4454569" cy="6494745"/>
            <a:chOff x="4689431" y="-3"/>
            <a:chExt cx="4454569" cy="6494745"/>
          </a:xfrm>
        </p:grpSpPr>
        <p:pic>
          <p:nvPicPr>
            <p:cNvPr id="625666" name="Picture 2" descr="Untitled-1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3669343" y="1020085"/>
              <a:ext cx="6494745" cy="445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054990-B4BF-411F-9D34-1F4BDEC18F2E}"/>
                </a:ext>
              </a:extLst>
            </p:cNvPr>
            <p:cNvGrpSpPr/>
            <p:nvPr/>
          </p:nvGrpSpPr>
          <p:grpSpPr>
            <a:xfrm>
              <a:off x="6548755" y="1381757"/>
              <a:ext cx="959485" cy="1539243"/>
              <a:chOff x="6548755" y="1381757"/>
              <a:chExt cx="959485" cy="1539243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F06C1585-0823-4571-8728-3BD24CBE09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48755" y="1381757"/>
                <a:ext cx="121876" cy="153924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E764D42C-EE0A-4CD7-83A1-1397997046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0631" y="1381757"/>
                <a:ext cx="571204" cy="138176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625C981-582C-45D0-A9BF-48C7A156D3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0631" y="1463037"/>
                <a:ext cx="837609" cy="41656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57455C-B394-4851-B78E-7E7F5C4E3064}"/>
              </a:ext>
            </a:extLst>
          </p:cNvPr>
          <p:cNvSpPr txBox="1"/>
          <p:nvPr/>
        </p:nvSpPr>
        <p:spPr>
          <a:xfrm>
            <a:off x="989156" y="81790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Pink eye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0284BA-3615-488D-B436-14F976DB1ED8}"/>
              </a:ext>
            </a:extLst>
          </p:cNvPr>
          <p:cNvSpPr txBox="1"/>
          <p:nvPr/>
        </p:nvSpPr>
        <p:spPr>
          <a:xfrm>
            <a:off x="4750646" y="1671321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Pink rot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AAE72237-141D-4E08-962C-51FAAFBD7EE1}"/>
              </a:ext>
            </a:extLst>
          </p:cNvPr>
          <p:cNvSpPr/>
          <p:nvPr/>
        </p:nvSpPr>
        <p:spPr>
          <a:xfrm rot="929459">
            <a:off x="2584347" y="439420"/>
            <a:ext cx="2962537" cy="805775"/>
          </a:xfrm>
          <a:prstGeom prst="curvedDownArrow">
            <a:avLst/>
          </a:prstGeom>
          <a:solidFill>
            <a:srgbClr val="FFC000"/>
          </a:solidFill>
          <a:ln>
            <a:solidFill>
              <a:srgbClr val="0056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938276"/>
              </p:ext>
            </p:extLst>
          </p:nvPr>
        </p:nvGraphicFramePr>
        <p:xfrm>
          <a:off x="466166" y="1066800"/>
          <a:ext cx="8220635" cy="494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9767" name="Text Box 7"/>
          <p:cNvSpPr txBox="1">
            <a:spLocks noChangeArrowheads="1"/>
          </p:cNvSpPr>
          <p:nvPr/>
        </p:nvSpPr>
        <p:spPr bwMode="auto">
          <a:xfrm>
            <a:off x="0" y="6477000"/>
            <a:ext cx="2819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Taylor and Gudmestad, 2006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541BF0F6-88F5-4CC0-AF58-028C18FC2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6" y="286703"/>
            <a:ext cx="822063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Effect of Pink Eye on Pink Rot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0E565D-FAAE-414F-A83C-168F532E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138F86-D7FD-4263-999B-FA99C5266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10" b="94966" l="9455" r="52727">
                        <a14:foregroundMark x1="16727" y1="35235" x2="22364" y2="33221"/>
                        <a14:foregroundMark x1="22364" y1="33221" x2="30364" y2="36801"/>
                        <a14:foregroundMark x1="11091" y1="42170" x2="9818" y2="48993"/>
                        <a14:foregroundMark x1="9818" y1="48993" x2="10909" y2="57383"/>
                        <a14:foregroundMark x1="9545" y1="48434" x2="9909" y2="53691"/>
                        <a14:foregroundMark x1="32545" y1="92617" x2="37818" y2="95526"/>
                        <a14:foregroundMark x1="37818" y1="95526" x2="43818" y2="95078"/>
                        <a14:foregroundMark x1="43818" y1="95078" x2="48000" y2="92506"/>
                        <a14:foregroundMark x1="50909" y1="64653" x2="53636" y2="71141"/>
                        <a14:foregroundMark x1="53636" y1="71141" x2="54273" y2="78523"/>
                        <a14:foregroundMark x1="54273" y1="78523" x2="52727" y2="85570"/>
                        <a14:foregroundMark x1="52727" y1="85570" x2="50727" y2="89150"/>
                      </a14:backgroundRemoval>
                    </a14:imgEffect>
                  </a14:imgLayer>
                </a14:imgProps>
              </a:ext>
            </a:extLst>
          </a:blip>
          <a:srcRect l="6164" t="29135" r="43824"/>
          <a:stretch/>
        </p:blipFill>
        <p:spPr>
          <a:xfrm rot="2115184">
            <a:off x="1919541" y="560622"/>
            <a:ext cx="5373692" cy="6188279"/>
          </a:xfrm>
          <a:prstGeom prst="rect">
            <a:avLst/>
          </a:prstGeo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60725" y="2627313"/>
            <a:ext cx="2911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Medullary Tissue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err="1"/>
              <a:t>Metalaxyl</a:t>
            </a:r>
            <a:r>
              <a:rPr lang="en-US" sz="2000" dirty="0"/>
              <a:t> concentration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 = 0.012-0.030 µg/ml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C016AF-9E42-4BD7-BA4A-2385694DBEF2}"/>
              </a:ext>
            </a:extLst>
          </p:cNvPr>
          <p:cNvGrpSpPr/>
          <p:nvPr/>
        </p:nvGrpSpPr>
        <p:grpSpPr>
          <a:xfrm>
            <a:off x="5913120" y="1570037"/>
            <a:ext cx="2743200" cy="2057400"/>
            <a:chOff x="5913120" y="1570037"/>
            <a:chExt cx="2743200" cy="2057400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5913120" y="1874837"/>
              <a:ext cx="1143000" cy="0"/>
            </a:xfrm>
            <a:prstGeom prst="line">
              <a:avLst/>
            </a:prstGeom>
            <a:noFill/>
            <a:ln w="57150">
              <a:solidFill>
                <a:srgbClr val="005643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6964045" y="1570037"/>
              <a:ext cx="13112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dirty="0"/>
                <a:t>Vascular Ring</a:t>
              </a:r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6065520" y="2681287"/>
              <a:ext cx="1143000" cy="0"/>
            </a:xfrm>
            <a:prstGeom prst="line">
              <a:avLst/>
            </a:prstGeom>
            <a:noFill/>
            <a:ln w="57150">
              <a:solidFill>
                <a:srgbClr val="005643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7116445" y="2468562"/>
              <a:ext cx="1311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Cortex</a:t>
              </a: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6217920" y="3459162"/>
              <a:ext cx="1143000" cy="0"/>
            </a:xfrm>
            <a:prstGeom prst="line">
              <a:avLst/>
            </a:prstGeom>
            <a:noFill/>
            <a:ln w="57150">
              <a:solidFill>
                <a:srgbClr val="005643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7345045" y="3230562"/>
              <a:ext cx="1311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dirty="0"/>
                <a:t>Periderm</a:t>
              </a:r>
            </a:p>
          </p:txBody>
        </p:sp>
      </p:grp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2370527" y="3870325"/>
            <a:ext cx="746125" cy="0"/>
          </a:xfrm>
          <a:prstGeom prst="line">
            <a:avLst/>
          </a:prstGeom>
          <a:noFill/>
          <a:ln w="57150">
            <a:solidFill>
              <a:srgbClr val="005643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846527" y="3336925"/>
            <a:ext cx="1539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/>
              <a:t>0.033-0.055 µg/ml </a:t>
            </a:r>
            <a:r>
              <a:rPr lang="en-US" sz="2000" dirty="0" err="1"/>
              <a:t>Metalaxyl</a:t>
            </a:r>
            <a:endParaRPr lang="en-US" sz="2000" dirty="0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1750" y="6461125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Bruin et al., 1982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2809A3F8-55B7-493A-83CE-C8B39B7B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6" y="1408"/>
            <a:ext cx="822063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Potato Tuber Anatomy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B4CEF5-43A5-430A-92D5-78024778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7C5D8-397A-4C8D-8DA0-6855F8AA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5E2122-C169-4B07-919B-9F9C015F8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752803"/>
              </p:ext>
            </p:extLst>
          </p:nvPr>
        </p:nvGraphicFramePr>
        <p:xfrm>
          <a:off x="284636" y="1520190"/>
          <a:ext cx="8625840" cy="433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39022AF9-3166-4B38-AA3C-B5EA2F12F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39" y="299085"/>
            <a:ext cx="822063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Mefenoxam Insensitivity – Pink Rot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6EFD16C-A760-41ED-9A24-44B2A4B0A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2634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Chapara et al. unpublished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BA98F-BC70-459B-9240-018CA45F7FCD}"/>
              </a:ext>
            </a:extLst>
          </p:cNvPr>
          <p:cNvSpPr txBox="1"/>
          <p:nvPr/>
        </p:nvSpPr>
        <p:spPr>
          <a:xfrm>
            <a:off x="284480" y="1001970"/>
            <a:ext cx="5128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In-field inoculation with a mixture of isolates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FC94DE-4F98-47D1-A641-3489E87FEEF8}"/>
              </a:ext>
            </a:extLst>
          </p:cNvPr>
          <p:cNvSpPr/>
          <p:nvPr/>
        </p:nvSpPr>
        <p:spPr>
          <a:xfrm>
            <a:off x="1435100" y="2400300"/>
            <a:ext cx="2222500" cy="27432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6FEA22-7DCC-4724-A04C-0C047ED9E969}"/>
              </a:ext>
            </a:extLst>
          </p:cNvPr>
          <p:cNvSpPr/>
          <p:nvPr/>
        </p:nvSpPr>
        <p:spPr>
          <a:xfrm>
            <a:off x="3924300" y="2387600"/>
            <a:ext cx="2222500" cy="27432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5D6529-2754-428E-BB98-6240F5D816D7}"/>
              </a:ext>
            </a:extLst>
          </p:cNvPr>
          <p:cNvSpPr/>
          <p:nvPr/>
        </p:nvSpPr>
        <p:spPr>
          <a:xfrm>
            <a:off x="6413500" y="2400300"/>
            <a:ext cx="2222500" cy="27432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7C5D8-397A-4C8D-8DA0-6855F8AA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9022AF9-3166-4B38-AA3C-B5EA2F12F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39" y="299085"/>
            <a:ext cx="822063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2022 and 2024 Pink Rot Field Trials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F9B3650-0736-4E10-9CE2-A431B2153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702328"/>
              </p:ext>
            </p:extLst>
          </p:nvPr>
        </p:nvGraphicFramePr>
        <p:xfrm>
          <a:off x="280875" y="897922"/>
          <a:ext cx="4291125" cy="545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1EDAF96-C93E-4FAE-93AD-CDBB231BC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027837"/>
              </p:ext>
            </p:extLst>
          </p:nvPr>
        </p:nvGraphicFramePr>
        <p:xfrm>
          <a:off x="4572000" y="897922"/>
          <a:ext cx="4342236" cy="563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003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0673D53-2126-4472-8261-5A017E764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03" y="238852"/>
            <a:ext cx="8401794" cy="1077218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Timing Between Irrigation and </a:t>
            </a:r>
            <a:r>
              <a:rPr lang="en-US" sz="3200" dirty="0" err="1">
                <a:solidFill>
                  <a:srgbClr val="005643"/>
                </a:solidFill>
              </a:rPr>
              <a:t>Phos</a:t>
            </a:r>
            <a:r>
              <a:rPr lang="en-US" sz="3200" dirty="0">
                <a:solidFill>
                  <a:srgbClr val="005643"/>
                </a:solidFill>
              </a:rPr>
              <a:t> Acid Application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FC7B66-9F7F-4BB9-95EF-CE7D14E23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881133"/>
              </p:ext>
            </p:extLst>
          </p:nvPr>
        </p:nvGraphicFramePr>
        <p:xfrm>
          <a:off x="285007" y="1952367"/>
          <a:ext cx="8633361" cy="4327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3">
            <a:extLst>
              <a:ext uri="{FF2B5EF4-FFF2-40B4-BE49-F238E27FC236}">
                <a16:creationId xmlns:a16="http://schemas.microsoft.com/office/drawing/2014/main" id="{CAA880F0-EF20-44C7-BB9C-7ED019810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933" y="6550223"/>
            <a:ext cx="2961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Courtesy: J. Miller; Miller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2D1D7-64F1-40F6-B48F-10E7FF6BA5DC}"/>
              </a:ext>
            </a:extLst>
          </p:cNvPr>
          <p:cNvSpPr txBox="1"/>
          <p:nvPr/>
        </p:nvSpPr>
        <p:spPr>
          <a:xfrm>
            <a:off x="192839" y="1349300"/>
            <a:ext cx="8409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Recommendation: Wait at least 12 </a:t>
            </a:r>
            <a:r>
              <a:rPr lang="en-US" sz="2000" dirty="0" err="1"/>
              <a:t>hrs</a:t>
            </a:r>
            <a:r>
              <a:rPr lang="en-US" sz="2000" dirty="0"/>
              <a:t> between application and irrigation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9D71D-F82A-4D1A-A52B-94333813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ED55E-855B-412D-BE49-3980C6769FDF}"/>
              </a:ext>
            </a:extLst>
          </p:cNvPr>
          <p:cNvSpPr txBox="1"/>
          <p:nvPr/>
        </p:nvSpPr>
        <p:spPr>
          <a:xfrm>
            <a:off x="457200" y="6031818"/>
            <a:ext cx="4180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Post-harvest challenge inoculation</a:t>
            </a:r>
          </a:p>
        </p:txBody>
      </p:sp>
    </p:spTree>
    <p:extLst>
      <p:ext uri="{BB962C8B-B14F-4D97-AF65-F5344CB8AC3E}">
        <p14:creationId xmlns:p14="http://schemas.microsoft.com/office/powerpoint/2010/main" val="165089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0113"/>
            <a:ext cx="2467409" cy="3514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52841" y="1941728"/>
            <a:ext cx="3516410" cy="2253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06023" y="1941729"/>
            <a:ext cx="3516409" cy="2253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59203" y="1939935"/>
            <a:ext cx="3516412" cy="22531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543" y="4914578"/>
            <a:ext cx="80698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697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1 		 Day 2 		    Day 3 		Day 4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FFEC19F4-E98C-47CC-A033-0BC9521BD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8912"/>
            <a:ext cx="26741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Courtesy: N. Olsen; U of ID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6D49AD6E-85F1-455F-925F-71AB3BC6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6" y="289018"/>
            <a:ext cx="822063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Effect of Wounding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C532D19-E9F7-4D6D-BB83-70F6B08EFA07}"/>
              </a:ext>
            </a:extLst>
          </p:cNvPr>
          <p:cNvSpPr/>
          <p:nvPr/>
        </p:nvSpPr>
        <p:spPr>
          <a:xfrm>
            <a:off x="1438709" y="3064734"/>
            <a:ext cx="1165860" cy="112828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1CD03-929C-4D85-A4DA-0F4EA2C3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E131E2-B2F9-442B-A5E3-91F80F5A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D1761-A826-45AE-B822-4A951FDB1A11}"/>
              </a:ext>
            </a:extLst>
          </p:cNvPr>
          <p:cNvSpPr txBox="1">
            <a:spLocks/>
          </p:cNvSpPr>
          <p:nvPr/>
        </p:nvSpPr>
        <p:spPr>
          <a:xfrm>
            <a:off x="466164" y="989906"/>
            <a:ext cx="4305349" cy="50680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Caused by </a:t>
            </a:r>
            <a:r>
              <a:rPr lang="en-US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Phytophthora </a:t>
            </a:r>
            <a:r>
              <a:rPr lang="en-US" sz="20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erythroseptica</a:t>
            </a:r>
            <a:endParaRPr lang="en-US" sz="20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Soil-borne organism</a:t>
            </a:r>
          </a:p>
          <a:p>
            <a:pPr>
              <a:spcBef>
                <a:spcPts val="900"/>
              </a:spcBef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Infection favored by:</a:t>
            </a:r>
          </a:p>
          <a:p>
            <a:pPr lvl="1">
              <a:spcBef>
                <a:spcPts val="900"/>
              </a:spcBef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Saturated soils</a:t>
            </a:r>
          </a:p>
          <a:p>
            <a:pPr lvl="1">
              <a:spcBef>
                <a:spcPts val="900"/>
              </a:spcBef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Soil temperatures of 68-77F</a:t>
            </a:r>
          </a:p>
          <a:p>
            <a:pPr>
              <a:spcBef>
                <a:spcPts val="900"/>
              </a:spcBef>
            </a:pPr>
            <a:r>
              <a:rPr lang="en-US" sz="2000" dirty="0">
                <a:solidFill>
                  <a:schemeClr val="tx1"/>
                </a:solidFill>
              </a:rPr>
              <a:t>Infection through </a:t>
            </a:r>
            <a:r>
              <a:rPr lang="en-US" sz="2000" dirty="0" err="1">
                <a:solidFill>
                  <a:schemeClr val="tx1"/>
                </a:solidFill>
              </a:rPr>
              <a:t>stolons</a:t>
            </a:r>
            <a:r>
              <a:rPr lang="en-US" sz="2000" dirty="0">
                <a:solidFill>
                  <a:schemeClr val="tx1"/>
                </a:solidFill>
              </a:rPr>
              <a:t>, eyes</a:t>
            </a:r>
          </a:p>
          <a:p>
            <a:pPr lvl="1">
              <a:spcBef>
                <a:spcPts val="900"/>
              </a:spcBef>
            </a:pPr>
            <a:r>
              <a:rPr lang="en-US" sz="2000" dirty="0">
                <a:solidFill>
                  <a:schemeClr val="tx1"/>
                </a:solidFill>
              </a:rPr>
              <a:t>Wounds made at harvest</a:t>
            </a:r>
          </a:p>
          <a:p>
            <a:pPr>
              <a:spcBef>
                <a:spcPts val="900"/>
              </a:spcBef>
            </a:pPr>
            <a:r>
              <a:rPr lang="en-US" sz="2000" dirty="0">
                <a:solidFill>
                  <a:schemeClr val="tx1"/>
                </a:solidFill>
              </a:rPr>
              <a:t>Chemical control important</a:t>
            </a:r>
          </a:p>
          <a:p>
            <a:pPr lvl="1">
              <a:spcBef>
                <a:spcPts val="900"/>
              </a:spcBef>
            </a:pPr>
            <a:r>
              <a:rPr lang="en-US" sz="2000" dirty="0">
                <a:solidFill>
                  <a:schemeClr val="tx1"/>
                </a:solidFill>
              </a:rPr>
              <a:t>Mefenoxam</a:t>
            </a:r>
          </a:p>
          <a:p>
            <a:pPr lvl="1">
              <a:spcBef>
                <a:spcPts val="900"/>
              </a:spcBef>
            </a:pPr>
            <a:r>
              <a:rPr lang="en-US" sz="2000" dirty="0">
                <a:solidFill>
                  <a:schemeClr val="tx1"/>
                </a:solidFill>
              </a:rPr>
              <a:t>Phosphorous acid</a:t>
            </a:r>
          </a:p>
          <a:p>
            <a:pPr lvl="1">
              <a:spcBef>
                <a:spcPts val="900"/>
              </a:spcBef>
            </a:pPr>
            <a:r>
              <a:rPr lang="en-US" sz="2000" dirty="0">
                <a:solidFill>
                  <a:schemeClr val="tx1"/>
                </a:solidFill>
              </a:rPr>
              <a:t>Others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8AC2A7E-33EF-4D86-A821-EA5BDF5F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6" y="289018"/>
            <a:ext cx="822063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Pink Rot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0D999-D14E-4C2E-B1A1-C972465A4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3" t="6150" r="7560" b="10280"/>
          <a:stretch/>
        </p:blipFill>
        <p:spPr>
          <a:xfrm rot="16200000">
            <a:off x="3924413" y="1521379"/>
            <a:ext cx="58671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59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id="{F3C6FFE5-9BB3-4E65-B855-3D48357BF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6" y="289018"/>
            <a:ext cx="8220635" cy="1077218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Effect of Wounding on Disease Incidence of Non-Treated Tubers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116951976"/>
              </p:ext>
            </p:extLst>
          </p:nvPr>
        </p:nvGraphicFramePr>
        <p:xfrm>
          <a:off x="466166" y="1565910"/>
          <a:ext cx="8220635" cy="4459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72280" y="6461125"/>
            <a:ext cx="3935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Taylor et al., 2004. Plant Dis. 88:301-307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D3533-A325-4C0A-BB2C-EEA0FCB3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946A2B4-B610-4D68-A2AF-098A763162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522324"/>
              </p:ext>
            </p:extLst>
          </p:nvPr>
        </p:nvGraphicFramePr>
        <p:xfrm>
          <a:off x="435637" y="972273"/>
          <a:ext cx="8229600" cy="512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B0F018E-667F-443C-9496-B314BFD8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7634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Drop Height and Cultivar on Bruise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F1286-2137-4C57-B3BF-DA6E9B117F9A}"/>
              </a:ext>
            </a:extLst>
          </p:cNvPr>
          <p:cNvSpPr txBox="1"/>
          <p:nvPr/>
        </p:nvSpPr>
        <p:spPr>
          <a:xfrm>
            <a:off x="-1" y="5754992"/>
            <a:ext cx="418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Bruise Temp: 8.9C (48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F)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D4049D9-A920-43C7-91E5-6525E1D67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8912"/>
            <a:ext cx="26741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Courtesy: N. Olsen; U of 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82161A-501B-412D-8FC6-30DEE9BF9E4A}"/>
              </a:ext>
            </a:extLst>
          </p:cNvPr>
          <p:cNvSpPr txBox="1"/>
          <p:nvPr/>
        </p:nvSpPr>
        <p:spPr>
          <a:xfrm>
            <a:off x="2216075" y="1251388"/>
            <a:ext cx="3211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7.6 cm 	 17.8 cm   30.5 cm</a:t>
            </a:r>
          </a:p>
        </p:txBody>
      </p:sp>
    </p:spTree>
    <p:extLst>
      <p:ext uri="{BB962C8B-B14F-4D97-AF65-F5344CB8AC3E}">
        <p14:creationId xmlns:p14="http://schemas.microsoft.com/office/powerpoint/2010/main" val="2508792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16" y="257289"/>
            <a:ext cx="8360569" cy="694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 of Pulp Temperature on Shatter Bruise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1060623"/>
              </p:ext>
            </p:extLst>
          </p:nvPr>
        </p:nvGraphicFramePr>
        <p:xfrm>
          <a:off x="391716" y="1235034"/>
          <a:ext cx="8360569" cy="467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59" t="8000" b="8000"/>
          <a:stretch/>
        </p:blipFill>
        <p:spPr>
          <a:xfrm>
            <a:off x="6895652" y="936791"/>
            <a:ext cx="2248348" cy="1642816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64A6B1B9-594D-4543-91E1-7E7052B58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8912"/>
            <a:ext cx="26741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Courtesy: N. Olsen; U of 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51169-E863-4B3C-AA52-CBAF13FB5B86}"/>
              </a:ext>
            </a:extLst>
          </p:cNvPr>
          <p:cNvSpPr txBox="1"/>
          <p:nvPr/>
        </p:nvSpPr>
        <p:spPr>
          <a:xfrm>
            <a:off x="2640739" y="1663199"/>
            <a:ext cx="3780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7.2C	 	12.8C		  18.3C</a:t>
            </a:r>
          </a:p>
        </p:txBody>
      </p:sp>
    </p:spTree>
    <p:extLst>
      <p:ext uri="{BB962C8B-B14F-4D97-AF65-F5344CB8AC3E}">
        <p14:creationId xmlns:p14="http://schemas.microsoft.com/office/powerpoint/2010/main" val="1603117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67BC0-A4FE-435C-B5DD-63BAE1A0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0EBEC-F60E-4EB9-8C2E-410ED0F3D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160" y="0"/>
            <a:ext cx="5341839" cy="6356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59332-7E03-46E0-86BC-D19B049F41E5}"/>
              </a:ext>
            </a:extLst>
          </p:cNvPr>
          <p:cNvSpPr txBox="1"/>
          <p:nvPr/>
        </p:nvSpPr>
        <p:spPr>
          <a:xfrm>
            <a:off x="104503" y="135416"/>
            <a:ext cx="3906388" cy="59708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697">
              <a:spcBef>
                <a:spcPts val="12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Idaho</a:t>
            </a:r>
          </a:p>
          <a:p>
            <a:pPr defTabSz="685697">
              <a:spcBef>
                <a:spcPts val="120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(uidaho.edu/potatoes)</a:t>
            </a:r>
          </a:p>
          <a:p>
            <a:pPr marL="233363" indent="-233363" defTabSz="685697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Wounding</a:t>
            </a:r>
          </a:p>
          <a:p>
            <a:pPr marL="569913" lvl="1" indent="-344488" defTabSz="685697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drop distance</a:t>
            </a:r>
          </a:p>
          <a:p>
            <a:pPr marL="569913" lvl="1" indent="-344488" defTabSz="685697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 hard surfaces</a:t>
            </a:r>
          </a:p>
          <a:p>
            <a:pPr marL="569913" lvl="1" indent="-344488" defTabSz="685697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equipment at capacity (full of potatoes)</a:t>
            </a:r>
          </a:p>
          <a:p>
            <a:pPr marL="233363" indent="-233363" defTabSz="685697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marL="569913" lvl="1" indent="-344488" defTabSz="685697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 pulp 45-65F</a:t>
            </a:r>
          </a:p>
        </p:txBody>
      </p:sp>
    </p:spTree>
    <p:extLst>
      <p:ext uri="{BB962C8B-B14F-4D97-AF65-F5344CB8AC3E}">
        <p14:creationId xmlns:p14="http://schemas.microsoft.com/office/powerpoint/2010/main" val="3070032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9770" y="2457510"/>
            <a:ext cx="4186857" cy="1171439"/>
          </a:xfrm>
          <a:prstGeom prst="rect">
            <a:avLst/>
          </a:prstGeom>
          <a:gradFill flip="none" rotWithShape="1">
            <a:gsLst>
              <a:gs pos="100000">
                <a:srgbClr val="92D050"/>
              </a:gs>
              <a:gs pos="71000">
                <a:srgbClr val="92D050"/>
              </a:gs>
              <a:gs pos="100000">
                <a:srgbClr val="FFED9F"/>
              </a:gs>
              <a:gs pos="0">
                <a:schemeClr val="bg1"/>
              </a:gs>
              <a:gs pos="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7"/>
            <a:endParaRPr lang="en-US">
              <a:noFill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921" y="3732544"/>
            <a:ext cx="1223412" cy="110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47"/>
            <a:r>
              <a:rPr lang="en-US" sz="3299" b="1" dirty="0">
                <a:solidFill>
                  <a:srgbClr val="000000"/>
                </a:solidFill>
                <a:latin typeface="Calibri" panose="020F0502020204030204"/>
              </a:rPr>
              <a:t>12.8C</a:t>
            </a:r>
          </a:p>
          <a:p>
            <a:pPr algn="ctr" defTabSz="914147"/>
            <a:r>
              <a:rPr lang="en-US" sz="3299" b="1" dirty="0">
                <a:solidFill>
                  <a:srgbClr val="000000"/>
                </a:solidFill>
                <a:latin typeface="Calibri" panose="020F0502020204030204"/>
              </a:rPr>
              <a:t>(55</a:t>
            </a:r>
            <a:r>
              <a:rPr lang="en-US" sz="3299" b="1" baseline="30000" dirty="0">
                <a:solidFill>
                  <a:srgbClr val="000000"/>
                </a:solidFill>
                <a:latin typeface="Calibri" panose="020F0502020204030204"/>
              </a:rPr>
              <a:t>o</a:t>
            </a:r>
            <a:r>
              <a:rPr lang="en-US" sz="3299" b="1" dirty="0">
                <a:solidFill>
                  <a:srgbClr val="000000"/>
                </a:solidFill>
                <a:latin typeface="Calibri" panose="020F0502020204030204"/>
              </a:rPr>
              <a:t>F)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2240" y="3729112"/>
            <a:ext cx="1223412" cy="110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47"/>
            <a:r>
              <a:rPr lang="en-US" sz="3299" b="1" dirty="0">
                <a:solidFill>
                  <a:srgbClr val="000000"/>
                </a:solidFill>
                <a:latin typeface="Calibri" panose="020F0502020204030204"/>
              </a:rPr>
              <a:t>7.2C</a:t>
            </a:r>
          </a:p>
          <a:p>
            <a:pPr algn="ctr" defTabSz="914147"/>
            <a:r>
              <a:rPr lang="en-US" sz="3299" b="1" dirty="0">
                <a:solidFill>
                  <a:srgbClr val="000000"/>
                </a:solidFill>
                <a:latin typeface="Calibri" panose="020F0502020204030204"/>
              </a:rPr>
              <a:t>(45</a:t>
            </a:r>
            <a:r>
              <a:rPr lang="en-US" sz="3299" b="1" baseline="30000" dirty="0">
                <a:solidFill>
                  <a:srgbClr val="000000"/>
                </a:solidFill>
                <a:latin typeface="Calibri" panose="020F0502020204030204"/>
              </a:rPr>
              <a:t>o</a:t>
            </a:r>
            <a:r>
              <a:rPr lang="en-US" sz="3299" b="1" dirty="0">
                <a:solidFill>
                  <a:srgbClr val="000000"/>
                </a:solidFill>
                <a:latin typeface="Calibri" panose="020F0502020204030204"/>
              </a:rPr>
              <a:t>F)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8349" y="3729369"/>
            <a:ext cx="1223412" cy="1107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47"/>
            <a:r>
              <a:rPr lang="en-US" sz="3299" b="1" dirty="0">
                <a:solidFill>
                  <a:srgbClr val="000000"/>
                </a:solidFill>
                <a:latin typeface="Calibri" panose="020F0502020204030204"/>
              </a:rPr>
              <a:t>18.3C</a:t>
            </a:r>
          </a:p>
          <a:p>
            <a:pPr algn="ctr" defTabSz="914147"/>
            <a:r>
              <a:rPr lang="en-US" sz="3299" b="1" dirty="0">
                <a:solidFill>
                  <a:srgbClr val="000000"/>
                </a:solidFill>
                <a:latin typeface="Calibri" panose="020F0502020204030204"/>
              </a:rPr>
              <a:t>(65</a:t>
            </a:r>
            <a:r>
              <a:rPr lang="en-US" sz="3299" b="1" baseline="30000" dirty="0">
                <a:solidFill>
                  <a:srgbClr val="000000"/>
                </a:solidFill>
                <a:latin typeface="Calibri" panose="020F0502020204030204"/>
              </a:rPr>
              <a:t>o</a:t>
            </a:r>
            <a:r>
              <a:rPr lang="en-US" sz="3299" b="1" dirty="0">
                <a:solidFill>
                  <a:srgbClr val="000000"/>
                </a:solidFill>
                <a:latin typeface="Calibri" panose="020F0502020204030204"/>
              </a:rPr>
              <a:t>F)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5719" y="2745083"/>
            <a:ext cx="966931" cy="600036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defTabSz="914147"/>
            <a:r>
              <a:rPr lang="en-US" sz="3299" b="1" dirty="0">
                <a:solidFill>
                  <a:schemeClr val="bg1"/>
                </a:solidFill>
                <a:latin typeface="Calibri" panose="020F0502020204030204"/>
              </a:rPr>
              <a:t>RISK</a:t>
            </a: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77332F02-E55F-40F7-B8EC-6F0B143F06C0}"/>
              </a:ext>
            </a:extLst>
          </p:cNvPr>
          <p:cNvSpPr/>
          <p:nvPr/>
        </p:nvSpPr>
        <p:spPr>
          <a:xfrm>
            <a:off x="4566627" y="2457510"/>
            <a:ext cx="4186857" cy="1171439"/>
          </a:xfrm>
          <a:prstGeom prst="rect">
            <a:avLst/>
          </a:prstGeom>
          <a:gradFill flip="none" rotWithShape="1">
            <a:gsLst>
              <a:gs pos="31000">
                <a:srgbClr val="92D050"/>
              </a:gs>
              <a:gs pos="100000">
                <a:srgbClr val="92D050"/>
              </a:gs>
              <a:gs pos="99000">
                <a:srgbClr val="FF0000"/>
              </a:gs>
              <a:gs pos="0">
                <a:schemeClr val="bg1"/>
              </a:gs>
              <a:gs pos="0">
                <a:srgbClr val="92D050"/>
              </a:gs>
            </a:gsLst>
            <a:lin ang="0" scaled="1"/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7"/>
            <a:endParaRPr lang="en-US" dirty="0">
              <a:noFill/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6684" y="2743211"/>
            <a:ext cx="966931" cy="600036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defTabSz="914147"/>
            <a:r>
              <a:rPr lang="en-US" sz="3299" b="1" dirty="0">
                <a:solidFill>
                  <a:schemeClr val="bg1"/>
                </a:solidFill>
                <a:latin typeface="Calibri" panose="020F0502020204030204"/>
              </a:rPr>
              <a:t>RISK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0A289AD5-37C4-4BEB-BB33-AA44D8EF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8912"/>
            <a:ext cx="23567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Adapted from: N. Olsen; U of ID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BEDD8162-B06D-40C7-9DAE-BBD1869C6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6" y="692533"/>
            <a:ext cx="8220635" cy="1077218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Risk When Harvesting Outside the Ideal Temperature Range</a:t>
            </a:r>
          </a:p>
        </p:txBody>
      </p:sp>
    </p:spTree>
    <p:extLst>
      <p:ext uri="{BB962C8B-B14F-4D97-AF65-F5344CB8AC3E}">
        <p14:creationId xmlns:p14="http://schemas.microsoft.com/office/powerpoint/2010/main" val="3692613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33" y="903202"/>
            <a:ext cx="8585860" cy="5016758"/>
          </a:xfr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Avoid </a:t>
            </a:r>
            <a:r>
              <a:rPr lang="en-US" sz="2000" u="sng" dirty="0">
                <a:solidFill>
                  <a:schemeClr val="tx1"/>
                </a:solidFill>
                <a:cs typeface="Arial" panose="020B0604020202020204" pitchFamily="34" charset="0"/>
              </a:rPr>
              <a:t>self-induced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wet soil conditions (&gt;90% FC) in August/September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Minimize wounds and bruising at harvest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80-85% field moisture from </a:t>
            </a:r>
            <a:r>
              <a:rPr lang="en-US" sz="2000" dirty="0" err="1">
                <a:solidFill>
                  <a:schemeClr val="tx1"/>
                </a:solidFill>
                <a:cs typeface="Arial" panose="020B0604020202020204" pitchFamily="34" charset="0"/>
              </a:rPr>
              <a:t>vinekill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through harvest to decrease bruise 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Shut down harvest when tuber pulp temperatures reach 62F (16.7C), </a:t>
            </a:r>
            <a:r>
              <a:rPr lang="en-US" sz="2000" u="sng" dirty="0">
                <a:solidFill>
                  <a:schemeClr val="tx1"/>
                </a:solidFill>
                <a:cs typeface="Arial" panose="020B0604020202020204" pitchFamily="34" charset="0"/>
              </a:rPr>
              <a:t>do not exceed 65F (18.3)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!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Reduce pulp temperatures in storage (Olsen; U of ID)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During ramping, ensure the temperature differential between the top and bottom of the pile is no more than 0.5</a:t>
            </a:r>
            <a:r>
              <a:rPr lang="en-US" sz="2000" baseline="30000" dirty="0">
                <a:solidFill>
                  <a:schemeClr val="tx1"/>
                </a:solidFill>
              </a:rPr>
              <a:t>o</a:t>
            </a:r>
            <a:r>
              <a:rPr lang="en-US" sz="2000" dirty="0">
                <a:solidFill>
                  <a:schemeClr val="tx1"/>
                </a:solidFill>
              </a:rPr>
              <a:t>F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Set temps 2</a:t>
            </a:r>
            <a:r>
              <a:rPr lang="en-US" sz="2000" baseline="30000" dirty="0">
                <a:solidFill>
                  <a:schemeClr val="tx1"/>
                </a:solidFill>
              </a:rPr>
              <a:t>o</a:t>
            </a:r>
            <a:r>
              <a:rPr lang="en-US" sz="2000" dirty="0">
                <a:solidFill>
                  <a:schemeClr val="tx1"/>
                </a:solidFill>
              </a:rPr>
              <a:t>F cooler than coolest tubers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Reduce pulp temps to 55</a:t>
            </a:r>
            <a:r>
              <a:rPr lang="en-US" sz="2000" baseline="30000" dirty="0">
                <a:solidFill>
                  <a:schemeClr val="tx1"/>
                </a:solidFill>
              </a:rPr>
              <a:t>o</a:t>
            </a:r>
            <a:r>
              <a:rPr lang="en-US" sz="2000" dirty="0">
                <a:solidFill>
                  <a:schemeClr val="tx1"/>
                </a:solidFill>
              </a:rPr>
              <a:t>F in a stair-step manner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If rot develops in storage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</a:rPr>
              <a:t> remove water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9A1A71D-34F2-4CEB-83A7-98ADEB1DD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03" y="238852"/>
            <a:ext cx="8401794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Pink Rot / Leak Management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578B09-2563-4EC7-9601-99AB4DEC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817FE-FADC-DD43-B305-F0AD66032B7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E131E2-B2F9-442B-A5E3-91F80F5A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D1761-A826-45AE-B822-4A951FDB1A11}"/>
              </a:ext>
            </a:extLst>
          </p:cNvPr>
          <p:cNvSpPr txBox="1">
            <a:spLocks/>
          </p:cNvSpPr>
          <p:nvPr/>
        </p:nvSpPr>
        <p:spPr>
          <a:xfrm>
            <a:off x="466165" y="1049282"/>
            <a:ext cx="8245216" cy="44012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Phosphorous acid (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Phostrol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®, Rampart®, Confine®) provides excellent pink rot control</a:t>
            </a:r>
          </a:p>
          <a:p>
            <a:pPr>
              <a:spcBef>
                <a:spcPts val="1200"/>
              </a:spcBef>
            </a:pP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Metalaxyl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-m/mefenoxam-based fungicide in furrow at planting</a:t>
            </a:r>
          </a:p>
          <a:p>
            <a:pPr lvl="1">
              <a:spcBef>
                <a:spcPts val="1200"/>
              </a:spcBef>
            </a:pPr>
            <a:r>
              <a:rPr lang="en-US" sz="2000" u="sng" dirty="0">
                <a:solidFill>
                  <a:schemeClr val="tx1"/>
                </a:solidFill>
                <a:cs typeface="Times New Roman" panose="02020603050405020304" pitchFamily="18" charset="0"/>
              </a:rPr>
              <a:t>Not recommended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in the presence of insensitive isolates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The only fungicide known to provide </a:t>
            </a:r>
            <a:r>
              <a:rPr lang="en-US" sz="2000" u="sng" dirty="0">
                <a:solidFill>
                  <a:schemeClr val="tx1"/>
                </a:solidFill>
              </a:rPr>
              <a:t>suppression of leak</a:t>
            </a:r>
          </a:p>
          <a:p>
            <a:pPr>
              <a:spcBef>
                <a:spcPts val="1200"/>
              </a:spcBef>
            </a:pP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Metalaxyl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-m/mefenoxam alternatives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Oxathiapiprolin (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Orondis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Gold DC®)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Efficacy can be inconsistent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Ethaboxam (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Elumin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®) 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Efficacy can be less than desired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8AC2A7E-33EF-4D86-A821-EA5BDF5F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75" y="331548"/>
            <a:ext cx="8382196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Pink Rot Chemical Management</a:t>
            </a:r>
          </a:p>
        </p:txBody>
      </p:sp>
    </p:spTree>
    <p:extLst>
      <p:ext uri="{BB962C8B-B14F-4D97-AF65-F5344CB8AC3E}">
        <p14:creationId xmlns:p14="http://schemas.microsoft.com/office/powerpoint/2010/main" val="628459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25794"/>
              </p:ext>
            </p:extLst>
          </p:nvPr>
        </p:nvGraphicFramePr>
        <p:xfrm>
          <a:off x="457200" y="1126083"/>
          <a:ext cx="8229600" cy="402578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01608">
                  <a:extLst>
                    <a:ext uri="{9D8B030D-6E8A-4147-A177-3AD203B41FA5}">
                      <a16:colId xmlns:a16="http://schemas.microsoft.com/office/drawing/2014/main" val="2308335020"/>
                    </a:ext>
                  </a:extLst>
                </a:gridCol>
                <a:gridCol w="1699179">
                  <a:extLst>
                    <a:ext uri="{9D8B030D-6E8A-4147-A177-3AD203B41FA5}">
                      <a16:colId xmlns:a16="http://schemas.microsoft.com/office/drawing/2014/main" val="2138758055"/>
                    </a:ext>
                  </a:extLst>
                </a:gridCol>
                <a:gridCol w="1628813">
                  <a:extLst>
                    <a:ext uri="{9D8B030D-6E8A-4147-A177-3AD203B41FA5}">
                      <a16:colId xmlns:a16="http://schemas.microsoft.com/office/drawing/2014/main" val="897532634"/>
                    </a:ext>
                  </a:extLst>
                </a:gridCol>
              </a:tblGrid>
              <a:tr h="545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Management Strategy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Pink Rot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  Leak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08307"/>
                  </a:ext>
                </a:extLst>
              </a:tr>
              <a:tr h="58005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In-Season Water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643282"/>
                  </a:ext>
                </a:extLst>
              </a:tr>
              <a:tr h="580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Minimize Wounds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at Harvest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+(+)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++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740061"/>
                  </a:ext>
                </a:extLst>
              </a:tr>
              <a:tr h="580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Tuber Pulp Temperature &lt;62F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++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895442"/>
                  </a:ext>
                </a:extLst>
              </a:tr>
              <a:tr h="580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n-lt"/>
                        </a:rPr>
                        <a:t>Mefenoxam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-Based Fungicides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+(+)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86712"/>
                  </a:ext>
                </a:extLst>
              </a:tr>
              <a:tr h="580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Phosphorous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Acid Fungicides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++   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        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063578"/>
                  </a:ext>
                </a:extLst>
              </a:tr>
              <a:tr h="580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Other Fungicides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-     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005447"/>
                  </a:ext>
                </a:extLst>
              </a:tr>
            </a:tbl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D5D25A4A-456D-4824-B7ED-658B71421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03" y="238852"/>
            <a:ext cx="8401794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Pink Rot / Leak Management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1EDCD-97B5-483E-8C49-4239D9CC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AD3B8-17B2-5140-99FC-BBB7B5DC9F2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658C6D-DF89-4335-9D9E-D35EC16963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28" t="7957" r="3777" b="8989"/>
          <a:stretch/>
        </p:blipFill>
        <p:spPr>
          <a:xfrm>
            <a:off x="1300480" y="1007504"/>
            <a:ext cx="6663449" cy="4946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4E8D2E-D74F-4A9D-90B0-457284DB9AE9}"/>
              </a:ext>
            </a:extLst>
          </p:cNvPr>
          <p:cNvSpPr txBox="1"/>
          <p:nvPr/>
        </p:nvSpPr>
        <p:spPr>
          <a:xfrm>
            <a:off x="5705238" y="6563788"/>
            <a:ext cx="343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courtesy: J. Miller; Miller Research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1E2D-39AC-4319-AAA4-D09868D0D976}" type="slidenum">
              <a:rPr lang="en-US" smtClean="0"/>
              <a:t>28</a:t>
            </a:fld>
            <a:endParaRPr lang="en-US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57200" y="327754"/>
            <a:ext cx="8229600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Thank You</a:t>
            </a:r>
          </a:p>
        </p:txBody>
      </p:sp>
      <p:pic>
        <p:nvPicPr>
          <p:cNvPr id="9" name="Picture 2" descr="North Dakota Agricultural Experiment Station logo - 2 lines">
            <a:extLst>
              <a:ext uri="{FF2B5EF4-FFF2-40B4-BE49-F238E27FC236}">
                <a16:creationId xmlns:a16="http://schemas.microsoft.com/office/drawing/2014/main" id="{E9F58119-1488-4BCF-BDFD-FC9F907CD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978" y="6049240"/>
            <a:ext cx="3404128" cy="4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81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F60C6E-D3CE-43BB-B557-A496B44A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olon to tub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" y="6448425"/>
            <a:ext cx="29754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</a:rPr>
              <a:t>Photo courtesy: J. Miller; Miller Research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A2C401-DD82-4A50-B046-74283EF2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0E9C94-88F1-4E6F-9903-770B0294A826}"/>
              </a:ext>
            </a:extLst>
          </p:cNvPr>
          <p:cNvSpPr/>
          <p:nvPr/>
        </p:nvSpPr>
        <p:spPr>
          <a:xfrm rot="345430">
            <a:off x="4111171" y="-694"/>
            <a:ext cx="2225040" cy="45726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81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tc1">
            <a:extLst>
              <a:ext uri="{FF2B5EF4-FFF2-40B4-BE49-F238E27FC236}">
                <a16:creationId xmlns:a16="http://schemas.microsoft.com/office/drawing/2014/main" id="{E177B8F5-8E00-46E8-9AFC-BE886A28A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82" y="2163454"/>
            <a:ext cx="2692712" cy="205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24579" name="Picture 3" descr="oxidate2">
            <a:extLst>
              <a:ext uri="{FF2B5EF4-FFF2-40B4-BE49-F238E27FC236}">
                <a16:creationId xmlns:a16="http://schemas.microsoft.com/office/drawing/2014/main" id="{2A55D1BE-CE9F-47B2-9E5A-1C4E0BD3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025" y="2163454"/>
            <a:ext cx="2735601" cy="205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24582" name="Picture 6" descr="phos5">
            <a:extLst>
              <a:ext uri="{FF2B5EF4-FFF2-40B4-BE49-F238E27FC236}">
                <a16:creationId xmlns:a16="http://schemas.microsoft.com/office/drawing/2014/main" id="{2914C145-A004-460E-8171-9E1CFCF90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77" b="3980"/>
          <a:stretch/>
        </p:blipFill>
        <p:spPr bwMode="auto">
          <a:xfrm>
            <a:off x="5975022" y="2163454"/>
            <a:ext cx="3024396" cy="2057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25607" name="Text Box 7">
            <a:extLst>
              <a:ext uri="{FF2B5EF4-FFF2-40B4-BE49-F238E27FC236}">
                <a16:creationId xmlns:a16="http://schemas.microsoft.com/office/drawing/2014/main" id="{D5EE542E-43E2-4A9D-A3FB-39164B2B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82" y="4412855"/>
            <a:ext cx="2692711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</a:rPr>
              <a:t>Untreated control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633A2FB1-E26A-49BE-A736-E53454597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025" y="4384186"/>
            <a:ext cx="2735601" cy="92333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sz="2400" b="1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Hydrogen Peroxide Peracetic Acid (</a:t>
            </a:r>
            <a:r>
              <a:rPr lang="en-US" sz="1800" dirty="0" err="1">
                <a:solidFill>
                  <a:schemeClr val="bg1"/>
                </a:solidFill>
              </a:rPr>
              <a:t>Storox</a:t>
            </a:r>
            <a:r>
              <a:rPr lang="en-US" sz="1800" dirty="0">
                <a:solidFill>
                  <a:schemeClr val="bg1"/>
                </a:solidFill>
              </a:rPr>
              <a:t>) 1:50</a:t>
            </a:r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7F919365-AC15-4D9D-BEC1-ECFA6217A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022" y="4318986"/>
            <a:ext cx="3024396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sz="2400" b="1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en-US" sz="1800" err="1">
                <a:solidFill>
                  <a:schemeClr val="bg1"/>
                </a:solidFill>
              </a:rPr>
              <a:t>Phos</a:t>
            </a:r>
            <a:r>
              <a:rPr lang="en-US" sz="1800">
                <a:solidFill>
                  <a:schemeClr val="bg1"/>
                </a:solidFill>
              </a:rPr>
              <a:t> Acid 12.8 fl. oz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6B64F3-C8FE-413E-82C1-B85A01D29A6A}"/>
              </a:ext>
            </a:extLst>
          </p:cNvPr>
          <p:cNvSpPr txBox="1">
            <a:spLocks/>
          </p:cNvSpPr>
          <p:nvPr/>
        </p:nvSpPr>
        <p:spPr>
          <a:xfrm>
            <a:off x="1673352" y="993259"/>
            <a:ext cx="5797296" cy="6734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500">
                <a:solidFill>
                  <a:schemeClr val="tx1"/>
                </a:solidFill>
              </a:rPr>
              <a:t>Pink rot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F721335-7DC8-440B-92C6-C9AA500C7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8912"/>
            <a:ext cx="20489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Courtesy: N. Olsen; U of ID</a:t>
            </a:r>
          </a:p>
        </p:txBody>
      </p:sp>
    </p:spTree>
    <p:extLst>
      <p:ext uri="{BB962C8B-B14F-4D97-AF65-F5344CB8AC3E}">
        <p14:creationId xmlns:p14="http://schemas.microsoft.com/office/powerpoint/2010/main" val="3981862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490D-5E0F-4C32-9FC0-5609A214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1008159"/>
            <a:ext cx="5797296" cy="891540"/>
          </a:xfrm>
        </p:spPr>
        <p:txBody>
          <a:bodyPr>
            <a:normAutofit/>
          </a:bodyPr>
          <a:lstStyle/>
          <a:p>
            <a:r>
              <a:rPr lang="en-US" altLang="en-US" sz="2100"/>
              <a:t>Effect of post-harvest treatment on pink rot incidence</a:t>
            </a:r>
            <a:r>
              <a:rPr lang="en-US" altLang="en-US" sz="210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(</a:t>
            </a:r>
            <a:r>
              <a:rPr lang="en-US" altLang="en-US" sz="1350">
                <a:latin typeface="Arial" panose="020B0604020202020204" pitchFamily="34" charset="0"/>
              </a:rPr>
              <a:t>December 2005)</a:t>
            </a:r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E178DDE-7931-4529-A4B8-B3A8F1CC3668}"/>
              </a:ext>
            </a:extLst>
          </p:cNvPr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263236" y="2126079"/>
          <a:ext cx="7592291" cy="387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2DCC03DA-ADF7-4A86-9DC8-7D98FED06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8912"/>
            <a:ext cx="20489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Courtesy: N. Olsen; U of ID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887196"/>
            <a:ext cx="6061148" cy="891540"/>
          </a:xfrm>
        </p:spPr>
        <p:txBody>
          <a:bodyPr>
            <a:normAutofit/>
          </a:bodyPr>
          <a:lstStyle/>
          <a:p>
            <a:r>
              <a:rPr lang="en-US" sz="3000" dirty="0"/>
              <a:t>Post-Harvest Pink Rot</a:t>
            </a:r>
            <a:br>
              <a:rPr lang="en-US" sz="3000" i="1" dirty="0"/>
            </a:br>
            <a:r>
              <a:rPr lang="en-US" sz="2100" dirty="0"/>
              <a:t>% Incidence (Challenge inoculation)</a:t>
            </a:r>
            <a:endParaRPr lang="en-US" sz="3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92100" y="1915896"/>
          <a:ext cx="8559800" cy="345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10" b="18031"/>
          <a:stretch/>
        </p:blipFill>
        <p:spPr>
          <a:xfrm>
            <a:off x="149644" y="887197"/>
            <a:ext cx="1934828" cy="9237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64944" y="5486056"/>
            <a:ext cx="4954003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kumimoji="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Helvetica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00000"/>
                </a:solidFill>
                <a:ea typeface="+mn-ea"/>
                <a:cs typeface="+mn-cs"/>
              </a:rPr>
              <a:t>Field Treatment:			Post-Harvest Treatment: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00000"/>
                </a:solidFill>
                <a:ea typeface="+mn-ea"/>
                <a:cs typeface="+mn-cs"/>
              </a:rPr>
              <a:t>Resist 57 (10 pt/acre, 3X) 		Resist 57 (12.8 </a:t>
            </a:r>
            <a:r>
              <a:rPr lang="en-US" sz="1350" err="1">
                <a:solidFill>
                  <a:srgbClr val="000000"/>
                </a:solidFill>
                <a:ea typeface="+mn-ea"/>
                <a:cs typeface="+mn-cs"/>
              </a:rPr>
              <a:t>fl</a:t>
            </a:r>
            <a:r>
              <a:rPr lang="en-US" sz="1350">
                <a:solidFill>
                  <a:srgbClr val="000000"/>
                </a:solidFill>
                <a:ea typeface="+mn-ea"/>
                <a:cs typeface="+mn-cs"/>
              </a:rPr>
              <a:t> oz/ton)</a:t>
            </a:r>
          </a:p>
        </p:txBody>
      </p:sp>
      <p:pic>
        <p:nvPicPr>
          <p:cNvPr id="9" name="Picture 2" descr="Miller Research LLC – Experts in Agricultural Research">
            <a:extLst>
              <a:ext uri="{FF2B5EF4-FFF2-40B4-BE49-F238E27FC236}">
                <a16:creationId xmlns:a16="http://schemas.microsoft.com/office/drawing/2014/main" id="{480ED820-4CC6-4768-993B-F506F135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153" y="5406369"/>
            <a:ext cx="817123" cy="49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CBE71C7E-B3ED-485F-BA5D-60D5B3F4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8912"/>
            <a:ext cx="20489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Courtesy: N. Olsen; U of ID</a:t>
            </a:r>
          </a:p>
        </p:txBody>
      </p:sp>
    </p:spTree>
    <p:extLst>
      <p:ext uri="{BB962C8B-B14F-4D97-AF65-F5344CB8AC3E}">
        <p14:creationId xmlns:p14="http://schemas.microsoft.com/office/powerpoint/2010/main" val="1768107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3000"/>
              <a:t>Post-harvest spray application volumes</a:t>
            </a:r>
          </a:p>
        </p:txBody>
      </p:sp>
      <p:pic>
        <p:nvPicPr>
          <p:cNvPr id="50179" name="Picture 3" descr="close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r="3011" b="750"/>
          <a:stretch/>
        </p:blipFill>
        <p:spPr>
          <a:xfrm>
            <a:off x="92539" y="2106214"/>
            <a:ext cx="2057400" cy="3274219"/>
          </a:xfrm>
          <a:noFill/>
          <a:ln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0180" name="Picture 4" descr="close"/>
          <p:cNvPicPr preferRelativeResize="0"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1" b="14303"/>
          <a:stretch/>
        </p:blipFill>
        <p:spPr>
          <a:xfrm>
            <a:off x="2357697" y="2121507"/>
            <a:ext cx="2057400" cy="3274219"/>
          </a:xfrm>
          <a:noFill/>
          <a:ln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0181" name="Picture 5" descr="close1gal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01" r="5308" b="2397"/>
          <a:stretch/>
        </p:blipFill>
        <p:spPr>
          <a:xfrm>
            <a:off x="4651382" y="2106214"/>
            <a:ext cx="2057400" cy="3274219"/>
          </a:xfrm>
          <a:noFill/>
        </p:spPr>
      </p:pic>
      <p:pic>
        <p:nvPicPr>
          <p:cNvPr id="50182" name="Picture 6" descr="close2gal"/>
          <p:cNvPicPr preferRelativeResize="0"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7056" y="2106214"/>
            <a:ext cx="2057400" cy="3274219"/>
          </a:xfrm>
          <a:noFill/>
          <a:ln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216945" y="3284935"/>
            <a:ext cx="12120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3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8" name="Text Box 8"/>
          <p:cNvSpPr txBox="1">
            <a:spLocks noChangeArrowheads="1"/>
          </p:cNvSpPr>
          <p:nvPr/>
        </p:nvSpPr>
        <p:spPr bwMode="auto">
          <a:xfrm>
            <a:off x="346297" y="4797624"/>
            <a:ext cx="160020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prstClr val="black"/>
                </a:solidFill>
                <a:cs typeface="Arial" panose="020B0604020202020204" pitchFamily="34" charset="0"/>
              </a:rPr>
              <a:t>Dry and 0.25 gal/T</a:t>
            </a:r>
          </a:p>
        </p:txBody>
      </p: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5045698" y="4797624"/>
            <a:ext cx="1574006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prstClr val="black"/>
                </a:solidFill>
                <a:cs typeface="Arial" panose="020B0604020202020204" pitchFamily="34" charset="0"/>
              </a:rPr>
              <a:t>Dry and 1.0 gal/T</a:t>
            </a:r>
          </a:p>
        </p:txBody>
      </p:sp>
      <p:sp>
        <p:nvSpPr>
          <p:cNvPr id="22540" name="Text Box 10"/>
          <p:cNvSpPr txBox="1">
            <a:spLocks noChangeArrowheads="1"/>
          </p:cNvSpPr>
          <p:nvPr/>
        </p:nvSpPr>
        <p:spPr bwMode="auto">
          <a:xfrm>
            <a:off x="7179428" y="4797624"/>
            <a:ext cx="1574006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prstClr val="black"/>
                </a:solidFill>
                <a:cs typeface="Arial" panose="020B0604020202020204" pitchFamily="34" charset="0"/>
              </a:rPr>
              <a:t>Dry and 2.0 gal/T</a:t>
            </a:r>
          </a:p>
        </p:txBody>
      </p:sp>
      <p:sp>
        <p:nvSpPr>
          <p:cNvPr id="22541" name="Text Box 11"/>
          <p:cNvSpPr txBox="1">
            <a:spLocks noChangeArrowheads="1"/>
          </p:cNvSpPr>
          <p:nvPr/>
        </p:nvSpPr>
        <p:spPr bwMode="auto">
          <a:xfrm>
            <a:off x="2639575" y="4797624"/>
            <a:ext cx="144783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prstClr val="black"/>
                </a:solidFill>
                <a:cs typeface="Arial" panose="020B0604020202020204" pitchFamily="34" charset="0"/>
              </a:rPr>
              <a:t>Dry and 0.50 gal/T</a:t>
            </a: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2362638" y="1920479"/>
            <a:ext cx="2014559" cy="3805618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3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4B28A878-2417-4A5E-A93A-5FBE874DE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8912"/>
            <a:ext cx="20489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Courtesy: N. Olsen; U of 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496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89DF55-736F-4920-AB8B-6E341451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A1303721-5FE5-4654-AF35-82AFC8AC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08" y="1048431"/>
            <a:ext cx="4389560" cy="399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E7724C39-7C78-4565-95D1-8AE8AA0F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" y="2147483"/>
            <a:ext cx="3022405" cy="192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B688C1-8717-417B-B9B5-41EC3F587FCF}"/>
              </a:ext>
            </a:extLst>
          </p:cNvPr>
          <p:cNvSpPr txBox="1"/>
          <p:nvPr/>
        </p:nvSpPr>
        <p:spPr>
          <a:xfrm>
            <a:off x="422874" y="5248510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= </a:t>
            </a:r>
            <a:r>
              <a:rPr lang="en-CA" sz="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metalaxyl</a:t>
            </a:r>
            <a:r>
              <a:rPr lang="en-CA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sensitive</a:t>
            </a:r>
          </a:p>
          <a:p>
            <a:pPr algn="l"/>
            <a:r>
              <a:rPr lang="en-CA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MMR = </a:t>
            </a:r>
            <a:r>
              <a:rPr lang="en-CA" sz="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metalaxyl</a:t>
            </a:r>
            <a:r>
              <a:rPr lang="en-CA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moderately-resistant</a:t>
            </a:r>
          </a:p>
          <a:p>
            <a:pPr algn="l"/>
            <a:r>
              <a:rPr lang="en-CA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MHR = </a:t>
            </a:r>
            <a:r>
              <a:rPr lang="en-CA" sz="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metalaxyl</a:t>
            </a:r>
            <a:r>
              <a:rPr lang="en-CA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highly-resistant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4845D9E8-0872-4BA2-9A4B-4A0E46D79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141" y="6477000"/>
            <a:ext cx="35357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Adapted from Peters et al. 2017 PAA</a:t>
            </a:r>
          </a:p>
        </p:txBody>
      </p:sp>
    </p:spTree>
    <p:extLst>
      <p:ext uri="{BB962C8B-B14F-4D97-AF65-F5344CB8AC3E}">
        <p14:creationId xmlns:p14="http://schemas.microsoft.com/office/powerpoint/2010/main" val="2221709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38BEAE-DB4F-4541-AA4C-DB435905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446CB-7313-49AB-85DA-683D2B6BDB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637"/>
          <a:stretch/>
        </p:blipFill>
        <p:spPr>
          <a:xfrm>
            <a:off x="0" y="1372910"/>
            <a:ext cx="9144000" cy="2560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396B29-5ADC-4294-A3BB-CE5A701F67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637"/>
          <a:stretch/>
        </p:blipFill>
        <p:spPr>
          <a:xfrm>
            <a:off x="0" y="3933146"/>
            <a:ext cx="9144000" cy="2560236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F64A147C-9809-4234-820D-7D2C855D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03" y="238852"/>
            <a:ext cx="8401794" cy="1077218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Timing Between Irrigation and </a:t>
            </a:r>
            <a:r>
              <a:rPr lang="en-US" sz="3200" dirty="0" err="1">
                <a:solidFill>
                  <a:srgbClr val="005643"/>
                </a:solidFill>
              </a:rPr>
              <a:t>Phos</a:t>
            </a:r>
            <a:r>
              <a:rPr lang="en-US" sz="3200" dirty="0">
                <a:solidFill>
                  <a:srgbClr val="005643"/>
                </a:solidFill>
              </a:rPr>
              <a:t> Acid Application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115C371-1FA0-42FF-BF21-E85A90AD6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8912"/>
            <a:ext cx="2961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Courtesy: J. Miller; Miller Research</a:t>
            </a:r>
          </a:p>
        </p:txBody>
      </p:sp>
    </p:spTree>
    <p:extLst>
      <p:ext uri="{BB962C8B-B14F-4D97-AF65-F5344CB8AC3E}">
        <p14:creationId xmlns:p14="http://schemas.microsoft.com/office/powerpoint/2010/main" val="3450183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1E4442-9C18-4BCD-AFC3-7191FCCF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8DF1D6D-7D91-4C6A-BE76-FF4DF10ACA99}"/>
              </a:ext>
            </a:extLst>
          </p:cNvPr>
          <p:cNvGraphicFramePr/>
          <p:nvPr>
            <p:extLst/>
          </p:nvPr>
        </p:nvGraphicFramePr>
        <p:xfrm>
          <a:off x="467361" y="829310"/>
          <a:ext cx="82194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D2F6DA0-2D0E-461E-8F0D-DBC7551D92B4}"/>
              </a:ext>
            </a:extLst>
          </p:cNvPr>
          <p:cNvGraphicFramePr/>
          <p:nvPr>
            <p:extLst/>
          </p:nvPr>
        </p:nvGraphicFramePr>
        <p:xfrm>
          <a:off x="467360" y="3505140"/>
          <a:ext cx="82194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7E6C4A5E-660D-45B7-9715-65E073A6D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82" y="136525"/>
            <a:ext cx="822063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Mefenoxam Insensitivity – Pink Rot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48CAF0F4-64F8-4D1F-AAB8-0FDFA34FB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32768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Adapted from Chapara et al. 2010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19DB796-76A6-44EA-8379-9B314887B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040" y="830722"/>
            <a:ext cx="11993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/>
              <a:t>Minnesota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6728D0F-9575-4A37-BEB5-2F8692123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040" y="3429000"/>
            <a:ext cx="1471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/>
              <a:t>North Dakota</a:t>
            </a:r>
          </a:p>
        </p:txBody>
      </p:sp>
    </p:spTree>
    <p:extLst>
      <p:ext uri="{BB962C8B-B14F-4D97-AF65-F5344CB8AC3E}">
        <p14:creationId xmlns:p14="http://schemas.microsoft.com/office/powerpoint/2010/main" val="1006158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E3820890-B7A7-43DE-B32C-47C40AAFD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6" y="286703"/>
            <a:ext cx="822063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Effect of Temperature on Pink Rot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466166" y="1064712"/>
          <a:ext cx="8220635" cy="4897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66485" y="6356350"/>
            <a:ext cx="1827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Salas, et al.,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C4643C-E60A-4744-9972-F5E12F0FC5EB}"/>
              </a:ext>
            </a:extLst>
          </p:cNvPr>
          <p:cNvCxnSpPr/>
          <p:nvPr/>
        </p:nvCxnSpPr>
        <p:spPr>
          <a:xfrm flipV="1">
            <a:off x="4492487" y="2107096"/>
            <a:ext cx="0" cy="29817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08B04-1A70-4D11-94D6-D810D618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976836-7DCC-455B-8696-ECE87053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45247-5695-4328-A7AE-308AA6FE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896E44-D8AC-47E2-A162-76A1F3BA9DC7}"/>
              </a:ext>
            </a:extLst>
          </p:cNvPr>
          <p:cNvSpPr txBox="1"/>
          <p:nvPr/>
        </p:nvSpPr>
        <p:spPr>
          <a:xfrm>
            <a:off x="6014720" y="6499890"/>
            <a:ext cx="2987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Photo courtesy: J. Miller; Miller Research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4A48B-22C0-4486-AE25-C3617BA66323}"/>
              </a:ext>
            </a:extLst>
          </p:cNvPr>
          <p:cNvGrpSpPr/>
          <p:nvPr/>
        </p:nvGrpSpPr>
        <p:grpSpPr>
          <a:xfrm>
            <a:off x="3764280" y="172720"/>
            <a:ext cx="3967480" cy="2682240"/>
            <a:chOff x="3764280" y="172720"/>
            <a:chExt cx="3967480" cy="268224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50ED982-864F-42B3-9B19-3E3727A8D951}"/>
                </a:ext>
              </a:extLst>
            </p:cNvPr>
            <p:cNvCxnSpPr/>
            <p:nvPr/>
          </p:nvCxnSpPr>
          <p:spPr>
            <a:xfrm flipH="1">
              <a:off x="4135120" y="1371600"/>
              <a:ext cx="762000" cy="148336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70641C4-C35A-4E27-9867-BDB11E61D2FD}"/>
                </a:ext>
              </a:extLst>
            </p:cNvPr>
            <p:cNvCxnSpPr>
              <a:cxnSpLocks/>
            </p:cNvCxnSpPr>
            <p:nvPr/>
          </p:nvCxnSpPr>
          <p:spPr>
            <a:xfrm>
              <a:off x="5212080" y="396240"/>
              <a:ext cx="325120" cy="148336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C87E7A9-599D-4881-BDD8-0171881BBD11}"/>
                </a:ext>
              </a:extLst>
            </p:cNvPr>
            <p:cNvCxnSpPr>
              <a:cxnSpLocks/>
            </p:cNvCxnSpPr>
            <p:nvPr/>
          </p:nvCxnSpPr>
          <p:spPr>
            <a:xfrm>
              <a:off x="7284720" y="1066800"/>
              <a:ext cx="447040" cy="13208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5EB20CE-6123-4809-A831-72BE3F5544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4280" y="172720"/>
              <a:ext cx="452120" cy="77216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186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ink Rot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9810"/>
            <a:ext cx="9144000" cy="63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000" y="728990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 End Eye Infection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0851" y="728990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Stolon Infection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AAD63-F768-4C7C-B98E-525328E4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BAA294-968C-478A-A09A-318AA27F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6B71F-0C9B-4614-BE11-A4C9CCF9C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75" r="21875"/>
          <a:stretch/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9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166" y="1143000"/>
            <a:ext cx="3117006" cy="4401205"/>
          </a:xfr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Primarily caused by </a:t>
            </a:r>
            <a:r>
              <a:rPr lang="en-US" sz="2000" i="1" dirty="0">
                <a:solidFill>
                  <a:schemeClr val="tx1"/>
                </a:solidFill>
              </a:rPr>
              <a:t>Pythium </a:t>
            </a:r>
            <a:r>
              <a:rPr lang="en-US" sz="2000" i="1" dirty="0" err="1">
                <a:solidFill>
                  <a:schemeClr val="tx1"/>
                </a:solidFill>
              </a:rPr>
              <a:t>ultimum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Soil-borne organism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Infects primarily through wounds made at harvest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Tuber pulp temps &gt;65F favor infection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Mefenoxam/ </a:t>
            </a:r>
            <a:r>
              <a:rPr lang="en-US" sz="2000" dirty="0" err="1">
                <a:solidFill>
                  <a:schemeClr val="tx1"/>
                </a:solidFill>
              </a:rPr>
              <a:t>metalaxyl</a:t>
            </a:r>
            <a:r>
              <a:rPr lang="en-US" sz="2000" dirty="0">
                <a:solidFill>
                  <a:schemeClr val="tx1"/>
                </a:solidFill>
              </a:rPr>
              <a:t>-m provide a moderate level of suppression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C943353-664A-4461-94A2-B9E416B2D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6" y="246487"/>
            <a:ext cx="822063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Leak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AA9ED7-77D1-4C84-90A7-9075F1EB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940CD-94FF-3A45-B07F-7BBE0A4310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C82E66-5388-4B3B-A6DB-8849CEDEB55A}"/>
              </a:ext>
            </a:extLst>
          </p:cNvPr>
          <p:cNvGrpSpPr/>
          <p:nvPr/>
        </p:nvGrpSpPr>
        <p:grpSpPr>
          <a:xfrm>
            <a:off x="3583172" y="1143000"/>
            <a:ext cx="5560828" cy="4373880"/>
            <a:chOff x="3583172" y="1143000"/>
            <a:chExt cx="5560828" cy="43738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42D95A-D87D-472A-A033-AF87C7F02DDC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9" t="34321" r="4312" b="8375"/>
            <a:stretch/>
          </p:blipFill>
          <p:spPr bwMode="auto">
            <a:xfrm rot="10800000">
              <a:off x="3583172" y="1143000"/>
              <a:ext cx="5560828" cy="43738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E9432BC-65E9-4DA6-929F-A9C018018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9360" y="5227856"/>
              <a:ext cx="1464310" cy="216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6350" marR="0" indent="-6350">
                <a:lnSpc>
                  <a:spcPct val="104000"/>
                </a:lnSpc>
                <a:spcBef>
                  <a:spcPts val="0"/>
                </a:spcBef>
                <a:spcAft>
                  <a:spcPts val="25"/>
                </a:spcAft>
              </a:pPr>
              <a:r>
                <a:rPr lang="en-US" sz="10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Photo: N Gudmestad</a:t>
              </a:r>
              <a:endParaRPr lang="en-US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0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105F9-9C4E-43B7-8A8F-13527E58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B420-7864-4749-AE65-8B8EC645F78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4ECC8-3CF5-4B7A-A25B-A36B10FD48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26" t="7289" r="3778" b="8988"/>
          <a:stretch/>
        </p:blipFill>
        <p:spPr>
          <a:xfrm>
            <a:off x="0" y="38014"/>
            <a:ext cx="9144000" cy="6819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B1565-9AAA-4523-90F7-13454C70B64D}"/>
              </a:ext>
            </a:extLst>
          </p:cNvPr>
          <p:cNvSpPr txBox="1"/>
          <p:nvPr/>
        </p:nvSpPr>
        <p:spPr>
          <a:xfrm>
            <a:off x="4973718" y="6567586"/>
            <a:ext cx="343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courtesy: J. Miller; Miller Research</a:t>
            </a:r>
          </a:p>
        </p:txBody>
      </p:sp>
    </p:spTree>
    <p:extLst>
      <p:ext uri="{BB962C8B-B14F-4D97-AF65-F5344CB8AC3E}">
        <p14:creationId xmlns:p14="http://schemas.microsoft.com/office/powerpoint/2010/main" val="334904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6" y="1219200"/>
            <a:ext cx="8220634" cy="2739211"/>
          </a:xfr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soil moisture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chemeClr val="tx1"/>
                </a:solidFill>
              </a:rPr>
              <a:t>Chemical application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chemeClr val="tx1"/>
                </a:solidFill>
              </a:rPr>
              <a:t>Wounding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chemeClr val="tx1"/>
                </a:solidFill>
              </a:rPr>
              <a:t>Pulp temperatures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3C62090-BEA6-48BC-9477-1B561CE0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6" y="289018"/>
            <a:ext cx="8220635" cy="58477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5643"/>
                </a:solidFill>
              </a:rPr>
              <a:t>Some Factors That Affect Pink Rot and Leak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5D100-51A7-483A-A952-70A1D568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817FE-FADC-DD43-B305-F0AD66032B7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theme1.xml><?xml version="1.0" encoding="utf-8"?>
<a:theme xmlns:a="http://schemas.openxmlformats.org/drawingml/2006/main" name="ndsu-template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ndsu-template5</Template>
  <TotalTime>24725</TotalTime>
  <Words>1928</Words>
  <Application>Microsoft Office PowerPoint</Application>
  <PresentationFormat>On-screen Show (4:3)</PresentationFormat>
  <Paragraphs>339</Paragraphs>
  <Slides>37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ＭＳ Ｐゴシック</vt:lpstr>
      <vt:lpstr>Archivo Regular</vt:lpstr>
      <vt:lpstr>Arial</vt:lpstr>
      <vt:lpstr>Calibri</vt:lpstr>
      <vt:lpstr>Courier New</vt:lpstr>
      <vt:lpstr>Helvetica</vt:lpstr>
      <vt:lpstr>Tahoma</vt:lpstr>
      <vt:lpstr>Times New Roman</vt:lpstr>
      <vt:lpstr>Wingdings</vt:lpstr>
      <vt:lpstr>ndsu-template5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Drop Height and Cultivar on Bruise</vt:lpstr>
      <vt:lpstr>Effect of Pulp Temperature on Shatter Bruise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post-harvest treatment on pink rot incidence (December 2005)</vt:lpstr>
      <vt:lpstr>Post-Harvest Pink Rot % Incidence (Challenge inoculation)</vt:lpstr>
      <vt:lpstr>Post-harvest spray application volumes</vt:lpstr>
      <vt:lpstr>PowerPoint Presentation</vt:lpstr>
      <vt:lpstr>PowerPoint Presentation</vt:lpstr>
      <vt:lpstr>PowerPoint Presentation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Julie.Pasche</dc:creator>
  <cp:lastModifiedBy>Pasche, Julie</cp:lastModifiedBy>
  <cp:revision>2107</cp:revision>
  <cp:lastPrinted>2020-10-08T12:56:37Z</cp:lastPrinted>
  <dcterms:created xsi:type="dcterms:W3CDTF">2013-01-04T18:59:43Z</dcterms:created>
  <dcterms:modified xsi:type="dcterms:W3CDTF">2025-01-29T18:39:24Z</dcterms:modified>
</cp:coreProperties>
</file>