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2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554" autoAdjust="0"/>
  </p:normalViewPr>
  <p:slideViewPr>
    <p:cSldViewPr snapToGrid="0">
      <p:cViewPr varScale="1">
        <p:scale>
          <a:sx n="70" d="100"/>
          <a:sy n="70" d="100"/>
        </p:scale>
        <p:origin x="59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r>
              <a:rPr lang="en-US" sz="4400" b="0" strike="noStrike" spc="-1">
                <a:solidFill>
                  <a:srgbClr val="000000"/>
                </a:solidFill>
                <a:latin typeface="Arial"/>
              </a:rPr>
              <a:t>Click to move the slide</a:t>
            </a:r>
          </a:p>
        </p:txBody>
      </p:sp>
      <p:sp>
        <p:nvSpPr>
          <p:cNvPr id="1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Arial"/>
              </a:rPr>
              <a:t>Click to edit the notes format</a:t>
            </a:r>
          </a:p>
        </p:txBody>
      </p:sp>
      <p:sp>
        <p:nvSpPr>
          <p:cNvPr id="17"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18" name="PlaceHolder 4"/>
          <p:cNvSpPr>
            <a:spLocks noGrp="1"/>
          </p:cNvSpPr>
          <p:nvPr>
            <p:ph type="dt" idx="5"/>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19" name="PlaceHolder 5"/>
          <p:cNvSpPr>
            <a:spLocks noGrp="1"/>
          </p:cNvSpPr>
          <p:nvPr>
            <p:ph type="ftr" idx="6"/>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20" name="PlaceHolder 6"/>
          <p:cNvSpPr>
            <a:spLocks noGrp="1"/>
          </p:cNvSpPr>
          <p:nvPr>
            <p:ph type="sldNum" idx="7"/>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27DF6998-8135-4917-8D08-EF82CA107C5C}"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1"/>
          <p:cNvSpPr>
            <a:spLocks noGrp="1" noRot="1" noChangeAspect="1"/>
          </p:cNvSpPr>
          <p:nvPr>
            <p:ph type="sldImg"/>
          </p:nvPr>
        </p:nvSpPr>
        <p:spPr>
          <a:xfrm>
            <a:off x="2749550" y="533400"/>
            <a:ext cx="4733925" cy="2663825"/>
          </a:xfrm>
          <a:prstGeom prst="rect">
            <a:avLst/>
          </a:prstGeom>
          <a:ln w="0">
            <a:noFill/>
          </a:ln>
        </p:spPr>
      </p:sp>
      <p:sp>
        <p:nvSpPr>
          <p:cNvPr id="638"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Thank you for coming to the launch event for </a:t>
            </a:r>
            <a:r>
              <a:rPr lang="en-US" altLang="ja-JP" sz="2000" b="0" strike="noStrike" spc="-1" dirty="0" err="1">
                <a:solidFill>
                  <a:srgbClr val="000000"/>
                </a:solidFill>
                <a:latin typeface="Arial"/>
              </a:rPr>
              <a:t>BriseAudio's</a:t>
            </a:r>
            <a:r>
              <a:rPr lang="en-US" altLang="ja-JP" sz="2000" b="0" strike="noStrike" spc="-1" dirty="0">
                <a:solidFill>
                  <a:srgbClr val="000000"/>
                </a:solidFill>
                <a:latin typeface="Arial"/>
              </a:rPr>
              <a:t> new product today.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This is the first time for our company to announce a new product at a venue like this, so</a:t>
            </a:r>
          </a:p>
          <a:p>
            <a:pPr marL="216000" indent="0">
              <a:lnSpc>
                <a:spcPct val="100000"/>
              </a:lnSpc>
              <a:buNone/>
              <a:tabLst>
                <a:tab pos="0" algn="l"/>
              </a:tabLst>
            </a:pPr>
            <a:r>
              <a:rPr lang="en-US" altLang="ja-JP" sz="2000" b="0" strike="noStrike" spc="-1" dirty="0">
                <a:solidFill>
                  <a:srgbClr val="000000"/>
                </a:solidFill>
                <a:latin typeface="Arial"/>
              </a:rPr>
              <a:t>let me first explain a little about ourselves.</a:t>
            </a:r>
          </a:p>
        </p:txBody>
      </p:sp>
      <p:sp>
        <p:nvSpPr>
          <p:cNvPr id="639" name="PlaceHolder 3"/>
          <p:cNvSpPr>
            <a:spLocks noGrp="1"/>
          </p:cNvSpPr>
          <p:nvPr>
            <p:ph type="sldNum" idx="16"/>
          </p:nvPr>
        </p:nvSpPr>
        <p:spPr>
          <a:xfrm>
            <a:off x="5797080" y="6747480"/>
            <a:ext cx="4433760" cy="354240"/>
          </a:xfrm>
          <a:prstGeom prst="rect">
            <a:avLst/>
          </a:prstGeom>
          <a:noFill/>
          <a:ln w="0">
            <a:noFill/>
          </a:ln>
        </p:spPr>
        <p:txBody>
          <a:bodyPr lIns="99000" tIns="49680" rIns="99000" bIns="49680" anchor="b">
            <a:noAutofit/>
          </a:bodyPr>
          <a:lstStyle>
            <a:lvl1pPr indent="0" algn="r" defTabSz="914400">
              <a:lnSpc>
                <a:spcPct val="100000"/>
              </a:lnSpc>
              <a:buNone/>
              <a:tabLst>
                <a:tab pos="0" algn="l"/>
              </a:tabLst>
              <a:defRPr lang="en-US" sz="1300" b="0" strike="noStrike" spc="-1">
                <a:solidFill>
                  <a:schemeClr val="dk1"/>
                </a:solidFill>
                <a:latin typeface="+mn-lt"/>
                <a:ea typeface="+mn-ea"/>
              </a:defRPr>
            </a:lvl1pPr>
          </a:lstStyle>
          <a:p>
            <a:pPr indent="0" algn="r" defTabSz="914400">
              <a:lnSpc>
                <a:spcPct val="100000"/>
              </a:lnSpc>
              <a:buNone/>
              <a:tabLst>
                <a:tab pos="0" algn="l"/>
              </a:tabLst>
            </a:pPr>
            <a:fld id="{0119D015-2327-45F2-9029-3BCBD82865F1}" type="slidenum">
              <a:rPr lang="en-US" sz="1300" b="0" strike="noStrike" spc="-1">
                <a:solidFill>
                  <a:schemeClr val="dk1"/>
                </a:solidFill>
                <a:latin typeface="+mn-lt"/>
                <a:ea typeface="+mn-ea"/>
              </a:rPr>
              <a:t>1</a:t>
            </a:fld>
            <a:endParaRPr lang="en-US" sz="13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PlaceHolder 1"/>
          <p:cNvSpPr>
            <a:spLocks noGrp="1" noRot="1" noChangeAspect="1"/>
          </p:cNvSpPr>
          <p:nvPr>
            <p:ph type="sldImg"/>
          </p:nvPr>
        </p:nvSpPr>
        <p:spPr>
          <a:xfrm>
            <a:off x="2749550" y="533400"/>
            <a:ext cx="4733925" cy="2663825"/>
          </a:xfrm>
          <a:prstGeom prst="rect">
            <a:avLst/>
          </a:prstGeom>
          <a:ln w="0">
            <a:noFill/>
          </a:ln>
        </p:spPr>
      </p:sp>
      <p:sp>
        <p:nvSpPr>
          <p:cNvPr id="668"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First, let's take a look at the exterior.</a:t>
            </a:r>
          </a:p>
          <a:p>
            <a:pPr marL="216000" indent="0">
              <a:lnSpc>
                <a:spcPct val="100000"/>
              </a:lnSpc>
              <a:buNone/>
              <a:tabLst>
                <a:tab pos="0" algn="l"/>
              </a:tabLst>
            </a:pPr>
            <a:r>
              <a:rPr lang="en-US" altLang="ja-JP" sz="2000" b="0" strike="noStrike" spc="-1" dirty="0">
                <a:solidFill>
                  <a:srgbClr val="000000"/>
                </a:solidFill>
                <a:latin typeface="Arial"/>
              </a:rPr>
              <a:t>The FUGAKU earphone was developed by an experienced developer who has been involved in the production of custom IEMs and earphones for many years, and together with an external industrial designer, they created a housing design that combines a good fit and aesthetic appeal.</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casing material is pure titanium, which is strong and has a distinctive metallic resonance with minimal quirks, and a PVD black coating has been applied to the surface to improve durability.</a:t>
            </a:r>
          </a:p>
          <a:p>
            <a:pPr marL="216000" indent="0">
              <a:lnSpc>
                <a:spcPct val="100000"/>
              </a:lnSpc>
              <a:buNone/>
              <a:tabLst>
                <a:tab pos="0" algn="l"/>
              </a:tabLst>
            </a:pPr>
            <a:r>
              <a:rPr lang="en-US" altLang="ja-JP" sz="2000" b="0" strike="noStrike" spc="-1" dirty="0">
                <a:solidFill>
                  <a:srgbClr val="000000"/>
                </a:solidFill>
                <a:latin typeface="Arial"/>
              </a:rPr>
              <a:t>The three slits representing the three pillars of cables, amplifiers and earphones reveal a gold-plated OFC ring that houses the dynamic driver, expressing the combination of the corporate colors of black and gold.</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One of the main features of these earphones is that they come with an ear hook, but</a:t>
            </a:r>
          </a:p>
          <a:p>
            <a:pPr marL="216000" indent="0">
              <a:lnSpc>
                <a:spcPct val="100000"/>
              </a:lnSpc>
              <a:buNone/>
              <a:tabLst>
                <a:tab pos="0" algn="l"/>
              </a:tabLst>
            </a:pPr>
            <a:r>
              <a:rPr lang="en-US" altLang="ja-JP" sz="2000" b="0" strike="noStrike" spc="-1" dirty="0">
                <a:solidFill>
                  <a:srgbClr val="000000"/>
                </a:solidFill>
                <a:latin typeface="Arial"/>
              </a:rPr>
              <a:t>the so-called “sure hook” method of using the cable by hanging it over the ear can cause the earphones to rotate and shift position during use due to the weight of the cable, or the cable can dig into the base of the ear and become painful,</a:t>
            </a:r>
          </a:p>
          <a:p>
            <a:pPr marL="216000" indent="0">
              <a:lnSpc>
                <a:spcPct val="100000"/>
              </a:lnSpc>
              <a:buNone/>
              <a:tabLst>
                <a:tab pos="0" algn="l"/>
              </a:tabLst>
            </a:pPr>
            <a:r>
              <a:rPr lang="en-US" altLang="ja-JP" sz="2000" b="0" strike="noStrike" spc="-1" dirty="0">
                <a:solidFill>
                  <a:srgbClr val="000000"/>
                </a:solidFill>
                <a:latin typeface="Arial"/>
              </a:rPr>
              <a:t>we have adopted the ear-hanger style to solve this problem.</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cable is positioned downwards, and the downward force is supported by the TPE ear hook, which improves the stability of the fit.</a:t>
            </a:r>
          </a:p>
          <a:p>
            <a:pPr marL="216000" indent="0">
              <a:lnSpc>
                <a:spcPct val="100000"/>
              </a:lnSpc>
              <a:buNone/>
              <a:tabLst>
                <a:tab pos="0" algn="l"/>
              </a:tabLst>
            </a:pPr>
            <a:r>
              <a:rPr lang="en-US" altLang="ja-JP" sz="2000" b="0" strike="noStrike" spc="-1" dirty="0">
                <a:solidFill>
                  <a:srgbClr val="000000"/>
                </a:solidFill>
                <a:latin typeface="Arial"/>
              </a:rPr>
              <a:t>The </a:t>
            </a:r>
            <a:r>
              <a:rPr lang="en-US" altLang="ja-JP" sz="2000" b="0" strike="noStrike" spc="-1" dirty="0" err="1">
                <a:solidFill>
                  <a:srgbClr val="000000"/>
                </a:solidFill>
                <a:latin typeface="Arial"/>
              </a:rPr>
              <a:t>earhanger</a:t>
            </a:r>
            <a:r>
              <a:rPr lang="en-US" altLang="ja-JP" sz="2000" b="0" strike="noStrike" spc="-1" dirty="0">
                <a:solidFill>
                  <a:srgbClr val="000000"/>
                </a:solidFill>
                <a:latin typeface="Arial"/>
              </a:rPr>
              <a:t> has a built-in memory wire, which allows you to adjust the bend.</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In addition, because of the multi-amp system, each amp output and each driver needs to be connected independently,</a:t>
            </a:r>
          </a:p>
          <a:p>
            <a:pPr marL="216000" indent="0">
              <a:lnSpc>
                <a:spcPct val="100000"/>
              </a:lnSpc>
              <a:buNone/>
              <a:tabLst>
                <a:tab pos="0" algn="l"/>
              </a:tabLst>
            </a:pPr>
            <a:r>
              <a:rPr lang="en-US" altLang="ja-JP" sz="2000" b="0" strike="noStrike" spc="-1" dirty="0">
                <a:solidFill>
                  <a:srgbClr val="000000"/>
                </a:solidFill>
                <a:latin typeface="Arial"/>
              </a:rPr>
              <a:t>there was no existing connector that was both small and had 7 contacts, and that was also compatible with the design of the earphone housing, so we designed an original connector using pogo pins.</a:t>
            </a:r>
          </a:p>
          <a:p>
            <a:pPr marL="216000" indent="0">
              <a:lnSpc>
                <a:spcPct val="100000"/>
              </a:lnSpc>
              <a:buNone/>
              <a:tabLst>
                <a:tab pos="0" algn="l"/>
              </a:tabLst>
            </a:pPr>
            <a:r>
              <a:rPr lang="en-US" altLang="ja-JP" sz="2000" b="0" strike="noStrike" spc="-1" dirty="0">
                <a:solidFill>
                  <a:srgbClr val="000000"/>
                </a:solidFill>
                <a:latin typeface="Arial"/>
              </a:rPr>
              <a:t>This is to allow replacement in the event of a breakage, and it is not intended that customers should replace them themselves.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We have adopted AZLA's XELASTECII for the included earbuds, which offer excellent fit and sealing.</a:t>
            </a:r>
          </a:p>
          <a:p>
            <a:pPr marL="216000" indent="0">
              <a:lnSpc>
                <a:spcPct val="100000"/>
              </a:lnSpc>
              <a:buNone/>
              <a:tabLst>
                <a:tab pos="0" algn="l"/>
              </a:tabLst>
            </a:pPr>
            <a:r>
              <a:rPr lang="en-US" altLang="ja-JP" sz="2000" b="0" strike="noStrike" spc="-1" dirty="0">
                <a:solidFill>
                  <a:srgbClr val="000000"/>
                </a:solidFill>
                <a:latin typeface="Arial"/>
              </a:rPr>
              <a:t>A total of 6 sizes are included, with one pair of each size.</a:t>
            </a:r>
          </a:p>
          <a:p>
            <a:pPr marL="216000" indent="0">
              <a:lnSpc>
                <a:spcPct val="100000"/>
              </a:lnSpc>
              <a:buNone/>
              <a:tabLst>
                <a:tab pos="0" algn="l"/>
              </a:tabLst>
            </a:pPr>
            <a:r>
              <a:rPr lang="en-US" altLang="ja-JP" sz="2000" b="0" strike="noStrike" spc="-1" dirty="0">
                <a:solidFill>
                  <a:srgbClr val="000000"/>
                </a:solidFill>
                <a:latin typeface="Arial"/>
              </a:rPr>
              <a:t>In order to experience FUGAKU's excellent low-range expression, it is very important that the left and right sides are sealed tightly, so we hope you will find a size that fits.</a:t>
            </a:r>
          </a:p>
        </p:txBody>
      </p:sp>
      <p:sp>
        <p:nvSpPr>
          <p:cNvPr id="669" name="PlaceHolder 3"/>
          <p:cNvSpPr>
            <a:spLocks noGrp="1"/>
          </p:cNvSpPr>
          <p:nvPr>
            <p:ph type="sldNum" idx="26"/>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3D0AF6E1-A5DF-4432-837A-7D0E14A5D14C}" type="slidenum">
              <a:rPr lang="en-US" sz="1300" b="0" strike="noStrike" spc="-1">
                <a:solidFill>
                  <a:srgbClr val="000000"/>
                </a:solidFill>
                <a:latin typeface="Times New Roman"/>
              </a:rPr>
              <a:t>10</a:t>
            </a:fld>
            <a:endParaRPr lang="en-US" sz="13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PlaceHolder 1"/>
          <p:cNvSpPr>
            <a:spLocks noGrp="1" noRot="1" noChangeAspect="1"/>
          </p:cNvSpPr>
          <p:nvPr>
            <p:ph type="sldImg"/>
          </p:nvPr>
        </p:nvSpPr>
        <p:spPr>
          <a:xfrm>
            <a:off x="2749550" y="533400"/>
            <a:ext cx="4733925" cy="2663825"/>
          </a:xfrm>
          <a:prstGeom prst="rect">
            <a:avLst/>
          </a:prstGeom>
          <a:ln w="0">
            <a:noFill/>
          </a:ln>
        </p:spPr>
      </p:sp>
      <p:sp>
        <p:nvSpPr>
          <p:cNvPr id="671"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Next, we will move on to the inside of the earphone.</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Based on our experience in the development and manufacture of custom IEMs and universal IEMs, we have determined that a 5-way band division with excellent balance in terms of implementation scale and ease of creating good characteristics is optimal.</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low range uses a Φ8mm dynamic driver with an LCP (liquid crystal polymer) diaphragm.</a:t>
            </a:r>
          </a:p>
          <a:p>
            <a:pPr marL="216000" indent="0">
              <a:lnSpc>
                <a:spcPct val="100000"/>
              </a:lnSpc>
              <a:buNone/>
              <a:tabLst>
                <a:tab pos="0" algn="l"/>
              </a:tabLst>
            </a:pPr>
            <a:r>
              <a:rPr lang="en-US" altLang="ja-JP" sz="2000" b="0" strike="noStrike" spc="-1" dirty="0">
                <a:solidFill>
                  <a:srgbClr val="000000"/>
                </a:solidFill>
                <a:latin typeface="Arial"/>
              </a:rPr>
              <a:t>We ordered samples from the driver vendor and compared listening tests of several types of drivers, including PET diaphragms and PEEK PU diaphragms,</a:t>
            </a:r>
          </a:p>
          <a:p>
            <a:pPr marL="216000" indent="0">
              <a:lnSpc>
                <a:spcPct val="100000"/>
              </a:lnSpc>
              <a:buNone/>
              <a:tabLst>
                <a:tab pos="0" algn="l"/>
              </a:tabLst>
            </a:pPr>
            <a:r>
              <a:rPr lang="en-US" altLang="ja-JP" sz="2000" b="0" strike="noStrike" spc="-1" dirty="0">
                <a:solidFill>
                  <a:srgbClr val="000000"/>
                </a:solidFill>
                <a:latin typeface="Arial"/>
              </a:rPr>
              <a:t>we decided to use it because the sound of this driver was good.</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two dynamic drivers are fixed facing each other in an OFC ring.</a:t>
            </a:r>
          </a:p>
          <a:p>
            <a:pPr marL="216000" indent="0">
              <a:lnSpc>
                <a:spcPct val="100000"/>
              </a:lnSpc>
              <a:buNone/>
              <a:tabLst>
                <a:tab pos="0" algn="l"/>
              </a:tabLst>
            </a:pPr>
            <a:r>
              <a:rPr lang="en-US" altLang="ja-JP" sz="2000" b="0" strike="noStrike" spc="-1" dirty="0">
                <a:solidFill>
                  <a:srgbClr val="000000"/>
                </a:solidFill>
                <a:latin typeface="Arial"/>
              </a:rPr>
              <a:t>By arranging them opposite each other, we were able to cancel out any unwanted vibrations caused by the diaphragm's movement, and by distributing the load between the two drivers, we were able to achieve a low-distortion, responsive, and rich bass.</a:t>
            </a:r>
          </a:p>
          <a:p>
            <a:pPr marL="216000" indent="0">
              <a:lnSpc>
                <a:spcPct val="100000"/>
              </a:lnSpc>
              <a:buNone/>
              <a:tabLst>
                <a:tab pos="0" algn="l"/>
              </a:tabLst>
            </a:pPr>
            <a:r>
              <a:rPr lang="en-US" altLang="ja-JP" sz="2000" b="0" strike="noStrike" spc="-1" dirty="0">
                <a:solidFill>
                  <a:srgbClr val="000000"/>
                </a:solidFill>
                <a:latin typeface="Arial"/>
              </a:rPr>
              <a:t>In addition, the surface of this OFC ring has been gold-plated to protect it and keep it smooth.</a:t>
            </a:r>
          </a:p>
          <a:p>
            <a:pPr marL="216000" indent="0">
              <a:lnSpc>
                <a:spcPct val="100000"/>
              </a:lnSpc>
              <a:buNone/>
              <a:tabLst>
                <a:tab pos="0" algn="l"/>
              </a:tabLst>
            </a:pPr>
            <a:r>
              <a:rPr lang="en-US" altLang="ja-JP" sz="2000" b="0" strike="noStrike" spc="-1" dirty="0">
                <a:solidFill>
                  <a:srgbClr val="000000"/>
                </a:solidFill>
                <a:latin typeface="Arial"/>
              </a:rPr>
              <a:t>   (After trying several different types of rings, such as plastic, aluminum and titanium rings, the OFC ring was found to be the best in terms of sound quality.)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It has a single BA made by </a:t>
            </a:r>
            <a:r>
              <a:rPr lang="en-US" altLang="ja-JP" sz="2000" b="0" strike="noStrike" spc="-1" dirty="0" err="1">
                <a:solidFill>
                  <a:srgbClr val="000000"/>
                </a:solidFill>
                <a:latin typeface="Arial"/>
              </a:rPr>
              <a:t>Sonion</a:t>
            </a:r>
            <a:r>
              <a:rPr lang="en-US" altLang="ja-JP" sz="2000" b="0" strike="noStrike" spc="-1" dirty="0">
                <a:solidFill>
                  <a:srgbClr val="000000"/>
                </a:solidFill>
                <a:latin typeface="Arial"/>
              </a:rPr>
              <a:t> in the mid-to-low range, and a Knowles dual BA in the mid-to-high range, for a total of 5 BA drivers.</a:t>
            </a:r>
          </a:p>
          <a:p>
            <a:pPr marL="216000" indent="0">
              <a:lnSpc>
                <a:spcPct val="100000"/>
              </a:lnSpc>
              <a:buNone/>
              <a:tabLst>
                <a:tab pos="0" algn="l"/>
              </a:tabLst>
            </a:pPr>
            <a:r>
              <a:rPr lang="en-US" altLang="ja-JP" sz="2000" b="0" strike="noStrike" spc="-1" dirty="0">
                <a:solidFill>
                  <a:srgbClr val="000000"/>
                </a:solidFill>
                <a:latin typeface="Arial"/>
              </a:rPr>
              <a:t>We had used these standard drivers before, but when we tried them out in this new multi-way system,</a:t>
            </a:r>
          </a:p>
          <a:p>
            <a:pPr marL="216000" indent="0">
              <a:lnSpc>
                <a:spcPct val="100000"/>
              </a:lnSpc>
              <a:buNone/>
              <a:tabLst>
                <a:tab pos="0" algn="l"/>
              </a:tabLst>
            </a:pPr>
            <a:r>
              <a:rPr lang="en-US" altLang="ja-JP" sz="2000" b="0" strike="noStrike" spc="-1" dirty="0">
                <a:solidFill>
                  <a:srgbClr val="000000"/>
                </a:solidFill>
                <a:latin typeface="Arial"/>
              </a:rPr>
              <a:t>we were able to extract a sound that was even more connected and smooth than before, so we decided to use it.</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For the ultra-high range, we have adopted a side-ported MEMS speaker made by </a:t>
            </a:r>
            <a:r>
              <a:rPr lang="en-US" altLang="ja-JP" sz="2000" b="0" strike="noStrike" spc="-1" dirty="0" err="1">
                <a:solidFill>
                  <a:srgbClr val="000000"/>
                </a:solidFill>
                <a:latin typeface="Arial"/>
              </a:rPr>
              <a:t>xMEMS</a:t>
            </a:r>
            <a:r>
              <a:rPr lang="en-US" altLang="ja-JP" sz="2000" b="0" strike="noStrike" spc="-1" dirty="0">
                <a:solidFill>
                  <a:srgbClr val="000000"/>
                </a:solidFill>
                <a:latin typeface="Arial"/>
              </a:rPr>
              <a:t>.</a:t>
            </a:r>
          </a:p>
          <a:p>
            <a:pPr marL="216000" indent="0">
              <a:lnSpc>
                <a:spcPct val="100000"/>
              </a:lnSpc>
              <a:buNone/>
              <a:tabLst>
                <a:tab pos="0" algn="l"/>
              </a:tabLst>
            </a:pPr>
            <a:r>
              <a:rPr lang="en-US" altLang="ja-JP" sz="2000" b="0" strike="noStrike" spc="-1" dirty="0">
                <a:solidFill>
                  <a:srgbClr val="000000"/>
                </a:solidFill>
                <a:latin typeface="Arial"/>
              </a:rPr>
              <a:t>The high response of the piezoelectric system and its wide-band playback characteristics enhance the sense of air, subtlety and sound realism.</a:t>
            </a:r>
          </a:p>
          <a:p>
            <a:pPr marL="216000" indent="0">
              <a:lnSpc>
                <a:spcPct val="100000"/>
              </a:lnSpc>
              <a:buNone/>
              <a:tabLst>
                <a:tab pos="0" algn="l"/>
              </a:tabLst>
            </a:pPr>
            <a:r>
              <a:rPr lang="en-US" altLang="ja-JP" sz="2000" b="0" strike="noStrike" spc="-1" dirty="0">
                <a:solidFill>
                  <a:srgbClr val="000000"/>
                </a:solidFill>
                <a:latin typeface="+mn-lt"/>
              </a:rPr>
              <a:t> </a:t>
            </a: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(This uses the inverse piezoelectric effect, in which the piezoelectric membrane deforms when voltage is applied, and the sound is produced by vibrating the piezoelectric membrane itself, which is manufactured from a silicon wafer. </a:t>
            </a:r>
          </a:p>
          <a:p>
            <a:pPr marL="216000" indent="0">
              <a:lnSpc>
                <a:spcPct val="100000"/>
              </a:lnSpc>
              <a:buNone/>
              <a:tabLst>
                <a:tab pos="0" algn="l"/>
              </a:tabLst>
            </a:pPr>
            <a:r>
              <a:rPr lang="en-US" altLang="ja-JP" sz="2000" b="0" strike="noStrike" spc="-1" dirty="0">
                <a:solidFill>
                  <a:srgbClr val="000000"/>
                </a:solidFill>
                <a:latin typeface="Arial"/>
              </a:rPr>
              <a:t>Compared to DD and BA, which drive the diaphragm using electromagnetic induction from a coil,</a:t>
            </a:r>
          </a:p>
          <a:p>
            <a:pPr marL="216000" indent="0">
              <a:lnSpc>
                <a:spcPct val="100000"/>
              </a:lnSpc>
              <a:buNone/>
              <a:tabLst>
                <a:tab pos="0" algn="l"/>
              </a:tabLst>
            </a:pPr>
            <a:r>
              <a:rPr lang="en-US" altLang="ja-JP" sz="2000" b="0" strike="noStrike" spc="-1" dirty="0">
                <a:solidFill>
                  <a:srgbClr val="000000"/>
                </a:solidFill>
                <a:latin typeface="Arial"/>
              </a:rPr>
              <a:t>(it is small, highly responsive, and requires no assembly of mechanical parts, so there is very little variation).</a:t>
            </a:r>
          </a:p>
          <a:p>
            <a:pPr marL="216000" indent="0">
              <a:lnSpc>
                <a:spcPct val="100000"/>
              </a:lnSpc>
              <a:buNone/>
              <a:tabLst>
                <a:tab pos="0" algn="l"/>
              </a:tabLst>
            </a:pPr>
            <a:endParaRPr lang="en-US" altLang="ja-JP" sz="2000" b="0" strike="noStrike" spc="-1" dirty="0">
              <a:solidFill>
                <a:srgbClr val="000000"/>
              </a:solidFill>
              <a:latin typeface="Arial"/>
            </a:endParaRPr>
          </a:p>
        </p:txBody>
      </p:sp>
      <p:sp>
        <p:nvSpPr>
          <p:cNvPr id="672" name="PlaceHolder 3"/>
          <p:cNvSpPr>
            <a:spLocks noGrp="1"/>
          </p:cNvSpPr>
          <p:nvPr>
            <p:ph type="sldNum" idx="27"/>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5AB0C232-4306-4E3C-9A5A-AE18DE6FF96A}" type="slidenum">
              <a:rPr lang="en-US" sz="1300" b="0" strike="noStrike" spc="-1">
                <a:solidFill>
                  <a:srgbClr val="000000"/>
                </a:solidFill>
                <a:latin typeface="Times New Roman"/>
              </a:rPr>
              <a:t>11</a:t>
            </a:fld>
            <a:endParaRPr lang="en-US" sz="13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noRot="1" noChangeAspect="1"/>
          </p:cNvSpPr>
          <p:nvPr>
            <p:ph type="sldImg"/>
          </p:nvPr>
        </p:nvSpPr>
        <p:spPr>
          <a:xfrm>
            <a:off x="2749550" y="533400"/>
            <a:ext cx="4733925" cy="2663825"/>
          </a:xfrm>
          <a:prstGeom prst="rect">
            <a:avLst/>
          </a:prstGeom>
          <a:ln w="0">
            <a:noFill/>
          </a:ln>
        </p:spPr>
      </p:sp>
      <p:sp>
        <p:nvSpPr>
          <p:cNvPr id="674"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defTabSz="914400">
              <a:lnSpc>
                <a:spcPct val="100000"/>
              </a:lnSpc>
              <a:buNone/>
              <a:tabLst>
                <a:tab pos="0" algn="l"/>
              </a:tabLst>
            </a:pPr>
            <a:r>
              <a:rPr lang="en-US" altLang="ja-JP" sz="2000" b="0" strike="noStrike" spc="-1" dirty="0">
                <a:solidFill>
                  <a:srgbClr val="000000"/>
                </a:solidFill>
                <a:latin typeface="Arial"/>
              </a:rPr>
              <a:t>Each driver is fixed in a 3D-printed driver unit holder with an integrated sound guide, and then assembled into the casing.</a:t>
            </a:r>
          </a:p>
          <a:p>
            <a:pPr marL="216000" indent="0" defTabSz="914400">
              <a:lnSpc>
                <a:spcPct val="100000"/>
              </a:lnSpc>
              <a:buNone/>
              <a:tabLst>
                <a:tab pos="0" algn="l"/>
              </a:tabLst>
            </a:pPr>
            <a:r>
              <a:rPr lang="en-US" altLang="ja-JP" sz="2000" b="0" strike="noStrike" spc="-1" dirty="0">
                <a:solidFill>
                  <a:srgbClr val="000000"/>
                </a:solidFill>
                <a:latin typeface="Arial"/>
              </a:rPr>
              <a:t>This is the part that is colored purple in the diagram.</a:t>
            </a:r>
          </a:p>
          <a:p>
            <a:pPr marL="216000" indent="0" defTabSz="914400">
              <a:lnSpc>
                <a:spcPct val="100000"/>
              </a:lnSpc>
              <a:buNone/>
              <a:tabLst>
                <a:tab pos="0" algn="l"/>
              </a:tabLst>
            </a:pPr>
            <a:r>
              <a:rPr lang="en-US" altLang="ja-JP" sz="2000" b="0" strike="noStrike" spc="-1" dirty="0">
                <a:solidFill>
                  <a:srgbClr val="000000"/>
                </a:solidFill>
                <a:latin typeface="Arial"/>
              </a:rPr>
              <a:t>The sound that comes out of this is combined into a single sound at the stem of the titanium housing to create the final sound,</a:t>
            </a:r>
          </a:p>
          <a:p>
            <a:pPr marL="216000" indent="0" defTabSz="914400">
              <a:lnSpc>
                <a:spcPct val="100000"/>
              </a:lnSpc>
              <a:buNone/>
              <a:tabLst>
                <a:tab pos="0" algn="l"/>
              </a:tabLst>
            </a:pPr>
            <a:r>
              <a:rPr lang="en-US" altLang="ja-JP" sz="2000" b="0" strike="noStrike" spc="-1" dirty="0">
                <a:solidFill>
                  <a:srgbClr val="000000"/>
                </a:solidFill>
                <a:latin typeface="Arial"/>
              </a:rPr>
              <a:t>the design of this unit holder and stem section aligns the phase of each driver, resonates the sound, and adjusts the position of the peaks and dips to create the sound that forms the basis for sound creation using an active crossover.</a:t>
            </a:r>
          </a:p>
          <a:p>
            <a:pPr marL="216000" indent="0" defTabSz="914400">
              <a:lnSpc>
                <a:spcPct val="100000"/>
              </a:lnSpc>
              <a:buNone/>
              <a:tabLst>
                <a:tab pos="0" algn="l"/>
              </a:tabLst>
            </a:pPr>
            <a:r>
              <a:rPr lang="en-US" altLang="ja-JP" sz="2000" b="0" strike="noStrike" spc="-1" dirty="0">
                <a:solidFill>
                  <a:srgbClr val="000000"/>
                </a:solidFill>
                <a:latin typeface="Arial"/>
              </a:rPr>
              <a:t>It is one of the key components that makes FUGAKU's three-dimensional sound possible, and we went through a lot of trial and error to get it right.</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Because the MEMS speaker is small and thin, it was easy to ensure that there was enough space for the sound ducts of other frequencies even when it was placed near the exit, allowing for optimal routing.</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In addition, the OFC ring that holds the two dynamic drivers is also connected to the sound guide of the unit holder's fine-tube low-pass filter structure.</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In addition, sound-absorbing material is placed on the back of each dynamic driver and inside the arm-like protrusion where the ear-hanger is attached.</a:t>
            </a:r>
          </a:p>
          <a:p>
            <a:pPr marL="216000" indent="0" defTabSz="914400">
              <a:lnSpc>
                <a:spcPct val="100000"/>
              </a:lnSpc>
              <a:buNone/>
              <a:tabLst>
                <a:tab pos="0" algn="l"/>
              </a:tabLst>
            </a:pPr>
            <a:r>
              <a:rPr lang="en-US" altLang="ja-JP" sz="2000" b="0" strike="noStrike" spc="-1" dirty="0">
                <a:solidFill>
                  <a:srgbClr val="000000"/>
                </a:solidFill>
                <a:latin typeface="Arial"/>
              </a:rPr>
              <a:t>By absorbing and damping the sound emitted from the rear ports of the dynamic drivers and the rear vents of some BA drivers, which then reverberate inside the housing,</a:t>
            </a:r>
          </a:p>
          <a:p>
            <a:pPr marL="216000" indent="0" defTabSz="914400">
              <a:lnSpc>
                <a:spcPct val="100000"/>
              </a:lnSpc>
              <a:buNone/>
              <a:tabLst>
                <a:tab pos="0" algn="l"/>
              </a:tabLst>
            </a:pPr>
            <a:r>
              <a:rPr lang="en-US" altLang="ja-JP" sz="2000" b="0" strike="noStrike" spc="-1" dirty="0">
                <a:solidFill>
                  <a:srgbClr val="000000"/>
                </a:solidFill>
                <a:latin typeface="Arial"/>
              </a:rPr>
              <a:t>and suppressed the impact that this sound has on the diaphragm's operation.</a:t>
            </a:r>
          </a:p>
          <a:p>
            <a:pPr marL="216000" indent="0" defTabSz="914400">
              <a:lnSpc>
                <a:spcPct val="100000"/>
              </a:lnSpc>
              <a:buNone/>
              <a:tabLst>
                <a:tab pos="0" algn="l"/>
              </a:tabLst>
            </a:pPr>
            <a:r>
              <a:rPr lang="en-US" altLang="ja-JP" sz="2000" b="0" strike="noStrike" spc="-1" dirty="0">
                <a:solidFill>
                  <a:srgbClr val="000000"/>
                </a:solidFill>
                <a:latin typeface="Arial"/>
              </a:rPr>
              <a:t>This improves the clarity of the low range.</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This concludes the explanation of the earphone section.</a:t>
            </a:r>
          </a:p>
          <a:p>
            <a:pPr marL="216000" indent="0" defTabSz="914400">
              <a:lnSpc>
                <a:spcPct val="100000"/>
              </a:lnSpc>
              <a:buNone/>
              <a:tabLst>
                <a:tab pos="0" algn="l"/>
              </a:tabLst>
            </a:pPr>
            <a:r>
              <a:rPr lang="en-US" altLang="ja-JP" sz="2000" b="0" strike="noStrike" spc="-1" dirty="0">
                <a:solidFill>
                  <a:srgbClr val="000000"/>
                </a:solidFill>
                <a:latin typeface="Arial"/>
              </a:rPr>
              <a:t>I will now hand over to </a:t>
            </a:r>
            <a:r>
              <a:rPr lang="en-US" altLang="ja-JP" sz="2000" b="0" strike="noStrike" spc="-1" dirty="0" err="1">
                <a:solidFill>
                  <a:srgbClr val="000000"/>
                </a:solidFill>
                <a:latin typeface="Arial"/>
              </a:rPr>
              <a:t>Kurokawa</a:t>
            </a:r>
            <a:r>
              <a:rPr lang="en-US" altLang="ja-JP" sz="2000" b="0" strike="noStrike" spc="-1" dirty="0">
                <a:solidFill>
                  <a:srgbClr val="000000"/>
                </a:solidFill>
                <a:latin typeface="Arial"/>
              </a:rPr>
              <a:t>, who is in charge of the design of the portable amplifier, to explain it.</a:t>
            </a:r>
            <a:endParaRPr lang="en-US" sz="2000" b="0" strike="noStrike" spc="-1" dirty="0">
              <a:solidFill>
                <a:srgbClr val="000000"/>
              </a:solidFill>
              <a:latin typeface="Arial"/>
            </a:endParaRPr>
          </a:p>
        </p:txBody>
      </p:sp>
      <p:sp>
        <p:nvSpPr>
          <p:cNvPr id="675" name="PlaceHolder 3"/>
          <p:cNvSpPr>
            <a:spLocks noGrp="1"/>
          </p:cNvSpPr>
          <p:nvPr>
            <p:ph type="sldNum" idx="28"/>
          </p:nvPr>
        </p:nvSpPr>
        <p:spPr>
          <a:xfrm>
            <a:off x="5797080" y="6747480"/>
            <a:ext cx="4433760" cy="354240"/>
          </a:xfrm>
          <a:prstGeom prst="rect">
            <a:avLst/>
          </a:prstGeom>
          <a:noFill/>
          <a:ln w="0">
            <a:noFill/>
          </a:ln>
        </p:spPr>
        <p:txBody>
          <a:bodyPr lIns="99000" tIns="49680" rIns="99000" bIns="49680" anchor="b">
            <a:noAutofit/>
          </a:bodyPr>
          <a:lstStyle>
            <a:lvl1pPr indent="0" algn="r" defTabSz="914400">
              <a:lnSpc>
                <a:spcPct val="100000"/>
              </a:lnSpc>
              <a:buNone/>
              <a:tabLst>
                <a:tab pos="0" algn="l"/>
              </a:tabLst>
              <a:defRPr lang="en-US" sz="1300" b="0" strike="noStrike" spc="-1">
                <a:solidFill>
                  <a:schemeClr val="dk1"/>
                </a:solidFill>
                <a:latin typeface="+mn-lt"/>
                <a:ea typeface="+mn-ea"/>
              </a:defRPr>
            </a:lvl1pPr>
          </a:lstStyle>
          <a:p>
            <a:pPr indent="0" algn="r" defTabSz="914400">
              <a:lnSpc>
                <a:spcPct val="100000"/>
              </a:lnSpc>
              <a:buNone/>
              <a:tabLst>
                <a:tab pos="0" algn="l"/>
              </a:tabLst>
            </a:pPr>
            <a:fld id="{CD1D7F50-68ED-4B5C-B5F5-5EEF40CC2DFE}" type="slidenum">
              <a:rPr lang="en-US" sz="1300" b="0" strike="noStrike" spc="-1">
                <a:solidFill>
                  <a:schemeClr val="dk1"/>
                </a:solidFill>
                <a:latin typeface="+mn-lt"/>
                <a:ea typeface="+mn-ea"/>
              </a:rPr>
              <a:t>12</a:t>
            </a:fld>
            <a:endParaRPr lang="en-US" sz="13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PlaceHolder 1"/>
          <p:cNvSpPr>
            <a:spLocks noGrp="1" noRot="1" noChangeAspect="1"/>
          </p:cNvSpPr>
          <p:nvPr>
            <p:ph type="sldImg"/>
          </p:nvPr>
        </p:nvSpPr>
        <p:spPr>
          <a:xfrm>
            <a:off x="2749550" y="533400"/>
            <a:ext cx="4733925" cy="2663825"/>
          </a:xfrm>
          <a:prstGeom prst="rect">
            <a:avLst/>
          </a:prstGeom>
          <a:ln w="0">
            <a:noFill/>
          </a:ln>
        </p:spPr>
      </p:sp>
      <p:sp>
        <p:nvSpPr>
          <p:cNvPr id="677"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I will now explain the dedicated portable amplifier.</a:t>
            </a:r>
          </a:p>
          <a:p>
            <a:pPr marL="216000" indent="0">
              <a:lnSpc>
                <a:spcPct val="100000"/>
              </a:lnSpc>
              <a:buNone/>
              <a:tabLst>
                <a:tab pos="0" algn="l"/>
              </a:tabLst>
            </a:pPr>
            <a:r>
              <a:rPr lang="en-US" altLang="ja-JP" sz="2000" b="0" strike="noStrike" spc="-1" dirty="0">
                <a:solidFill>
                  <a:srgbClr val="000000"/>
                </a:solidFill>
                <a:latin typeface="Arial"/>
              </a:rPr>
              <a:t>First of all, the exterior is made up of three parts and a volume knob, as shown in the diagram on the left. </a:t>
            </a:r>
          </a:p>
          <a:p>
            <a:pPr marL="216000" indent="0">
              <a:lnSpc>
                <a:spcPct val="100000"/>
              </a:lnSpc>
              <a:buNone/>
              <a:tabLst>
                <a:tab pos="0" algn="l"/>
              </a:tabLst>
            </a:pPr>
            <a:r>
              <a:rPr lang="en-US" altLang="ja-JP" sz="2000" b="0" strike="noStrike" spc="-1" dirty="0">
                <a:solidFill>
                  <a:srgbClr val="000000"/>
                </a:solidFill>
                <a:latin typeface="Arial"/>
              </a:rPr>
              <a:t>The reason the casing is divided into different colors is to make it easier to understand.</a:t>
            </a:r>
          </a:p>
          <a:p>
            <a:pPr marL="216000" indent="0">
              <a:lnSpc>
                <a:spcPct val="100000"/>
              </a:lnSpc>
              <a:buNone/>
              <a:tabLst>
                <a:tab pos="0" algn="l"/>
              </a:tabLst>
            </a:pPr>
            <a:r>
              <a:rPr lang="en-US" altLang="ja-JP" sz="2000" b="0" strike="noStrike" spc="-1" dirty="0">
                <a:solidFill>
                  <a:srgbClr val="000000"/>
                </a:solidFill>
                <a:latin typeface="Arial"/>
              </a:rPr>
              <a:t>The top panel is made of forged carbon with a random pattern, while the rest of the casing is made of machined aluminum.</a:t>
            </a:r>
          </a:p>
          <a:p>
            <a:pPr marL="216000" indent="0">
              <a:lnSpc>
                <a:spcPct val="100000"/>
              </a:lnSpc>
              <a:buNone/>
              <a:tabLst>
                <a:tab pos="0" algn="l"/>
              </a:tabLst>
            </a:pPr>
            <a:r>
              <a:rPr lang="en-US" altLang="ja-JP" sz="2000" b="0" strike="noStrike" spc="-1" dirty="0">
                <a:solidFill>
                  <a:srgbClr val="000000"/>
                </a:solidFill>
                <a:latin typeface="Arial"/>
              </a:rPr>
              <a:t>Forged carbon is a carbon material with a pattern that differs from twill weave and plain weave, and is used in supercars and other vehicles in recent years.</a:t>
            </a:r>
          </a:p>
          <a:p>
            <a:pPr marL="216000" indent="0">
              <a:lnSpc>
                <a:spcPct val="100000"/>
              </a:lnSpc>
              <a:buNone/>
              <a:tabLst>
                <a:tab pos="0" algn="l"/>
              </a:tabLst>
            </a:pPr>
            <a:r>
              <a:rPr lang="en-US" altLang="ja-JP" sz="2000" b="0" strike="noStrike" spc="-1" dirty="0">
                <a:solidFill>
                  <a:srgbClr val="000000"/>
                </a:solidFill>
                <a:latin typeface="Arial"/>
              </a:rPr>
              <a:t>We have improved the volume position, which was a problem with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and by placing it on a corner, there are no protruding parts, and the knob surface is flat, making it a design that is difficult to operate by mistake.</a:t>
            </a:r>
          </a:p>
          <a:p>
            <a:pPr marL="216000" indent="0">
              <a:lnSpc>
                <a:spcPct val="100000"/>
              </a:lnSpc>
              <a:buNone/>
              <a:tabLst>
                <a:tab pos="0" algn="l"/>
              </a:tabLst>
            </a:pPr>
            <a:r>
              <a:rPr lang="en-US" altLang="ja-JP" sz="2000" b="0" strike="noStrike" spc="-1" dirty="0">
                <a:solidFill>
                  <a:srgbClr val="000000"/>
                </a:solidFill>
                <a:latin typeface="Arial"/>
              </a:rPr>
              <a:t>In addition, the design ensures that the screws are not visible from any angle other than the bottom, so we have also paid attention to the appearance.</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Next, the internal structure is a high-density mounting, as the goal was to fit it into the TSURANAGI size.</a:t>
            </a:r>
          </a:p>
          <a:p>
            <a:pPr marL="216000" indent="0">
              <a:lnSpc>
                <a:spcPct val="100000"/>
              </a:lnSpc>
              <a:buNone/>
              <a:tabLst>
                <a:tab pos="0" algn="l"/>
              </a:tabLst>
            </a:pPr>
            <a:r>
              <a:rPr lang="en-US" altLang="ja-JP" sz="2000" b="0" strike="noStrike" spc="-1" dirty="0">
                <a:solidFill>
                  <a:srgbClr val="000000"/>
                </a:solidFill>
                <a:latin typeface="Arial"/>
              </a:rPr>
              <a:t>The main circuit board is two stories high, with the sub terminal board located on the third and fourth floors.</a:t>
            </a:r>
          </a:p>
          <a:p>
            <a:pPr marL="216000" indent="0">
              <a:lnSpc>
                <a:spcPct val="100000"/>
              </a:lnSpc>
              <a:buNone/>
              <a:tabLst>
                <a:tab pos="0" algn="l"/>
              </a:tabLst>
            </a:pPr>
            <a:r>
              <a:rPr lang="en-US" altLang="ja-JP" sz="2000" b="0" strike="noStrike" spc="-1" dirty="0">
                <a:solidFill>
                  <a:srgbClr val="000000"/>
                </a:solidFill>
                <a:latin typeface="Arial"/>
              </a:rPr>
              <a:t>The second floor and the terminal board are wired together, and the same pure silver wire is used as in the dedicated cable.</a:t>
            </a:r>
          </a:p>
          <a:p>
            <a:pPr marL="216000" indent="0">
              <a:lnSpc>
                <a:spcPct val="100000"/>
              </a:lnSpc>
              <a:buNone/>
              <a:tabLst>
                <a:tab pos="0" algn="l"/>
              </a:tabLst>
            </a:pPr>
            <a:r>
              <a:rPr lang="en-US" altLang="ja-JP" sz="2000" b="0" strike="noStrike" spc="-1" dirty="0">
                <a:solidFill>
                  <a:srgbClr val="000000"/>
                </a:solidFill>
                <a:latin typeface="Arial"/>
              </a:rPr>
              <a:t>The method of connecting the main board and terminal board with wiring is inherited from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but the intention behind this is to prevent mechanical stress from being applied to the terminals.</a:t>
            </a:r>
          </a:p>
          <a:p>
            <a:pPr marL="216000" indent="0">
              <a:lnSpc>
                <a:spcPct val="100000"/>
              </a:lnSpc>
              <a:buNone/>
              <a:tabLst>
                <a:tab pos="0" algn="l"/>
              </a:tabLst>
            </a:pPr>
            <a:r>
              <a:rPr lang="en-US" altLang="ja-JP" sz="2000" b="0" strike="noStrike" spc="-1" dirty="0">
                <a:solidFill>
                  <a:srgbClr val="000000"/>
                </a:solidFill>
                <a:latin typeface="Arial"/>
              </a:rPr>
              <a:t>If everything is fixed rigidly, stress will be applied to the soldered parts of the terminals, and cracks will form in the solder during use, causing poor contact.</a:t>
            </a:r>
          </a:p>
          <a:p>
            <a:pPr marL="216000" indent="0">
              <a:lnSpc>
                <a:spcPct val="100000"/>
              </a:lnSpc>
              <a:buNone/>
              <a:tabLst>
                <a:tab pos="0" algn="l"/>
              </a:tabLst>
            </a:pPr>
            <a:r>
              <a:rPr lang="en-US" altLang="ja-JP" sz="2000" b="0" strike="noStrike" spc="-1" dirty="0">
                <a:solidFill>
                  <a:srgbClr val="000000"/>
                </a:solidFill>
                <a:latin typeface="Arial"/>
              </a:rPr>
              <a:t>In fact, there has never been a case of poor contact at the terminals in TSURANAGI.</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second-floor board has a heat sink and shield case, and the sides of the shield case are thermally bonded to the aluminum chassis with silicone rubber to effectively dissipate heat.</a:t>
            </a:r>
          </a:p>
          <a:p>
            <a:pPr marL="216000" indent="0">
              <a:lnSpc>
                <a:spcPct val="100000"/>
              </a:lnSpc>
              <a:buNone/>
              <a:tabLst>
                <a:tab pos="0" algn="l"/>
              </a:tabLst>
            </a:pPr>
            <a:r>
              <a:rPr lang="en-US" altLang="ja-JP" sz="2000" b="0" strike="noStrike" spc="-1" dirty="0">
                <a:solidFill>
                  <a:srgbClr val="000000"/>
                </a:solidFill>
                <a:latin typeface="Arial"/>
              </a:rPr>
              <a:t>There is a flat area on the second-floor board where there are no components, and this is thermally coupled to the back of the shield case using silicone rubber.</a:t>
            </a:r>
          </a:p>
        </p:txBody>
      </p:sp>
      <p:sp>
        <p:nvSpPr>
          <p:cNvPr id="678" name="PlaceHolder 3"/>
          <p:cNvSpPr>
            <a:spLocks noGrp="1"/>
          </p:cNvSpPr>
          <p:nvPr>
            <p:ph type="sldNum" idx="29"/>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21782E35-F43A-406B-808D-6AF61A7653C1}" type="slidenum">
              <a:rPr lang="en-US" sz="1300" b="0" strike="noStrike" spc="-1">
                <a:solidFill>
                  <a:srgbClr val="000000"/>
                </a:solidFill>
                <a:latin typeface="Times New Roman"/>
              </a:rPr>
              <a:t>13</a:t>
            </a:fld>
            <a:endParaRPr lang="en-US" sz="13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PlaceHolder 1"/>
          <p:cNvSpPr>
            <a:spLocks noGrp="1" noRot="1" noChangeAspect="1"/>
          </p:cNvSpPr>
          <p:nvPr>
            <p:ph type="sldImg"/>
          </p:nvPr>
        </p:nvSpPr>
        <p:spPr>
          <a:xfrm>
            <a:off x="2749550" y="533400"/>
            <a:ext cx="4733925" cy="2663825"/>
          </a:xfrm>
          <a:prstGeom prst="rect">
            <a:avLst/>
          </a:prstGeom>
          <a:ln w="0">
            <a:noFill/>
          </a:ln>
        </p:spPr>
      </p:sp>
      <p:sp>
        <p:nvSpPr>
          <p:cNvPr id="680"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defTabSz="914400">
              <a:lnSpc>
                <a:spcPct val="100000"/>
              </a:lnSpc>
              <a:buNone/>
              <a:tabLst>
                <a:tab pos="0" algn="l"/>
              </a:tabLst>
            </a:pPr>
            <a:r>
              <a:rPr lang="en-US" altLang="ja-JP" sz="2000" b="0" strike="noStrike" spc="-1" dirty="0">
                <a:solidFill>
                  <a:srgbClr val="000000"/>
                </a:solidFill>
                <a:latin typeface="Arial"/>
              </a:rPr>
              <a:t>The external dimensions are as shown in the diagram on the right. </a:t>
            </a:r>
          </a:p>
          <a:p>
            <a:pPr marL="216000" indent="0" defTabSz="914400">
              <a:lnSpc>
                <a:spcPct val="100000"/>
              </a:lnSpc>
              <a:buNone/>
              <a:tabLst>
                <a:tab pos="0" algn="l"/>
              </a:tabLst>
            </a:pPr>
            <a:r>
              <a:rPr lang="en-US" altLang="ja-JP" sz="2000" b="0" strike="noStrike" spc="-1" dirty="0">
                <a:solidFill>
                  <a:srgbClr val="000000"/>
                </a:solidFill>
                <a:latin typeface="Arial"/>
              </a:rPr>
              <a:t>Compared to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it is 3mm thicker and 5mm shorter in the length direction due to the removal of the protruding part, making it more compact in terms of circuit scale.</a:t>
            </a:r>
          </a:p>
          <a:p>
            <a:pPr marL="216000" indent="0" defTabSz="914400">
              <a:lnSpc>
                <a:spcPct val="100000"/>
              </a:lnSpc>
              <a:buNone/>
              <a:tabLst>
                <a:tab pos="0" algn="l"/>
              </a:tabLst>
            </a:pPr>
            <a:r>
              <a:rPr lang="en-US" altLang="ja-JP" sz="2000" b="0" strike="noStrike" spc="-1" dirty="0">
                <a:solidFill>
                  <a:srgbClr val="000000"/>
                </a:solidFill>
                <a:latin typeface="Arial"/>
              </a:rPr>
              <a:t>On the front, there is an unbalanced input 3.5mm from the right, a balanced input 4.4mm from the right, </a:t>
            </a:r>
            <a:r>
              <a:rPr lang="en-US" altLang="ja-JP" sz="2000" b="0" strike="noStrike" spc="-1" dirty="0" err="1">
                <a:solidFill>
                  <a:srgbClr val="000000"/>
                </a:solidFill>
                <a:latin typeface="Arial"/>
              </a:rPr>
              <a:t>Rch</a:t>
            </a:r>
            <a:r>
              <a:rPr lang="en-US" altLang="ja-JP" sz="2000" b="0" strike="noStrike" spc="-1" dirty="0">
                <a:solidFill>
                  <a:srgbClr val="000000"/>
                </a:solidFill>
                <a:latin typeface="Arial"/>
              </a:rPr>
              <a:t> output, and </a:t>
            </a:r>
            <a:r>
              <a:rPr lang="en-US" altLang="ja-JP" sz="2000" b="0" strike="noStrike" spc="-1" dirty="0" err="1">
                <a:solidFill>
                  <a:srgbClr val="000000"/>
                </a:solidFill>
                <a:latin typeface="Arial"/>
              </a:rPr>
              <a:t>Lch</a:t>
            </a:r>
            <a:r>
              <a:rPr lang="en-US" altLang="ja-JP" sz="2000" b="0" strike="noStrike" spc="-1" dirty="0">
                <a:solidFill>
                  <a:srgbClr val="000000"/>
                </a:solidFill>
                <a:latin typeface="Arial"/>
              </a:rPr>
              <a:t> output.</a:t>
            </a:r>
          </a:p>
          <a:p>
            <a:pPr marL="216000" indent="0" defTabSz="914400">
              <a:lnSpc>
                <a:spcPct val="100000"/>
              </a:lnSpc>
              <a:buNone/>
              <a:tabLst>
                <a:tab pos="0" algn="l"/>
              </a:tabLst>
            </a:pPr>
            <a:r>
              <a:rPr lang="en-US" altLang="ja-JP" sz="2000" b="0" strike="noStrike" spc="-1" dirty="0">
                <a:solidFill>
                  <a:srgbClr val="000000"/>
                </a:solidFill>
                <a:latin typeface="Arial"/>
              </a:rPr>
              <a:t>On the back, there is only a USB Type-C charging terminal.</a:t>
            </a:r>
          </a:p>
          <a:p>
            <a:pPr marL="216000" indent="0" defTabSz="914400">
              <a:lnSpc>
                <a:spcPct val="100000"/>
              </a:lnSpc>
              <a:buNone/>
              <a:tabLst>
                <a:tab pos="0" algn="l"/>
              </a:tabLst>
            </a:pPr>
            <a:r>
              <a:rPr lang="en-US" altLang="ja-JP" sz="2000" b="0" strike="noStrike" spc="-1" dirty="0">
                <a:solidFill>
                  <a:srgbClr val="000000"/>
                </a:solidFill>
                <a:latin typeface="Arial"/>
              </a:rPr>
              <a:t>When viewed from above, the volume is located at the corner, and the power can be turned on and off by pressing and holding the button.</a:t>
            </a:r>
          </a:p>
          <a:p>
            <a:pPr marL="216000" indent="0" defTabSz="914400">
              <a:lnSpc>
                <a:spcPct val="100000"/>
              </a:lnSpc>
              <a:buNone/>
              <a:tabLst>
                <a:tab pos="0" algn="l"/>
              </a:tabLst>
            </a:pPr>
            <a:r>
              <a:rPr lang="en-US" altLang="ja-JP" sz="2000" b="0" strike="noStrike" spc="-1" dirty="0">
                <a:solidFill>
                  <a:srgbClr val="000000"/>
                </a:solidFill>
                <a:latin typeface="Arial"/>
              </a:rPr>
              <a:t>Only the bottom surface is covered with Toray's Ultrasuede to prevent scratches.</a:t>
            </a:r>
          </a:p>
          <a:p>
            <a:pPr marL="216000" indent="0" defTabSz="914400">
              <a:lnSpc>
                <a:spcPct val="100000"/>
              </a:lnSpc>
              <a:buNone/>
              <a:tabLst>
                <a:tab pos="0" algn="l"/>
              </a:tabLst>
            </a:pPr>
            <a:r>
              <a:rPr lang="en-US" altLang="ja-JP" sz="2000" b="0" strike="noStrike" spc="-1" dirty="0">
                <a:solidFill>
                  <a:srgbClr val="000000"/>
                </a:solidFill>
                <a:latin typeface="Arial"/>
              </a:rPr>
              <a:t>There are small holes on the side, but these are for heat dissipation.</a:t>
            </a:r>
            <a:endParaRPr lang="en-US" sz="2000" b="0" strike="noStrike" spc="-1" dirty="0">
              <a:solidFill>
                <a:srgbClr val="000000"/>
              </a:solidFill>
              <a:latin typeface="Arial"/>
            </a:endParaRPr>
          </a:p>
        </p:txBody>
      </p:sp>
      <p:sp>
        <p:nvSpPr>
          <p:cNvPr id="681" name="PlaceHolder 3"/>
          <p:cNvSpPr>
            <a:spLocks noGrp="1"/>
          </p:cNvSpPr>
          <p:nvPr>
            <p:ph type="sldNum" idx="30"/>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231F4D2E-AB50-423F-A413-EAE2CE542089}" type="slidenum">
              <a:rPr lang="en-US" sz="1300" b="0" strike="noStrike" spc="-1">
                <a:solidFill>
                  <a:srgbClr val="000000"/>
                </a:solidFill>
                <a:latin typeface="Times New Roman"/>
              </a:rPr>
              <a:t>14</a:t>
            </a:fld>
            <a:endParaRPr lang="en-US" sz="13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PlaceHolder 1"/>
          <p:cNvSpPr>
            <a:spLocks noGrp="1" noRot="1" noChangeAspect="1"/>
          </p:cNvSpPr>
          <p:nvPr>
            <p:ph type="sldImg"/>
          </p:nvPr>
        </p:nvSpPr>
        <p:spPr>
          <a:xfrm>
            <a:off x="2749550" y="533400"/>
            <a:ext cx="4733925" cy="2663825"/>
          </a:xfrm>
          <a:prstGeom prst="rect">
            <a:avLst/>
          </a:prstGeom>
          <a:ln w="0">
            <a:noFill/>
          </a:ln>
        </p:spPr>
      </p:sp>
      <p:sp>
        <p:nvSpPr>
          <p:cNvPr id="683"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defTabSz="914400">
              <a:lnSpc>
                <a:spcPct val="100000"/>
              </a:lnSpc>
              <a:buNone/>
              <a:tabLst>
                <a:tab pos="0" algn="l"/>
              </a:tabLst>
            </a:pPr>
            <a:r>
              <a:rPr lang="en-US" altLang="ja-JP" sz="2000" b="0" strike="noStrike" spc="-1" dirty="0">
                <a:solidFill>
                  <a:srgbClr val="000000"/>
                </a:solidFill>
                <a:latin typeface="Arial"/>
              </a:rPr>
              <a:t>From here, I will explain the internal structure of the amplifier in a little more detail.</a:t>
            </a:r>
          </a:p>
          <a:p>
            <a:pPr marL="216000" indent="0" defTabSz="914400">
              <a:lnSpc>
                <a:spcPct val="100000"/>
              </a:lnSpc>
              <a:buNone/>
              <a:tabLst>
                <a:tab pos="0" algn="l"/>
              </a:tabLst>
            </a:pPr>
            <a:r>
              <a:rPr lang="en-US" altLang="ja-JP" sz="2000" b="0" strike="noStrike" spc="-1" dirty="0">
                <a:solidFill>
                  <a:srgbClr val="000000"/>
                </a:solidFill>
                <a:latin typeface="Arial"/>
              </a:rPr>
              <a:t>First of all, the power supply circuit has 7 channels on each side, making a total of 14 channels.</a:t>
            </a:r>
          </a:p>
          <a:p>
            <a:pPr marL="216000" indent="0" defTabSz="914400">
              <a:lnSpc>
                <a:spcPct val="100000"/>
              </a:lnSpc>
              <a:buNone/>
              <a:tabLst>
                <a:tab pos="0" algn="l"/>
              </a:tabLst>
            </a:pPr>
            <a:r>
              <a:rPr lang="en-US" altLang="ja-JP" sz="2000" b="0" strike="noStrike" spc="-1" dirty="0">
                <a:solidFill>
                  <a:srgbClr val="000000"/>
                </a:solidFill>
                <a:latin typeface="Arial"/>
              </a:rPr>
              <a:t>The battery voltage is boosted and inverted by the dual power generation circuit, and a linear power supply circuit is used in the later stages to supply the amplifier with a clean power supply that has had the noise removed.</a:t>
            </a:r>
          </a:p>
          <a:p>
            <a:pPr marL="216000" indent="0" defTabSz="914400">
              <a:lnSpc>
                <a:spcPct val="100000"/>
              </a:lnSpc>
              <a:buNone/>
              <a:tabLst>
                <a:tab pos="0" algn="l"/>
              </a:tabLst>
            </a:pPr>
            <a:r>
              <a:rPr lang="en-US" altLang="ja-JP" sz="2000" b="0" strike="noStrike" spc="-1" dirty="0">
                <a:solidFill>
                  <a:srgbClr val="000000"/>
                </a:solidFill>
                <a:latin typeface="Arial"/>
              </a:rPr>
              <a:t>The dual power generation circuit is divided into two parts: one for low voltage and high current, and one for high voltage and low current.</a:t>
            </a:r>
          </a:p>
          <a:p>
            <a:pPr marL="216000" indent="0" defTabSz="914400">
              <a:lnSpc>
                <a:spcPct val="100000"/>
              </a:lnSpc>
              <a:buNone/>
              <a:tabLst>
                <a:tab pos="0" algn="l"/>
              </a:tabLst>
            </a:pPr>
            <a:r>
              <a:rPr lang="en-US" altLang="ja-JP" sz="2000" b="0" strike="noStrike" spc="-1" dirty="0">
                <a:solidFill>
                  <a:srgbClr val="000000"/>
                </a:solidFill>
                <a:latin typeface="Arial"/>
              </a:rPr>
              <a:t>This is because the electronic volume requires high voltage operation of ±10V or more, so it is set up separately.</a:t>
            </a:r>
          </a:p>
          <a:p>
            <a:pPr marL="216000" indent="0" defTabSz="914400">
              <a:lnSpc>
                <a:spcPct val="100000"/>
              </a:lnSpc>
              <a:buNone/>
              <a:tabLst>
                <a:tab pos="0" algn="l"/>
              </a:tabLst>
            </a:pPr>
            <a:r>
              <a:rPr lang="en-US" altLang="ja-JP" sz="2000" b="0" strike="noStrike" spc="-1" dirty="0">
                <a:solidFill>
                  <a:srgbClr val="000000"/>
                </a:solidFill>
                <a:latin typeface="Arial"/>
              </a:rPr>
              <a:t>If everything were to operate at high voltage, power consumption would be much higher, reducing the amount of time the device could be used and causing the amount of heat generated to become unrealistic, so this is the configuration we have adopted.</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In addition, the linear power supply circuit uses a super high-performance linear regulator that can even eliminate high-frequency noise, which was also used in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a:t>
            </a:r>
          </a:p>
          <a:p>
            <a:pPr marL="216000" indent="0" defTabSz="914400">
              <a:lnSpc>
                <a:spcPct val="100000"/>
              </a:lnSpc>
              <a:buNone/>
              <a:tabLst>
                <a:tab pos="0" algn="l"/>
              </a:tabLst>
            </a:pPr>
            <a:r>
              <a:rPr lang="en-US" altLang="ja-JP" sz="2000" b="0" strike="noStrike" spc="-1" dirty="0">
                <a:solidFill>
                  <a:srgbClr val="000000"/>
                </a:solidFill>
                <a:latin typeface="Arial"/>
              </a:rPr>
              <a:t>Since a total of 14 of these are required, the cost inevitably increased...</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The reason we have a linear regulator for each block of the amplifier circuit is to prevent interference between circuits and to improve the sense of separation and resolution in the sound.</a:t>
            </a:r>
          </a:p>
          <a:p>
            <a:pPr marL="216000" indent="0" defTabSz="914400">
              <a:lnSpc>
                <a:spcPct val="100000"/>
              </a:lnSpc>
              <a:buNone/>
              <a:tabLst>
                <a:tab pos="0" algn="l"/>
              </a:tabLst>
            </a:pPr>
            <a:r>
              <a:rPr lang="en-US" altLang="ja-JP" sz="2000" b="0" strike="noStrike" spc="-1" dirty="0">
                <a:solidFill>
                  <a:srgbClr val="000000"/>
                </a:solidFill>
                <a:latin typeface="Arial"/>
              </a:rPr>
              <a:t>Large capacitors are placed in various locations to prevent the power supply from fluctuating as it flows from upstream to downstream.</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Also, because it was not possible to fit a relay into the amplifier output for protection due to space constraints, it was necessary to use a different method for protection.</a:t>
            </a:r>
          </a:p>
          <a:p>
            <a:pPr marL="216000" indent="0" defTabSz="914400">
              <a:lnSpc>
                <a:spcPct val="100000"/>
              </a:lnSpc>
              <a:buNone/>
              <a:tabLst>
                <a:tab pos="0" algn="l"/>
              </a:tabLst>
            </a:pPr>
            <a:r>
              <a:rPr lang="en-US" altLang="ja-JP" sz="2000" b="0" strike="noStrike" spc="-1" dirty="0">
                <a:solidFill>
                  <a:srgbClr val="000000"/>
                </a:solidFill>
                <a:latin typeface="Arial"/>
              </a:rPr>
              <a:t>In the FUGAKU amplifier, the protection circuit is a system that turns off the linear regulator and short-circuits to GND in order to discharge the charge in the large-capacity capacitor.</a:t>
            </a:r>
          </a:p>
          <a:p>
            <a:pPr marL="216000" indent="0" defTabSz="914400">
              <a:lnSpc>
                <a:spcPct val="100000"/>
              </a:lnSpc>
              <a:buNone/>
              <a:tabLst>
                <a:tab pos="0" algn="l"/>
              </a:tabLst>
            </a:pPr>
            <a:r>
              <a:rPr lang="en-US" altLang="ja-JP" sz="2000" b="0" strike="noStrike" spc="-1" dirty="0">
                <a:solidFill>
                  <a:srgbClr val="000000"/>
                </a:solidFill>
                <a:latin typeface="Arial"/>
              </a:rPr>
              <a:t>By shorting the power supply to GND the moment the power is turned off, the amplifier outputs a signal based on the power supply voltage, so if the power supply goes to zero, the output will also go to zero.</a:t>
            </a:r>
          </a:p>
          <a:p>
            <a:pPr marL="216000" indent="0" defTabSz="914400">
              <a:lnSpc>
                <a:spcPct val="100000"/>
              </a:lnSpc>
              <a:buNone/>
              <a:tabLst>
                <a:tab pos="0" algn="l"/>
              </a:tabLst>
            </a:pPr>
            <a:r>
              <a:rPr lang="en-US" altLang="ja-JP" sz="2000" b="0" strike="noStrike" spc="-1" dirty="0">
                <a:solidFill>
                  <a:srgbClr val="000000"/>
                </a:solidFill>
                <a:latin typeface="Arial"/>
              </a:rPr>
              <a:t>The protection circuit is activated when the power is turned off normally, when DC leaks from the amplifier, when the power circuit malfunctions, or when the inside of the amplifier becomes extremely hot.</a:t>
            </a:r>
          </a:p>
          <a:p>
            <a:pPr marL="216000" indent="0" defTabSz="914400">
              <a:lnSpc>
                <a:spcPct val="100000"/>
              </a:lnSpc>
              <a:buNone/>
              <a:tabLst>
                <a:tab pos="0" algn="l"/>
              </a:tabLst>
            </a:pPr>
            <a:r>
              <a:rPr lang="en-US" altLang="ja-JP" sz="2000" b="0" strike="noStrike" spc="-1" dirty="0">
                <a:solidFill>
                  <a:srgbClr val="000000"/>
                </a:solidFill>
                <a:latin typeface="Arial"/>
              </a:rPr>
              <a:t>This protective circuit allows protection to be achieved without the use of relays, making it possible to create a palm-sized amplifier.</a:t>
            </a:r>
          </a:p>
          <a:p>
            <a:pPr marL="216000" indent="0" defTabSz="914400">
              <a:lnSpc>
                <a:spcPct val="100000"/>
              </a:lnSpc>
              <a:buNone/>
              <a:tabLst>
                <a:tab pos="0" algn="l"/>
              </a:tabLst>
            </a:pPr>
            <a:r>
              <a:rPr lang="en-US" altLang="ja-JP" sz="2000" b="0" strike="noStrike" spc="-1" dirty="0">
                <a:solidFill>
                  <a:srgbClr val="000000"/>
                </a:solidFill>
                <a:latin typeface="Arial"/>
              </a:rPr>
              <a:t>In addition to this, the absence of a relay in the amplifier's output means that the output impedance is low, allowing direct drive of the earphones.</a:t>
            </a:r>
            <a:endParaRPr lang="en-US" sz="2000" b="0" strike="noStrike" spc="-1" dirty="0">
              <a:solidFill>
                <a:srgbClr val="000000"/>
              </a:solidFill>
              <a:latin typeface="Arial"/>
            </a:endParaRPr>
          </a:p>
        </p:txBody>
      </p:sp>
      <p:sp>
        <p:nvSpPr>
          <p:cNvPr id="684" name="PlaceHolder 3"/>
          <p:cNvSpPr>
            <a:spLocks noGrp="1"/>
          </p:cNvSpPr>
          <p:nvPr>
            <p:ph type="sldNum" idx="31"/>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1C385C96-D669-468C-9880-9042C6B7FAD5}" type="slidenum">
              <a:rPr lang="en-US" sz="1300" b="0" strike="noStrike" spc="-1">
                <a:solidFill>
                  <a:srgbClr val="000000"/>
                </a:solidFill>
                <a:latin typeface="Times New Roman"/>
              </a:rPr>
              <a:t>15</a:t>
            </a:fld>
            <a:endParaRPr lang="en-US" sz="13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PlaceHolder 1"/>
          <p:cNvSpPr>
            <a:spLocks noGrp="1" noRot="1" noChangeAspect="1"/>
          </p:cNvSpPr>
          <p:nvPr>
            <p:ph type="sldImg"/>
          </p:nvPr>
        </p:nvSpPr>
        <p:spPr>
          <a:xfrm>
            <a:off x="2749550" y="533400"/>
            <a:ext cx="4733925" cy="2663825"/>
          </a:xfrm>
          <a:prstGeom prst="rect">
            <a:avLst/>
          </a:prstGeom>
          <a:ln w="0">
            <a:noFill/>
          </a:ln>
        </p:spPr>
      </p:sp>
      <p:sp>
        <p:nvSpPr>
          <p:cNvPr id="686"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Next, we will explain the amplifier section.</a:t>
            </a:r>
          </a:p>
          <a:p>
            <a:pPr marL="216000" indent="0">
              <a:lnSpc>
                <a:spcPct val="100000"/>
              </a:lnSpc>
              <a:buNone/>
              <a:tabLst>
                <a:tab pos="0" algn="l"/>
              </a:tabLst>
            </a:pPr>
            <a:r>
              <a:rPr lang="en-US" altLang="ja-JP" sz="2000" b="0" strike="noStrike" spc="-1" dirty="0">
                <a:solidFill>
                  <a:srgbClr val="000000"/>
                </a:solidFill>
                <a:latin typeface="Arial"/>
              </a:rPr>
              <a:t>The bass is a development of the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model, with the addition of a crossover and other improvements.</a:t>
            </a:r>
          </a:p>
          <a:p>
            <a:pPr marL="216000" indent="0">
              <a:lnSpc>
                <a:spcPct val="100000"/>
              </a:lnSpc>
              <a:buNone/>
              <a:tabLst>
                <a:tab pos="0" algn="l"/>
              </a:tabLst>
            </a:pPr>
            <a:r>
              <a:rPr lang="en-US" altLang="ja-JP" sz="2000" b="0" strike="noStrike" spc="-1" dirty="0">
                <a:solidFill>
                  <a:srgbClr val="000000"/>
                </a:solidFill>
                <a:latin typeface="Arial"/>
              </a:rPr>
              <a:t>The first improvement is that we have added a low-pass filter to the first stage.</a:t>
            </a:r>
          </a:p>
          <a:p>
            <a:pPr marL="216000" indent="0">
              <a:lnSpc>
                <a:spcPct val="100000"/>
              </a:lnSpc>
              <a:buNone/>
              <a:tabLst>
                <a:tab pos="0" algn="l"/>
              </a:tabLst>
            </a:pPr>
            <a:r>
              <a:rPr lang="en-US" altLang="ja-JP" sz="2000" b="0" strike="noStrike" spc="-1" dirty="0">
                <a:solidFill>
                  <a:srgbClr val="000000"/>
                </a:solidFill>
                <a:latin typeface="Arial"/>
              </a:rPr>
              <a:t>In the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the final stage power amplifier also acted as a low-pass filter, but by bringing it to the first stage, we were able to reduce noise overall.</a:t>
            </a:r>
          </a:p>
          <a:p>
            <a:pPr marL="216000" indent="0">
              <a:lnSpc>
                <a:spcPct val="100000"/>
              </a:lnSpc>
              <a:buNone/>
              <a:tabLst>
                <a:tab pos="0" algn="l"/>
              </a:tabLst>
            </a:pPr>
            <a:r>
              <a:rPr lang="en-US" altLang="ja-JP" sz="2000" b="0" strike="noStrike" spc="-1" dirty="0">
                <a:solidFill>
                  <a:srgbClr val="000000"/>
                </a:solidFill>
                <a:latin typeface="Arial"/>
              </a:rPr>
              <a:t>In addition, the removal of the band-limiting power amplifier has also contributed to improved responsiveness when driving headphones.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capacitor used in this low-pass filter is a special X2Y capacitor, which is a well-matched combination of two capacitors specialized for processing balanced signals.</a:t>
            </a:r>
          </a:p>
          <a:p>
            <a:pPr marL="216000" indent="0">
              <a:lnSpc>
                <a:spcPct val="100000"/>
              </a:lnSpc>
              <a:buNone/>
              <a:tabLst>
                <a:tab pos="0" algn="l"/>
              </a:tabLst>
            </a:pPr>
            <a:r>
              <a:rPr lang="en-US" altLang="ja-JP" sz="2000" b="0" strike="noStrike" spc="-1" dirty="0">
                <a:solidFill>
                  <a:srgbClr val="000000"/>
                </a:solidFill>
                <a:latin typeface="Arial"/>
              </a:rPr>
              <a:t>Although I've omitted it, there is an IC that switches between unbalanced and balanced inputs in front of the low-pass filter, so that all signals are input to the low-pass filter as balanced signals.</a:t>
            </a:r>
          </a:p>
          <a:p>
            <a:pPr marL="216000" indent="0">
              <a:lnSpc>
                <a:spcPct val="100000"/>
              </a:lnSpc>
              <a:buNone/>
              <a:tabLst>
                <a:tab pos="0" algn="l"/>
              </a:tabLst>
            </a:pPr>
            <a:r>
              <a:rPr lang="en-US" altLang="ja-JP" sz="2000" b="0" strike="noStrike" spc="-1" dirty="0">
                <a:solidFill>
                  <a:srgbClr val="000000"/>
                </a:solidFill>
                <a:latin typeface="Arial"/>
              </a:rPr>
              <a:t>This structure is the same as that of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but instead of a toggle switch, a very low-resistance, low-distortion semiconductor switch is used, and together with the terminal insertion/removal detection function, it has a function that automatically selects the input terminal.</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differential line receiver is also a new circuit that differs from TSURANAGI, and it has been made more high-performance by splitting the single IC into two ICs.</a:t>
            </a:r>
          </a:p>
          <a:p>
            <a:pPr marL="216000" indent="0">
              <a:lnSpc>
                <a:spcPct val="100000"/>
              </a:lnSpc>
              <a:buNone/>
              <a:tabLst>
                <a:tab pos="0" algn="l"/>
              </a:tabLst>
            </a:pPr>
            <a:r>
              <a:rPr lang="en-US" altLang="ja-JP" sz="2000" b="0" strike="noStrike" spc="-1" dirty="0">
                <a:solidFill>
                  <a:srgbClr val="000000"/>
                </a:solidFill>
                <a:latin typeface="Arial"/>
              </a:rPr>
              <a:t>As a result, the residual noise here is less than 1/5.</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electronic volume has also been upgraded to the MUSES72323 made by New Japan Radio. As a result, I feel that the sense of air and freshness required for high-end equipment has improved.</a:t>
            </a:r>
          </a:p>
          <a:p>
            <a:pPr marL="216000" indent="0">
              <a:lnSpc>
                <a:spcPct val="100000"/>
              </a:lnSpc>
              <a:buNone/>
              <a:tabLst>
                <a:tab pos="0" algn="l"/>
              </a:tabLst>
            </a:pPr>
            <a:r>
              <a:rPr lang="en-US" altLang="ja-JP" sz="2000" b="0" strike="noStrike" spc="-1" dirty="0">
                <a:solidFill>
                  <a:srgbClr val="000000"/>
                </a:solidFill>
                <a:latin typeface="Arial"/>
              </a:rPr>
              <a:t>In addition, the volume steps have been halved from 0.5dB to 0.25dB, making it possible to make more detailed volume adjustments.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buffer amp is an OPAMP with a JFET input, and the crossover circuit has a large capacity capacitor that drives it well, minimizing distortion by minimizing the current output by the electronic volume.</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power amplifier has a different configuration for the dynamic driver and the rest. In addition, a DC bias circuit has been added to the power amplifier that drives the MEMS driver.</a:t>
            </a:r>
          </a:p>
          <a:p>
            <a:pPr marL="216000" indent="0">
              <a:lnSpc>
                <a:spcPct val="100000"/>
              </a:lnSpc>
              <a:buNone/>
              <a:tabLst>
                <a:tab pos="0" algn="l"/>
              </a:tabLst>
            </a:pPr>
            <a:r>
              <a:rPr lang="en-US" altLang="ja-JP" sz="2000" b="0" strike="noStrike" spc="-1" dirty="0">
                <a:solidFill>
                  <a:srgbClr val="000000"/>
                </a:solidFill>
                <a:latin typeface="Arial"/>
              </a:rPr>
              <a:t>First, the power amplifier that drives the dynamic driver has a circuit that combines a fully differential amplifier and a current feedback amplifier, converting it to a balanced signal while driving it, in a configuration similar to that of TSURANAGI.</a:t>
            </a:r>
          </a:p>
          <a:p>
            <a:pPr marL="216000" indent="0">
              <a:lnSpc>
                <a:spcPct val="100000"/>
              </a:lnSpc>
              <a:buNone/>
              <a:tabLst>
                <a:tab pos="0" algn="l"/>
              </a:tabLst>
            </a:pPr>
            <a:r>
              <a:rPr lang="en-US" altLang="ja-JP" sz="2000" b="0" strike="noStrike" spc="-1" dirty="0">
                <a:solidFill>
                  <a:srgbClr val="000000"/>
                </a:solidFill>
                <a:latin typeface="Arial"/>
              </a:rPr>
              <a:t>What makes it more than just the sum of its parts is that we have reviewed the components used and improved the drive force by reducing the output impedance.</a:t>
            </a:r>
          </a:p>
          <a:p>
            <a:pPr marL="216000" indent="0">
              <a:lnSpc>
                <a:spcPct val="100000"/>
              </a:lnSpc>
              <a:buNone/>
              <a:tabLst>
                <a:tab pos="0" algn="l"/>
              </a:tabLst>
            </a:pPr>
            <a:r>
              <a:rPr lang="en-US" altLang="ja-JP" sz="2000" b="0" strike="noStrike" spc="-1" dirty="0">
                <a:solidFill>
                  <a:srgbClr val="000000"/>
                </a:solidFill>
                <a:latin typeface="Arial"/>
              </a:rPr>
              <a:t>The power amplifier for the dynamic driver uses a completely new circuit and a voltage feedback amplifier. This is also designed to drive headphones, and it has a high performance that is more than enough for earphones.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Although it is not shown in the diagram, a DC servo amplifier is also incorporated into the power amplifier other than the MEMS in FUGAKU in order to eliminate the AC coupling capacitor.</a:t>
            </a:r>
          </a:p>
          <a:p>
            <a:pPr marL="216000" indent="0">
              <a:lnSpc>
                <a:spcPct val="100000"/>
              </a:lnSpc>
              <a:buNone/>
              <a:tabLst>
                <a:tab pos="0" algn="l"/>
              </a:tabLst>
            </a:pPr>
            <a:r>
              <a:rPr lang="en-US" altLang="ja-JP" sz="2000" b="0" strike="noStrike" spc="-1" dirty="0">
                <a:solidFill>
                  <a:srgbClr val="000000"/>
                </a:solidFill>
                <a:latin typeface="Arial"/>
              </a:rPr>
              <a:t>We have reviewed the component constants of the DC servo amplifier and further simplified the feedback method to the power amplifier, and have refined it to achieve low noise with a small number of components.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We have developed a low-noise original circuit based on a linear regulator for the DC bias circuit for MEMS, as shown in the block diagram of the power supply circuit above.</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power amplifier has a trimming function, which we will explain on the next page.</a:t>
            </a:r>
            <a:endParaRPr lang="en-US" sz="2000" b="0" strike="noStrike" spc="-1" dirty="0">
              <a:solidFill>
                <a:srgbClr val="000000"/>
              </a:solidFill>
              <a:latin typeface="Arial"/>
            </a:endParaRPr>
          </a:p>
        </p:txBody>
      </p:sp>
      <p:sp>
        <p:nvSpPr>
          <p:cNvPr id="687" name="PlaceHolder 3"/>
          <p:cNvSpPr>
            <a:spLocks noGrp="1"/>
          </p:cNvSpPr>
          <p:nvPr>
            <p:ph type="sldNum" idx="32"/>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BE72684D-0757-4D29-9D10-67BED8E1B037}" type="slidenum">
              <a:rPr lang="en-US" sz="1300" b="0" strike="noStrike" spc="-1">
                <a:solidFill>
                  <a:srgbClr val="000000"/>
                </a:solidFill>
                <a:latin typeface="Times New Roman"/>
              </a:rPr>
              <a:t>16</a:t>
            </a:fld>
            <a:endParaRPr lang="en-US" sz="13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PlaceHolder 1"/>
          <p:cNvSpPr>
            <a:spLocks noGrp="1" noRot="1" noChangeAspect="1"/>
          </p:cNvSpPr>
          <p:nvPr>
            <p:ph type="sldImg"/>
          </p:nvPr>
        </p:nvSpPr>
        <p:spPr>
          <a:xfrm>
            <a:off x="2749550" y="533400"/>
            <a:ext cx="4733925" cy="2663825"/>
          </a:xfrm>
          <a:prstGeom prst="rect">
            <a:avLst/>
          </a:prstGeom>
          <a:ln w="0">
            <a:noFill/>
          </a:ln>
        </p:spPr>
      </p:sp>
      <p:sp>
        <p:nvSpPr>
          <p:cNvPr id="689"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defTabSz="914400">
              <a:lnSpc>
                <a:spcPct val="100000"/>
              </a:lnSpc>
              <a:buNone/>
              <a:tabLst>
                <a:tab pos="0" algn="l"/>
              </a:tabLst>
            </a:pPr>
            <a:r>
              <a:rPr lang="en-US" altLang="ja-JP" sz="2000" b="0" strike="noStrike" spc="-1" dirty="0">
                <a:solidFill>
                  <a:srgbClr val="000000"/>
                </a:solidFill>
                <a:latin typeface="Arial"/>
              </a:rPr>
              <a:t>Next, I will explain the layout of the circuit board.</a:t>
            </a:r>
          </a:p>
          <a:p>
            <a:pPr marL="216000" indent="0" defTabSz="914400">
              <a:lnSpc>
                <a:spcPct val="100000"/>
              </a:lnSpc>
              <a:buNone/>
              <a:tabLst>
                <a:tab pos="0" algn="l"/>
              </a:tabLst>
            </a:pPr>
            <a:r>
              <a:rPr lang="en-US" altLang="ja-JP" sz="2000" b="0" strike="noStrike" spc="-1" dirty="0">
                <a:solidFill>
                  <a:srgbClr val="000000"/>
                </a:solidFill>
                <a:latin typeface="Arial"/>
              </a:rPr>
              <a:t>As I explained earlier, the main board has a two-story structure, and the boards are connected by four terminals.</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The first floor of the circuit board mainly contains the power supply circuit, charging circuit, protection circuit, and the microcontroller that controls them. </a:t>
            </a:r>
          </a:p>
          <a:p>
            <a:pPr marL="216000" indent="0" defTabSz="914400">
              <a:lnSpc>
                <a:spcPct val="100000"/>
              </a:lnSpc>
              <a:buNone/>
              <a:tabLst>
                <a:tab pos="0" algn="l"/>
              </a:tabLst>
            </a:pPr>
            <a:r>
              <a:rPr lang="en-US" altLang="ja-JP" sz="2000" b="0" strike="noStrike" spc="-1" dirty="0">
                <a:solidFill>
                  <a:srgbClr val="000000"/>
                </a:solidFill>
                <a:latin typeface="Arial"/>
              </a:rPr>
              <a:t>Because the power supply circuit is the main function, the copper foil is twice as thick as usual to reduce the resistance.</a:t>
            </a:r>
          </a:p>
          <a:p>
            <a:pPr marL="216000" indent="0" defTabSz="914400">
              <a:lnSpc>
                <a:spcPct val="100000"/>
              </a:lnSpc>
              <a:buNone/>
              <a:tabLst>
                <a:tab pos="0" algn="l"/>
              </a:tabLst>
            </a:pPr>
            <a:r>
              <a:rPr lang="en-US" altLang="ja-JP" sz="2000" b="0" strike="noStrike" spc="-1" dirty="0">
                <a:solidFill>
                  <a:srgbClr val="000000"/>
                </a:solidFill>
                <a:latin typeface="Arial"/>
              </a:rPr>
              <a:t>The power supply circuit has a total of over 3000uF of large-capacity capacitors mounted on it, and as much as possible. It is intended to have a low center of gravity for sound.</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Both of the main circuit boards are double-sided, and the layout is designed so that there is no interference from noise or other sources through the airspace.</a:t>
            </a:r>
          </a:p>
          <a:p>
            <a:pPr marL="216000" indent="0" defTabSz="914400">
              <a:lnSpc>
                <a:spcPct val="100000"/>
              </a:lnSpc>
              <a:buNone/>
              <a:tabLst>
                <a:tab pos="0" algn="l"/>
              </a:tabLst>
            </a:pPr>
            <a:r>
              <a:rPr lang="en-US" altLang="ja-JP" sz="2000" b="0" strike="noStrike" spc="-1" dirty="0">
                <a:solidFill>
                  <a:srgbClr val="000000"/>
                </a:solidFill>
                <a:latin typeface="Arial"/>
              </a:rPr>
              <a:t>On the back of the first floor, there is a switch that short-circuits the GND of the power supply generation circuit, microcomputer, charging circuit, and protection circuit, which are sources of noise, so that noise does not get through to the amplifier circuit.</a:t>
            </a:r>
          </a:p>
          <a:p>
            <a:pPr marL="216000" indent="0" defTabSz="914400">
              <a:lnSpc>
                <a:spcPct val="100000"/>
              </a:lnSpc>
              <a:buNone/>
              <a:tabLst>
                <a:tab pos="0" algn="l"/>
              </a:tabLst>
            </a:pPr>
            <a:r>
              <a:rPr lang="en-US" altLang="ja-JP" sz="2000" b="0" strike="noStrike" spc="-1" dirty="0">
                <a:solidFill>
                  <a:srgbClr val="000000"/>
                </a:solidFill>
                <a:latin typeface="Arial"/>
              </a:rPr>
              <a:t>On the front of the first floor, there are a volume control, linear regulator, large-capacity capacitor, and comparator for the protection circuit, making up the analog circuit.</a:t>
            </a:r>
          </a:p>
          <a:p>
            <a:pPr marL="216000" indent="0" defTabSz="914400">
              <a:lnSpc>
                <a:spcPct val="100000"/>
              </a:lnSpc>
              <a:buNone/>
              <a:tabLst>
                <a:tab pos="0" algn="l"/>
              </a:tabLst>
            </a:pPr>
            <a:r>
              <a:rPr lang="en-US" altLang="ja-JP" sz="2000" b="0" strike="noStrike" spc="-1" dirty="0">
                <a:solidFill>
                  <a:srgbClr val="000000"/>
                </a:solidFill>
                <a:latin typeface="Arial"/>
              </a:rPr>
              <a:t>Similar to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the AD converter and volume with a built-in microcontroller detect the position of the knob and send a control signal to the electronic volume. The sound signal does not pass through the volume that is turned by hand.</a:t>
            </a:r>
          </a:p>
          <a:p>
            <a:pPr marL="216000" indent="0" defTabSz="914400">
              <a:lnSpc>
                <a:spcPct val="100000"/>
              </a:lnSpc>
              <a:buNone/>
              <a:tabLst>
                <a:tab pos="0" algn="l"/>
              </a:tabLst>
            </a:pPr>
            <a:r>
              <a:rPr lang="en-US" altLang="ja-JP" sz="2000" b="0" strike="noStrike" spc="-1" dirty="0">
                <a:solidFill>
                  <a:srgbClr val="000000"/>
                </a:solidFill>
                <a:latin typeface="Arial"/>
              </a:rPr>
              <a:t>The yellow rectangular capacitor is actually not a tantalum capacitor, but a high-performance conductive polymer capacitor.</a:t>
            </a:r>
          </a:p>
          <a:p>
            <a:pPr marL="216000" indent="0" defTabSz="914400">
              <a:lnSpc>
                <a:spcPct val="100000"/>
              </a:lnSpc>
              <a:buNone/>
              <a:tabLst>
                <a:tab pos="0" algn="l"/>
              </a:tabLst>
            </a:pPr>
            <a:r>
              <a:rPr lang="en-US" altLang="ja-JP" sz="2000" b="0" strike="noStrike" spc="-1" dirty="0">
                <a:solidFill>
                  <a:srgbClr val="000000"/>
                </a:solidFill>
                <a:latin typeface="Arial"/>
              </a:rPr>
              <a:t>On the second floor, only the power amplifier is mounted, and a shielded case that also serves as a heat sink is mounted because the amplifier circuit generates relatively large amounts of heat.</a:t>
            </a:r>
          </a:p>
          <a:p>
            <a:pPr marL="216000" indent="0" defTabSz="914400">
              <a:lnSpc>
                <a:spcPct val="100000"/>
              </a:lnSpc>
              <a:buNone/>
              <a:tabLst>
                <a:tab pos="0" algn="l"/>
              </a:tabLst>
            </a:pPr>
            <a:r>
              <a:rPr lang="en-US" altLang="ja-JP" sz="2000" b="0" strike="noStrike" spc="-1" dirty="0">
                <a:solidFill>
                  <a:srgbClr val="000000"/>
                </a:solidFill>
                <a:latin typeface="Arial"/>
              </a:rPr>
              <a:t>On the back of the second floor, there is a circuit from the semiconductor switch to the crossover, so the functions are clearly divided between the front and back.</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The second floor circuit board is an 8-layer board, which is the first time it has been used, and it has 4 layers allocated to different functions on the front and back, making it a structure that improves low impedance and noise resistance.</a:t>
            </a:r>
          </a:p>
          <a:p>
            <a:pPr marL="216000" indent="0" defTabSz="914400">
              <a:lnSpc>
                <a:spcPct val="100000"/>
              </a:lnSpc>
              <a:buNone/>
              <a:tabLst>
                <a:tab pos="0" algn="l"/>
              </a:tabLst>
            </a:pPr>
            <a:r>
              <a:rPr lang="en-US" altLang="ja-JP" sz="2000" b="0" strike="noStrike" spc="-1" dirty="0">
                <a:solidFill>
                  <a:srgbClr val="000000"/>
                </a:solidFill>
                <a:latin typeface="Arial"/>
              </a:rPr>
              <a:t>Basically, the audio signal is routed to the inner layers, and the outer layers are shielded with GND, making the wiring less susceptible to external noise.</a:t>
            </a:r>
          </a:p>
          <a:p>
            <a:pPr marL="216000" indent="0" defTabSz="914400">
              <a:lnSpc>
                <a:spcPct val="100000"/>
              </a:lnSpc>
              <a:buNone/>
              <a:tabLst>
                <a:tab pos="0" algn="l"/>
              </a:tabLst>
            </a:pPr>
            <a:endParaRPr lang="en-US" altLang="ja-JP" sz="2000" b="0" strike="noStrike" spc="-1" dirty="0">
              <a:solidFill>
                <a:srgbClr val="000000"/>
              </a:solidFill>
              <a:latin typeface="Arial"/>
            </a:endParaRPr>
          </a:p>
          <a:p>
            <a:pPr marL="216000" indent="0" defTabSz="914400">
              <a:lnSpc>
                <a:spcPct val="100000"/>
              </a:lnSpc>
              <a:buNone/>
              <a:tabLst>
                <a:tab pos="0" algn="l"/>
              </a:tabLst>
            </a:pPr>
            <a:r>
              <a:rPr lang="en-US" altLang="ja-JP" sz="2000" b="0" strike="noStrike" spc="-1" dirty="0">
                <a:solidFill>
                  <a:srgbClr val="000000"/>
                </a:solidFill>
                <a:latin typeface="Arial"/>
              </a:rPr>
              <a:t>As with the </a:t>
            </a:r>
            <a:r>
              <a:rPr lang="en-US" altLang="ja-JP" sz="2000" b="0" strike="noStrike" spc="-1" dirty="0" err="1">
                <a:solidFill>
                  <a:srgbClr val="000000"/>
                </a:solidFill>
                <a:latin typeface="Arial"/>
              </a:rPr>
              <a:t>Tsuranagi</a:t>
            </a:r>
            <a:r>
              <a:rPr lang="en-US" altLang="ja-JP" sz="2000" b="0" strike="noStrike" spc="-1" dirty="0">
                <a:solidFill>
                  <a:srgbClr val="000000"/>
                </a:solidFill>
                <a:latin typeface="Arial"/>
              </a:rPr>
              <a:t>, the power supply and GND are laid out so that they do not have a common impedance, and the GND is concentrated into a single point, connected to the chassis ground with gold-plated screws.</a:t>
            </a:r>
            <a:endParaRPr lang="en-US" sz="2000" b="0" strike="noStrike" spc="-1" dirty="0">
              <a:solidFill>
                <a:srgbClr val="000000"/>
              </a:solidFill>
              <a:latin typeface="Arial"/>
            </a:endParaRPr>
          </a:p>
        </p:txBody>
      </p:sp>
      <p:sp>
        <p:nvSpPr>
          <p:cNvPr id="690" name="PlaceHolder 3"/>
          <p:cNvSpPr>
            <a:spLocks noGrp="1"/>
          </p:cNvSpPr>
          <p:nvPr>
            <p:ph type="sldNum" idx="33"/>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5F8D7231-E0C3-4917-BAE9-0F5629E8BD9A}" type="slidenum">
              <a:rPr lang="en-US" sz="1300" b="0" strike="noStrike" spc="-1">
                <a:solidFill>
                  <a:srgbClr val="000000"/>
                </a:solidFill>
                <a:latin typeface="Times New Roman"/>
              </a:rPr>
              <a:t>17</a:t>
            </a:fld>
            <a:endParaRPr lang="en-US" sz="13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PlaceHolder 1"/>
          <p:cNvSpPr>
            <a:spLocks noGrp="1" noRot="1" noChangeAspect="1"/>
          </p:cNvSpPr>
          <p:nvPr>
            <p:ph type="sldImg"/>
          </p:nvPr>
        </p:nvSpPr>
        <p:spPr>
          <a:xfrm>
            <a:off x="2749550" y="533400"/>
            <a:ext cx="4733925" cy="2663825"/>
          </a:xfrm>
          <a:prstGeom prst="rect">
            <a:avLst/>
          </a:prstGeom>
          <a:ln w="0">
            <a:noFill/>
          </a:ln>
        </p:spPr>
      </p:sp>
      <p:sp>
        <p:nvSpPr>
          <p:cNvPr id="692"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With conventional earphones, matching of left and right and adjustment of frequency characteristics are achieved by selecting the drivers, but this still results in increased costs and limits the degree of adjustment.</a:t>
            </a:r>
          </a:p>
          <a:p>
            <a:pPr marL="216000" indent="0">
              <a:lnSpc>
                <a:spcPct val="100000"/>
              </a:lnSpc>
              <a:buNone/>
              <a:tabLst>
                <a:tab pos="0" algn="l"/>
              </a:tabLst>
            </a:pPr>
            <a:r>
              <a:rPr lang="en-US" altLang="ja-JP" sz="2000" b="0" strike="noStrike" spc="-1" dirty="0">
                <a:solidFill>
                  <a:srgbClr val="000000"/>
                </a:solidFill>
                <a:latin typeface="Arial"/>
              </a:rPr>
              <a:t>FUGAKU has a trimming function that ensures mass-produced products do not deviate from the target frequency characteristics.</a:t>
            </a:r>
          </a:p>
          <a:p>
            <a:pPr marL="216000" indent="0">
              <a:lnSpc>
                <a:spcPct val="100000"/>
              </a:lnSpc>
              <a:buNone/>
              <a:tabLst>
                <a:tab pos="0" algn="l"/>
              </a:tabLst>
            </a:pPr>
            <a:r>
              <a:rPr lang="en-US" altLang="ja-JP" sz="2000" b="0" strike="noStrike" spc="-1" dirty="0">
                <a:solidFill>
                  <a:srgbClr val="000000"/>
                </a:solidFill>
                <a:latin typeface="Arial"/>
              </a:rPr>
              <a:t>As a result, we have achieved a mismatch of less than ±10% and ±0.83dB between the left and right channels and the target curve.</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power amplifier is configured as an inverting amplifier, as shown in the diagram on the right, and is a circuit that allows you to set the attenuation and amplification freely.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frequency characteristics of earphone drivers vary depending on the type, but since efficiency also differs, it is necessary to adjust the overall level in each band so that they connect smoothly when combined.</a:t>
            </a:r>
          </a:p>
          <a:p>
            <a:pPr marL="216000" indent="0">
              <a:lnSpc>
                <a:spcPct val="100000"/>
              </a:lnSpc>
              <a:buNone/>
              <a:tabLst>
                <a:tab pos="0" algn="l"/>
              </a:tabLst>
            </a:pPr>
            <a:r>
              <a:rPr lang="en-US" altLang="ja-JP" sz="2000" b="0" strike="noStrike" spc="-1" dirty="0">
                <a:solidFill>
                  <a:srgbClr val="000000"/>
                </a:solidFill>
                <a:latin typeface="Arial"/>
              </a:rPr>
              <a:t>The power amplifier is responsible for this level adjustment, and there is a function that allows fine-tuning of the driver level before shipping, which is the trimming function.</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Before the drivers are incorporated into the earphones, the acoustic characteristics of each driver are measured individually, and the trimming method is decided based on the degree of variation.</a:t>
            </a:r>
            <a:endParaRPr lang="en-US" sz="2000" b="0" strike="noStrike" spc="-1" dirty="0">
              <a:solidFill>
                <a:srgbClr val="000000"/>
              </a:solidFill>
              <a:latin typeface="Arial"/>
            </a:endParaRPr>
          </a:p>
        </p:txBody>
      </p:sp>
      <p:sp>
        <p:nvSpPr>
          <p:cNvPr id="693" name="PlaceHolder 3"/>
          <p:cNvSpPr>
            <a:spLocks noGrp="1"/>
          </p:cNvSpPr>
          <p:nvPr>
            <p:ph type="sldNum" idx="34"/>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070B6BEF-46EA-44BB-BC68-4D021B2A9B98}" type="slidenum">
              <a:rPr lang="en-US" sz="1300" b="0" strike="noStrike" spc="-1">
                <a:solidFill>
                  <a:srgbClr val="000000"/>
                </a:solidFill>
                <a:latin typeface="Times New Roman"/>
              </a:rPr>
              <a:t>18</a:t>
            </a:fld>
            <a:endParaRPr lang="en-US" sz="13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PlaceHolder 1"/>
          <p:cNvSpPr>
            <a:spLocks noGrp="1" noRot="1" noChangeAspect="1"/>
          </p:cNvSpPr>
          <p:nvPr>
            <p:ph type="sldImg"/>
          </p:nvPr>
        </p:nvSpPr>
        <p:spPr>
          <a:xfrm>
            <a:off x="2749550" y="533400"/>
            <a:ext cx="4733925" cy="2663825"/>
          </a:xfrm>
          <a:prstGeom prst="rect">
            <a:avLst/>
          </a:prstGeom>
          <a:ln w="0">
            <a:noFill/>
          </a:ln>
        </p:spPr>
      </p:sp>
      <p:sp>
        <p:nvSpPr>
          <p:cNvPr id="695"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Next, an explanation of the dedicated cable.</a:t>
            </a:r>
          </a:p>
          <a:p>
            <a:pPr marL="216000" indent="0">
              <a:lnSpc>
                <a:spcPct val="100000"/>
              </a:lnSpc>
              <a:buNone/>
              <a:tabLst>
                <a:tab pos="0" algn="l"/>
              </a:tabLst>
            </a:pPr>
            <a:r>
              <a:rPr lang="en-US" altLang="ja-JP" sz="2000" b="0" strike="noStrike" spc="-1" dirty="0">
                <a:solidFill>
                  <a:srgbClr val="000000"/>
                </a:solidFill>
                <a:latin typeface="Arial"/>
              </a:rPr>
              <a:t>This cable is used to connect the amplifier to the earphones, and uses a new type of wire that differs from our SHIROGANE silver wire cable.</a:t>
            </a:r>
          </a:p>
          <a:p>
            <a:pPr marL="216000" indent="0">
              <a:lnSpc>
                <a:spcPct val="100000"/>
              </a:lnSpc>
              <a:buNone/>
              <a:tabLst>
                <a:tab pos="0" algn="l"/>
              </a:tabLst>
            </a:pPr>
            <a:r>
              <a:rPr lang="en-US" altLang="ja-JP" sz="2000" b="0" strike="noStrike" spc="-1" dirty="0">
                <a:solidFill>
                  <a:srgbClr val="000000"/>
                </a:solidFill>
                <a:latin typeface="Arial"/>
              </a:rPr>
              <a:t>The material is the same, but the thickness of the wire per core has been reduced, and even when bundled into 16 cores, the cable still retains its practicality and has a sufficient total conductor capacity.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reason why 16 cores are necessary is because it is necessary to connect the amplifier independently to the 5-way earphones,</a:t>
            </a:r>
          </a:p>
          <a:p>
            <a:pPr marL="216000" indent="0">
              <a:lnSpc>
                <a:spcPct val="100000"/>
              </a:lnSpc>
              <a:buNone/>
              <a:tabLst>
                <a:tab pos="0" algn="l"/>
              </a:tabLst>
            </a:pPr>
            <a:r>
              <a:rPr lang="en-US" altLang="ja-JP" sz="2000" b="0" strike="noStrike" spc="-1" dirty="0">
                <a:solidFill>
                  <a:srgbClr val="000000"/>
                </a:solidFill>
                <a:latin typeface="Arial"/>
              </a:rPr>
              <a:t>two cores for the dynamic driver, which is balanced drive, four cores for the BA and MEMS hot, and two cores for the GND</a:t>
            </a:r>
          </a:p>
          <a:p>
            <a:pPr marL="216000" indent="0">
              <a:lnSpc>
                <a:spcPct val="100000"/>
              </a:lnSpc>
              <a:buNone/>
              <a:tabLst>
                <a:tab pos="0" algn="l"/>
              </a:tabLst>
            </a:pPr>
            <a:r>
              <a:rPr lang="en-US" altLang="ja-JP" sz="2000" b="0" strike="noStrike" spc="-1" dirty="0">
                <a:solidFill>
                  <a:srgbClr val="000000"/>
                </a:solidFill>
                <a:latin typeface="Arial"/>
              </a:rPr>
              <a:t>. Although one core for GND would be fine, we decided to use 8 cores instead of 7 because it is more stable in terms of shape, and to separate the GND for the BA and MEMS to the earphone jack to prevent a muddy feeling.</a:t>
            </a:r>
          </a:p>
          <a:p>
            <a:pPr marL="216000" indent="0">
              <a:lnSpc>
                <a:spcPct val="100000"/>
              </a:lnSpc>
              <a:buNone/>
              <a:tabLst>
                <a:tab pos="0" algn="l"/>
              </a:tabLst>
            </a:pPr>
            <a:r>
              <a:rPr lang="en-US" altLang="ja-JP" sz="2000" b="0" strike="noStrike" spc="-1" dirty="0">
                <a:solidFill>
                  <a:srgbClr val="000000"/>
                </a:solidFill>
                <a:latin typeface="Arial"/>
              </a:rPr>
              <a:t>In total, there are 8 cores on each side, making a total of 16 cores for the left and right.</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In addition, the internal wiring of the earphones is made of pure silver </a:t>
            </a:r>
            <a:r>
              <a:rPr lang="en-US" altLang="ja-JP" sz="2000" b="0" strike="noStrike" spc="-1" dirty="0" err="1">
                <a:solidFill>
                  <a:srgbClr val="000000"/>
                </a:solidFill>
                <a:latin typeface="Arial"/>
              </a:rPr>
              <a:t>litz</a:t>
            </a:r>
            <a:r>
              <a:rPr lang="en-US" altLang="ja-JP" sz="2000" b="0" strike="noStrike" spc="-1" dirty="0">
                <a:solidFill>
                  <a:srgbClr val="000000"/>
                </a:solidFill>
                <a:latin typeface="Arial"/>
              </a:rPr>
              <a:t> wire. As there was no wire material that met our standards and was also easy to use as internal wiring,</a:t>
            </a:r>
          </a:p>
          <a:p>
            <a:pPr marL="216000" indent="0">
              <a:lnSpc>
                <a:spcPct val="100000"/>
              </a:lnSpc>
              <a:buNone/>
              <a:tabLst>
                <a:tab pos="0" algn="l"/>
              </a:tabLst>
            </a:pPr>
            <a:r>
              <a:rPr lang="en-US" altLang="ja-JP" sz="2000" b="0" strike="noStrike" spc="-1" dirty="0">
                <a:solidFill>
                  <a:srgbClr val="000000"/>
                </a:solidFill>
                <a:latin typeface="Arial"/>
              </a:rPr>
              <a:t>we developed a new one for FUGAKU.</a:t>
            </a:r>
          </a:p>
          <a:p>
            <a:pPr marL="216000" indent="0">
              <a:lnSpc>
                <a:spcPct val="100000"/>
              </a:lnSpc>
              <a:buNone/>
              <a:tabLst>
                <a:tab pos="0" algn="l"/>
              </a:tabLst>
            </a:pPr>
            <a:r>
              <a:rPr lang="en-US" altLang="ja-JP" sz="2000" b="0" strike="noStrike" spc="-1" dirty="0">
                <a:solidFill>
                  <a:srgbClr val="000000"/>
                </a:solidFill>
                <a:latin typeface="Arial"/>
              </a:rPr>
              <a:t>We created six different colors of sheathing for ease of assembly.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amplifier side is also wired with a cable between the main board and the terminal board, but this also uses the same 16-core cable wire, and is made entirely of silver wire.</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Using a large amount of silver wire was a challenge even in the development of SHIROGANE, as it not only brought out the best of silver but also its peculiar quirks,</a:t>
            </a:r>
          </a:p>
          <a:p>
            <a:pPr marL="216000" indent="0">
              <a:lnSpc>
                <a:spcPct val="100000"/>
              </a:lnSpc>
              <a:buNone/>
              <a:tabLst>
                <a:tab pos="0" algn="l"/>
              </a:tabLst>
            </a:pPr>
            <a:r>
              <a:rPr lang="en-US" altLang="ja-JP" sz="2000" b="0" strike="noStrike" spc="-1" dirty="0">
                <a:solidFill>
                  <a:srgbClr val="000000"/>
                </a:solidFill>
                <a:latin typeface="Arial"/>
              </a:rPr>
              <a:t>the high-quality processing of the amplifier and the 16-core cable is of the Ultimate grade, specially tuned for FUGAKU.</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 think there are some people who are not familiar with our high-quality processing, so I will explain. In cables, we place materials that absorb and shield electromagnetic waves, static electricity that is generated when the cable moves, and vibrations near the terminals and at branching points.</a:t>
            </a:r>
          </a:p>
          <a:p>
            <a:pPr marL="216000" indent="0">
              <a:lnSpc>
                <a:spcPct val="100000"/>
              </a:lnSpc>
              <a:buNone/>
              <a:tabLst>
                <a:tab pos="0" algn="l"/>
              </a:tabLst>
            </a:pPr>
            <a:r>
              <a:rPr lang="en-US" altLang="ja-JP" sz="2000" b="0" strike="noStrike" spc="-1" dirty="0">
                <a:solidFill>
                  <a:srgbClr val="000000"/>
                </a:solidFill>
                <a:latin typeface="Arial"/>
              </a:rPr>
              <a:t>We have several types of materials, and the final sound adjustment is made by deciding which order to use them in and where to apply them, and this is what we call high-quality sound processing.</a:t>
            </a:r>
          </a:p>
          <a:p>
            <a:pPr marL="216000" indent="0">
              <a:lnSpc>
                <a:spcPct val="100000"/>
              </a:lnSpc>
              <a:buNone/>
              <a:tabLst>
                <a:tab pos="0" algn="l"/>
              </a:tabLst>
            </a:pPr>
            <a:r>
              <a:rPr lang="en-US" altLang="ja-JP" sz="2000" b="0" strike="noStrike" spc="-1" dirty="0">
                <a:solidFill>
                  <a:srgbClr val="000000"/>
                </a:solidFill>
                <a:latin typeface="Arial"/>
              </a:rPr>
              <a:t>In amplifiers, these materials are attached to electronic components.</a:t>
            </a:r>
            <a:endParaRPr lang="en-US" sz="2000" b="0" strike="noStrike" spc="-1" dirty="0">
              <a:solidFill>
                <a:srgbClr val="000000"/>
              </a:solidFill>
              <a:latin typeface="Arial"/>
            </a:endParaRPr>
          </a:p>
        </p:txBody>
      </p:sp>
      <p:sp>
        <p:nvSpPr>
          <p:cNvPr id="696" name="PlaceHolder 3"/>
          <p:cNvSpPr>
            <a:spLocks noGrp="1"/>
          </p:cNvSpPr>
          <p:nvPr>
            <p:ph type="sldNum" idx="35"/>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8B537790-649D-4077-BBC9-D03DC7E47E32}" type="slidenum">
              <a:rPr lang="en-US" sz="1300" b="0" strike="noStrike" spc="-1">
                <a:solidFill>
                  <a:srgbClr val="000000"/>
                </a:solidFill>
                <a:latin typeface="Times New Roman"/>
              </a:rPr>
              <a:t>19</a:t>
            </a:fld>
            <a:endParaRPr lang="en-US" sz="13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PlaceHolder 1"/>
          <p:cNvSpPr>
            <a:spLocks noGrp="1" noRot="1" noChangeAspect="1"/>
          </p:cNvSpPr>
          <p:nvPr>
            <p:ph type="sldImg"/>
          </p:nvPr>
        </p:nvSpPr>
        <p:spPr>
          <a:xfrm>
            <a:off x="2749550" y="533400"/>
            <a:ext cx="4733925" cy="2663825"/>
          </a:xfrm>
          <a:prstGeom prst="rect">
            <a:avLst/>
          </a:prstGeom>
          <a:ln w="0">
            <a:noFill/>
          </a:ln>
        </p:spPr>
      </p:sp>
      <p:sp>
        <p:nvSpPr>
          <p:cNvPr id="644"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sz="2000" b="0" strike="noStrike" spc="-1" dirty="0">
                <a:solidFill>
                  <a:srgbClr val="000000"/>
                </a:solidFill>
                <a:latin typeface="Arial"/>
              </a:rPr>
              <a:t>Brise Audio is currently operating with a small team of four members (Watanabe, Okada, Sasaki, and </a:t>
            </a:r>
            <a:r>
              <a:rPr lang="en-US" sz="2000" b="0" strike="noStrike" spc="-1" dirty="0" err="1">
                <a:solidFill>
                  <a:srgbClr val="000000"/>
                </a:solidFill>
                <a:latin typeface="Arial"/>
              </a:rPr>
              <a:t>Kurokawa</a:t>
            </a:r>
            <a:r>
              <a:rPr lang="en-US" sz="2000" b="0" strike="noStrike" spc="-1" dirty="0">
                <a:solidFill>
                  <a:srgbClr val="000000"/>
                </a:solidFill>
                <a:latin typeface="Arial"/>
              </a:rPr>
              <a:t>) and several staff members.</a:t>
            </a:r>
          </a:p>
        </p:txBody>
      </p:sp>
      <p:sp>
        <p:nvSpPr>
          <p:cNvPr id="645" name="PlaceHolder 3"/>
          <p:cNvSpPr>
            <a:spLocks noGrp="1"/>
          </p:cNvSpPr>
          <p:nvPr>
            <p:ph type="sldNum" idx="18"/>
          </p:nvPr>
        </p:nvSpPr>
        <p:spPr>
          <a:xfrm>
            <a:off x="5797080" y="6747480"/>
            <a:ext cx="4433760" cy="354240"/>
          </a:xfrm>
          <a:prstGeom prst="rect">
            <a:avLst/>
          </a:prstGeom>
          <a:noFill/>
          <a:ln w="0">
            <a:noFill/>
          </a:ln>
        </p:spPr>
        <p:txBody>
          <a:bodyPr lIns="99000" tIns="49680" rIns="99000" bIns="49680" anchor="b">
            <a:noAutofit/>
          </a:bodyPr>
          <a:lstStyle>
            <a:lvl1pPr indent="0" algn="r" defTabSz="914400">
              <a:lnSpc>
                <a:spcPct val="100000"/>
              </a:lnSpc>
              <a:buNone/>
              <a:tabLst>
                <a:tab pos="0" algn="l"/>
              </a:tabLst>
              <a:defRPr lang="en-US" sz="1300" b="0" strike="noStrike" spc="-1">
                <a:solidFill>
                  <a:schemeClr val="dk1"/>
                </a:solidFill>
                <a:latin typeface="+mn-lt"/>
                <a:ea typeface="+mn-ea"/>
              </a:defRPr>
            </a:lvl1pPr>
          </a:lstStyle>
          <a:p>
            <a:pPr indent="0" algn="r" defTabSz="914400">
              <a:lnSpc>
                <a:spcPct val="100000"/>
              </a:lnSpc>
              <a:buNone/>
              <a:tabLst>
                <a:tab pos="0" algn="l"/>
              </a:tabLst>
            </a:pPr>
            <a:fld id="{7771D5CA-F4C5-4CEB-A087-15C47A782E90}" type="slidenum">
              <a:rPr lang="en-US" sz="1300" b="0" strike="noStrike" spc="-1">
                <a:solidFill>
                  <a:schemeClr val="dk1"/>
                </a:solidFill>
                <a:latin typeface="+mn-lt"/>
                <a:ea typeface="+mn-ea"/>
              </a:rPr>
              <a:t>2</a:t>
            </a:fld>
            <a:endParaRPr lang="en-US" sz="13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laceHolder 1"/>
          <p:cNvSpPr>
            <a:spLocks noGrp="1" noRot="1" noChangeAspect="1"/>
          </p:cNvSpPr>
          <p:nvPr>
            <p:ph type="sldImg"/>
          </p:nvPr>
        </p:nvSpPr>
        <p:spPr>
          <a:xfrm>
            <a:off x="2749550" y="533400"/>
            <a:ext cx="4733925" cy="2663825"/>
          </a:xfrm>
          <a:prstGeom prst="rect">
            <a:avLst/>
          </a:prstGeom>
          <a:ln w="0">
            <a:noFill/>
          </a:ln>
        </p:spPr>
      </p:sp>
      <p:sp>
        <p:nvSpPr>
          <p:cNvPr id="698"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To conclude, FUGAKU is Bliss Audio's masterpiece, which took about a year from planning to the completion of the prototype, and then another year to complete the product.</a:t>
            </a:r>
          </a:p>
          <a:p>
            <a:pPr marL="216000" indent="0">
              <a:lnSpc>
                <a:spcPct val="100000"/>
              </a:lnSpc>
              <a:buNone/>
              <a:tabLst>
                <a:tab pos="0" algn="l"/>
              </a:tabLst>
            </a:pPr>
            <a:r>
              <a:rPr lang="en-US" altLang="ja-JP" sz="2000" b="0" strike="noStrike" spc="-1" dirty="0">
                <a:solidFill>
                  <a:srgbClr val="000000"/>
                </a:solidFill>
                <a:latin typeface="Arial"/>
              </a:rPr>
              <a:t>Generally, the budget for a product is decided first, but Bliss Audio's products are developed in a special way where the product price is decided based on the cost after doing as much as possible to achieve a satisfactory quality.</a:t>
            </a:r>
          </a:p>
          <a:p>
            <a:pPr marL="216000" indent="0">
              <a:lnSpc>
                <a:spcPct val="100000"/>
              </a:lnSpc>
              <a:buNone/>
              <a:tabLst>
                <a:tab pos="0" algn="l"/>
              </a:tabLst>
            </a:pPr>
            <a:r>
              <a:rPr lang="en-US" altLang="ja-JP" sz="2000" b="0" strike="noStrike" spc="-1" dirty="0">
                <a:solidFill>
                  <a:srgbClr val="000000"/>
                </a:solidFill>
                <a:latin typeface="Arial"/>
              </a:rPr>
              <a:t>The best example of this is FUGAKU, which ended up costing 2.5 million yen.</a:t>
            </a:r>
          </a:p>
          <a:p>
            <a:pPr marL="216000" indent="0">
              <a:lnSpc>
                <a:spcPct val="100000"/>
              </a:lnSpc>
              <a:buNone/>
              <a:tabLst>
                <a:tab pos="0" algn="l"/>
              </a:tabLst>
            </a:pPr>
            <a:r>
              <a:rPr lang="en-US" altLang="ja-JP" sz="2000" b="0" strike="noStrike" spc="-1" dirty="0">
                <a:solidFill>
                  <a:srgbClr val="000000"/>
                </a:solidFill>
                <a:latin typeface="Arial"/>
              </a:rPr>
              <a:t>In terms of sound, even we who made them were surprised, and we believe that they have transcended the boundaries of conventional earphones, so we would like everyone to try them out.</a:t>
            </a:r>
          </a:p>
          <a:p>
            <a:pPr marL="216000" indent="0">
              <a:lnSpc>
                <a:spcPct val="100000"/>
              </a:lnSpc>
              <a:buNone/>
              <a:tabLst>
                <a:tab pos="0" algn="l"/>
              </a:tabLst>
            </a:pPr>
            <a:r>
              <a:rPr lang="en-US" altLang="ja-JP" sz="2000" b="0" strike="noStrike" spc="-1" dirty="0">
                <a:solidFill>
                  <a:srgbClr val="000000"/>
                </a:solidFill>
                <a:latin typeface="Arial"/>
              </a:rPr>
              <a:t>In addition, we plan to continue to provide opportunities to try out our headphones, not just at this headphone festival, so we would be happy if you could drop by on those occasions.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This is the announcement of the new product from Bliss Audio. Thank you for listening.</a:t>
            </a:r>
            <a:endParaRPr lang="en-US" sz="2000" b="0" strike="noStrike" spc="-1" dirty="0">
              <a:solidFill>
                <a:srgbClr val="000000"/>
              </a:solidFill>
              <a:latin typeface="Arial"/>
            </a:endParaRPr>
          </a:p>
        </p:txBody>
      </p:sp>
      <p:sp>
        <p:nvSpPr>
          <p:cNvPr id="699" name="PlaceHolder 3"/>
          <p:cNvSpPr>
            <a:spLocks noGrp="1"/>
          </p:cNvSpPr>
          <p:nvPr>
            <p:ph type="sldNum" idx="36"/>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C65A2E14-B6E3-431B-8304-9A430AD60441}" type="slidenum">
              <a:rPr lang="en-US" sz="1300" b="0" strike="noStrike" spc="-1">
                <a:solidFill>
                  <a:srgbClr val="000000"/>
                </a:solidFill>
                <a:latin typeface="Times New Roman"/>
              </a:rPr>
              <a:t>20</a:t>
            </a:fld>
            <a:endParaRPr lang="en-US" sz="13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PlaceHolder 1"/>
          <p:cNvSpPr>
            <a:spLocks noGrp="1" noRot="1" noChangeAspect="1"/>
          </p:cNvSpPr>
          <p:nvPr>
            <p:ph type="sldImg"/>
          </p:nvPr>
        </p:nvSpPr>
        <p:spPr>
          <a:xfrm>
            <a:off x="2749550" y="533400"/>
            <a:ext cx="4733925" cy="2663825"/>
          </a:xfrm>
          <a:prstGeom prst="rect">
            <a:avLst/>
          </a:prstGeom>
          <a:ln w="0">
            <a:noFill/>
          </a:ln>
        </p:spPr>
      </p:sp>
      <p:sp>
        <p:nvSpPr>
          <p:cNvPr id="647"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sz="2000" b="0" strike="noStrike" spc="-1" dirty="0">
                <a:solidFill>
                  <a:srgbClr val="000000"/>
                </a:solidFill>
                <a:latin typeface="Arial"/>
              </a:rPr>
              <a:t>Brise Audio may be familiar to some of you, but</a:t>
            </a:r>
          </a:p>
          <a:p>
            <a:pPr marL="216000" indent="0">
              <a:lnSpc>
                <a:spcPct val="100000"/>
              </a:lnSpc>
              <a:buNone/>
              <a:tabLst>
                <a:tab pos="0" algn="l"/>
              </a:tabLst>
            </a:pPr>
            <a:r>
              <a:rPr lang="en-US" sz="2000" b="0" strike="noStrike" spc="-1" dirty="0">
                <a:solidFill>
                  <a:srgbClr val="000000"/>
                </a:solidFill>
                <a:latin typeface="Arial"/>
              </a:rPr>
              <a:t>is based in Gunma and manufactures and sells audio equipment, with a focus on audio cables.</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en-US" sz="2000" b="0" strike="noStrike" spc="-1" dirty="0">
                <a:solidFill>
                  <a:srgbClr val="000000"/>
                </a:solidFill>
                <a:latin typeface="Arial"/>
              </a:rPr>
              <a:t>It was founded in 2015, and nine years have already passed.</a:t>
            </a:r>
          </a:p>
          <a:p>
            <a:pPr marL="216000" indent="0">
              <a:lnSpc>
                <a:spcPct val="100000"/>
              </a:lnSpc>
              <a:buNone/>
              <a:tabLst>
                <a:tab pos="0" algn="l"/>
              </a:tabLst>
            </a:pPr>
            <a:r>
              <a:rPr lang="en-US" sz="2000" b="0" strike="noStrike" spc="-1" dirty="0">
                <a:solidFill>
                  <a:srgbClr val="000000"/>
                </a:solidFill>
                <a:latin typeface="Arial"/>
              </a:rPr>
              <a:t>I had been making audio cables on my own through work such as assembling PCs for music production, measuring speaker performance, and developing units.</a:t>
            </a:r>
          </a:p>
          <a:p>
            <a:pPr marL="216000" indent="0">
              <a:lnSpc>
                <a:spcPct val="100000"/>
              </a:lnSpc>
              <a:buNone/>
              <a:tabLst>
                <a:tab pos="0" algn="l"/>
              </a:tabLst>
            </a:pPr>
            <a:r>
              <a:rPr lang="en-US" sz="2000" b="0" strike="noStrike" spc="-1" dirty="0">
                <a:solidFill>
                  <a:srgbClr val="000000"/>
                </a:solidFill>
                <a:latin typeface="Arial"/>
              </a:rPr>
              <a:t>Then, one of my audio friends, Okada, who was using the cables I had made in his own high-end audio system, suggested that I start a business with them, and that's how Brise Audio got started.</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en-US" sz="2000" b="0" strike="noStrike" spc="-1" dirty="0">
                <a:solidFill>
                  <a:srgbClr val="000000"/>
                </a:solidFill>
                <a:latin typeface="Arial"/>
              </a:rPr>
              <a:t>At first, we sold cables for home audio, but it wasn't a rosy situation where expensive cables from unknown manufacturers were immediately accepted.</a:t>
            </a:r>
          </a:p>
          <a:p>
            <a:pPr marL="216000" indent="0">
              <a:lnSpc>
                <a:spcPct val="100000"/>
              </a:lnSpc>
              <a:buNone/>
              <a:tabLst>
                <a:tab pos="0" algn="l"/>
              </a:tabLst>
            </a:pPr>
            <a:r>
              <a:rPr lang="en-US" sz="2000" b="0" strike="noStrike" spc="-1" dirty="0">
                <a:solidFill>
                  <a:srgbClr val="000000"/>
                </a:solidFill>
                <a:latin typeface="Arial"/>
              </a:rPr>
              <a:t>At that time, we turned our attention to the rapidly growing portable audio market, and thought that we could get more people to try our cables there, so we expanded our business to include cables for earphones and other products.</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en-US" sz="2000" b="0" strike="noStrike" spc="-1" dirty="0">
                <a:solidFill>
                  <a:srgbClr val="000000"/>
                </a:solidFill>
                <a:latin typeface="Arial"/>
              </a:rPr>
              <a:t>We introduced our unique approach to tuning the sound quality of cables using various materials, which we had developed for home audio, and our custom-made system of making cables using the most suitable connectors for the customer's environment</a:t>
            </a:r>
          </a:p>
          <a:p>
            <a:pPr marL="216000" indent="0">
              <a:lnSpc>
                <a:spcPct val="100000"/>
              </a:lnSpc>
              <a:buNone/>
              <a:tabLst>
                <a:tab pos="0" algn="l"/>
              </a:tabLst>
            </a:pPr>
            <a:r>
              <a:rPr lang="en-US" sz="2000" b="0" strike="noStrike" spc="-1" dirty="0">
                <a:solidFill>
                  <a:srgbClr val="000000"/>
                </a:solidFill>
                <a:latin typeface="Arial"/>
              </a:rPr>
              <a:t>were also introduced to the portable audio market, and this proved to be very popular, allowing us to reach a wider audience.</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en-US" sz="2000" b="0" strike="noStrike" spc="-1" dirty="0">
                <a:solidFill>
                  <a:srgbClr val="000000"/>
                </a:solidFill>
                <a:latin typeface="Arial"/>
              </a:rPr>
              <a:t>In 2018, we developed a wire material called YATONO that not only has a high conductivity due to its large amount of conductive material, but also focuses on the structure of the stranded wire, achieving both a thick yet delicate sound and flexibility.</a:t>
            </a:r>
          </a:p>
          <a:p>
            <a:pPr marL="216000" indent="0">
              <a:lnSpc>
                <a:spcPct val="100000"/>
              </a:lnSpc>
              <a:buNone/>
              <a:tabLst>
                <a:tab pos="0" algn="l"/>
              </a:tabLst>
            </a:pPr>
            <a:r>
              <a:rPr lang="en-US" sz="2000" b="0" strike="noStrike" spc="-1" dirty="0">
                <a:solidFill>
                  <a:srgbClr val="000000"/>
                </a:solidFill>
                <a:latin typeface="Arial"/>
              </a:rPr>
              <a:t>As the company grew, it became possible to develop new types of wire and parts such as connectors that deliver high sound quality, and more and more people came to use our products.</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en-US" sz="2000" b="0" strike="noStrike" spc="-1" dirty="0">
                <a:solidFill>
                  <a:srgbClr val="000000"/>
                </a:solidFill>
                <a:latin typeface="Arial"/>
              </a:rPr>
              <a:t>In 2021, we released our first electronics product, the “TSURANAGI” portable balanced amplifier.</a:t>
            </a:r>
          </a:p>
          <a:p>
            <a:pPr marL="216000" indent="0">
              <a:lnSpc>
                <a:spcPct val="100000"/>
              </a:lnSpc>
              <a:buNone/>
              <a:tabLst>
                <a:tab pos="0" algn="l"/>
              </a:tabLst>
            </a:pPr>
            <a:r>
              <a:rPr lang="en-US" sz="2000" b="0" strike="noStrike" spc="-1" dirty="0">
                <a:solidFill>
                  <a:srgbClr val="000000"/>
                </a:solidFill>
                <a:latin typeface="Arial"/>
              </a:rPr>
              <a:t>At the time, so-called portable amplifiers were going out of fashion as players became capable of higher sound quality, but</a:t>
            </a:r>
          </a:p>
          <a:p>
            <a:pPr marL="216000" indent="0">
              <a:lnSpc>
                <a:spcPct val="100000"/>
              </a:lnSpc>
              <a:buNone/>
              <a:tabLst>
                <a:tab pos="0" algn="l"/>
              </a:tabLst>
            </a:pPr>
            <a:r>
              <a:rPr lang="en-US" sz="2000" b="0" strike="noStrike" spc="-1" dirty="0">
                <a:solidFill>
                  <a:srgbClr val="000000"/>
                </a:solidFill>
                <a:latin typeface="Arial"/>
              </a:rPr>
              <a:t>as a result of applying our common approach to product development, which is to maximize sound quality by investing in materials and costs, to the TSURANAGI,</a:t>
            </a:r>
          </a:p>
          <a:p>
            <a:pPr marL="216000" indent="0">
              <a:lnSpc>
                <a:spcPct val="100000"/>
              </a:lnSpc>
              <a:buNone/>
              <a:tabLst>
                <a:tab pos="0" algn="l"/>
              </a:tabLst>
            </a:pPr>
            <a:r>
              <a:rPr lang="en-US" sz="2000" b="0" strike="noStrike" spc="-1" dirty="0">
                <a:solidFill>
                  <a:srgbClr val="000000"/>
                </a:solidFill>
                <a:latin typeface="Arial"/>
              </a:rPr>
              <a:t>it received high praise both in Japan and overseas, and became a bestseller despite being a product in a new category.</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en-US" sz="2000" b="0" strike="noStrike" spc="-1" dirty="0">
                <a:solidFill>
                  <a:srgbClr val="000000"/>
                </a:solidFill>
                <a:latin typeface="Arial"/>
              </a:rPr>
              <a:t>And last year, in 2023, we released our first cable series, SHIROGANE, which uses pure silver conductors.</a:t>
            </a:r>
          </a:p>
          <a:p>
            <a:pPr marL="216000" indent="0">
              <a:lnSpc>
                <a:spcPct val="100000"/>
              </a:lnSpc>
              <a:buNone/>
              <a:tabLst>
                <a:tab pos="0" algn="l"/>
              </a:tabLst>
            </a:pPr>
            <a:r>
              <a:rPr lang="en-US" sz="2000" b="0" strike="noStrike" spc="-1" dirty="0">
                <a:solidFill>
                  <a:srgbClr val="000000"/>
                </a:solidFill>
                <a:latin typeface="Arial"/>
              </a:rPr>
              <a:t>supported by many customers, our company continues to develop, manufacture, and sell products that seek to maximize sound quality.</a:t>
            </a:r>
          </a:p>
          <a:p>
            <a:pPr marL="216000" indent="0">
              <a:lnSpc>
                <a:spcPct val="100000"/>
              </a:lnSpc>
              <a:buNone/>
              <a:tabLst>
                <a:tab pos="0" algn="l"/>
              </a:tabLst>
            </a:pPr>
            <a:endParaRPr lang="en-US" sz="2000" b="0" strike="noStrike" spc="-1" dirty="0">
              <a:solidFill>
                <a:srgbClr val="000000"/>
              </a:solidFill>
              <a:latin typeface="Arial"/>
            </a:endParaRPr>
          </a:p>
          <a:p>
            <a:pPr marL="216000" indent="0">
              <a:lnSpc>
                <a:spcPct val="100000"/>
              </a:lnSpc>
              <a:buNone/>
              <a:tabLst>
                <a:tab pos="0" algn="l"/>
              </a:tabLst>
            </a:pPr>
            <a:r>
              <a:rPr lang="en-US" sz="2000" b="0" strike="noStrike" spc="-1" dirty="0">
                <a:solidFill>
                  <a:srgbClr val="000000"/>
                </a:solidFill>
                <a:latin typeface="Arial"/>
              </a:rPr>
              <a:t>Next, we will explain the basic approach to product development at Bliss Audio.</a:t>
            </a:r>
          </a:p>
        </p:txBody>
      </p:sp>
      <p:sp>
        <p:nvSpPr>
          <p:cNvPr id="648" name="PlaceHolder 3"/>
          <p:cNvSpPr>
            <a:spLocks noGrp="1"/>
          </p:cNvSpPr>
          <p:nvPr>
            <p:ph type="sldNum" idx="19"/>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DE5AD65C-AD98-4FA2-BB03-1DFB87E4757A}" type="slidenum">
              <a:rPr lang="en-US" sz="1300" b="0" strike="noStrike" spc="-1">
                <a:solidFill>
                  <a:srgbClr val="000000"/>
                </a:solidFill>
                <a:latin typeface="Times New Roman"/>
              </a:rPr>
              <a:t>3</a:t>
            </a:fld>
            <a:endParaRPr lang="en-US" sz="13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PlaceHolder 1"/>
          <p:cNvSpPr>
            <a:spLocks noGrp="1" noRot="1" noChangeAspect="1"/>
          </p:cNvSpPr>
          <p:nvPr>
            <p:ph type="sldImg"/>
          </p:nvPr>
        </p:nvSpPr>
        <p:spPr>
          <a:xfrm>
            <a:off x="2749550" y="533400"/>
            <a:ext cx="4733925" cy="2663825"/>
          </a:xfrm>
          <a:prstGeom prst="rect">
            <a:avLst/>
          </a:prstGeom>
          <a:ln w="0">
            <a:noFill/>
          </a:ln>
        </p:spPr>
      </p:sp>
      <p:sp>
        <p:nvSpPr>
          <p:cNvPr id="650"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defTabSz="914400">
              <a:lnSpc>
                <a:spcPct val="100000"/>
              </a:lnSpc>
              <a:buNone/>
              <a:tabLst>
                <a:tab pos="0" algn="l"/>
              </a:tabLst>
            </a:pPr>
            <a:r>
              <a:rPr lang="en-US" altLang="ja-JP" sz="1200" b="0" strike="noStrike" spc="-1" dirty="0">
                <a:solidFill>
                  <a:srgbClr val="000000"/>
                </a:solidFill>
                <a:latin typeface="游ゴシック Medium"/>
                <a:ea typeface="游ゴシック Medium"/>
              </a:rPr>
              <a:t>Our ideal is to create products that produce sounds that listeners find pleasant.</a:t>
            </a:r>
          </a:p>
          <a:p>
            <a:pPr marL="216000" indent="0" defTabSz="914400">
              <a:lnSpc>
                <a:spcPct val="100000"/>
              </a:lnSpc>
              <a:buNone/>
              <a:tabLst>
                <a:tab pos="0" algn="l"/>
              </a:tabLst>
            </a:pPr>
            <a:r>
              <a:rPr lang="en-US" altLang="ja-JP" sz="1200" b="0" strike="noStrike" spc="-1" dirty="0">
                <a:solidFill>
                  <a:srgbClr val="000000"/>
                </a:solidFill>
                <a:latin typeface="游ゴシック Medium"/>
                <a:ea typeface="游ゴシック Medium"/>
              </a:rPr>
              <a:t>In order to achieve this, we design our products with the aim of creating sound quality that is faithful to the source and that is suitable for all genres of music.</a:t>
            </a:r>
          </a:p>
          <a:p>
            <a:pPr marL="216000" indent="0" defTabSz="914400">
              <a:lnSpc>
                <a:spcPct val="100000"/>
              </a:lnSpc>
              <a:buNone/>
              <a:tabLst>
                <a:tab pos="0" algn="l"/>
              </a:tabLst>
            </a:pPr>
            <a:r>
              <a:rPr lang="en-US" altLang="ja-JP" sz="1200" b="0" strike="noStrike" spc="-1" dirty="0">
                <a:solidFill>
                  <a:srgbClr val="000000"/>
                </a:solidFill>
                <a:latin typeface="游ゴシック Medium"/>
                <a:ea typeface="游ゴシック Medium"/>
              </a:rPr>
              <a:t>While auditory perception, or sound quality, is more important, we recognize that this can only be achieved through a design based on theory.</a:t>
            </a:r>
          </a:p>
          <a:p>
            <a:pPr marL="216000" indent="0" defTabSz="914400">
              <a:lnSpc>
                <a:spcPct val="100000"/>
              </a:lnSpc>
              <a:buNone/>
              <a:tabLst>
                <a:tab pos="0" algn="l"/>
              </a:tabLst>
            </a:pPr>
            <a:r>
              <a:rPr lang="en-US" altLang="ja-JP" sz="1200" b="0" strike="noStrike" spc="-1" dirty="0">
                <a:solidFill>
                  <a:srgbClr val="000000"/>
                </a:solidFill>
                <a:latin typeface="游ゴシック Medium"/>
                <a:ea typeface="游ゴシック Medium"/>
              </a:rPr>
              <a:t>In addition, based on our experience that the more numerically high-performance a product is in terms of measurements, the closer it is to the sound we are looking for, we make our products with the idea of first firmly establishing a solid foundation based on logic.</a:t>
            </a:r>
          </a:p>
          <a:p>
            <a:pPr marL="216000" indent="0" defTabSz="914400">
              <a:lnSpc>
                <a:spcPct val="100000"/>
              </a:lnSpc>
              <a:buNone/>
              <a:tabLst>
                <a:tab pos="0" algn="l"/>
              </a:tabLst>
            </a:pPr>
            <a:r>
              <a:rPr lang="en-US" altLang="ja-JP" sz="1200" b="0" strike="noStrike" spc="-1" dirty="0">
                <a:solidFill>
                  <a:srgbClr val="000000"/>
                </a:solidFill>
                <a:latin typeface="游ゴシック Medium"/>
                <a:ea typeface="游ゴシック Medium"/>
              </a:rPr>
              <a:t>There are various metrics for quantification, and some of them are trade-offs, so we use our own criteria to decide which metrics to prioritize.</a:t>
            </a:r>
          </a:p>
        </p:txBody>
      </p:sp>
      <p:sp>
        <p:nvSpPr>
          <p:cNvPr id="651" name="PlaceHolder 3"/>
          <p:cNvSpPr>
            <a:spLocks noGrp="1"/>
          </p:cNvSpPr>
          <p:nvPr>
            <p:ph type="sldNum" idx="20"/>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A26587F7-C7AC-4456-B31D-EC2F3110A956}" type="slidenum">
              <a:rPr lang="en-US" sz="1300" b="0" strike="noStrike" spc="-1">
                <a:solidFill>
                  <a:srgbClr val="000000"/>
                </a:solidFill>
                <a:latin typeface="Times New Roman"/>
              </a:rPr>
              <a:t>4</a:t>
            </a:fld>
            <a:endParaRPr lang="en-US" sz="13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PlaceHolder 1"/>
          <p:cNvSpPr>
            <a:spLocks noGrp="1" noRot="1" noChangeAspect="1"/>
          </p:cNvSpPr>
          <p:nvPr>
            <p:ph type="sldImg"/>
          </p:nvPr>
        </p:nvSpPr>
        <p:spPr>
          <a:xfrm>
            <a:off x="2749550" y="533400"/>
            <a:ext cx="4733925" cy="2663825"/>
          </a:xfrm>
          <a:prstGeom prst="rect">
            <a:avLst/>
          </a:prstGeom>
          <a:ln w="0">
            <a:noFill/>
          </a:ln>
        </p:spPr>
      </p:sp>
      <p:sp>
        <p:nvSpPr>
          <p:cNvPr id="653"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In order to make an assessment based on auditory perception, it is necessary to be exposed to sound on a regular basis, gain experience, and have a firm standard of what constitutes good sound,</a:t>
            </a:r>
          </a:p>
          <a:p>
            <a:pPr marL="216000" indent="0">
              <a:lnSpc>
                <a:spcPct val="100000"/>
              </a:lnSpc>
              <a:buNone/>
              <a:tabLst>
                <a:tab pos="0" algn="l"/>
              </a:tabLst>
            </a:pPr>
            <a:r>
              <a:rPr lang="en-US" altLang="ja-JP" sz="2000" b="0" strike="noStrike" spc="-1" dirty="0">
                <a:solidFill>
                  <a:srgbClr val="000000"/>
                </a:solidFill>
                <a:latin typeface="Arial"/>
              </a:rPr>
              <a:t>we have a dedicated audio room, speaker system and headphone listening system that we use to help us build our standards.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Although there are subtle differences in taste between each of us, we believe that our similar tastes and the fact that this environment functions as a pillar have led to the reputation that Brise Audio enjoys today.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In addition, in order to make accurate evaluations based on measurements, it is necessary to have good measurement equipment to ensure this.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In order to develop products with a solid foundation, Brise Audio uses a variety of measurement equipment, including industry-standard equipment such as Audio Precision and GRAS,</a:t>
            </a:r>
          </a:p>
          <a:p>
            <a:pPr marL="216000" indent="0">
              <a:lnSpc>
                <a:spcPct val="100000"/>
              </a:lnSpc>
              <a:buNone/>
              <a:tabLst>
                <a:tab pos="0" algn="l"/>
              </a:tabLst>
            </a:pPr>
            <a:r>
              <a:rPr lang="en-US" altLang="ja-JP" sz="2000" b="0" strike="noStrike" spc="-1" dirty="0">
                <a:solidFill>
                  <a:srgbClr val="000000"/>
                </a:solidFill>
                <a:latin typeface="Arial"/>
              </a:rPr>
              <a:t>and each engineer handles them to make the most of them in development.</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I've gone on a bit, but I'll finish introducing our company here and move on to introducing our new products.</a:t>
            </a:r>
            <a:endParaRPr lang="en-US" sz="2000" b="0" strike="noStrike" spc="-1" dirty="0">
              <a:solidFill>
                <a:srgbClr val="000000"/>
              </a:solidFill>
              <a:latin typeface="Arial"/>
            </a:endParaRPr>
          </a:p>
        </p:txBody>
      </p:sp>
      <p:sp>
        <p:nvSpPr>
          <p:cNvPr id="654" name="PlaceHolder 3"/>
          <p:cNvSpPr>
            <a:spLocks noGrp="1"/>
          </p:cNvSpPr>
          <p:nvPr>
            <p:ph type="sldNum" idx="21"/>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E271779D-4186-4943-9F1E-59D0BF0E883D}" type="slidenum">
              <a:rPr lang="en-US" sz="1300" b="0" strike="noStrike" spc="-1">
                <a:solidFill>
                  <a:srgbClr val="000000"/>
                </a:solidFill>
                <a:latin typeface="Times New Roman"/>
              </a:rPr>
              <a:t>5</a:t>
            </a:fld>
            <a:endParaRPr lang="en-US" sz="13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PlaceHolder 1"/>
          <p:cNvSpPr>
            <a:spLocks noGrp="1" noRot="1" noChangeAspect="1"/>
          </p:cNvSpPr>
          <p:nvPr>
            <p:ph type="sldImg"/>
          </p:nvPr>
        </p:nvSpPr>
        <p:spPr>
          <a:xfrm>
            <a:off x="2749550" y="533400"/>
            <a:ext cx="4733925" cy="2663825"/>
          </a:xfrm>
          <a:prstGeom prst="rect">
            <a:avLst/>
          </a:prstGeom>
          <a:ln w="0">
            <a:noFill/>
          </a:ln>
        </p:spPr>
      </p:sp>
      <p:sp>
        <p:nvSpPr>
          <p:cNvPr id="656"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The name of this new product is FUGAKU.</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It is a multi-amp earphone system that comes with a set of three items: earphones, a dedicated amp, and a dedicated cable,</a:t>
            </a:r>
          </a:p>
          <a:p>
            <a:pPr marL="216000" indent="0">
              <a:lnSpc>
                <a:spcPct val="100000"/>
              </a:lnSpc>
              <a:buNone/>
              <a:tabLst>
                <a:tab pos="0" algn="l"/>
              </a:tabLst>
            </a:pPr>
            <a:r>
              <a:rPr lang="en-US" altLang="ja-JP" sz="2000" b="0" strike="noStrike" spc="-1" dirty="0">
                <a:solidFill>
                  <a:srgbClr val="000000"/>
                </a:solidFill>
                <a:latin typeface="Arial"/>
              </a:rPr>
              <a:t>we call it the Ultimate Portable Audio System.</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concept is an ultimate portable audio system that we ourselves would want to have, and a configuration that is not bound by existing frameworks. </a:t>
            </a:r>
          </a:p>
          <a:p>
            <a:pPr marL="216000" indent="0">
              <a:lnSpc>
                <a:spcPct val="100000"/>
              </a:lnSpc>
              <a:buNone/>
              <a:tabLst>
                <a:tab pos="0" algn="l"/>
              </a:tabLst>
            </a:pPr>
            <a:r>
              <a:rPr lang="en-US" altLang="ja-JP" sz="2000" b="0" strike="noStrike" spc="-1" dirty="0">
                <a:solidFill>
                  <a:srgbClr val="000000"/>
                </a:solidFill>
                <a:latin typeface="Arial"/>
              </a:rPr>
              <a:t>This product was developed to achieve our long-held goal of providing a complete lineup of our own products, even down to the sound output.</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name FUGAKU comes from the Japanese name for Mt. Fuji, the highest mountain in Japan, and</a:t>
            </a:r>
          </a:p>
          <a:p>
            <a:pPr marL="216000" indent="0">
              <a:lnSpc>
                <a:spcPct val="100000"/>
              </a:lnSpc>
              <a:buNone/>
              <a:tabLst>
                <a:tab pos="0" algn="l"/>
              </a:tabLst>
            </a:pPr>
            <a:r>
              <a:rPr lang="en-US" altLang="ja-JP" sz="2000" b="0" strike="noStrike" spc="-1" dirty="0">
                <a:solidFill>
                  <a:srgbClr val="000000"/>
                </a:solidFill>
                <a:latin typeface="Arial"/>
              </a:rPr>
              <a:t>We chose this name with the hope that it would deliver the ultimate music experience to listeners.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suggested retail price is 2.5 million yen including tax.</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We will begin taking orders in May, with shipments scheduled to begin in August.</a:t>
            </a:r>
            <a:endParaRPr lang="en-US" sz="2000" b="0" strike="noStrike" spc="-1" dirty="0">
              <a:solidFill>
                <a:srgbClr val="000000"/>
              </a:solidFill>
              <a:latin typeface="Arial"/>
            </a:endParaRPr>
          </a:p>
        </p:txBody>
      </p:sp>
      <p:sp>
        <p:nvSpPr>
          <p:cNvPr id="657" name="PlaceHolder 3"/>
          <p:cNvSpPr>
            <a:spLocks noGrp="1"/>
          </p:cNvSpPr>
          <p:nvPr>
            <p:ph type="sldNum" idx="22"/>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D3915139-5038-422C-A513-658439A87DEC}" type="slidenum">
              <a:rPr lang="en-US" sz="1300" b="0" strike="noStrike" spc="-1">
                <a:solidFill>
                  <a:srgbClr val="000000"/>
                </a:solidFill>
                <a:latin typeface="Times New Roman"/>
              </a:rPr>
              <a:t>6</a:t>
            </a:fld>
            <a:endParaRPr lang="en-US" sz="13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PlaceHolder 1"/>
          <p:cNvSpPr>
            <a:spLocks noGrp="1" noRot="1" noChangeAspect="1"/>
          </p:cNvSpPr>
          <p:nvPr>
            <p:ph type="sldImg"/>
          </p:nvPr>
        </p:nvSpPr>
        <p:spPr>
          <a:xfrm>
            <a:off x="2749550" y="533400"/>
            <a:ext cx="4733925" cy="2663825"/>
          </a:xfrm>
          <a:prstGeom prst="rect">
            <a:avLst/>
          </a:prstGeom>
          <a:ln w="0">
            <a:noFill/>
          </a:ln>
        </p:spPr>
      </p:sp>
      <p:sp>
        <p:nvSpPr>
          <p:cNvPr id="659"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Next, we will introduce the main features of FUGAKU.</a:t>
            </a:r>
          </a:p>
          <a:p>
            <a:pPr marL="216000" indent="0">
              <a:lnSpc>
                <a:spcPct val="100000"/>
              </a:lnSpc>
              <a:buNone/>
              <a:tabLst>
                <a:tab pos="0" algn="l"/>
              </a:tabLst>
            </a:pPr>
            <a:r>
              <a:rPr lang="en-US" altLang="ja-JP" sz="2000" b="0" strike="noStrike" spc="-1" dirty="0">
                <a:solidFill>
                  <a:srgbClr val="000000"/>
                </a:solidFill>
                <a:latin typeface="Arial"/>
              </a:rPr>
              <a:t>First of all, the earphone part is made of a pure titanium housing with a PVD black coating,</a:t>
            </a:r>
          </a:p>
          <a:p>
            <a:pPr marL="216000" indent="0">
              <a:lnSpc>
                <a:spcPct val="100000"/>
              </a:lnSpc>
              <a:buNone/>
              <a:tabLst>
                <a:tab pos="0" algn="l"/>
              </a:tabLst>
            </a:pPr>
            <a:r>
              <a:rPr lang="en-US" altLang="ja-JP" sz="2000" b="0" strike="noStrike" spc="-1" dirty="0">
                <a:solidFill>
                  <a:srgbClr val="000000"/>
                </a:solidFill>
                <a:latin typeface="Arial"/>
              </a:rPr>
              <a:t>and the ear-hanger structure improves stability when wearing it.</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driver configuration is 8 drivers on each side, 5-way</a:t>
            </a:r>
          </a:p>
          <a:p>
            <a:pPr marL="216000" indent="0">
              <a:lnSpc>
                <a:spcPct val="100000"/>
              </a:lnSpc>
              <a:buNone/>
              <a:tabLst>
                <a:tab pos="0" algn="l"/>
              </a:tabLst>
            </a:pPr>
            <a:r>
              <a:rPr lang="en-US" altLang="ja-JP" sz="2000" b="0" strike="noStrike" spc="-1" dirty="0">
                <a:solidFill>
                  <a:srgbClr val="000000"/>
                </a:solidFill>
                <a:latin typeface="Arial"/>
              </a:rPr>
              <a:t>As you can see in the slide, it has a hybrid configuration using three types of drivers: MEMS, BA, and dynamic drivers, and is characterized by its wide frequency response of up to 100kHz.</a:t>
            </a:r>
          </a:p>
          <a:p>
            <a:pPr marL="216000" indent="0">
              <a:lnSpc>
                <a:spcPct val="100000"/>
              </a:lnSpc>
              <a:buNone/>
              <a:tabLst>
                <a:tab pos="0" algn="l"/>
              </a:tabLst>
            </a:pPr>
            <a:r>
              <a:rPr lang="en-US" altLang="ja-JP" sz="2000" b="0" strike="noStrike" spc="-1" dirty="0">
                <a:solidFill>
                  <a:srgbClr val="000000"/>
                </a:solidFill>
                <a:latin typeface="Arial"/>
              </a:rPr>
              <a:t>In addition, by using an original 7-pin connector and connecting each driver to a multi-amp, only the drivers are mounted on the earphone side, and the crossover circuit is integrated on the amp side.</a:t>
            </a:r>
          </a:p>
        </p:txBody>
      </p:sp>
      <p:sp>
        <p:nvSpPr>
          <p:cNvPr id="660" name="PlaceHolder 3"/>
          <p:cNvSpPr>
            <a:spLocks noGrp="1"/>
          </p:cNvSpPr>
          <p:nvPr>
            <p:ph type="sldNum" idx="23"/>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A131A6B1-9E36-45B2-84D2-2BD329266AF7}" type="slidenum">
              <a:rPr lang="en-US" sz="1300" b="0" strike="noStrike" spc="-1">
                <a:solidFill>
                  <a:srgbClr val="000000"/>
                </a:solidFill>
                <a:latin typeface="Times New Roman"/>
              </a:rPr>
              <a:t>7</a:t>
            </a:fld>
            <a:endParaRPr lang="en-US" sz="13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PlaceHolder 1"/>
          <p:cNvSpPr>
            <a:spLocks noGrp="1" noRot="1" noChangeAspect="1"/>
          </p:cNvSpPr>
          <p:nvPr>
            <p:ph type="sldImg"/>
          </p:nvPr>
        </p:nvSpPr>
        <p:spPr>
          <a:xfrm>
            <a:off x="2749550" y="533400"/>
            <a:ext cx="4733925" cy="2663825"/>
          </a:xfrm>
          <a:prstGeom prst="rect">
            <a:avLst/>
          </a:prstGeom>
          <a:ln w="0">
            <a:noFill/>
          </a:ln>
        </p:spPr>
      </p:sp>
      <p:sp>
        <p:nvSpPr>
          <p:cNvPr id="662"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This is a dedicated portable amplifier, but it is designed exclusively for FUGAKU, and can only be used with this system.</a:t>
            </a:r>
          </a:p>
          <a:p>
            <a:pPr marL="216000" indent="0">
              <a:lnSpc>
                <a:spcPct val="100000"/>
              </a:lnSpc>
              <a:buNone/>
              <a:tabLst>
                <a:tab pos="0" algn="l"/>
              </a:tabLst>
            </a:pPr>
            <a:r>
              <a:rPr lang="en-US" altLang="ja-JP" sz="2000" b="0" strike="noStrike" spc="-1" dirty="0">
                <a:solidFill>
                  <a:srgbClr val="000000"/>
                </a:solidFill>
                <a:latin typeface="Arial"/>
              </a:rPr>
              <a:t>The chassis is a hybrid structure made of an aluminum body and a forged carbon top panel.</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internal structure uses a two-story structure with two parts: a power supply circuit using a 4-layer substrate and an amplifier circuit using an 8-layer substrate, which increases the mounting density.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volume can be adjusted using the latest MUSES72323 electronic volume IC.</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As mentioned in the overview of the earphones, a total of 10 active crossover circuits are installed to split the bandwidth into 5-ways on each side on the amplifier side.</a:t>
            </a:r>
          </a:p>
          <a:p>
            <a:pPr marL="216000" indent="0">
              <a:lnSpc>
                <a:spcPct val="100000"/>
              </a:lnSpc>
              <a:buNone/>
              <a:tabLst>
                <a:tab pos="0" algn="l"/>
              </a:tabLst>
            </a:pPr>
            <a:r>
              <a:rPr lang="en-US" altLang="ja-JP" sz="2000" b="0" strike="noStrike" spc="-1" dirty="0">
                <a:solidFill>
                  <a:srgbClr val="000000"/>
                </a:solidFill>
                <a:latin typeface="Arial"/>
              </a:rPr>
              <a:t>In addition, a total of 12 power amplifier circuits are installed in the output stage to drive each driver.</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MEMS and BA are single-ended, but in order to provide balanced drive for only the dynamic driver responsible for the low range, a large-scale amplifier circuit with a total of 12 channels has been integrated into a compact size that allows portability.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It runs on an internal battery, so it can be used for about 6 hours, and continuous use is also possible by connecting it to a power supply with a USB Type-C cable.</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Finally, the dedicated cable also uses a FUGAKU-specific connector,</a:t>
            </a:r>
          </a:p>
          <a:p>
            <a:pPr marL="216000" indent="0">
              <a:lnSpc>
                <a:spcPct val="100000"/>
              </a:lnSpc>
              <a:buNone/>
              <a:tabLst>
                <a:tab pos="0" algn="l"/>
              </a:tabLst>
            </a:pPr>
            <a:r>
              <a:rPr lang="en-US" altLang="ja-JP" sz="2000" b="0" strike="noStrike" spc="-1" dirty="0">
                <a:solidFill>
                  <a:srgbClr val="000000"/>
                </a:solidFill>
                <a:latin typeface="Arial"/>
              </a:rPr>
              <a:t>It is an original cable that uses a total of 16 pure silver conductors on both sides.</a:t>
            </a:r>
          </a:p>
          <a:p>
            <a:pPr marL="216000" indent="0">
              <a:lnSpc>
                <a:spcPct val="100000"/>
              </a:lnSpc>
              <a:buNone/>
              <a:tabLst>
                <a:tab pos="0" algn="l"/>
              </a:tabLst>
            </a:pPr>
            <a:r>
              <a:rPr lang="en-US" altLang="ja-JP" sz="2000" b="0" strike="noStrike" spc="-1" dirty="0">
                <a:solidFill>
                  <a:srgbClr val="000000"/>
                </a:solidFill>
                <a:latin typeface="Arial"/>
              </a:rPr>
              <a:t>Like our other cable products such as the YATONO Ultimate and SHIROGANE Ultimate, the Ultimate grade high-quality processing has been applied after being adjusted specifically for FUGAKU.</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So far, we have explained the outline and main features of FUGAKU, but now we will hear from Mr. Sasaki and Mr. </a:t>
            </a:r>
            <a:r>
              <a:rPr lang="en-US" altLang="ja-JP" sz="2000" b="0" strike="noStrike" spc="-1" dirty="0" err="1">
                <a:solidFill>
                  <a:srgbClr val="000000"/>
                </a:solidFill>
                <a:latin typeface="Arial"/>
              </a:rPr>
              <a:t>Kurokawa</a:t>
            </a:r>
            <a:r>
              <a:rPr lang="en-US" altLang="ja-JP" sz="2000" b="0" strike="noStrike" spc="-1" dirty="0">
                <a:solidFill>
                  <a:srgbClr val="000000"/>
                </a:solidFill>
                <a:latin typeface="Arial"/>
              </a:rPr>
              <a:t>, who were involved in the development, who will explain some of the more detailed aspects.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Thank you all for coming to the FUGAKU launch event.</a:t>
            </a:r>
          </a:p>
          <a:p>
            <a:pPr marL="216000" indent="0">
              <a:lnSpc>
                <a:spcPct val="100000"/>
              </a:lnSpc>
              <a:buNone/>
              <a:tabLst>
                <a:tab pos="0" algn="l"/>
              </a:tabLst>
            </a:pPr>
            <a:r>
              <a:rPr lang="en-US" altLang="ja-JP" sz="2000" b="0" strike="noStrike" spc="-1" dirty="0">
                <a:solidFill>
                  <a:srgbClr val="000000"/>
                </a:solidFill>
                <a:latin typeface="Arial"/>
              </a:rPr>
              <a:t>I was in charge of the design and development of the FUGAKU earphone section, as well as the sound tuning using an active crossover. My name is Sasaki from Brise Audio.</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Before going into the details of the earphone section, I would like to first explain what is meant by the term “multi-amp” as used in this system, and compare it with conventional methods.</a:t>
            </a:r>
          </a:p>
          <a:p>
            <a:pPr marL="216000" indent="0">
              <a:lnSpc>
                <a:spcPct val="100000"/>
              </a:lnSpc>
              <a:buNone/>
              <a:tabLst>
                <a:tab pos="0" algn="l"/>
              </a:tabLst>
            </a:pPr>
            <a:endParaRPr lang="en-US" altLang="ja-JP" sz="2000" b="0" strike="noStrike" spc="-1" dirty="0">
              <a:solidFill>
                <a:srgbClr val="000000"/>
              </a:solidFill>
              <a:latin typeface="Arial"/>
            </a:endParaRPr>
          </a:p>
        </p:txBody>
      </p:sp>
      <p:sp>
        <p:nvSpPr>
          <p:cNvPr id="663" name="PlaceHolder 3"/>
          <p:cNvSpPr>
            <a:spLocks noGrp="1"/>
          </p:cNvSpPr>
          <p:nvPr>
            <p:ph type="sldNum" idx="24"/>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4E8A5424-3B5C-470F-91B0-791BBDD3F3F5}" type="slidenum">
              <a:rPr lang="en-US" sz="1300" b="0" strike="noStrike" spc="-1">
                <a:solidFill>
                  <a:srgbClr val="000000"/>
                </a:solidFill>
                <a:latin typeface="Times New Roman"/>
              </a:rPr>
              <a:t>8</a:t>
            </a:fld>
            <a:endParaRPr lang="en-US" sz="13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PlaceHolder 1"/>
          <p:cNvSpPr>
            <a:spLocks noGrp="1" noRot="1" noChangeAspect="1"/>
          </p:cNvSpPr>
          <p:nvPr>
            <p:ph type="sldImg"/>
          </p:nvPr>
        </p:nvSpPr>
        <p:spPr>
          <a:xfrm>
            <a:off x="2749550" y="533400"/>
            <a:ext cx="4733925" cy="2663825"/>
          </a:xfrm>
          <a:prstGeom prst="rect">
            <a:avLst/>
          </a:prstGeom>
          <a:ln w="0">
            <a:noFill/>
          </a:ln>
        </p:spPr>
      </p:sp>
      <p:sp>
        <p:nvSpPr>
          <p:cNvPr id="665" name="PlaceHolder 2"/>
          <p:cNvSpPr>
            <a:spLocks noGrp="1"/>
          </p:cNvSpPr>
          <p:nvPr>
            <p:ph type="body"/>
          </p:nvPr>
        </p:nvSpPr>
        <p:spPr>
          <a:xfrm>
            <a:off x="1023480" y="3374280"/>
            <a:ext cx="8186760" cy="3195720"/>
          </a:xfrm>
          <a:prstGeom prst="rect">
            <a:avLst/>
          </a:prstGeom>
          <a:noFill/>
          <a:ln w="0">
            <a:noFill/>
          </a:ln>
        </p:spPr>
        <p:txBody>
          <a:bodyPr lIns="99000" tIns="49680" rIns="99000" bIns="49680" anchor="t">
            <a:noAutofit/>
          </a:bodyPr>
          <a:lstStyle/>
          <a:p>
            <a:pPr marL="216000" indent="0">
              <a:lnSpc>
                <a:spcPct val="100000"/>
              </a:lnSpc>
              <a:buNone/>
              <a:tabLst>
                <a:tab pos="0" algn="l"/>
              </a:tabLst>
            </a:pPr>
            <a:r>
              <a:rPr lang="en-US" altLang="ja-JP" sz="2000" b="0" strike="noStrike" spc="-1" dirty="0">
                <a:solidFill>
                  <a:srgbClr val="000000"/>
                </a:solidFill>
                <a:latin typeface="Arial"/>
              </a:rPr>
              <a:t>The left is a conventional earphone system, and the right is a system using FUGAKU's multi-amp system, each of which is a simple 2-way diagram.</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First, with the conventional method, the signal from the amplifier flows through the passive filter and driver inside the earphone, and the sound is reproduced.</a:t>
            </a:r>
          </a:p>
          <a:p>
            <a:pPr marL="216000" indent="0">
              <a:lnSpc>
                <a:spcPct val="100000"/>
              </a:lnSpc>
              <a:buNone/>
              <a:tabLst>
                <a:tab pos="0" algn="l"/>
              </a:tabLst>
            </a:pPr>
            <a:r>
              <a:rPr lang="en-US" altLang="ja-JP" sz="2000" b="0" strike="noStrike" spc="-1" dirty="0">
                <a:solidFill>
                  <a:srgbClr val="000000"/>
                </a:solidFill>
                <a:latin typeface="Arial"/>
              </a:rPr>
              <a:t>This is the most common style, and most earphones and speakers on the market use this configuration.</a:t>
            </a:r>
          </a:p>
          <a:p>
            <a:pPr marL="216000" indent="0">
              <a:lnSpc>
                <a:spcPct val="100000"/>
              </a:lnSpc>
              <a:buNone/>
              <a:tabLst>
                <a:tab pos="0" algn="l"/>
              </a:tabLst>
            </a:pPr>
            <a:r>
              <a:rPr lang="en-US" altLang="ja-JP" sz="2000" b="0" strike="noStrike" spc="-1" dirty="0">
                <a:solidFill>
                  <a:srgbClr val="000000"/>
                </a:solidFill>
                <a:latin typeface="Arial"/>
              </a:rPr>
              <a:t>As this is the most popular style, users can freely combine amplifiers and earphones from different companies, which is a benefit for users.</a:t>
            </a:r>
          </a:p>
          <a:p>
            <a:pPr marL="216000" indent="0">
              <a:lnSpc>
                <a:spcPct val="100000"/>
              </a:lnSpc>
              <a:buNone/>
              <a:tabLst>
                <a:tab pos="0" algn="l"/>
              </a:tabLst>
            </a:pPr>
            <a:r>
              <a:rPr lang="en-US" altLang="ja-JP" sz="2000" b="0" strike="noStrike" spc="-1" dirty="0">
                <a:solidFill>
                  <a:srgbClr val="000000"/>
                </a:solidFill>
                <a:latin typeface="Arial"/>
              </a:rPr>
              <a:t>Also, even if there are multiple drivers, only one stereo amplifier is needed, making it economical.</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However, one of the disadvantages is that there is a passive filter circuit between the amplifier and the driver to split the frequency band, so the amplifier cannot directly drive the driver.</a:t>
            </a:r>
          </a:p>
          <a:p>
            <a:pPr marL="216000" indent="0">
              <a:lnSpc>
                <a:spcPct val="100000"/>
              </a:lnSpc>
              <a:buNone/>
              <a:tabLst>
                <a:tab pos="0" algn="l"/>
              </a:tabLst>
            </a:pPr>
            <a:r>
              <a:rPr lang="en-US" altLang="ja-JP" sz="2000" b="0" strike="noStrike" spc="-1" dirty="0">
                <a:solidFill>
                  <a:srgbClr val="000000"/>
                </a:solidFill>
                <a:latin typeface="Arial"/>
              </a:rPr>
              <a:t>This means that the signal lost through resistance is input into the driver, etc., and in terms of sound, the sense of directness is lost.</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In addition, passive filters need to be small due to size constraints, which means they can only be housed in the earphone casing, and the filter design becomes rather simple.</a:t>
            </a:r>
          </a:p>
          <a:p>
            <a:pPr marL="216000" indent="0">
              <a:lnSpc>
                <a:spcPct val="100000"/>
              </a:lnSpc>
              <a:buNone/>
              <a:tabLst>
                <a:tab pos="0" algn="l"/>
              </a:tabLst>
            </a:pPr>
            <a:r>
              <a:rPr lang="en-US" altLang="ja-JP" sz="2000" b="0" strike="noStrike" spc="-1" dirty="0">
                <a:solidFill>
                  <a:srgbClr val="000000"/>
                </a:solidFill>
                <a:latin typeface="Arial"/>
              </a:rPr>
              <a:t>As a result, it becomes difficult to achieve the ideal frequency response that the designer had in mind.</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In addition, since multiple drivers are driven together by a single amplifier, the more drivers you add, the lower the impedance becomes, and the higher the load on the amplifier, making it more prone to distortion,</a:t>
            </a:r>
          </a:p>
          <a:p>
            <a:pPr marL="216000" indent="0">
              <a:lnSpc>
                <a:spcPct val="100000"/>
              </a:lnSpc>
              <a:buNone/>
              <a:tabLst>
                <a:tab pos="0" algn="l"/>
              </a:tabLst>
            </a:pPr>
            <a:r>
              <a:rPr lang="en-US" altLang="ja-JP" sz="2000" b="0" strike="noStrike" spc="-1" dirty="0">
                <a:solidFill>
                  <a:srgbClr val="000000"/>
                </a:solidFill>
                <a:latin typeface="Arial"/>
              </a:rPr>
              <a:t>there are several negative factors in terms of sound quality in exchange for versatility.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In contrast, FUGAKU uses a method called multi-amp.</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This method has existed in the world of speakers for a long time, but</a:t>
            </a:r>
          </a:p>
          <a:p>
            <a:pPr marL="216000" indent="0">
              <a:lnSpc>
                <a:spcPct val="100000"/>
              </a:lnSpc>
              <a:buNone/>
              <a:tabLst>
                <a:tab pos="0" algn="l"/>
              </a:tabLst>
            </a:pPr>
            <a:r>
              <a:rPr lang="en-US" altLang="ja-JP" sz="2000" b="0" strike="noStrike" spc="-1" dirty="0">
                <a:solidFill>
                  <a:srgbClr val="000000"/>
                </a:solidFill>
                <a:latin typeface="Arial"/>
              </a:rPr>
              <a:t>First, the audio signal is divided into bands, and each driver is driven by an amplifier prepared for each band.</a:t>
            </a:r>
          </a:p>
          <a:p>
            <a:pPr marL="216000" indent="0">
              <a:lnSpc>
                <a:spcPct val="100000"/>
              </a:lnSpc>
              <a:buNone/>
              <a:tabLst>
                <a:tab pos="0" algn="l"/>
              </a:tabLst>
            </a:pPr>
            <a:r>
              <a:rPr lang="en-US" altLang="ja-JP" sz="2000" b="0" strike="noStrike" spc="-1" dirty="0">
                <a:solidFill>
                  <a:srgbClr val="000000"/>
                </a:solidFill>
                <a:latin typeface="Arial"/>
              </a:rPr>
              <a:t>By dividing the frequency bands before the amplifier, the passive filters inside the earphones become unnecessary.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When used in earphones, the advantage is that you can use complex filters and high-quality components without being restricted by the size of the housing.</a:t>
            </a:r>
          </a:p>
          <a:p>
            <a:pPr marL="216000" indent="0">
              <a:lnSpc>
                <a:spcPct val="100000"/>
              </a:lnSpc>
              <a:buNone/>
              <a:tabLst>
                <a:tab pos="0" algn="l"/>
              </a:tabLst>
            </a:pPr>
            <a:r>
              <a:rPr lang="en-US" altLang="ja-JP" sz="2000" b="0" strike="noStrike" spc="-1" dirty="0">
                <a:solidFill>
                  <a:srgbClr val="000000"/>
                </a:solidFill>
                <a:latin typeface="Arial"/>
              </a:rPr>
              <a:t>In addition, because the amplifier and drivers are directly connected, it is easy to achieve a high driving force and a direct sound,</a:t>
            </a:r>
          </a:p>
          <a:p>
            <a:pPr marL="216000" indent="0">
              <a:lnSpc>
                <a:spcPct val="100000"/>
              </a:lnSpc>
              <a:buNone/>
              <a:tabLst>
                <a:tab pos="0" algn="l"/>
              </a:tabLst>
            </a:pPr>
            <a:r>
              <a:rPr lang="en-US" altLang="ja-JP" sz="2000" b="0" strike="noStrike" spc="-1" dirty="0">
                <a:solidFill>
                  <a:srgbClr val="000000"/>
                </a:solidFill>
                <a:latin typeface="Arial"/>
              </a:rPr>
              <a:t>as each driver in each band is driven by a separate amplifier, even if the number of drivers increases, the load on each amplifier does not become heavy, and this is another good point of this method as it is less prone to distortion.</a:t>
            </a:r>
          </a:p>
          <a:p>
            <a:pPr marL="216000" indent="0">
              <a:lnSpc>
                <a:spcPct val="100000"/>
              </a:lnSpc>
              <a:buNone/>
              <a:tabLst>
                <a:tab pos="0" algn="l"/>
              </a:tabLst>
            </a:pPr>
            <a:r>
              <a:rPr lang="en-US" altLang="ja-JP" sz="2000" b="0" strike="noStrike" spc="-1" dirty="0">
                <a:solidFill>
                  <a:srgbClr val="000000"/>
                </a:solidFill>
                <a:latin typeface="Arial"/>
              </a:rPr>
              <a:t>Another advantage is that, because it is a specially designed system, it is possible to design the earphone and amplifier side to be closely integrated, making it easier to achieve synergy.</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The disadvantages of the multi-amp system are the flip side of the advantages of the conventional system.</a:t>
            </a:r>
          </a:p>
          <a:p>
            <a:pPr marL="216000" indent="0">
              <a:lnSpc>
                <a:spcPct val="100000"/>
              </a:lnSpc>
              <a:buNone/>
              <a:tabLst>
                <a:tab pos="0" algn="l"/>
              </a:tabLst>
            </a:pPr>
            <a:r>
              <a:rPr lang="en-US" altLang="ja-JP" sz="2000" b="0" strike="noStrike" spc="-1" dirty="0">
                <a:solidFill>
                  <a:srgbClr val="000000"/>
                </a:solidFill>
                <a:latin typeface="Arial"/>
              </a:rPr>
              <a:t>Since the number of amplifiers required is equal to the number of bandwidth divisions, and since the filter circuit is built into the amplifier, a dedicated amplifier and dedicated cable combination is required for the earphones.</a:t>
            </a:r>
          </a:p>
          <a:p>
            <a:pPr marL="216000" indent="0">
              <a:lnSpc>
                <a:spcPct val="100000"/>
              </a:lnSpc>
              <a:buNone/>
              <a:tabLst>
                <a:tab pos="0" algn="l"/>
              </a:tabLst>
            </a:pPr>
            <a:r>
              <a:rPr lang="en-US" altLang="ja-JP" sz="2000" b="0" strike="noStrike" spc="-1" dirty="0">
                <a:solidFill>
                  <a:srgbClr val="000000"/>
                </a:solidFill>
                <a:latin typeface="Arial"/>
              </a:rPr>
              <a:t>As a result, there are disadvantages such as increased costs and reduced versatility, but we decided to adopt this method because we felt that the sound quality benefits far outweighed these disadvantages.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Also, with the multi-amp speaker system, it is often necessary to prepare a pre-amp, active filter, and power amp in separate enclosures, but</a:t>
            </a:r>
          </a:p>
          <a:p>
            <a:pPr marL="216000" indent="0">
              <a:lnSpc>
                <a:spcPct val="100000"/>
              </a:lnSpc>
              <a:buNone/>
              <a:tabLst>
                <a:tab pos="0" algn="l"/>
              </a:tabLst>
            </a:pPr>
            <a:r>
              <a:rPr lang="en-US" altLang="ja-JP" sz="2000" b="0" strike="noStrike" spc="-1" dirty="0">
                <a:solidFill>
                  <a:srgbClr val="000000"/>
                </a:solidFill>
                <a:latin typeface="Arial"/>
              </a:rPr>
              <a:t>FUGAKU has been able to integrate this into a single amplifier housing, making it possible to provide the ultimate sound with a scale equivalent to the conventional combination of DAP and portable amp.</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FUGAKU is the world's first system to use a hybrid full-analog multi-amp earphone design that uses three different drivers, including MEMS.</a:t>
            </a:r>
          </a:p>
          <a:p>
            <a:pPr marL="216000" indent="0">
              <a:lnSpc>
                <a:spcPct val="100000"/>
              </a:lnSpc>
              <a:buNone/>
              <a:tabLst>
                <a:tab pos="0" algn="l"/>
              </a:tabLst>
            </a:pPr>
            <a:endParaRPr lang="en-US" altLang="ja-JP" sz="2000" b="0" strike="noStrike" spc="-1" dirty="0">
              <a:solidFill>
                <a:srgbClr val="000000"/>
              </a:solidFill>
              <a:latin typeface="Arial"/>
            </a:endParaRPr>
          </a:p>
          <a:p>
            <a:pPr marL="216000" indent="0">
              <a:lnSpc>
                <a:spcPct val="100000"/>
              </a:lnSpc>
              <a:buNone/>
              <a:tabLst>
                <a:tab pos="0" algn="l"/>
              </a:tabLst>
            </a:pPr>
            <a:r>
              <a:rPr lang="en-US" altLang="ja-JP" sz="2000" b="0" strike="noStrike" spc="-1" dirty="0">
                <a:solidFill>
                  <a:srgbClr val="000000"/>
                </a:solidFill>
                <a:latin typeface="Arial"/>
              </a:rPr>
              <a:t>Next, let's move on to the details of the earphone part.</a:t>
            </a:r>
          </a:p>
          <a:p>
            <a:pPr marL="216000" indent="0">
              <a:lnSpc>
                <a:spcPct val="100000"/>
              </a:lnSpc>
              <a:buNone/>
              <a:tabLst>
                <a:tab pos="0" algn="l"/>
              </a:tabLst>
            </a:pPr>
            <a:endParaRPr lang="en-US" altLang="ja-JP" sz="2000" b="0" strike="noStrike" spc="-1" dirty="0">
              <a:solidFill>
                <a:srgbClr val="000000"/>
              </a:solidFill>
              <a:latin typeface="Arial"/>
            </a:endParaRPr>
          </a:p>
        </p:txBody>
      </p:sp>
      <p:sp>
        <p:nvSpPr>
          <p:cNvPr id="666" name="PlaceHolder 3"/>
          <p:cNvSpPr>
            <a:spLocks noGrp="1"/>
          </p:cNvSpPr>
          <p:nvPr>
            <p:ph type="sldNum" idx="25"/>
          </p:nvPr>
        </p:nvSpPr>
        <p:spPr>
          <a:xfrm>
            <a:off x="5797080" y="6747480"/>
            <a:ext cx="4433760" cy="354240"/>
          </a:xfrm>
          <a:prstGeom prst="rect">
            <a:avLst/>
          </a:prstGeom>
          <a:noFill/>
          <a:ln w="0">
            <a:noFill/>
          </a:ln>
        </p:spPr>
        <p:txBody>
          <a:bodyPr lIns="99000" tIns="49680" rIns="99000" bIns="49680" anchor="b">
            <a:noAutofit/>
          </a:bodyPr>
          <a:lstStyle>
            <a:lvl1pPr indent="0" algn="r">
              <a:lnSpc>
                <a:spcPct val="100000"/>
              </a:lnSpc>
              <a:buNone/>
              <a:tabLst>
                <a:tab pos="0" algn="l"/>
              </a:tabLst>
              <a:defRPr lang="en-US" sz="1300" b="0" strike="noStrike" spc="-1">
                <a:solidFill>
                  <a:srgbClr val="000000"/>
                </a:solidFill>
                <a:latin typeface="Times New Roman"/>
              </a:defRPr>
            </a:lvl1pPr>
          </a:lstStyle>
          <a:p>
            <a:pPr indent="0" algn="r">
              <a:lnSpc>
                <a:spcPct val="100000"/>
              </a:lnSpc>
              <a:buNone/>
              <a:tabLst>
                <a:tab pos="0" algn="l"/>
              </a:tabLst>
            </a:pPr>
            <a:fld id="{071481FB-FEA0-40F8-B1F6-319785F8B0DC}" type="slidenum">
              <a:rPr lang="en-US" sz="1300" b="0" strike="noStrike" spc="-1">
                <a:solidFill>
                  <a:srgbClr val="000000"/>
                </a:solidFill>
                <a:latin typeface="Times New Roman"/>
              </a:rPr>
              <a:t>9</a:t>
            </a:fld>
            <a:endParaRPr lang="en-US" sz="13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スライド">
    <p:spTree>
      <p:nvGrpSpPr>
        <p:cNvPr id="1" name=""/>
        <p:cNvGrpSpPr/>
        <p:nvPr/>
      </p:nvGrpSpPr>
      <p:grpSpPr>
        <a:xfrm>
          <a:off x="0" y="0"/>
          <a:ext cx="0" cy="0"/>
          <a:chOff x="0" y="0"/>
          <a:chExt cx="0" cy="0"/>
        </a:xfrm>
      </p:grpSpPr>
      <p:sp>
        <p:nvSpPr>
          <p:cNvPr id="6" name="PlaceHolder 1"/>
          <p:cNvSpPr>
            <a:spLocks noGrp="1"/>
          </p:cNvSpPr>
          <p:nvPr>
            <p:ph type="title"/>
          </p:nvPr>
        </p:nvSpPr>
        <p:spPr>
          <a:xfrm>
            <a:off x="527400" y="274680"/>
            <a:ext cx="11520360" cy="654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 name="PlaceHolder 2"/>
          <p:cNvSpPr>
            <a:spLocks noGrp="1"/>
          </p:cNvSpPr>
          <p:nvPr>
            <p:ph type="subTitle"/>
          </p:nvPr>
        </p:nvSpPr>
        <p:spPr>
          <a:xfrm>
            <a:off x="339840" y="1273680"/>
            <a:ext cx="11516760" cy="48513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36F508CC-3367-4A62-BBE2-630D56A01230}" type="slidenum">
              <a:t>‹#›</a:t>
            </a:fld>
            <a:endParaRPr/>
          </a:p>
        </p:txBody>
      </p:sp>
      <p:sp>
        <p:nvSpPr>
          <p:cNvPr id="2"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ベーシック">
    <p:spTree>
      <p:nvGrpSpPr>
        <p:cNvPr id="1" name=""/>
        <p:cNvGrpSpPr/>
        <p:nvPr/>
      </p:nvGrpSpPr>
      <p:grpSpPr>
        <a:xfrm>
          <a:off x="0" y="0"/>
          <a:ext cx="0" cy="0"/>
          <a:chOff x="0" y="0"/>
          <a:chExt cx="0" cy="0"/>
        </a:xfrm>
      </p:grpSpPr>
      <p:sp>
        <p:nvSpPr>
          <p:cNvPr id="13" name="PlaceHolder 1"/>
          <p:cNvSpPr>
            <a:spLocks noGrp="1"/>
          </p:cNvSpPr>
          <p:nvPr>
            <p:ph type="title"/>
          </p:nvPr>
        </p:nvSpPr>
        <p:spPr>
          <a:xfrm>
            <a:off x="527400" y="274680"/>
            <a:ext cx="11520360" cy="654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4" name="PlaceHolder 2"/>
          <p:cNvSpPr>
            <a:spLocks noGrp="1"/>
          </p:cNvSpPr>
          <p:nvPr>
            <p:ph/>
          </p:nvPr>
        </p:nvSpPr>
        <p:spPr>
          <a:xfrm>
            <a:off x="339840" y="1273680"/>
            <a:ext cx="11516760" cy="48513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sldNum" idx="4"/>
          </p:nvPr>
        </p:nvSpPr>
        <p:spPr/>
        <p:txBody>
          <a:bodyPr/>
          <a:lstStyle/>
          <a:p>
            <a:fld id="{159B8066-8477-460B-A043-63B25E6C37C4}"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descr="E:\02_Google_Drive_edu\01_Brise_Audio\09_memo\logo_brise\logo_brise.JPG"/>
          <p:cNvPicPr/>
          <p:nvPr/>
        </p:nvPicPr>
        <p:blipFill>
          <a:blip r:embed="rId3"/>
          <a:stretch/>
        </p:blipFill>
        <p:spPr>
          <a:xfrm>
            <a:off x="10969560" y="89640"/>
            <a:ext cx="1017000" cy="790920"/>
          </a:xfrm>
          <a:prstGeom prst="rect">
            <a:avLst/>
          </a:prstGeom>
          <a:ln w="0">
            <a:noFill/>
          </a:ln>
        </p:spPr>
      </p:pic>
      <p:sp>
        <p:nvSpPr>
          <p:cNvPr id="7" name="PlaceHolder 1"/>
          <p:cNvSpPr>
            <a:spLocks noGrp="1"/>
          </p:cNvSpPr>
          <p:nvPr>
            <p:ph type="title"/>
          </p:nvPr>
        </p:nvSpPr>
        <p:spPr>
          <a:xfrm>
            <a:off x="527400" y="274680"/>
            <a:ext cx="11520360" cy="65484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Arial"/>
              </a:rPr>
              <a:t>Click to edit the title text format</a:t>
            </a:r>
          </a:p>
        </p:txBody>
      </p:sp>
      <p:sp>
        <p:nvSpPr>
          <p:cNvPr id="2" name="PlaceHolder 2"/>
          <p:cNvSpPr>
            <a:spLocks noGrp="1"/>
          </p:cNvSpPr>
          <p:nvPr>
            <p:ph type="ftr" idx="1"/>
          </p:nvPr>
        </p:nvSpPr>
        <p:spPr>
          <a:xfrm>
            <a:off x="4038480" y="6420960"/>
            <a:ext cx="4113720" cy="36396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en-US" sz="1400" b="1" strike="noStrike" spc="-1">
                <a:solidFill>
                  <a:schemeClr val="dk1"/>
                </a:solidFill>
                <a:latin typeface="游ゴシック Medium"/>
                <a:ea typeface="游ゴシック Medium"/>
              </a:defRPr>
            </a:lvl1pPr>
          </a:lstStyle>
          <a:p>
            <a:pPr indent="0" defTabSz="914400">
              <a:lnSpc>
                <a:spcPct val="100000"/>
              </a:lnSpc>
              <a:buNone/>
              <a:tabLst>
                <a:tab pos="0" algn="l"/>
              </a:tabLst>
            </a:pPr>
            <a:r>
              <a:rPr lang="en-US" sz="1400" b="1" strike="noStrike" spc="-1">
                <a:solidFill>
                  <a:schemeClr val="dk1"/>
                </a:solidFill>
                <a:latin typeface="游ゴシック Medium"/>
                <a:ea typeface="游ゴシック Medium"/>
              </a:rPr>
              <a:t>&lt;footer&gt;</a:t>
            </a:r>
            <a:endParaRPr lang="en-US" sz="1400" b="0" strike="noStrike" spc="-1">
              <a:solidFill>
                <a:srgbClr val="000000"/>
              </a:solidFill>
              <a:latin typeface="Times New Roman"/>
            </a:endParaRPr>
          </a:p>
        </p:txBody>
      </p:sp>
      <p:sp>
        <p:nvSpPr>
          <p:cNvPr id="3" name="PlaceHolder 3"/>
          <p:cNvSpPr>
            <a:spLocks noGrp="1"/>
          </p:cNvSpPr>
          <p:nvPr>
            <p:ph type="sldNum" idx="2"/>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Meiryo UI"/>
                <a:ea typeface="Meiryo UI"/>
              </a:defRPr>
            </a:lvl1pPr>
          </a:lstStyle>
          <a:p>
            <a:pPr indent="0" algn="r" defTabSz="914400">
              <a:lnSpc>
                <a:spcPct val="100000"/>
              </a:lnSpc>
              <a:buNone/>
              <a:tabLst>
                <a:tab pos="0" algn="l"/>
              </a:tabLst>
            </a:pPr>
            <a:fld id="{B209B437-3845-4B2C-BF3C-E1AB0D063385}" type="slidenum">
              <a:rPr lang="en-US" sz="1400" b="1" strike="noStrike" spc="-1">
                <a:solidFill>
                  <a:schemeClr val="dk1">
                    <a:tint val="75000"/>
                  </a:schemeClr>
                </a:solidFill>
                <a:latin typeface="Meiryo UI"/>
                <a:ea typeface="Meiryo UI"/>
              </a:rPr>
              <a:t>‹#›</a:t>
            </a:fld>
            <a:endParaRPr lang="en-US" sz="1400" b="0" strike="noStrike" spc="-1">
              <a:solidFill>
                <a:srgbClr val="000000"/>
              </a:solidFill>
              <a:latin typeface="Times New Roman"/>
            </a:endParaRPr>
          </a:p>
        </p:txBody>
      </p:sp>
      <p:sp>
        <p:nvSpPr>
          <p:cNvPr id="4" name="PlaceHolder 4"/>
          <p:cNvSpPr>
            <a:spLocks noGrp="1"/>
          </p:cNvSpPr>
          <p:nvPr>
            <p:ph type="dt" idx="3"/>
          </p:nvPr>
        </p:nvSpPr>
        <p:spPr>
          <a:xfrm>
            <a:off x="838080" y="6420960"/>
            <a:ext cx="2742120" cy="363960"/>
          </a:xfrm>
          <a:prstGeom prst="rect">
            <a:avLst/>
          </a:prstGeom>
          <a:noFill/>
          <a:ln w="0">
            <a:noFill/>
          </a:ln>
        </p:spPr>
        <p:txBody>
          <a:bodyPr lIns="90000" tIns="45000" rIns="90000" bIns="45000" anchor="t">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2" descr="E:\02_Google_Drive_edu\01_Brise_Audio\09_memo\logo_brise\logo_brise.JPG"/>
          <p:cNvPicPr/>
          <p:nvPr/>
        </p:nvPicPr>
        <p:blipFill>
          <a:blip r:embed="rId3"/>
          <a:stretch/>
        </p:blipFill>
        <p:spPr>
          <a:xfrm>
            <a:off x="10969560" y="89640"/>
            <a:ext cx="1017000" cy="790920"/>
          </a:xfrm>
          <a:prstGeom prst="rect">
            <a:avLst/>
          </a:prstGeom>
          <a:ln w="0">
            <a:noFill/>
          </a:ln>
        </p:spPr>
      </p:pic>
      <p:cxnSp>
        <p:nvCxnSpPr>
          <p:cNvPr id="9" name="直線コネクタ 4"/>
          <p:cNvCxnSpPr/>
          <p:nvPr/>
        </p:nvCxnSpPr>
        <p:spPr>
          <a:xfrm flipH="1">
            <a:off x="0" y="1000080"/>
            <a:ext cx="12192840" cy="1080"/>
          </a:xfrm>
          <a:prstGeom prst="straightConnector1">
            <a:avLst/>
          </a:prstGeom>
          <a:ln w="12700">
            <a:solidFill>
              <a:srgbClr val="3A3838"/>
            </a:solidFill>
            <a:round/>
          </a:ln>
        </p:spPr>
      </p:cxnSp>
      <p:sp>
        <p:nvSpPr>
          <p:cNvPr id="10" name="PlaceHolder 1"/>
          <p:cNvSpPr>
            <a:spLocks noGrp="1"/>
          </p:cNvSpPr>
          <p:nvPr>
            <p:ph type="title"/>
          </p:nvPr>
        </p:nvSpPr>
        <p:spPr>
          <a:xfrm>
            <a:off x="527400" y="274680"/>
            <a:ext cx="11520360" cy="65484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Arial"/>
              </a:rPr>
              <a:t>Click to edit the title text format</a:t>
            </a:r>
          </a:p>
        </p:txBody>
      </p:sp>
      <p:sp>
        <p:nvSpPr>
          <p:cNvPr id="11" name="PlaceHolder 2"/>
          <p:cNvSpPr>
            <a:spLocks noGrp="1"/>
          </p:cNvSpPr>
          <p:nvPr>
            <p:ph type="body"/>
          </p:nvPr>
        </p:nvSpPr>
        <p:spPr>
          <a:xfrm>
            <a:off x="339840" y="1273680"/>
            <a:ext cx="11516760" cy="4851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12" name="PlaceHolder 3"/>
          <p:cNvSpPr>
            <a:spLocks noGrp="1"/>
          </p:cNvSpPr>
          <p:nvPr>
            <p:ph type="sldNum" idx="4"/>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Meiryo UI"/>
              </a:defRPr>
            </a:lvl1pPr>
          </a:lstStyle>
          <a:p>
            <a:pPr indent="0" algn="r" defTabSz="914400">
              <a:lnSpc>
                <a:spcPct val="100000"/>
              </a:lnSpc>
              <a:buNone/>
              <a:tabLst>
                <a:tab pos="0" algn="l"/>
              </a:tabLst>
            </a:pPr>
            <a:fld id="{0CD5243A-95C2-400E-8D8A-B2D1813AC8A7}" type="slidenum">
              <a:rPr lang="en-US" sz="1400" b="1" strike="noStrike" spc="-1">
                <a:solidFill>
                  <a:schemeClr val="dk1">
                    <a:tint val="75000"/>
                  </a:schemeClr>
                </a:solidFill>
                <a:latin typeface="游ゴシック Medium"/>
                <a:ea typeface="Meiryo UI"/>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ceHolder 1"/>
          <p:cNvSpPr>
            <a:spLocks noGrp="1"/>
          </p:cNvSpPr>
          <p:nvPr>
            <p:ph type="title"/>
          </p:nvPr>
        </p:nvSpPr>
        <p:spPr>
          <a:xfrm>
            <a:off x="914400" y="1864800"/>
            <a:ext cx="10362240" cy="1468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en-US" sz="4000" b="0" strike="noStrike" spc="-1">
                <a:solidFill>
                  <a:schemeClr val="dk1"/>
                </a:solidFill>
                <a:latin typeface="游ゴシック Medium"/>
                <a:ea typeface="游ゴシック Medium"/>
              </a:rPr>
              <a:t>Brise Audio</a:t>
            </a:r>
            <a:br>
              <a:rPr sz="4000"/>
            </a:br>
            <a:br>
              <a:rPr sz="4000"/>
            </a:br>
            <a:r>
              <a:rPr lang="en-US" sz="4000" b="0" strike="noStrike" spc="-1">
                <a:solidFill>
                  <a:schemeClr val="dk1"/>
                </a:solidFill>
                <a:latin typeface="游ゴシック Medium"/>
                <a:ea typeface="游ゴシック Medium"/>
              </a:rPr>
              <a:t>New Product Release - FUGAKU</a:t>
            </a:r>
            <a:endParaRPr lang="en-US" sz="4000" b="0" strike="noStrike" spc="-1">
              <a:solidFill>
                <a:srgbClr val="000000"/>
              </a:solidFill>
              <a:latin typeface="Arial"/>
            </a:endParaRPr>
          </a:p>
        </p:txBody>
      </p:sp>
      <p:sp>
        <p:nvSpPr>
          <p:cNvPr id="22" name="PlaceHolder 2"/>
          <p:cNvSpPr>
            <a:spLocks noGrp="1"/>
          </p:cNvSpPr>
          <p:nvPr>
            <p:ph type="subTitle"/>
          </p:nvPr>
        </p:nvSpPr>
        <p:spPr>
          <a:xfrm>
            <a:off x="1828800" y="4157640"/>
            <a:ext cx="8533440" cy="1751400"/>
          </a:xfrm>
          <a:prstGeom prst="rect">
            <a:avLst/>
          </a:prstGeom>
          <a:noFill/>
          <a:ln w="0">
            <a:noFill/>
          </a:ln>
        </p:spPr>
        <p:txBody>
          <a:bodyPr lIns="91440" tIns="45720" rIns="91440" bIns="45720" anchor="t">
            <a:noAutofit/>
          </a:bodyPr>
          <a:lstStyle/>
          <a:p>
            <a:pPr indent="0" algn="ctr" defTabSz="914400">
              <a:lnSpc>
                <a:spcPct val="90000"/>
              </a:lnSpc>
              <a:spcBef>
                <a:spcPts val="1001"/>
              </a:spcBef>
              <a:buNone/>
              <a:tabLst>
                <a:tab pos="0" algn="l"/>
              </a:tabLst>
            </a:pPr>
            <a:endParaRPr lang="en-US" sz="2700" b="0" strike="noStrike" spc="-1" dirty="0">
              <a:solidFill>
                <a:srgbClr val="000000"/>
              </a:solidFill>
              <a:latin typeface="Arial"/>
            </a:endParaRPr>
          </a:p>
          <a:p>
            <a:pPr indent="0" algn="ctr" defTabSz="914400">
              <a:lnSpc>
                <a:spcPct val="90000"/>
              </a:lnSpc>
              <a:spcBef>
                <a:spcPts val="1001"/>
              </a:spcBef>
              <a:buNone/>
              <a:tabLst>
                <a:tab pos="0" algn="l"/>
              </a:tabLst>
            </a:pPr>
            <a:r>
              <a:rPr lang="en-US" sz="2700" b="0" strike="noStrike" spc="-1" dirty="0">
                <a:solidFill>
                  <a:schemeClr val="dk1">
                    <a:tint val="75000"/>
                  </a:schemeClr>
                </a:solidFill>
                <a:latin typeface="游ゴシック Medium"/>
                <a:ea typeface="游ゴシック Medium"/>
              </a:rPr>
              <a:t>2024.5.25</a:t>
            </a:r>
            <a:endParaRPr lang="en-US" sz="27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1" name="直線コネクタ 8"/>
          <p:cNvCxnSpPr>
            <a:cxnSpLocks/>
          </p:cNvCxnSpPr>
          <p:nvPr/>
        </p:nvCxnSpPr>
        <p:spPr>
          <a:xfrm>
            <a:off x="464208" y="1596743"/>
            <a:ext cx="4464784" cy="0"/>
          </a:xfrm>
          <a:prstGeom prst="straightConnector1">
            <a:avLst/>
          </a:prstGeom>
          <a:ln w="76200">
            <a:solidFill>
              <a:srgbClr val="FFF2CC"/>
            </a:solidFill>
            <a:round/>
          </a:ln>
        </p:spPr>
      </p:cxnSp>
      <p:sp>
        <p:nvSpPr>
          <p:cNvPr id="222"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Earphones</a:t>
            </a:r>
            <a:endParaRPr lang="en-US" sz="2400" b="0" strike="noStrike" spc="-1">
              <a:solidFill>
                <a:srgbClr val="000000"/>
              </a:solidFill>
              <a:latin typeface="Arial"/>
            </a:endParaRPr>
          </a:p>
        </p:txBody>
      </p:sp>
      <p:sp>
        <p:nvSpPr>
          <p:cNvPr id="223" name="PlaceHolder 2"/>
          <p:cNvSpPr>
            <a:spLocks noGrp="1"/>
          </p:cNvSpPr>
          <p:nvPr>
            <p:ph/>
          </p:nvPr>
        </p:nvSpPr>
        <p:spPr>
          <a:xfrm>
            <a:off x="709920" y="1693080"/>
            <a:ext cx="6148080" cy="4851360"/>
          </a:xfrm>
          <a:prstGeom prst="rect">
            <a:avLst/>
          </a:prstGeom>
          <a:noFill/>
          <a:ln w="0">
            <a:noFill/>
          </a:ln>
        </p:spPr>
        <p:txBody>
          <a:bodyPr lIns="91440" tIns="45720" rIns="91440" bIns="45720" anchor="t">
            <a:normAutofit/>
          </a:bodyPr>
          <a:lstStyle/>
          <a:p>
            <a:pPr indent="0" defTabSz="914400">
              <a:lnSpc>
                <a:spcPct val="250000"/>
              </a:lnSpc>
              <a:spcBef>
                <a:spcPts val="1001"/>
              </a:spcBef>
              <a:buNone/>
              <a:tabLst>
                <a:tab pos="0" algn="l"/>
              </a:tabLst>
            </a:pPr>
            <a:r>
              <a:rPr lang="en-US" sz="2000" b="0" strike="noStrike" spc="-1">
                <a:solidFill>
                  <a:schemeClr val="dk1"/>
                </a:solidFill>
                <a:latin typeface="游ゴシック Medium"/>
                <a:ea typeface="游ゴシック Medium"/>
              </a:rPr>
              <a:t>Designed for comfortable long time wearing  </a:t>
            </a:r>
            <a:endParaRPr lang="en-US" sz="2000" b="0" strike="noStrike" spc="-1">
              <a:solidFill>
                <a:srgbClr val="000000"/>
              </a:solidFill>
              <a:latin typeface="Arial"/>
            </a:endParaRPr>
          </a:p>
          <a:p>
            <a:pPr indent="0" defTabSz="914400">
              <a:lnSpc>
                <a:spcPct val="250000"/>
              </a:lnSpc>
              <a:spcBef>
                <a:spcPts val="1001"/>
              </a:spcBef>
              <a:buNone/>
              <a:tabLst>
                <a:tab pos="0" algn="l"/>
              </a:tabLst>
            </a:pPr>
            <a:r>
              <a:rPr lang="en-US" sz="2000" b="0" strike="noStrike" spc="-1">
                <a:solidFill>
                  <a:schemeClr val="dk1"/>
                </a:solidFill>
                <a:latin typeface="游ゴシック Medium"/>
                <a:ea typeface="游ゴシック Medium"/>
              </a:rPr>
              <a:t>Pure Titanium +PVD Black Coating</a:t>
            </a:r>
            <a:endParaRPr lang="en-US" sz="2000" b="0" strike="noStrike" spc="-1">
              <a:solidFill>
                <a:srgbClr val="000000"/>
              </a:solidFill>
              <a:latin typeface="Arial"/>
            </a:endParaRPr>
          </a:p>
          <a:p>
            <a:pPr indent="0" defTabSz="914400">
              <a:lnSpc>
                <a:spcPct val="250000"/>
              </a:lnSpc>
              <a:spcBef>
                <a:spcPts val="1001"/>
              </a:spcBef>
              <a:buNone/>
              <a:tabLst>
                <a:tab pos="0" algn="l"/>
              </a:tabLst>
            </a:pPr>
            <a:r>
              <a:rPr lang="en-US" sz="2000" b="0" strike="noStrike" spc="-1">
                <a:solidFill>
                  <a:schemeClr val="dk1"/>
                </a:solidFill>
                <a:latin typeface="游ゴシック Medium"/>
                <a:ea typeface="游ゴシック Medium"/>
              </a:rPr>
              <a:t>Ear hanger realizes highly stabilized</a:t>
            </a:r>
            <a:endParaRPr lang="en-US" sz="2000" b="0" strike="noStrike" spc="-1">
              <a:solidFill>
                <a:srgbClr val="000000"/>
              </a:solidFill>
              <a:latin typeface="Arial"/>
            </a:endParaRPr>
          </a:p>
          <a:p>
            <a:pPr indent="0" defTabSz="914400">
              <a:lnSpc>
                <a:spcPct val="250000"/>
              </a:lnSpc>
              <a:spcBef>
                <a:spcPts val="1001"/>
              </a:spcBef>
              <a:buNone/>
              <a:tabLst>
                <a:tab pos="0" algn="l"/>
              </a:tabLst>
            </a:pPr>
            <a:r>
              <a:rPr lang="en-US" sz="2000" b="0" strike="noStrike" spc="-1">
                <a:solidFill>
                  <a:schemeClr val="dk1"/>
                </a:solidFill>
                <a:latin typeface="游ゴシック Medium"/>
                <a:ea typeface="游ゴシック Medium"/>
              </a:rPr>
              <a:t>Earphone with integrated connector</a:t>
            </a:r>
            <a:endParaRPr lang="en-US" sz="2000" b="0" strike="noStrike" spc="-1">
              <a:solidFill>
                <a:srgbClr val="000000"/>
              </a:solidFill>
              <a:latin typeface="Arial"/>
            </a:endParaRPr>
          </a:p>
          <a:p>
            <a:pPr indent="0" defTabSz="914400">
              <a:lnSpc>
                <a:spcPct val="250000"/>
              </a:lnSpc>
              <a:spcBef>
                <a:spcPts val="1001"/>
              </a:spcBef>
              <a:buNone/>
              <a:tabLst>
                <a:tab pos="0" algn="l"/>
              </a:tabLst>
            </a:pPr>
            <a:r>
              <a:rPr lang="en-US" sz="2000" b="0" strike="noStrike" spc="-1">
                <a:solidFill>
                  <a:schemeClr val="dk1"/>
                </a:solidFill>
                <a:latin typeface="游ゴシック Medium"/>
                <a:ea typeface="游ゴシック Medium"/>
              </a:rPr>
              <a:t>AZLA XELASTECII Earpieces</a:t>
            </a:r>
            <a:endParaRPr lang="en-US" sz="2000" b="0" strike="noStrike" spc="-1">
              <a:solidFill>
                <a:srgbClr val="000000"/>
              </a:solidFill>
              <a:latin typeface="Arial"/>
            </a:endParaRPr>
          </a:p>
        </p:txBody>
      </p:sp>
      <p:pic>
        <p:nvPicPr>
          <p:cNvPr id="225" name="図 11"/>
          <p:cNvPicPr/>
          <p:nvPr/>
        </p:nvPicPr>
        <p:blipFill>
          <a:blip r:embed="rId3" cstate="hqprint">
            <a:extLst>
              <a:ext uri="{28A0092B-C50C-407E-A947-70E740481C1C}">
                <a14:useLocalDpi xmlns:a14="http://schemas.microsoft.com/office/drawing/2010/main"/>
              </a:ext>
            </a:extLst>
          </a:blip>
          <a:stretch/>
        </p:blipFill>
        <p:spPr>
          <a:xfrm>
            <a:off x="5968800" y="4070880"/>
            <a:ext cx="3348720" cy="2407680"/>
          </a:xfrm>
          <a:prstGeom prst="rect">
            <a:avLst/>
          </a:prstGeom>
          <a:ln w="0">
            <a:noFill/>
          </a:ln>
          <a:effectLst>
            <a:softEdge rad="63360"/>
          </a:effectLst>
        </p:spPr>
      </p:pic>
      <p:pic>
        <p:nvPicPr>
          <p:cNvPr id="226" name="図 13" descr="屋内, 座る, 小さい, チェーン が含まれている画像&#10;&#10;自動的に生成された説明"/>
          <p:cNvPicPr/>
          <p:nvPr/>
        </p:nvPicPr>
        <p:blipFill>
          <a:blip r:embed="rId4" cstate="hqprint">
            <a:extLst>
              <a:ext uri="{28A0092B-C50C-407E-A947-70E740481C1C}">
                <a14:useLocalDpi xmlns:a14="http://schemas.microsoft.com/office/drawing/2010/main"/>
              </a:ext>
            </a:extLst>
          </a:blip>
          <a:srcRect/>
          <a:stretch/>
        </p:blipFill>
        <p:spPr>
          <a:xfrm>
            <a:off x="8312400" y="1287360"/>
            <a:ext cx="3734640" cy="3725280"/>
          </a:xfrm>
          <a:prstGeom prst="rect">
            <a:avLst/>
          </a:prstGeom>
          <a:ln w="0">
            <a:noFill/>
          </a:ln>
          <a:effectLst>
            <a:softEdge rad="63360"/>
          </a:effectLst>
        </p:spPr>
      </p:pic>
      <p:sp>
        <p:nvSpPr>
          <p:cNvPr id="4" name="PlaceHolder 3"/>
          <p:cNvSpPr>
            <a:spLocks noGrp="1"/>
          </p:cNvSpPr>
          <p:nvPr>
            <p:ph type="sldNum" idx="4"/>
          </p:nvPr>
        </p:nvSpPr>
        <p:spPr/>
        <p:txBody>
          <a:bodyPr/>
          <a:lstStyle/>
          <a:p>
            <a:fld id="{6FC239DB-37F0-4741-A024-8045525B9A32}" type="slidenum">
              <a:rPr/>
              <a:t>10</a:t>
            </a:fld>
            <a:endParaRPr/>
          </a:p>
        </p:txBody>
      </p:sp>
      <p:sp>
        <p:nvSpPr>
          <p:cNvPr id="3" name="テキスト ボックス 4">
            <a:extLst>
              <a:ext uri="{FF2B5EF4-FFF2-40B4-BE49-F238E27FC236}">
                <a16:creationId xmlns:a16="http://schemas.microsoft.com/office/drawing/2014/main" id="{7A8DCEBF-4EA6-655D-B1BA-0AA0519DEE7D}"/>
              </a:ext>
            </a:extLst>
          </p:cNvPr>
          <p:cNvSpPr/>
          <p:nvPr/>
        </p:nvSpPr>
        <p:spPr>
          <a:xfrm>
            <a:off x="350640" y="1292760"/>
            <a:ext cx="4695879"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altLang="ja-JP" sz="2000" b="0" strike="noStrike" spc="-1" dirty="0">
                <a:solidFill>
                  <a:schemeClr val="dk1"/>
                </a:solidFill>
                <a:latin typeface="游ゴシック Medium"/>
                <a:ea typeface="游ゴシック Medium"/>
              </a:rPr>
              <a:t>Beautiful Outlook with Stable Wearing</a:t>
            </a:r>
            <a:endParaRPr lang="en-US" altLang="ja-JP" sz="20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Earphones</a:t>
            </a:r>
            <a:endParaRPr lang="en-US" sz="2400" b="0" strike="noStrike" spc="-1">
              <a:solidFill>
                <a:srgbClr val="000000"/>
              </a:solidFill>
              <a:latin typeface="Arial"/>
            </a:endParaRPr>
          </a:p>
        </p:txBody>
      </p:sp>
      <p:sp>
        <p:nvSpPr>
          <p:cNvPr id="229" name="テキスト ボックス 5"/>
          <p:cNvSpPr/>
          <p:nvPr/>
        </p:nvSpPr>
        <p:spPr>
          <a:xfrm>
            <a:off x="527400" y="1888200"/>
            <a:ext cx="7286400" cy="90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5000"/>
              </a:lnSpc>
            </a:pPr>
            <a:r>
              <a:rPr lang="en-US" sz="2000" b="0" strike="noStrike" spc="-1">
                <a:solidFill>
                  <a:schemeClr val="dk1"/>
                </a:solidFill>
                <a:latin typeface="游ゴシック Medium"/>
                <a:ea typeface="游ゴシック Medium"/>
              </a:rPr>
              <a:t>By splitting into 5-band with choosing their optimal drivers</a:t>
            </a:r>
            <a:endParaRPr lang="en-US" sz="2000" b="0" strike="noStrike" spc="-1">
              <a:solidFill>
                <a:srgbClr val="000000"/>
              </a:solidFill>
              <a:latin typeface="Arial"/>
              <a:ea typeface="Noto Sans CJK SC"/>
            </a:endParaRPr>
          </a:p>
          <a:p>
            <a:pPr defTabSz="914400">
              <a:lnSpc>
                <a:spcPct val="150000"/>
              </a:lnSpc>
              <a:spcBef>
                <a:spcPts val="57"/>
              </a:spcBef>
            </a:pPr>
            <a:r>
              <a:rPr lang="en-US" sz="2000" b="0" strike="noStrike" spc="-1">
                <a:solidFill>
                  <a:schemeClr val="dk1"/>
                </a:solidFill>
                <a:latin typeface="游ゴシック Medium"/>
                <a:ea typeface="游ゴシック Medium"/>
              </a:rPr>
              <a:t>achieved harmonious and brilliant sound in whole range.</a:t>
            </a:r>
            <a:endParaRPr lang="en-US" sz="2000" b="0" strike="noStrike" spc="-1">
              <a:solidFill>
                <a:srgbClr val="000000"/>
              </a:solidFill>
              <a:latin typeface="Arial"/>
              <a:ea typeface="Noto Sans CJK SC"/>
            </a:endParaRPr>
          </a:p>
        </p:txBody>
      </p:sp>
      <p:cxnSp>
        <p:nvCxnSpPr>
          <p:cNvPr id="230" name="直線コネクタ 8"/>
          <p:cNvCxnSpPr>
            <a:cxnSpLocks/>
          </p:cNvCxnSpPr>
          <p:nvPr/>
        </p:nvCxnSpPr>
        <p:spPr>
          <a:xfrm>
            <a:off x="457945" y="1584217"/>
            <a:ext cx="5072296" cy="0"/>
          </a:xfrm>
          <a:prstGeom prst="straightConnector1">
            <a:avLst/>
          </a:prstGeom>
          <a:ln w="76200">
            <a:solidFill>
              <a:srgbClr val="FFF2CC"/>
            </a:solidFill>
            <a:round/>
          </a:ln>
        </p:spPr>
      </p:cxnSp>
      <p:sp>
        <p:nvSpPr>
          <p:cNvPr id="232" name="テキスト ボックス 11"/>
          <p:cNvSpPr/>
          <p:nvPr/>
        </p:nvSpPr>
        <p:spPr>
          <a:xfrm>
            <a:off x="527400" y="2795040"/>
            <a:ext cx="7286400" cy="28136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en-US" sz="2000" b="0" strike="noStrike" spc="-1" dirty="0">
                <a:solidFill>
                  <a:schemeClr val="dk1"/>
                </a:solidFill>
                <a:latin typeface="游ゴシック Medium"/>
                <a:ea typeface="游ゴシック Medium"/>
              </a:rPr>
              <a:t>Low Range: Face-to-face arranged 2 LCP diaphragm 		       dynamic drivers</a:t>
            </a:r>
            <a:endParaRPr lang="en-US" sz="2000" b="0" strike="noStrike" spc="-1" dirty="0">
              <a:solidFill>
                <a:srgbClr val="000000"/>
              </a:solidFill>
              <a:latin typeface="Arial"/>
            </a:endParaRPr>
          </a:p>
          <a:p>
            <a:pPr defTabSz="914400">
              <a:lnSpc>
                <a:spcPct val="150000"/>
              </a:lnSpc>
            </a:pPr>
            <a:r>
              <a:rPr lang="en-US" sz="2000" b="0" strike="noStrike" spc="-1" dirty="0">
                <a:solidFill>
                  <a:schemeClr val="dk1"/>
                </a:solidFill>
                <a:latin typeface="游ゴシック Medium"/>
                <a:ea typeface="游ゴシック Medium"/>
              </a:rPr>
              <a:t>Mid-low Range : Single BA made by </a:t>
            </a:r>
            <a:r>
              <a:rPr lang="en-US" sz="2000" b="0" strike="noStrike" spc="-1" dirty="0" err="1">
                <a:solidFill>
                  <a:schemeClr val="dk1"/>
                </a:solidFill>
                <a:latin typeface="游ゴシック Medium"/>
                <a:ea typeface="游ゴシック Medium"/>
              </a:rPr>
              <a:t>Sonion</a:t>
            </a:r>
            <a:r>
              <a:rPr lang="en-US" sz="2000" b="0" strike="noStrike" spc="-1" dirty="0">
                <a:solidFill>
                  <a:schemeClr val="dk1"/>
                </a:solidFill>
                <a:latin typeface="游ゴシック Medium"/>
                <a:ea typeface="游ゴシック Medium"/>
              </a:rPr>
              <a:t> </a:t>
            </a:r>
            <a:endParaRPr lang="en-US" sz="2000" b="0" strike="noStrike" spc="-1" dirty="0">
              <a:solidFill>
                <a:srgbClr val="000000"/>
              </a:solidFill>
              <a:latin typeface="Arial"/>
            </a:endParaRPr>
          </a:p>
          <a:p>
            <a:pPr defTabSz="914400">
              <a:lnSpc>
                <a:spcPct val="150000"/>
              </a:lnSpc>
            </a:pPr>
            <a:r>
              <a:rPr lang="en-US" sz="2000" b="0" strike="noStrike" spc="-1" dirty="0">
                <a:solidFill>
                  <a:schemeClr val="dk1"/>
                </a:solidFill>
                <a:latin typeface="游ゴシック Medium"/>
                <a:ea typeface="游ゴシック Medium"/>
              </a:rPr>
              <a:t>Mid Range : Dual BA by Knowles</a:t>
            </a:r>
            <a:endParaRPr lang="en-US" sz="2000" b="0" strike="noStrike" spc="-1" dirty="0">
              <a:solidFill>
                <a:srgbClr val="000000"/>
              </a:solidFill>
              <a:latin typeface="Arial"/>
            </a:endParaRPr>
          </a:p>
          <a:p>
            <a:pPr defTabSz="914400">
              <a:lnSpc>
                <a:spcPct val="150000"/>
              </a:lnSpc>
            </a:pPr>
            <a:r>
              <a:rPr lang="en-US" sz="2000" b="0" strike="noStrike" spc="-1" dirty="0">
                <a:solidFill>
                  <a:schemeClr val="dk1"/>
                </a:solidFill>
                <a:latin typeface="游ゴシック Medium"/>
                <a:ea typeface="游ゴシック Medium"/>
              </a:rPr>
              <a:t>High Range : Dual BA by Knowles</a:t>
            </a:r>
            <a:endParaRPr lang="en-US" sz="2000" b="0" strike="noStrike" spc="-1" dirty="0">
              <a:solidFill>
                <a:srgbClr val="000000"/>
              </a:solidFill>
              <a:latin typeface="Arial"/>
            </a:endParaRPr>
          </a:p>
          <a:p>
            <a:pPr defTabSz="914400">
              <a:lnSpc>
                <a:spcPct val="150000"/>
              </a:lnSpc>
            </a:pPr>
            <a:r>
              <a:rPr lang="en-US" sz="2000" b="0" strike="noStrike" spc="-1" dirty="0">
                <a:solidFill>
                  <a:schemeClr val="dk1"/>
                </a:solidFill>
                <a:latin typeface="游ゴシック Medium"/>
                <a:ea typeface="游ゴシック Medium"/>
              </a:rPr>
              <a:t>Ultra High Range : Small, wide-band, fast response MEMS</a:t>
            </a:r>
            <a:endParaRPr lang="en-US" sz="2000" b="0" strike="noStrike" spc="-1" dirty="0">
              <a:solidFill>
                <a:srgbClr val="000000"/>
              </a:solidFill>
              <a:latin typeface="Arial"/>
            </a:endParaRPr>
          </a:p>
        </p:txBody>
      </p:sp>
      <p:sp>
        <p:nvSpPr>
          <p:cNvPr id="3" name="PlaceHolder 2"/>
          <p:cNvSpPr>
            <a:spLocks noGrp="1"/>
          </p:cNvSpPr>
          <p:nvPr>
            <p:ph type="sldNum" idx="4"/>
          </p:nvPr>
        </p:nvSpPr>
        <p:spPr/>
        <p:txBody>
          <a:bodyPr/>
          <a:lstStyle/>
          <a:p>
            <a:fld id="{737C24D0-8168-407F-9590-229033F14726}" type="slidenum">
              <a:rPr/>
              <a:t>11</a:t>
            </a:fld>
            <a:endParaRPr/>
          </a:p>
        </p:txBody>
      </p:sp>
      <p:sp>
        <p:nvSpPr>
          <p:cNvPr id="5" name="テキスト ボックス 4">
            <a:extLst>
              <a:ext uri="{FF2B5EF4-FFF2-40B4-BE49-F238E27FC236}">
                <a16:creationId xmlns:a16="http://schemas.microsoft.com/office/drawing/2014/main" id="{282D8526-1AEF-EF97-A2D2-453B24A3D3C2}"/>
              </a:ext>
            </a:extLst>
          </p:cNvPr>
          <p:cNvSpPr/>
          <p:nvPr/>
        </p:nvSpPr>
        <p:spPr>
          <a:xfrm>
            <a:off x="350640" y="1292760"/>
            <a:ext cx="5337785"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altLang="ja-JP" sz="2000" b="0" strike="noStrike" spc="-1" dirty="0">
                <a:solidFill>
                  <a:schemeClr val="dk1"/>
                </a:solidFill>
                <a:latin typeface="游ゴシック Medium"/>
                <a:ea typeface="游ゴシック Medium"/>
              </a:rPr>
              <a:t>Optimal Drivers Selection for Band Splitting</a:t>
            </a:r>
            <a:endParaRPr lang="en-US" altLang="ja-JP" sz="2000" b="0" strike="noStrike" spc="-1" dirty="0">
              <a:solidFill>
                <a:srgbClr val="000000"/>
              </a:solidFill>
              <a:latin typeface="Arial"/>
            </a:endParaRPr>
          </a:p>
        </p:txBody>
      </p:sp>
      <p:pic>
        <p:nvPicPr>
          <p:cNvPr id="2" name="図 1" descr="タイル張りの床に置いてある&#10;&#10;低い精度で自動的に生成された説明">
            <a:extLst>
              <a:ext uri="{FF2B5EF4-FFF2-40B4-BE49-F238E27FC236}">
                <a16:creationId xmlns:a16="http://schemas.microsoft.com/office/drawing/2014/main" id="{211CDA5E-5410-FD4F-056C-4D6E30E52C3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85068" y="2012836"/>
            <a:ext cx="4440456" cy="2959856"/>
          </a:xfrm>
          <a:prstGeom prst="rect">
            <a:avLst/>
          </a:prstGeom>
          <a:effectLst>
            <a:softEdge rad="63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3" name="直線コネクタ 55"/>
          <p:cNvCxnSpPr>
            <a:cxnSpLocks/>
          </p:cNvCxnSpPr>
          <p:nvPr/>
        </p:nvCxnSpPr>
        <p:spPr>
          <a:xfrm>
            <a:off x="451682" y="1571691"/>
            <a:ext cx="4640148" cy="0"/>
          </a:xfrm>
          <a:prstGeom prst="straightConnector1">
            <a:avLst/>
          </a:prstGeom>
          <a:ln w="76200">
            <a:solidFill>
              <a:srgbClr val="FFF2CC"/>
            </a:solidFill>
            <a:round/>
          </a:ln>
        </p:spPr>
      </p:cxnSp>
      <p:sp>
        <p:nvSpPr>
          <p:cNvPr id="234"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Earphones</a:t>
            </a:r>
            <a:endParaRPr lang="en-US" sz="2400" b="0" strike="noStrike" spc="-1">
              <a:solidFill>
                <a:srgbClr val="000000"/>
              </a:solidFill>
              <a:latin typeface="Arial"/>
            </a:endParaRPr>
          </a:p>
        </p:txBody>
      </p:sp>
      <p:sp>
        <p:nvSpPr>
          <p:cNvPr id="236" name="テキスト ボックス 13"/>
          <p:cNvSpPr/>
          <p:nvPr/>
        </p:nvSpPr>
        <p:spPr>
          <a:xfrm>
            <a:off x="722028" y="2207160"/>
            <a:ext cx="3960720" cy="700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dirty="0">
                <a:solidFill>
                  <a:schemeClr val="dk1"/>
                </a:solidFill>
                <a:latin typeface="游ゴシック Medium"/>
                <a:ea typeface="游ゴシック Medium"/>
              </a:rPr>
              <a:t>Sound guide made by 3D printer</a:t>
            </a:r>
            <a:endParaRPr lang="en-US" sz="2000" b="0" strike="noStrike" spc="-1" dirty="0">
              <a:solidFill>
                <a:srgbClr val="000000"/>
              </a:solidFill>
              <a:latin typeface="Arial"/>
            </a:endParaRPr>
          </a:p>
          <a:p>
            <a:pPr defTabSz="914400">
              <a:lnSpc>
                <a:spcPct val="100000"/>
              </a:lnSpc>
            </a:pPr>
            <a:r>
              <a:rPr lang="en-US" sz="2000" b="0" strike="noStrike" spc="-1" dirty="0">
                <a:solidFill>
                  <a:schemeClr val="dk1"/>
                </a:solidFill>
                <a:latin typeface="游ゴシック Medium"/>
                <a:ea typeface="游ゴシック Medium"/>
              </a:rPr>
              <a:t>compacted with unit holder.</a:t>
            </a:r>
            <a:endParaRPr lang="en-US" sz="2000" b="0" strike="noStrike" spc="-1" dirty="0">
              <a:solidFill>
                <a:srgbClr val="000000"/>
              </a:solidFill>
              <a:latin typeface="Arial"/>
            </a:endParaRPr>
          </a:p>
        </p:txBody>
      </p:sp>
      <p:sp>
        <p:nvSpPr>
          <p:cNvPr id="237" name="テキスト ボックス 14"/>
          <p:cNvSpPr/>
          <p:nvPr/>
        </p:nvSpPr>
        <p:spPr>
          <a:xfrm>
            <a:off x="718560" y="4300200"/>
            <a:ext cx="476784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2000" b="0" strike="noStrike" spc="-1" dirty="0">
                <a:solidFill>
                  <a:schemeClr val="dk1"/>
                </a:solidFill>
                <a:latin typeface="游ゴシック Medium"/>
                <a:ea typeface="游ゴシック Medium"/>
              </a:rPr>
              <a:t>2 dynamic drivers with OFC gold plated ring arranged face-to-face.</a:t>
            </a:r>
            <a:endParaRPr lang="en-US" sz="2000" b="0" strike="noStrike" spc="-1" dirty="0">
              <a:solidFill>
                <a:srgbClr val="000000"/>
              </a:solidFill>
              <a:latin typeface="Arial"/>
            </a:endParaRPr>
          </a:p>
        </p:txBody>
      </p:sp>
      <p:sp>
        <p:nvSpPr>
          <p:cNvPr id="238" name="テキスト ボックス 15"/>
          <p:cNvSpPr/>
          <p:nvPr/>
        </p:nvSpPr>
        <p:spPr>
          <a:xfrm>
            <a:off x="718560" y="5444280"/>
            <a:ext cx="476784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2000" b="0" strike="noStrike" spc="-1" dirty="0">
                <a:solidFill>
                  <a:schemeClr val="dk1"/>
                </a:solidFill>
                <a:latin typeface="游ゴシック Medium"/>
                <a:ea typeface="游ゴシック Medium"/>
              </a:rPr>
              <a:t>Sound emitted by dynamic driver and BA from backside are absorbed.</a:t>
            </a:r>
            <a:endParaRPr lang="en-US" sz="2000" b="0" strike="noStrike" spc="-1" dirty="0">
              <a:solidFill>
                <a:srgbClr val="000000"/>
              </a:solidFill>
              <a:latin typeface="Arial"/>
            </a:endParaRPr>
          </a:p>
        </p:txBody>
      </p:sp>
      <p:sp>
        <p:nvSpPr>
          <p:cNvPr id="239" name="テキスト ボックス 16"/>
          <p:cNvSpPr/>
          <p:nvPr/>
        </p:nvSpPr>
        <p:spPr>
          <a:xfrm>
            <a:off x="716786" y="3403800"/>
            <a:ext cx="4428720" cy="395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dirty="0">
                <a:solidFill>
                  <a:schemeClr val="dk1"/>
                </a:solidFill>
                <a:latin typeface="游ゴシック Medium"/>
                <a:ea typeface="游ゴシック Medium"/>
              </a:rPr>
              <a:t>High range driver is near to the port.</a:t>
            </a:r>
            <a:endParaRPr lang="en-US" sz="2000" b="0" strike="noStrike" spc="-1" dirty="0">
              <a:solidFill>
                <a:srgbClr val="000000"/>
              </a:solidFill>
              <a:latin typeface="Arial"/>
            </a:endParaRPr>
          </a:p>
        </p:txBody>
      </p:sp>
      <p:grpSp>
        <p:nvGrpSpPr>
          <p:cNvPr id="240" name="グループ化 1"/>
          <p:cNvGrpSpPr/>
          <p:nvPr/>
        </p:nvGrpSpPr>
        <p:grpSpPr>
          <a:xfrm>
            <a:off x="5398200" y="1300680"/>
            <a:ext cx="6539400" cy="5556240"/>
            <a:chOff x="5398200" y="1300680"/>
            <a:chExt cx="6539400" cy="5556240"/>
          </a:xfrm>
        </p:grpSpPr>
        <p:grpSp>
          <p:nvGrpSpPr>
            <p:cNvPr id="241" name="グループ化 19"/>
            <p:cNvGrpSpPr/>
            <p:nvPr/>
          </p:nvGrpSpPr>
          <p:grpSpPr>
            <a:xfrm>
              <a:off x="5398200" y="3148560"/>
              <a:ext cx="3511440" cy="3708360"/>
              <a:chOff x="5398200" y="3148560"/>
              <a:chExt cx="3511440" cy="3708360"/>
            </a:xfrm>
          </p:grpSpPr>
          <p:pic>
            <p:nvPicPr>
              <p:cNvPr id="242" name="図 11"/>
              <p:cNvPicPr/>
              <p:nvPr/>
            </p:nvPicPr>
            <p:blipFill>
              <a:blip r:embed="rId3" cstate="hqprint">
                <a:extLst>
                  <a:ext uri="{28A0092B-C50C-407E-A947-70E740481C1C}">
                    <a14:useLocalDpi xmlns:a14="http://schemas.microsoft.com/office/drawing/2010/main"/>
                  </a:ext>
                </a:extLst>
              </a:blip>
              <a:srcRect/>
              <a:stretch/>
            </p:blipFill>
            <p:spPr>
              <a:xfrm>
                <a:off x="5398200" y="3148560"/>
                <a:ext cx="3162600" cy="3353400"/>
              </a:xfrm>
              <a:prstGeom prst="rect">
                <a:avLst/>
              </a:prstGeom>
              <a:ln w="0">
                <a:noFill/>
              </a:ln>
              <a:effectLst>
                <a:softEdge rad="63360"/>
              </a:effectLst>
            </p:spPr>
          </p:pic>
          <p:sp>
            <p:nvSpPr>
              <p:cNvPr id="243" name="正方形/長方形 18"/>
              <p:cNvSpPr/>
              <p:nvPr/>
            </p:nvSpPr>
            <p:spPr>
              <a:xfrm rot="18993600">
                <a:off x="7881840" y="6075000"/>
                <a:ext cx="986040" cy="51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grpSp>
        <p:pic>
          <p:nvPicPr>
            <p:cNvPr id="244" name="図 22"/>
            <p:cNvPicPr/>
            <p:nvPr/>
          </p:nvPicPr>
          <p:blipFill>
            <a:blip r:embed="rId4" cstate="hqprint">
              <a:extLst>
                <a:ext uri="{28A0092B-C50C-407E-A947-70E740481C1C}">
                  <a14:useLocalDpi xmlns:a14="http://schemas.microsoft.com/office/drawing/2010/main"/>
                </a:ext>
              </a:extLst>
            </a:blip>
            <a:srcRect/>
            <a:stretch/>
          </p:blipFill>
          <p:spPr>
            <a:xfrm>
              <a:off x="8467920" y="1300680"/>
              <a:ext cx="3097800" cy="3681720"/>
            </a:xfrm>
            <a:prstGeom prst="rect">
              <a:avLst/>
            </a:prstGeom>
            <a:ln w="0">
              <a:noFill/>
            </a:ln>
            <a:effectLst>
              <a:softEdge rad="63360"/>
            </a:effectLst>
          </p:spPr>
        </p:pic>
        <p:cxnSp>
          <p:nvCxnSpPr>
            <p:cNvPr id="245" name="直線コネクタ 24"/>
            <p:cNvCxnSpPr/>
            <p:nvPr/>
          </p:nvCxnSpPr>
          <p:spPr>
            <a:xfrm flipV="1">
              <a:off x="10172880" y="4371480"/>
              <a:ext cx="1080" cy="1060560"/>
            </a:xfrm>
            <a:prstGeom prst="straightConnector1">
              <a:avLst/>
            </a:prstGeom>
            <a:ln w="28575">
              <a:solidFill>
                <a:srgbClr val="BF9000"/>
              </a:solidFill>
              <a:round/>
            </a:ln>
          </p:spPr>
        </p:cxnSp>
        <p:sp>
          <p:nvSpPr>
            <p:cNvPr id="246" name="テキスト ボックス 25"/>
            <p:cNvSpPr/>
            <p:nvPr/>
          </p:nvSpPr>
          <p:spPr>
            <a:xfrm>
              <a:off x="9819720" y="5513040"/>
              <a:ext cx="96120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Driver</a:t>
              </a:r>
              <a:endParaRPr lang="en-US" sz="2000" b="0" strike="noStrike" spc="-1">
                <a:solidFill>
                  <a:srgbClr val="000000"/>
                </a:solidFill>
                <a:latin typeface="Arial"/>
              </a:endParaRPr>
            </a:p>
            <a:p>
              <a:pPr algn="ctr" defTabSz="914400">
                <a:lnSpc>
                  <a:spcPct val="100000"/>
                </a:lnSpc>
              </a:pPr>
              <a:r>
                <a:rPr lang="en-US" sz="2000" b="0" strike="noStrike" spc="-1">
                  <a:solidFill>
                    <a:schemeClr val="dk1"/>
                  </a:solidFill>
                  <a:latin typeface="游ゴシック Medium"/>
                  <a:ea typeface="游ゴシック Medium"/>
                </a:rPr>
                <a:t>Holder</a:t>
              </a:r>
              <a:endParaRPr lang="en-US" sz="2000" b="0" strike="noStrike" spc="-1">
                <a:solidFill>
                  <a:srgbClr val="000000"/>
                </a:solidFill>
                <a:latin typeface="Arial"/>
              </a:endParaRPr>
            </a:p>
          </p:txBody>
        </p:sp>
        <p:cxnSp>
          <p:nvCxnSpPr>
            <p:cNvPr id="247" name="直線コネクタ 26"/>
            <p:cNvCxnSpPr/>
            <p:nvPr/>
          </p:nvCxnSpPr>
          <p:spPr>
            <a:xfrm flipV="1">
              <a:off x="11455200" y="4227120"/>
              <a:ext cx="1080" cy="1204920"/>
            </a:xfrm>
            <a:prstGeom prst="straightConnector1">
              <a:avLst/>
            </a:prstGeom>
            <a:ln w="28575">
              <a:solidFill>
                <a:srgbClr val="BF9000"/>
              </a:solidFill>
              <a:round/>
            </a:ln>
          </p:spPr>
        </p:cxnSp>
        <p:cxnSp>
          <p:nvCxnSpPr>
            <p:cNvPr id="248" name="直線コネクタ 27"/>
            <p:cNvCxnSpPr/>
            <p:nvPr/>
          </p:nvCxnSpPr>
          <p:spPr>
            <a:xfrm flipH="1" flipV="1">
              <a:off x="10984680" y="3882960"/>
              <a:ext cx="471600" cy="345240"/>
            </a:xfrm>
            <a:prstGeom prst="straightConnector1">
              <a:avLst/>
            </a:prstGeom>
            <a:ln w="28575">
              <a:solidFill>
                <a:srgbClr val="BF9000"/>
              </a:solidFill>
              <a:round/>
            </a:ln>
          </p:spPr>
        </p:cxnSp>
        <p:sp>
          <p:nvSpPr>
            <p:cNvPr id="249" name="テキスト ボックス 31"/>
            <p:cNvSpPr/>
            <p:nvPr/>
          </p:nvSpPr>
          <p:spPr>
            <a:xfrm>
              <a:off x="10972440" y="5513040"/>
              <a:ext cx="96516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a:solidFill>
                    <a:schemeClr val="dk1"/>
                  </a:solidFill>
                  <a:latin typeface="游ゴシック Medium"/>
                  <a:ea typeface="游ゴシック Medium"/>
                </a:rPr>
                <a:t>MEMS</a:t>
              </a:r>
              <a:endParaRPr lang="en-US" sz="2000" b="0" strike="noStrike" spc="-1">
                <a:solidFill>
                  <a:srgbClr val="000000"/>
                </a:solidFill>
                <a:latin typeface="Arial"/>
              </a:endParaRPr>
            </a:p>
          </p:txBody>
        </p:sp>
        <p:sp>
          <p:nvSpPr>
            <p:cNvPr id="250" name="テキスト ボックス 34"/>
            <p:cNvSpPr/>
            <p:nvPr/>
          </p:nvSpPr>
          <p:spPr>
            <a:xfrm>
              <a:off x="5670360" y="1962720"/>
              <a:ext cx="258732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dirty="0">
                  <a:solidFill>
                    <a:schemeClr val="dk1"/>
                  </a:solidFill>
                  <a:latin typeface="游ゴシック Medium"/>
                  <a:ea typeface="游ゴシック Medium"/>
                </a:rPr>
                <a:t>OFC gold plated ring</a:t>
              </a:r>
              <a:endParaRPr lang="en-US" sz="2000" b="0" strike="noStrike" spc="-1" dirty="0">
                <a:solidFill>
                  <a:srgbClr val="000000"/>
                </a:solidFill>
                <a:latin typeface="Arial"/>
              </a:endParaRPr>
            </a:p>
            <a:p>
              <a:pPr defTabSz="914400">
                <a:lnSpc>
                  <a:spcPct val="100000"/>
                </a:lnSpc>
              </a:pPr>
              <a:r>
                <a:rPr lang="en-US" sz="2000" b="0" strike="noStrike" spc="-1" dirty="0">
                  <a:solidFill>
                    <a:schemeClr val="dk1"/>
                  </a:solidFill>
                  <a:latin typeface="游ゴシック Medium"/>
                  <a:ea typeface="游ゴシック Medium"/>
                </a:rPr>
                <a:t>and dynamic driver</a:t>
              </a:r>
              <a:endParaRPr lang="en-US" sz="2000" b="0" strike="noStrike" spc="-1" dirty="0">
                <a:solidFill>
                  <a:srgbClr val="000000"/>
                </a:solidFill>
                <a:latin typeface="Arial"/>
              </a:endParaRPr>
            </a:p>
          </p:txBody>
        </p:sp>
        <p:cxnSp>
          <p:nvCxnSpPr>
            <p:cNvPr id="251" name="直線コネクタ 35"/>
            <p:cNvCxnSpPr/>
            <p:nvPr/>
          </p:nvCxnSpPr>
          <p:spPr>
            <a:xfrm flipV="1">
              <a:off x="7417800" y="3658320"/>
              <a:ext cx="614520" cy="450000"/>
            </a:xfrm>
            <a:prstGeom prst="straightConnector1">
              <a:avLst/>
            </a:prstGeom>
            <a:ln w="28575">
              <a:solidFill>
                <a:srgbClr val="BF9000"/>
              </a:solidFill>
              <a:round/>
            </a:ln>
          </p:spPr>
        </p:cxnSp>
        <p:cxnSp>
          <p:nvCxnSpPr>
            <p:cNvPr id="252" name="直線コネクタ 36"/>
            <p:cNvCxnSpPr/>
            <p:nvPr/>
          </p:nvCxnSpPr>
          <p:spPr>
            <a:xfrm flipV="1">
              <a:off x="8031240" y="2687760"/>
              <a:ext cx="1080" cy="971640"/>
            </a:xfrm>
            <a:prstGeom prst="straightConnector1">
              <a:avLst/>
            </a:prstGeom>
            <a:ln w="28575">
              <a:solidFill>
                <a:srgbClr val="BF9000"/>
              </a:solidFill>
              <a:round/>
            </a:ln>
          </p:spPr>
        </p:cxnSp>
        <p:cxnSp>
          <p:nvCxnSpPr>
            <p:cNvPr id="253" name="直線コネクタ 40"/>
            <p:cNvCxnSpPr/>
            <p:nvPr/>
          </p:nvCxnSpPr>
          <p:spPr>
            <a:xfrm flipH="1" flipV="1">
              <a:off x="8254800" y="4638600"/>
              <a:ext cx="614880" cy="449640"/>
            </a:xfrm>
            <a:prstGeom prst="straightConnector1">
              <a:avLst/>
            </a:prstGeom>
            <a:ln w="28575">
              <a:solidFill>
                <a:srgbClr val="BF9000"/>
              </a:solidFill>
              <a:round/>
            </a:ln>
          </p:spPr>
        </p:cxnSp>
        <p:sp>
          <p:nvSpPr>
            <p:cNvPr id="254" name="テキスト ボックス 43"/>
            <p:cNvSpPr/>
            <p:nvPr/>
          </p:nvSpPr>
          <p:spPr>
            <a:xfrm>
              <a:off x="8245440" y="5513040"/>
              <a:ext cx="123732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a:solidFill>
                    <a:schemeClr val="dk1"/>
                  </a:solidFill>
                  <a:latin typeface="游ゴシック Medium"/>
                  <a:ea typeface="游ゴシック Medium"/>
                </a:rPr>
                <a:t>Absorber</a:t>
              </a:r>
              <a:endParaRPr lang="en-US" sz="2000" b="0" strike="noStrike" spc="-1">
                <a:solidFill>
                  <a:srgbClr val="000000"/>
                </a:solidFill>
                <a:latin typeface="Arial"/>
              </a:endParaRPr>
            </a:p>
          </p:txBody>
        </p:sp>
        <p:cxnSp>
          <p:nvCxnSpPr>
            <p:cNvPr id="255" name="直線コネクタ 46"/>
            <p:cNvCxnSpPr/>
            <p:nvPr/>
          </p:nvCxnSpPr>
          <p:spPr>
            <a:xfrm flipV="1">
              <a:off x="8864280" y="5087160"/>
              <a:ext cx="1080" cy="344880"/>
            </a:xfrm>
            <a:prstGeom prst="straightConnector1">
              <a:avLst/>
            </a:prstGeom>
            <a:ln w="28575">
              <a:solidFill>
                <a:srgbClr val="BF9000"/>
              </a:solidFill>
              <a:round/>
            </a:ln>
          </p:spPr>
        </p:cxnSp>
        <p:cxnSp>
          <p:nvCxnSpPr>
            <p:cNvPr id="256" name="直線コネクタ 28"/>
            <p:cNvCxnSpPr/>
            <p:nvPr/>
          </p:nvCxnSpPr>
          <p:spPr>
            <a:xfrm flipH="1" flipV="1">
              <a:off x="7178400" y="5927040"/>
              <a:ext cx="614520" cy="450000"/>
            </a:xfrm>
            <a:prstGeom prst="straightConnector1">
              <a:avLst/>
            </a:prstGeom>
            <a:ln w="28575">
              <a:solidFill>
                <a:srgbClr val="BF9000"/>
              </a:solidFill>
              <a:round/>
            </a:ln>
          </p:spPr>
        </p:cxnSp>
        <p:sp>
          <p:nvSpPr>
            <p:cNvPr id="257" name="テキスト ボックス 29"/>
            <p:cNvSpPr/>
            <p:nvPr/>
          </p:nvSpPr>
          <p:spPr>
            <a:xfrm>
              <a:off x="7851960" y="6231600"/>
              <a:ext cx="51732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a:solidFill>
                    <a:schemeClr val="dk1"/>
                  </a:solidFill>
                  <a:latin typeface="游ゴシック Medium"/>
                  <a:ea typeface="游ゴシック Medium"/>
                </a:rPr>
                <a:t>BA</a:t>
              </a:r>
              <a:endParaRPr lang="en-US" sz="2000" b="0" strike="noStrike" spc="-1">
                <a:solidFill>
                  <a:srgbClr val="000000"/>
                </a:solidFill>
                <a:latin typeface="Arial"/>
              </a:endParaRPr>
            </a:p>
          </p:txBody>
        </p:sp>
      </p:grpSp>
      <p:sp>
        <p:nvSpPr>
          <p:cNvPr id="3" name="PlaceHolder 2"/>
          <p:cNvSpPr>
            <a:spLocks noGrp="1"/>
          </p:cNvSpPr>
          <p:nvPr>
            <p:ph type="sldNum" idx="4"/>
          </p:nvPr>
        </p:nvSpPr>
        <p:spPr/>
        <p:txBody>
          <a:bodyPr/>
          <a:lstStyle/>
          <a:p>
            <a:fld id="{E48D20E8-F243-4A55-B99D-818D069DF8BA}" type="slidenum">
              <a:rPr/>
              <a:t>12</a:t>
            </a:fld>
            <a:endParaRPr/>
          </a:p>
        </p:txBody>
      </p:sp>
      <p:sp>
        <p:nvSpPr>
          <p:cNvPr id="2" name="テキスト ボックス 4">
            <a:extLst>
              <a:ext uri="{FF2B5EF4-FFF2-40B4-BE49-F238E27FC236}">
                <a16:creationId xmlns:a16="http://schemas.microsoft.com/office/drawing/2014/main" id="{0191071B-FFF5-EE39-7D91-8950D8A8A8BF}"/>
              </a:ext>
            </a:extLst>
          </p:cNvPr>
          <p:cNvSpPr/>
          <p:nvPr/>
        </p:nvSpPr>
        <p:spPr>
          <a:xfrm>
            <a:off x="350640" y="1292760"/>
            <a:ext cx="4856179"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altLang="ja-JP" sz="2000" b="0" strike="noStrike" spc="-1" dirty="0">
                <a:solidFill>
                  <a:schemeClr val="dk1"/>
                </a:solidFill>
                <a:latin typeface="游ゴシック Medium"/>
                <a:ea typeface="游ゴシック Medium"/>
              </a:rPr>
              <a:t>Layout for Perfect Frequency Response</a:t>
            </a:r>
            <a:endParaRPr lang="en-US" altLang="ja-JP" sz="20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Dedicated Portable Amplifier</a:t>
            </a:r>
            <a:endParaRPr lang="en-US" sz="2400" b="0" strike="noStrike" spc="-1">
              <a:solidFill>
                <a:srgbClr val="000000"/>
              </a:solidFill>
              <a:latin typeface="Arial"/>
            </a:endParaRPr>
          </a:p>
        </p:txBody>
      </p:sp>
      <p:sp>
        <p:nvSpPr>
          <p:cNvPr id="259" name="PlaceHolder 2"/>
          <p:cNvSpPr>
            <a:spLocks noGrp="1"/>
          </p:cNvSpPr>
          <p:nvPr>
            <p:ph type="sldNum" idx="9"/>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游ゴシック Medium"/>
              </a:defRPr>
            </a:lvl1pPr>
          </a:lstStyle>
          <a:p>
            <a:pPr indent="0" algn="r" defTabSz="914400">
              <a:lnSpc>
                <a:spcPct val="100000"/>
              </a:lnSpc>
              <a:buNone/>
              <a:tabLst>
                <a:tab pos="0" algn="l"/>
              </a:tabLst>
            </a:pPr>
            <a:fld id="{6ED52E72-9F80-4F11-AD11-9622ABE2185B}" type="slidenum">
              <a:rPr lang="en-US" sz="1400" b="1" strike="noStrike" spc="-1">
                <a:solidFill>
                  <a:schemeClr val="dk1">
                    <a:tint val="75000"/>
                  </a:schemeClr>
                </a:solidFill>
                <a:latin typeface="游ゴシック Medium"/>
                <a:ea typeface="游ゴシック Medium"/>
              </a:rPr>
              <a:t>13</a:t>
            </a:fld>
            <a:endParaRPr lang="en-US" sz="1400" b="0" strike="noStrike" spc="-1">
              <a:solidFill>
                <a:srgbClr val="000000"/>
              </a:solidFill>
              <a:latin typeface="Times New Roman"/>
            </a:endParaRPr>
          </a:p>
        </p:txBody>
      </p:sp>
      <p:sp>
        <p:nvSpPr>
          <p:cNvPr id="260" name="テキスト ボックス 20"/>
          <p:cNvSpPr/>
          <p:nvPr/>
        </p:nvSpPr>
        <p:spPr>
          <a:xfrm>
            <a:off x="228600" y="4824720"/>
            <a:ext cx="6044040" cy="1361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ts val="2001"/>
              </a:lnSpc>
            </a:pPr>
            <a:r>
              <a:rPr lang="en-US" sz="2000" b="0" strike="noStrike" spc="-1">
                <a:solidFill>
                  <a:schemeClr val="dk1"/>
                </a:solidFill>
                <a:latin typeface="游ゴシック Medium"/>
                <a:ea typeface="游ゴシック Medium"/>
              </a:rPr>
              <a:t>Forged carbon and Aluminum machined top cover.</a:t>
            </a:r>
            <a:endParaRPr lang="en-US" sz="2000" b="0" strike="noStrike" spc="-1">
              <a:solidFill>
                <a:srgbClr val="000000"/>
              </a:solidFill>
              <a:latin typeface="Arial"/>
            </a:endParaRPr>
          </a:p>
          <a:p>
            <a:pPr defTabSz="914400">
              <a:lnSpc>
                <a:spcPts val="2001"/>
              </a:lnSpc>
            </a:pPr>
            <a:endParaRPr lang="en-US" sz="2000" b="0" strike="noStrike" spc="-1">
              <a:solidFill>
                <a:srgbClr val="000000"/>
              </a:solidFill>
              <a:latin typeface="Arial"/>
            </a:endParaRPr>
          </a:p>
          <a:p>
            <a:pPr defTabSz="914400">
              <a:lnSpc>
                <a:spcPts val="2001"/>
              </a:lnSpc>
            </a:pPr>
            <a:r>
              <a:rPr lang="en-US" sz="2000" b="0" strike="noStrike" spc="-1">
                <a:solidFill>
                  <a:schemeClr val="dk1"/>
                </a:solidFill>
                <a:latin typeface="游ゴシック Medium"/>
                <a:ea typeface="游ゴシック Medium"/>
              </a:rPr>
              <a:t>Chassis assembled by 3 parts and volume knob.</a:t>
            </a:r>
            <a:endParaRPr lang="en-US" sz="2000" b="0" strike="noStrike" spc="-1">
              <a:solidFill>
                <a:srgbClr val="000000"/>
              </a:solidFill>
              <a:latin typeface="Arial"/>
            </a:endParaRPr>
          </a:p>
          <a:p>
            <a:pPr defTabSz="914400">
              <a:lnSpc>
                <a:spcPts val="2001"/>
              </a:lnSpc>
            </a:pPr>
            <a:endParaRPr lang="en-US" sz="2000" b="0" strike="noStrike" spc="-1">
              <a:solidFill>
                <a:srgbClr val="000000"/>
              </a:solidFill>
              <a:latin typeface="Arial"/>
            </a:endParaRPr>
          </a:p>
          <a:p>
            <a:pPr defTabSz="914400">
              <a:lnSpc>
                <a:spcPts val="2001"/>
              </a:lnSpc>
            </a:pPr>
            <a:r>
              <a:rPr lang="en-US" sz="2000" b="0" strike="noStrike" spc="-1">
                <a:solidFill>
                  <a:schemeClr val="dk1"/>
                </a:solidFill>
                <a:latin typeface="游ゴシック Medium"/>
                <a:ea typeface="游ゴシック Medium"/>
              </a:rPr>
              <a:t>Miss-operation prevention arrangement. </a:t>
            </a:r>
            <a:endParaRPr lang="en-US" sz="2000" b="0" strike="noStrike" spc="-1">
              <a:solidFill>
                <a:srgbClr val="000000"/>
              </a:solidFill>
              <a:latin typeface="Arial"/>
            </a:endParaRPr>
          </a:p>
        </p:txBody>
      </p:sp>
      <p:sp>
        <p:nvSpPr>
          <p:cNvPr id="261" name="テキスト ボックス 21"/>
          <p:cNvSpPr/>
          <p:nvPr/>
        </p:nvSpPr>
        <p:spPr>
          <a:xfrm>
            <a:off x="6335280" y="4824720"/>
            <a:ext cx="5734800" cy="1615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ts val="2001"/>
              </a:lnSpc>
            </a:pPr>
            <a:r>
              <a:rPr lang="en-US" sz="2000" b="0" strike="noStrike" spc="-1">
                <a:solidFill>
                  <a:schemeClr val="dk1"/>
                </a:solidFill>
                <a:latin typeface="游ゴシック Medium"/>
                <a:ea typeface="游ゴシック Medium"/>
              </a:rPr>
              <a:t>Main PCB are stacked.</a:t>
            </a:r>
            <a:endParaRPr lang="en-US" sz="2000" b="0" strike="noStrike" spc="-1">
              <a:solidFill>
                <a:srgbClr val="000000"/>
              </a:solidFill>
              <a:latin typeface="Arial"/>
            </a:endParaRPr>
          </a:p>
          <a:p>
            <a:pPr defTabSz="914400">
              <a:lnSpc>
                <a:spcPts val="2001"/>
              </a:lnSpc>
            </a:pPr>
            <a:endParaRPr lang="en-US" sz="2000" b="0" strike="noStrike" spc="-1">
              <a:solidFill>
                <a:srgbClr val="000000"/>
              </a:solidFill>
              <a:latin typeface="Arial"/>
            </a:endParaRPr>
          </a:p>
          <a:p>
            <a:pPr defTabSz="914400">
              <a:lnSpc>
                <a:spcPts val="2001"/>
              </a:lnSpc>
            </a:pPr>
            <a:r>
              <a:rPr lang="en-US" sz="2000" b="0" strike="noStrike" spc="-1">
                <a:solidFill>
                  <a:schemeClr val="dk1"/>
                </a:solidFill>
                <a:latin typeface="游ゴシック Medium"/>
                <a:ea typeface="游ゴシック Medium"/>
              </a:rPr>
              <a:t>Terminal PCB and Main PCB connected by </a:t>
            </a:r>
            <a:endParaRPr lang="en-US" sz="2000" b="0" strike="noStrike" spc="-1">
              <a:solidFill>
                <a:srgbClr val="000000"/>
              </a:solidFill>
              <a:latin typeface="Arial"/>
            </a:endParaRPr>
          </a:p>
          <a:p>
            <a:pPr defTabSz="914400">
              <a:lnSpc>
                <a:spcPts val="2001"/>
              </a:lnSpc>
            </a:pPr>
            <a:r>
              <a:rPr lang="en-US" sz="2000" b="0" strike="noStrike" spc="-1">
                <a:solidFill>
                  <a:schemeClr val="dk1"/>
                </a:solidFill>
                <a:latin typeface="游ゴシック Medium"/>
                <a:ea typeface="游ゴシック Medium"/>
              </a:rPr>
              <a:t>pure silver cable</a:t>
            </a:r>
            <a:endParaRPr lang="en-US" sz="2000" b="0" strike="noStrike" spc="-1">
              <a:solidFill>
                <a:srgbClr val="000000"/>
              </a:solidFill>
              <a:latin typeface="Arial"/>
            </a:endParaRPr>
          </a:p>
          <a:p>
            <a:pPr defTabSz="914400">
              <a:lnSpc>
                <a:spcPts val="2001"/>
              </a:lnSpc>
            </a:pPr>
            <a:endParaRPr lang="en-US" sz="2000" b="0" strike="noStrike" spc="-1">
              <a:solidFill>
                <a:srgbClr val="000000"/>
              </a:solidFill>
              <a:latin typeface="Arial"/>
            </a:endParaRPr>
          </a:p>
          <a:p>
            <a:pPr defTabSz="914400">
              <a:lnSpc>
                <a:spcPts val="2001"/>
              </a:lnSpc>
            </a:pPr>
            <a:r>
              <a:rPr lang="en-US" sz="2000" b="0" strike="noStrike" spc="-1">
                <a:solidFill>
                  <a:schemeClr val="dk1"/>
                </a:solidFill>
                <a:latin typeface="游ゴシック Medium"/>
                <a:ea typeface="游ゴシック Medium"/>
              </a:rPr>
              <a:t>L/R Separated heat-sinks are also shield case. </a:t>
            </a:r>
            <a:endParaRPr lang="en-US" sz="2000" b="0" strike="noStrike" spc="-1">
              <a:solidFill>
                <a:srgbClr val="000000"/>
              </a:solidFill>
              <a:latin typeface="Arial"/>
            </a:endParaRPr>
          </a:p>
        </p:txBody>
      </p:sp>
      <p:grpSp>
        <p:nvGrpSpPr>
          <p:cNvPr id="262" name="グループ化 4"/>
          <p:cNvGrpSpPr/>
          <p:nvPr/>
        </p:nvGrpSpPr>
        <p:grpSpPr>
          <a:xfrm>
            <a:off x="643320" y="1231200"/>
            <a:ext cx="10364040" cy="3291840"/>
            <a:chOff x="643320" y="1231200"/>
            <a:chExt cx="10364040" cy="3291840"/>
          </a:xfrm>
        </p:grpSpPr>
        <p:pic>
          <p:nvPicPr>
            <p:cNvPr id="263" name="図 28"/>
            <p:cNvPicPr/>
            <p:nvPr/>
          </p:nvPicPr>
          <p:blipFill>
            <a:blip r:embed="rId3" cstate="hqprint">
              <a:extLst>
                <a:ext uri="{28A0092B-C50C-407E-A947-70E740481C1C}">
                  <a14:useLocalDpi xmlns:a14="http://schemas.microsoft.com/office/drawing/2010/main"/>
                </a:ext>
              </a:extLst>
            </a:blip>
            <a:srcRect/>
            <a:stretch/>
          </p:blipFill>
          <p:spPr>
            <a:xfrm>
              <a:off x="643320" y="1231200"/>
              <a:ext cx="4327920" cy="3290760"/>
            </a:xfrm>
            <a:prstGeom prst="rect">
              <a:avLst/>
            </a:prstGeom>
            <a:ln w="0">
              <a:noFill/>
            </a:ln>
          </p:spPr>
        </p:pic>
        <p:pic>
          <p:nvPicPr>
            <p:cNvPr id="264" name="図 30"/>
            <p:cNvPicPr/>
            <p:nvPr/>
          </p:nvPicPr>
          <p:blipFill>
            <a:blip r:embed="rId4" cstate="hqprint">
              <a:extLst>
                <a:ext uri="{28A0092B-C50C-407E-A947-70E740481C1C}">
                  <a14:useLocalDpi xmlns:a14="http://schemas.microsoft.com/office/drawing/2010/main"/>
                </a:ext>
              </a:extLst>
            </a:blip>
            <a:srcRect/>
            <a:stretch/>
          </p:blipFill>
          <p:spPr>
            <a:xfrm>
              <a:off x="6459840" y="1231200"/>
              <a:ext cx="4547520" cy="329184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50688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Dedicated Portable Amplifier</a:t>
            </a:r>
            <a:endParaRPr lang="en-US" sz="2400" b="0" strike="noStrike" spc="-1">
              <a:solidFill>
                <a:srgbClr val="000000"/>
              </a:solidFill>
              <a:latin typeface="Arial"/>
            </a:endParaRPr>
          </a:p>
        </p:txBody>
      </p:sp>
      <p:sp>
        <p:nvSpPr>
          <p:cNvPr id="266" name="PlaceHolder 2"/>
          <p:cNvSpPr>
            <a:spLocks noGrp="1"/>
          </p:cNvSpPr>
          <p:nvPr>
            <p:ph type="sldNum" idx="10"/>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游ゴシック Medium"/>
              </a:defRPr>
            </a:lvl1pPr>
          </a:lstStyle>
          <a:p>
            <a:pPr indent="0" algn="r" defTabSz="914400">
              <a:lnSpc>
                <a:spcPct val="100000"/>
              </a:lnSpc>
              <a:buNone/>
              <a:tabLst>
                <a:tab pos="0" algn="l"/>
              </a:tabLst>
            </a:pPr>
            <a:fld id="{1DC2EB83-E8FB-4F00-AFEF-66E3B8A6D48B}" type="slidenum">
              <a:rPr lang="en-US" sz="1400" b="1" strike="noStrike" spc="-1">
                <a:solidFill>
                  <a:schemeClr val="dk1">
                    <a:tint val="75000"/>
                  </a:schemeClr>
                </a:solidFill>
                <a:latin typeface="游ゴシック Medium"/>
                <a:ea typeface="游ゴシック Medium"/>
              </a:rPr>
              <a:t>14</a:t>
            </a:fld>
            <a:endParaRPr lang="en-US" sz="1400" b="0" strike="noStrike" spc="-1">
              <a:solidFill>
                <a:srgbClr val="000000"/>
              </a:solidFill>
              <a:latin typeface="Times New Roman"/>
            </a:endParaRPr>
          </a:p>
        </p:txBody>
      </p:sp>
      <p:grpSp>
        <p:nvGrpSpPr>
          <p:cNvPr id="267" name="グループ化 8"/>
          <p:cNvGrpSpPr/>
          <p:nvPr/>
        </p:nvGrpSpPr>
        <p:grpSpPr>
          <a:xfrm>
            <a:off x="1114200" y="1167480"/>
            <a:ext cx="10093320" cy="5244840"/>
            <a:chOff x="1114200" y="1167480"/>
            <a:chExt cx="10093320" cy="5244840"/>
          </a:xfrm>
        </p:grpSpPr>
        <p:pic>
          <p:nvPicPr>
            <p:cNvPr id="268" name="図 5"/>
            <p:cNvPicPr/>
            <p:nvPr/>
          </p:nvPicPr>
          <p:blipFill>
            <a:blip r:embed="rId3"/>
            <a:stretch/>
          </p:blipFill>
          <p:spPr>
            <a:xfrm>
              <a:off x="1973160" y="4314600"/>
              <a:ext cx="2487600" cy="1117440"/>
            </a:xfrm>
            <a:prstGeom prst="rect">
              <a:avLst/>
            </a:prstGeom>
            <a:ln w="0">
              <a:noFill/>
            </a:ln>
          </p:spPr>
        </p:pic>
        <p:pic>
          <p:nvPicPr>
            <p:cNvPr id="269" name="図 7"/>
            <p:cNvPicPr/>
            <p:nvPr/>
          </p:nvPicPr>
          <p:blipFill>
            <a:blip r:embed="rId4"/>
            <a:stretch/>
          </p:blipFill>
          <p:spPr>
            <a:xfrm>
              <a:off x="1973160" y="1554120"/>
              <a:ext cx="2463840" cy="1097640"/>
            </a:xfrm>
            <a:prstGeom prst="rect">
              <a:avLst/>
            </a:prstGeom>
            <a:ln w="0">
              <a:noFill/>
            </a:ln>
          </p:spPr>
        </p:pic>
        <p:pic>
          <p:nvPicPr>
            <p:cNvPr id="270" name="図 9"/>
            <p:cNvPicPr/>
            <p:nvPr/>
          </p:nvPicPr>
          <p:blipFill>
            <a:blip r:embed="rId5"/>
            <a:stretch/>
          </p:blipFill>
          <p:spPr>
            <a:xfrm>
              <a:off x="6645600" y="1546200"/>
              <a:ext cx="3885840" cy="1105560"/>
            </a:xfrm>
            <a:prstGeom prst="rect">
              <a:avLst/>
            </a:prstGeom>
            <a:ln w="0">
              <a:noFill/>
            </a:ln>
          </p:spPr>
        </p:pic>
        <p:pic>
          <p:nvPicPr>
            <p:cNvPr id="271" name="図 11"/>
            <p:cNvPicPr/>
            <p:nvPr/>
          </p:nvPicPr>
          <p:blipFill>
            <a:blip r:embed="rId6"/>
            <a:stretch/>
          </p:blipFill>
          <p:spPr>
            <a:xfrm rot="5400000">
              <a:off x="7365600" y="2218320"/>
              <a:ext cx="2491200" cy="3929040"/>
            </a:xfrm>
            <a:prstGeom prst="rect">
              <a:avLst/>
            </a:prstGeom>
            <a:ln w="0">
              <a:noFill/>
            </a:ln>
          </p:spPr>
        </p:pic>
        <p:sp>
          <p:nvSpPr>
            <p:cNvPr id="272" name="テキスト ボックス 15"/>
            <p:cNvSpPr/>
            <p:nvPr/>
          </p:nvSpPr>
          <p:spPr>
            <a:xfrm>
              <a:off x="4130640" y="5712840"/>
              <a:ext cx="96660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3.5mm</a:t>
              </a:r>
              <a:endParaRPr lang="en-US" sz="2000" b="0" strike="noStrike" spc="-1">
                <a:solidFill>
                  <a:srgbClr val="000000"/>
                </a:solidFill>
                <a:latin typeface="Arial"/>
              </a:endParaRPr>
            </a:p>
            <a:p>
              <a:pPr algn="ctr" defTabSz="914400">
                <a:lnSpc>
                  <a:spcPct val="100000"/>
                </a:lnSpc>
              </a:pPr>
              <a:r>
                <a:rPr lang="en-US" sz="2000" b="0" strike="noStrike" spc="-1">
                  <a:solidFill>
                    <a:schemeClr val="dk1"/>
                  </a:solidFill>
                  <a:latin typeface="游ゴシック Medium"/>
                  <a:ea typeface="游ゴシック Medium"/>
                </a:rPr>
                <a:t>Input</a:t>
              </a:r>
              <a:endParaRPr lang="en-US" sz="2000" b="0" strike="noStrike" spc="-1">
                <a:solidFill>
                  <a:srgbClr val="000000"/>
                </a:solidFill>
                <a:latin typeface="Arial"/>
              </a:endParaRPr>
            </a:p>
          </p:txBody>
        </p:sp>
        <p:sp>
          <p:nvSpPr>
            <p:cNvPr id="273" name="テキスト ボックス 16"/>
            <p:cNvSpPr/>
            <p:nvPr/>
          </p:nvSpPr>
          <p:spPr>
            <a:xfrm>
              <a:off x="3025440" y="5712840"/>
              <a:ext cx="96660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4.4mm</a:t>
              </a:r>
              <a:endParaRPr lang="en-US" sz="2000" b="0" strike="noStrike" spc="-1">
                <a:solidFill>
                  <a:srgbClr val="000000"/>
                </a:solidFill>
                <a:latin typeface="Arial"/>
              </a:endParaRPr>
            </a:p>
            <a:p>
              <a:pPr algn="ctr" defTabSz="914400">
                <a:lnSpc>
                  <a:spcPct val="100000"/>
                </a:lnSpc>
              </a:pPr>
              <a:r>
                <a:rPr lang="en-US" sz="2000" b="0" strike="noStrike" spc="-1">
                  <a:solidFill>
                    <a:schemeClr val="dk1"/>
                  </a:solidFill>
                  <a:latin typeface="游ゴシック Medium"/>
                  <a:ea typeface="游ゴシック Medium"/>
                </a:rPr>
                <a:t>Input</a:t>
              </a:r>
              <a:endParaRPr lang="en-US" sz="2000" b="0" strike="noStrike" spc="-1">
                <a:solidFill>
                  <a:srgbClr val="000000"/>
                </a:solidFill>
                <a:latin typeface="Arial"/>
              </a:endParaRPr>
            </a:p>
          </p:txBody>
        </p:sp>
        <p:sp>
          <p:nvSpPr>
            <p:cNvPr id="274" name="テキスト ボックス 17"/>
            <p:cNvSpPr/>
            <p:nvPr/>
          </p:nvSpPr>
          <p:spPr>
            <a:xfrm>
              <a:off x="1114200" y="5709960"/>
              <a:ext cx="98568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Lch</a:t>
              </a:r>
              <a:endParaRPr lang="en-US" sz="2000" b="0" strike="noStrike" spc="-1">
                <a:solidFill>
                  <a:srgbClr val="000000"/>
                </a:solidFill>
                <a:latin typeface="Arial"/>
              </a:endParaRPr>
            </a:p>
            <a:p>
              <a:pPr algn="ctr" defTabSz="914400">
                <a:lnSpc>
                  <a:spcPct val="100000"/>
                </a:lnSpc>
              </a:pPr>
              <a:r>
                <a:rPr lang="en-US" sz="2000" b="0" strike="noStrike" spc="-1">
                  <a:solidFill>
                    <a:schemeClr val="dk1"/>
                  </a:solidFill>
                  <a:latin typeface="游ゴシック Medium"/>
                  <a:ea typeface="游ゴシック Medium"/>
                </a:rPr>
                <a:t>Output</a:t>
              </a:r>
              <a:endParaRPr lang="en-US" sz="2000" b="0" strike="noStrike" spc="-1">
                <a:solidFill>
                  <a:srgbClr val="000000"/>
                </a:solidFill>
                <a:latin typeface="Arial"/>
              </a:endParaRPr>
            </a:p>
          </p:txBody>
        </p:sp>
        <p:sp>
          <p:nvSpPr>
            <p:cNvPr id="275" name="テキスト ボックス 18"/>
            <p:cNvSpPr/>
            <p:nvPr/>
          </p:nvSpPr>
          <p:spPr>
            <a:xfrm>
              <a:off x="2098440" y="5712840"/>
              <a:ext cx="98568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Rch</a:t>
              </a:r>
              <a:endParaRPr lang="en-US" sz="2000" b="0" strike="noStrike" spc="-1">
                <a:solidFill>
                  <a:srgbClr val="000000"/>
                </a:solidFill>
                <a:latin typeface="Arial"/>
              </a:endParaRPr>
            </a:p>
            <a:p>
              <a:pPr algn="ctr" defTabSz="914400">
                <a:lnSpc>
                  <a:spcPct val="100000"/>
                </a:lnSpc>
              </a:pPr>
              <a:r>
                <a:rPr lang="en-US" sz="2000" b="0" strike="noStrike" spc="-1">
                  <a:solidFill>
                    <a:schemeClr val="dk1"/>
                  </a:solidFill>
                  <a:latin typeface="游ゴシック Medium"/>
                  <a:ea typeface="游ゴシック Medium"/>
                </a:rPr>
                <a:t>Output</a:t>
              </a:r>
              <a:endParaRPr lang="en-US" sz="2000" b="0" strike="noStrike" spc="-1">
                <a:solidFill>
                  <a:srgbClr val="000000"/>
                </a:solidFill>
                <a:latin typeface="Arial"/>
              </a:endParaRPr>
            </a:p>
          </p:txBody>
        </p:sp>
        <p:cxnSp>
          <p:nvCxnSpPr>
            <p:cNvPr id="276" name="直線コネクタ 20"/>
            <p:cNvCxnSpPr>
              <a:stCxn id="274" idx="0"/>
            </p:cNvCxnSpPr>
            <p:nvPr/>
          </p:nvCxnSpPr>
          <p:spPr>
            <a:xfrm flipV="1">
              <a:off x="1607040" y="4847400"/>
              <a:ext cx="881640" cy="862920"/>
            </a:xfrm>
            <a:prstGeom prst="straightConnector1">
              <a:avLst/>
            </a:prstGeom>
            <a:ln w="12700">
              <a:solidFill>
                <a:srgbClr val="3A3838"/>
              </a:solidFill>
              <a:round/>
            </a:ln>
          </p:spPr>
        </p:cxnSp>
        <p:cxnSp>
          <p:nvCxnSpPr>
            <p:cNvPr id="277" name="直線コネクタ 24"/>
            <p:cNvCxnSpPr>
              <a:stCxn id="275" idx="0"/>
            </p:cNvCxnSpPr>
            <p:nvPr/>
          </p:nvCxnSpPr>
          <p:spPr>
            <a:xfrm flipV="1">
              <a:off x="2591280" y="4847400"/>
              <a:ext cx="281520" cy="865800"/>
            </a:xfrm>
            <a:prstGeom prst="straightConnector1">
              <a:avLst/>
            </a:prstGeom>
            <a:ln w="12700">
              <a:solidFill>
                <a:srgbClr val="3A3838"/>
              </a:solidFill>
              <a:round/>
            </a:ln>
          </p:spPr>
        </p:cxnSp>
        <p:cxnSp>
          <p:nvCxnSpPr>
            <p:cNvPr id="278" name="直線コネクタ 27"/>
            <p:cNvCxnSpPr>
              <a:stCxn id="273" idx="0"/>
            </p:cNvCxnSpPr>
            <p:nvPr/>
          </p:nvCxnSpPr>
          <p:spPr>
            <a:xfrm flipH="1" flipV="1">
              <a:off x="3267000" y="4847400"/>
              <a:ext cx="241920" cy="865800"/>
            </a:xfrm>
            <a:prstGeom prst="straightConnector1">
              <a:avLst/>
            </a:prstGeom>
            <a:ln w="12700">
              <a:solidFill>
                <a:srgbClr val="3A3838"/>
              </a:solidFill>
              <a:round/>
            </a:ln>
          </p:spPr>
        </p:cxnSp>
        <p:cxnSp>
          <p:nvCxnSpPr>
            <p:cNvPr id="279" name="直線コネクタ 30"/>
            <p:cNvCxnSpPr>
              <a:stCxn id="272" idx="0"/>
            </p:cNvCxnSpPr>
            <p:nvPr/>
          </p:nvCxnSpPr>
          <p:spPr>
            <a:xfrm flipH="1" flipV="1">
              <a:off x="3557520" y="4847400"/>
              <a:ext cx="1056600" cy="865800"/>
            </a:xfrm>
            <a:prstGeom prst="straightConnector1">
              <a:avLst/>
            </a:prstGeom>
            <a:ln w="12700">
              <a:solidFill>
                <a:srgbClr val="3A3838"/>
              </a:solidFill>
              <a:round/>
            </a:ln>
          </p:spPr>
        </p:cxnSp>
        <p:cxnSp>
          <p:nvCxnSpPr>
            <p:cNvPr id="280" name="直線コネクタ 33"/>
            <p:cNvCxnSpPr/>
            <p:nvPr/>
          </p:nvCxnSpPr>
          <p:spPr>
            <a:xfrm flipV="1">
              <a:off x="3768840" y="2335680"/>
              <a:ext cx="1080" cy="631440"/>
            </a:xfrm>
            <a:prstGeom prst="straightConnector1">
              <a:avLst/>
            </a:prstGeom>
            <a:ln w="12700">
              <a:solidFill>
                <a:srgbClr val="3A3838"/>
              </a:solidFill>
              <a:round/>
            </a:ln>
          </p:spPr>
        </p:cxnSp>
        <p:cxnSp>
          <p:nvCxnSpPr>
            <p:cNvPr id="281" name="直線コネクタ 36"/>
            <p:cNvCxnSpPr/>
            <p:nvPr/>
          </p:nvCxnSpPr>
          <p:spPr>
            <a:xfrm flipV="1">
              <a:off x="7014240" y="5082120"/>
              <a:ext cx="1080" cy="631800"/>
            </a:xfrm>
            <a:prstGeom prst="straightConnector1">
              <a:avLst/>
            </a:prstGeom>
            <a:ln w="12700">
              <a:solidFill>
                <a:srgbClr val="3A3838"/>
              </a:solidFill>
              <a:round/>
            </a:ln>
          </p:spPr>
        </p:cxnSp>
        <p:cxnSp>
          <p:nvCxnSpPr>
            <p:cNvPr id="282" name="直線コネクタ 38"/>
            <p:cNvCxnSpPr/>
            <p:nvPr/>
          </p:nvCxnSpPr>
          <p:spPr>
            <a:xfrm flipV="1">
              <a:off x="2665080" y="2618640"/>
              <a:ext cx="1080" cy="314640"/>
            </a:xfrm>
            <a:prstGeom prst="straightConnector1">
              <a:avLst/>
            </a:prstGeom>
            <a:ln w="12700">
              <a:solidFill>
                <a:srgbClr val="3A3838"/>
              </a:solidFill>
              <a:round/>
            </a:ln>
          </p:spPr>
        </p:cxnSp>
        <p:sp>
          <p:nvSpPr>
            <p:cNvPr id="283" name="テキスト ボックス 41"/>
            <p:cNvSpPr/>
            <p:nvPr/>
          </p:nvSpPr>
          <p:spPr>
            <a:xfrm>
              <a:off x="1323000" y="2966400"/>
              <a:ext cx="182556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Ultrasuede®</a:t>
              </a:r>
              <a:endParaRPr lang="en-US" sz="2000" b="0" strike="noStrike" spc="-1">
                <a:solidFill>
                  <a:srgbClr val="000000"/>
                </a:solidFill>
                <a:latin typeface="Arial"/>
              </a:endParaRPr>
            </a:p>
            <a:p>
              <a:pPr algn="ctr" defTabSz="914400">
                <a:lnSpc>
                  <a:spcPct val="100000"/>
                </a:lnSpc>
              </a:pPr>
              <a:r>
                <a:rPr lang="en-US" sz="2000" b="0" strike="noStrike" spc="-1">
                  <a:solidFill>
                    <a:schemeClr val="dk1"/>
                  </a:solidFill>
                  <a:latin typeface="游ゴシック Medium"/>
                  <a:ea typeface="游ゴシック Medium"/>
                </a:rPr>
                <a:t>(Bottom Only)</a:t>
              </a:r>
              <a:endParaRPr lang="en-US" sz="2000" b="0" strike="noStrike" spc="-1">
                <a:solidFill>
                  <a:srgbClr val="000000"/>
                </a:solidFill>
                <a:latin typeface="Arial"/>
              </a:endParaRPr>
            </a:p>
          </p:txBody>
        </p:sp>
        <p:sp>
          <p:nvSpPr>
            <p:cNvPr id="284" name="テキスト ボックス 42"/>
            <p:cNvSpPr/>
            <p:nvPr/>
          </p:nvSpPr>
          <p:spPr>
            <a:xfrm>
              <a:off x="6115680" y="5712840"/>
              <a:ext cx="468432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Volume with Power Switch(Push-able)</a:t>
              </a:r>
              <a:endParaRPr lang="en-US" sz="2000" b="0" strike="noStrike" spc="-1">
                <a:solidFill>
                  <a:srgbClr val="000000"/>
                </a:solidFill>
                <a:latin typeface="Arial"/>
              </a:endParaRPr>
            </a:p>
          </p:txBody>
        </p:sp>
        <p:cxnSp>
          <p:nvCxnSpPr>
            <p:cNvPr id="285" name="直線矢印コネクタ 2"/>
            <p:cNvCxnSpPr/>
            <p:nvPr/>
          </p:nvCxnSpPr>
          <p:spPr>
            <a:xfrm>
              <a:off x="6651360" y="1367280"/>
              <a:ext cx="3853800" cy="1080"/>
            </a:xfrm>
            <a:prstGeom prst="straightConnector1">
              <a:avLst/>
            </a:prstGeom>
            <a:ln w="12700">
              <a:solidFill>
                <a:srgbClr val="3A3838"/>
              </a:solidFill>
              <a:round/>
              <a:headEnd type="triangle" w="med" len="med"/>
              <a:tailEnd type="triangle" w="med" len="med"/>
            </a:ln>
          </p:spPr>
        </p:cxnSp>
        <p:cxnSp>
          <p:nvCxnSpPr>
            <p:cNvPr id="286" name="直線矢印コネクタ 4"/>
            <p:cNvCxnSpPr/>
            <p:nvPr/>
          </p:nvCxnSpPr>
          <p:spPr>
            <a:xfrm>
              <a:off x="6360120" y="2966040"/>
              <a:ext cx="1080" cy="2399040"/>
            </a:xfrm>
            <a:prstGeom prst="straightConnector1">
              <a:avLst/>
            </a:prstGeom>
            <a:ln w="12700">
              <a:solidFill>
                <a:srgbClr val="3A3838"/>
              </a:solidFill>
              <a:round/>
              <a:headEnd type="triangle" w="med" len="med"/>
              <a:tailEnd type="triangle" w="med" len="med"/>
            </a:ln>
          </p:spPr>
        </p:cxnSp>
        <p:cxnSp>
          <p:nvCxnSpPr>
            <p:cNvPr id="287" name="直線矢印コネクタ 13"/>
            <p:cNvCxnSpPr/>
            <p:nvPr/>
          </p:nvCxnSpPr>
          <p:spPr>
            <a:xfrm>
              <a:off x="6360120" y="1616400"/>
              <a:ext cx="1080" cy="1003320"/>
            </a:xfrm>
            <a:prstGeom prst="straightConnector1">
              <a:avLst/>
            </a:prstGeom>
            <a:ln w="12700">
              <a:solidFill>
                <a:srgbClr val="3A3838"/>
              </a:solidFill>
              <a:round/>
              <a:headEnd type="triangle" w="med" len="med"/>
              <a:tailEnd type="triangle" w="med" len="med"/>
            </a:ln>
          </p:spPr>
        </p:cxnSp>
        <p:sp>
          <p:nvSpPr>
            <p:cNvPr id="288" name="テキスト ボックス 21"/>
            <p:cNvSpPr/>
            <p:nvPr/>
          </p:nvSpPr>
          <p:spPr>
            <a:xfrm>
              <a:off x="5782680" y="3984480"/>
              <a:ext cx="46224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80</a:t>
              </a:r>
              <a:endParaRPr lang="en-US" sz="2000" b="0" strike="noStrike" spc="-1">
                <a:solidFill>
                  <a:srgbClr val="000000"/>
                </a:solidFill>
                <a:latin typeface="Arial"/>
              </a:endParaRPr>
            </a:p>
          </p:txBody>
        </p:sp>
        <p:sp>
          <p:nvSpPr>
            <p:cNvPr id="289" name="テキスト ボックス 22"/>
            <p:cNvSpPr/>
            <p:nvPr/>
          </p:nvSpPr>
          <p:spPr>
            <a:xfrm>
              <a:off x="5782680" y="1899360"/>
              <a:ext cx="46224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33</a:t>
              </a:r>
              <a:endParaRPr lang="en-US" sz="2000" b="0" strike="noStrike" spc="-1">
                <a:solidFill>
                  <a:srgbClr val="000000"/>
                </a:solidFill>
                <a:latin typeface="Arial"/>
              </a:endParaRPr>
            </a:p>
          </p:txBody>
        </p:sp>
        <p:sp>
          <p:nvSpPr>
            <p:cNvPr id="290" name="テキスト ボックス 23"/>
            <p:cNvSpPr/>
            <p:nvPr/>
          </p:nvSpPr>
          <p:spPr>
            <a:xfrm>
              <a:off x="10603440" y="1167480"/>
              <a:ext cx="60408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127</a:t>
              </a:r>
              <a:endParaRPr lang="en-US" sz="2000" b="0" strike="noStrike" spc="-1">
                <a:solidFill>
                  <a:srgbClr val="000000"/>
                </a:solidFill>
                <a:latin typeface="Arial"/>
              </a:endParaRPr>
            </a:p>
          </p:txBody>
        </p:sp>
        <p:sp>
          <p:nvSpPr>
            <p:cNvPr id="291" name="テキスト ボックス 44"/>
            <p:cNvSpPr/>
            <p:nvPr/>
          </p:nvSpPr>
          <p:spPr>
            <a:xfrm>
              <a:off x="3200400" y="2971800"/>
              <a:ext cx="229788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a:solidFill>
                    <a:schemeClr val="dk1"/>
                  </a:solidFill>
                  <a:latin typeface="游ゴシック Medium"/>
                  <a:ea typeface="游ゴシック Medium"/>
                </a:rPr>
                <a:t>Charge Connector</a:t>
              </a:r>
              <a:endParaRPr lang="en-US" sz="2000" b="0" strike="noStrike" spc="-1">
                <a:solidFill>
                  <a:srgbClr val="000000"/>
                </a:solidFill>
                <a:latin typeface="Arial"/>
              </a:endParaRPr>
            </a:p>
            <a:p>
              <a:pPr algn="ctr" defTabSz="914400">
                <a:lnSpc>
                  <a:spcPct val="100000"/>
                </a:lnSpc>
              </a:pPr>
              <a:r>
                <a:rPr lang="en-US" sz="2000" b="0" strike="noStrike" spc="-1">
                  <a:solidFill>
                    <a:schemeClr val="dk1"/>
                  </a:solidFill>
                  <a:latin typeface="游ゴシック Medium"/>
                  <a:ea typeface="游ゴシック Medium"/>
                </a:rPr>
                <a:t>USB Type-C</a:t>
              </a:r>
              <a:endParaRPr lang="en-US" sz="2000" b="0" strike="noStrike" spc="-1">
                <a:solidFill>
                  <a:srgbClr val="000000"/>
                </a:solidFill>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Dedicated Portable Amplifier</a:t>
            </a:r>
            <a:endParaRPr lang="en-US" sz="2400" b="0" strike="noStrike" spc="-1">
              <a:solidFill>
                <a:srgbClr val="000000"/>
              </a:solidFill>
              <a:latin typeface="Arial"/>
            </a:endParaRPr>
          </a:p>
        </p:txBody>
      </p:sp>
      <p:sp>
        <p:nvSpPr>
          <p:cNvPr id="293" name="PlaceHolder 2"/>
          <p:cNvSpPr>
            <a:spLocks noGrp="1"/>
          </p:cNvSpPr>
          <p:nvPr>
            <p:ph type="sldNum" idx="11"/>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游ゴシック Medium"/>
              </a:defRPr>
            </a:lvl1pPr>
          </a:lstStyle>
          <a:p>
            <a:pPr indent="0" algn="r" defTabSz="914400">
              <a:lnSpc>
                <a:spcPct val="100000"/>
              </a:lnSpc>
              <a:buNone/>
              <a:tabLst>
                <a:tab pos="0" algn="l"/>
              </a:tabLst>
            </a:pPr>
            <a:fld id="{0BA3EAFB-E9F9-47A8-8737-A7A09C5E6EDC}" type="slidenum">
              <a:rPr lang="en-US" sz="1400" b="1" strike="noStrike" spc="-1">
                <a:solidFill>
                  <a:schemeClr val="dk1">
                    <a:tint val="75000"/>
                  </a:schemeClr>
                </a:solidFill>
                <a:latin typeface="游ゴシック Medium"/>
                <a:ea typeface="游ゴシック Medium"/>
              </a:rPr>
              <a:t>15</a:t>
            </a:fld>
            <a:endParaRPr lang="en-US" sz="1400" b="0" strike="noStrike" spc="-1">
              <a:solidFill>
                <a:srgbClr val="000000"/>
              </a:solidFill>
              <a:latin typeface="Times New Roman"/>
            </a:endParaRPr>
          </a:p>
        </p:txBody>
      </p:sp>
      <p:cxnSp>
        <p:nvCxnSpPr>
          <p:cNvPr id="295" name="直線コネクタ 5"/>
          <p:cNvCxnSpPr>
            <a:cxnSpLocks/>
          </p:cNvCxnSpPr>
          <p:nvPr/>
        </p:nvCxnSpPr>
        <p:spPr>
          <a:xfrm>
            <a:off x="432893" y="1590480"/>
            <a:ext cx="7057671" cy="0"/>
          </a:xfrm>
          <a:prstGeom prst="straightConnector1">
            <a:avLst/>
          </a:prstGeom>
          <a:ln w="76200">
            <a:solidFill>
              <a:srgbClr val="FFF2CC"/>
            </a:solidFill>
            <a:round/>
          </a:ln>
        </p:spPr>
      </p:cxnSp>
      <p:grpSp>
        <p:nvGrpSpPr>
          <p:cNvPr id="297" name="グループ化 2"/>
          <p:cNvGrpSpPr/>
          <p:nvPr/>
        </p:nvGrpSpPr>
        <p:grpSpPr>
          <a:xfrm>
            <a:off x="168840" y="1795320"/>
            <a:ext cx="11878560" cy="4871880"/>
            <a:chOff x="168840" y="1795320"/>
            <a:chExt cx="11878560" cy="4871880"/>
          </a:xfrm>
        </p:grpSpPr>
        <p:cxnSp>
          <p:nvCxnSpPr>
            <p:cNvPr id="298" name="直線コネクタ 34"/>
            <p:cNvCxnSpPr/>
            <p:nvPr/>
          </p:nvCxnSpPr>
          <p:spPr>
            <a:xfrm>
              <a:off x="8009280" y="3680280"/>
              <a:ext cx="2021760" cy="1080"/>
            </a:xfrm>
            <a:prstGeom prst="straightConnector1">
              <a:avLst/>
            </a:prstGeom>
            <a:ln w="28575">
              <a:solidFill>
                <a:srgbClr val="3A3838"/>
              </a:solidFill>
              <a:round/>
            </a:ln>
          </p:spPr>
        </p:cxnSp>
        <p:cxnSp>
          <p:nvCxnSpPr>
            <p:cNvPr id="299" name="直線コネクタ 28"/>
            <p:cNvCxnSpPr/>
            <p:nvPr/>
          </p:nvCxnSpPr>
          <p:spPr>
            <a:xfrm>
              <a:off x="4838400" y="4900320"/>
              <a:ext cx="5192640" cy="1080"/>
            </a:xfrm>
            <a:prstGeom prst="straightConnector1">
              <a:avLst/>
            </a:prstGeom>
            <a:ln w="28575">
              <a:solidFill>
                <a:srgbClr val="3A3838"/>
              </a:solidFill>
              <a:round/>
            </a:ln>
          </p:spPr>
        </p:cxnSp>
        <p:cxnSp>
          <p:nvCxnSpPr>
            <p:cNvPr id="300" name="直線コネクタ 22"/>
            <p:cNvCxnSpPr/>
            <p:nvPr/>
          </p:nvCxnSpPr>
          <p:spPr>
            <a:xfrm>
              <a:off x="1495440" y="2459880"/>
              <a:ext cx="8535600" cy="1080"/>
            </a:xfrm>
            <a:prstGeom prst="straightConnector1">
              <a:avLst/>
            </a:prstGeom>
            <a:ln w="28575">
              <a:solidFill>
                <a:srgbClr val="3A3838"/>
              </a:solidFill>
              <a:round/>
            </a:ln>
          </p:spPr>
        </p:cxnSp>
        <p:cxnSp>
          <p:nvCxnSpPr>
            <p:cNvPr id="301" name="カギ線コネクタ 51"/>
            <p:cNvCxnSpPr>
              <a:cxnSpLocks/>
              <a:stCxn id="328" idx="1"/>
              <a:endCxn id="314" idx="3"/>
            </p:cNvCxnSpPr>
            <p:nvPr/>
          </p:nvCxnSpPr>
          <p:spPr>
            <a:xfrm rot="10800000">
              <a:off x="3078360" y="2459520"/>
              <a:ext cx="431640" cy="2440440"/>
            </a:xfrm>
            <a:prstGeom prst="bentConnector3">
              <a:avLst>
                <a:gd name="adj1" fmla="val 50000"/>
              </a:avLst>
            </a:prstGeom>
            <a:ln w="28575">
              <a:solidFill>
                <a:srgbClr val="3A3838"/>
              </a:solidFill>
              <a:round/>
            </a:ln>
          </p:spPr>
        </p:cxnSp>
        <p:cxnSp>
          <p:nvCxnSpPr>
            <p:cNvPr id="302" name="カギ線コネクタ 51"/>
            <p:cNvCxnSpPr>
              <a:cxnSpLocks/>
              <a:stCxn id="318" idx="1"/>
              <a:endCxn id="316" idx="3"/>
            </p:cNvCxnSpPr>
            <p:nvPr/>
          </p:nvCxnSpPr>
          <p:spPr>
            <a:xfrm rot="10800000">
              <a:off x="6422400" y="2459520"/>
              <a:ext cx="262080" cy="1220400"/>
            </a:xfrm>
            <a:prstGeom prst="bentConnector3">
              <a:avLst>
                <a:gd name="adj1" fmla="val 50000"/>
              </a:avLst>
            </a:prstGeom>
            <a:ln w="28575">
              <a:solidFill>
                <a:srgbClr val="3A3838"/>
              </a:solidFill>
              <a:round/>
            </a:ln>
          </p:spPr>
        </p:cxnSp>
        <p:cxnSp>
          <p:nvCxnSpPr>
            <p:cNvPr id="303" name="直線コネクタ 40"/>
            <p:cNvCxnSpPr/>
            <p:nvPr/>
          </p:nvCxnSpPr>
          <p:spPr>
            <a:xfrm flipV="1">
              <a:off x="8116200" y="6008400"/>
              <a:ext cx="1914840" cy="1800"/>
            </a:xfrm>
            <a:prstGeom prst="straightConnector1">
              <a:avLst/>
            </a:prstGeom>
            <a:ln w="28575">
              <a:solidFill>
                <a:srgbClr val="3A3838"/>
              </a:solidFill>
              <a:round/>
            </a:ln>
          </p:spPr>
        </p:cxnSp>
        <p:cxnSp>
          <p:nvCxnSpPr>
            <p:cNvPr id="304" name="カギ線コネクタ 51"/>
            <p:cNvCxnSpPr/>
            <p:nvPr/>
          </p:nvCxnSpPr>
          <p:spPr>
            <a:xfrm rot="10800000">
              <a:off x="4837680" y="4899960"/>
              <a:ext cx="1849680" cy="1109160"/>
            </a:xfrm>
            <a:prstGeom prst="bentConnector3">
              <a:avLst>
                <a:gd name="adj1" fmla="val 7326"/>
              </a:avLst>
            </a:prstGeom>
            <a:ln w="28575">
              <a:solidFill>
                <a:srgbClr val="3A3838"/>
              </a:solidFill>
              <a:round/>
            </a:ln>
          </p:spPr>
        </p:cxnSp>
        <p:sp>
          <p:nvSpPr>
            <p:cNvPr id="305" name="テキスト ボックス 51"/>
            <p:cNvSpPr/>
            <p:nvPr/>
          </p:nvSpPr>
          <p:spPr>
            <a:xfrm>
              <a:off x="7382160" y="5360760"/>
              <a:ext cx="74520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a:solidFill>
                    <a:schemeClr val="dk1"/>
                  </a:solidFill>
                  <a:latin typeface="游ゴシック Medium"/>
                  <a:ea typeface="游ゴシック Medium"/>
                </a:rPr>
                <a:t>1-way</a:t>
              </a:r>
              <a:endParaRPr lang="en-US" sz="1600" b="0" strike="noStrike" spc="-1">
                <a:solidFill>
                  <a:srgbClr val="000000"/>
                </a:solidFill>
                <a:latin typeface="Arial"/>
              </a:endParaRPr>
            </a:p>
          </p:txBody>
        </p:sp>
        <p:sp>
          <p:nvSpPr>
            <p:cNvPr id="306" name="テキスト ボックス 52"/>
            <p:cNvSpPr/>
            <p:nvPr/>
          </p:nvSpPr>
          <p:spPr>
            <a:xfrm>
              <a:off x="7381440" y="4228200"/>
              <a:ext cx="7466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a:solidFill>
                    <a:schemeClr val="dk1"/>
                  </a:solidFill>
                  <a:latin typeface="游ゴシック Medium"/>
                  <a:ea typeface="游ゴシック Medium"/>
                </a:rPr>
                <a:t>2-way</a:t>
              </a:r>
              <a:endParaRPr lang="en-US" sz="1600" b="0" strike="noStrike" spc="-1">
                <a:solidFill>
                  <a:srgbClr val="000000"/>
                </a:solidFill>
                <a:latin typeface="Arial"/>
              </a:endParaRPr>
            </a:p>
          </p:txBody>
        </p:sp>
        <p:sp>
          <p:nvSpPr>
            <p:cNvPr id="307" name="テキスト ボックス 53"/>
            <p:cNvSpPr/>
            <p:nvPr/>
          </p:nvSpPr>
          <p:spPr>
            <a:xfrm>
              <a:off x="7381440" y="3011760"/>
              <a:ext cx="7466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a:solidFill>
                    <a:schemeClr val="dk1"/>
                  </a:solidFill>
                  <a:latin typeface="游ゴシック Medium"/>
                  <a:ea typeface="游ゴシック Medium"/>
                </a:rPr>
                <a:t>2-way</a:t>
              </a:r>
              <a:endParaRPr lang="en-US" sz="1600" b="0" strike="noStrike" spc="-1">
                <a:solidFill>
                  <a:srgbClr val="000000"/>
                </a:solidFill>
                <a:latin typeface="Arial"/>
              </a:endParaRPr>
            </a:p>
          </p:txBody>
        </p:sp>
        <p:sp>
          <p:nvSpPr>
            <p:cNvPr id="308" name="テキスト ボックス 54"/>
            <p:cNvSpPr/>
            <p:nvPr/>
          </p:nvSpPr>
          <p:spPr>
            <a:xfrm>
              <a:off x="7381440" y="1795320"/>
              <a:ext cx="7466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a:solidFill>
                    <a:schemeClr val="dk1"/>
                  </a:solidFill>
                  <a:latin typeface="游ゴシック Medium"/>
                  <a:ea typeface="游ゴシック Medium"/>
                </a:rPr>
                <a:t>2-way</a:t>
              </a:r>
              <a:endParaRPr lang="en-US" sz="1600" b="0" strike="noStrike" spc="-1">
                <a:solidFill>
                  <a:srgbClr val="000000"/>
                </a:solidFill>
                <a:latin typeface="Arial"/>
              </a:endParaRPr>
            </a:p>
          </p:txBody>
        </p:sp>
        <p:sp>
          <p:nvSpPr>
            <p:cNvPr id="309" name="テキスト ボックス 55"/>
            <p:cNvSpPr/>
            <p:nvPr/>
          </p:nvSpPr>
          <p:spPr>
            <a:xfrm>
              <a:off x="4182120" y="1795320"/>
              <a:ext cx="7448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a:solidFill>
                    <a:schemeClr val="dk1"/>
                  </a:solidFill>
                  <a:latin typeface="游ゴシック Medium"/>
                  <a:ea typeface="游ゴシック Medium"/>
                </a:rPr>
                <a:t>2-way</a:t>
              </a:r>
              <a:endParaRPr lang="en-US" sz="1600" b="0" strike="noStrike" spc="-1">
                <a:solidFill>
                  <a:srgbClr val="000000"/>
                </a:solidFill>
                <a:latin typeface="Arial"/>
              </a:endParaRPr>
            </a:p>
          </p:txBody>
        </p:sp>
        <p:sp>
          <p:nvSpPr>
            <p:cNvPr id="310" name="テキスト ボックス 56"/>
            <p:cNvSpPr/>
            <p:nvPr/>
          </p:nvSpPr>
          <p:spPr>
            <a:xfrm>
              <a:off x="4181760" y="4228200"/>
              <a:ext cx="74520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a:solidFill>
                    <a:schemeClr val="dk1"/>
                  </a:solidFill>
                  <a:latin typeface="游ゴシック Medium"/>
                  <a:ea typeface="游ゴシック Medium"/>
                </a:rPr>
                <a:t>2-way</a:t>
              </a:r>
              <a:endParaRPr lang="en-US" sz="1600" b="0" strike="noStrike" spc="-1">
                <a:solidFill>
                  <a:srgbClr val="000000"/>
                </a:solidFill>
                <a:latin typeface="Arial"/>
              </a:endParaRPr>
            </a:p>
          </p:txBody>
        </p:sp>
        <p:sp>
          <p:nvSpPr>
            <p:cNvPr id="311" name="左大かっこ 60"/>
            <p:cNvSpPr/>
            <p:nvPr/>
          </p:nvSpPr>
          <p:spPr>
            <a:xfrm rot="16200000">
              <a:off x="7323840" y="4237920"/>
              <a:ext cx="139320" cy="4588200"/>
            </a:xfrm>
            <a:prstGeom prst="leftBracket">
              <a:avLst>
                <a:gd name="adj" fmla="val 8333"/>
              </a:avLst>
            </a:prstGeom>
            <a:noFill/>
            <a:ln w="28575">
              <a:solidFill>
                <a:srgbClr val="3A3838"/>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游ゴシック Medium"/>
                <a:ea typeface="游ゴシック Medium"/>
              </a:endParaRPr>
            </a:p>
          </p:txBody>
        </p:sp>
        <p:sp>
          <p:nvSpPr>
            <p:cNvPr id="312" name="テキスト ボックス 92"/>
            <p:cNvSpPr/>
            <p:nvPr/>
          </p:nvSpPr>
          <p:spPr>
            <a:xfrm>
              <a:off x="2737440" y="6272640"/>
              <a:ext cx="23436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a:solidFill>
                    <a:schemeClr val="dk1"/>
                  </a:solidFill>
                  <a:latin typeface="游ゴシック Medium"/>
                  <a:ea typeface="游ゴシック Medium"/>
                </a:rPr>
                <a:t>7-way per channel</a:t>
              </a:r>
              <a:endParaRPr lang="en-US" sz="2000" b="0" strike="noStrike" spc="-1">
                <a:solidFill>
                  <a:srgbClr val="000000"/>
                </a:solidFill>
                <a:latin typeface="Arial"/>
              </a:endParaRPr>
            </a:p>
          </p:txBody>
        </p:sp>
        <p:sp>
          <p:nvSpPr>
            <p:cNvPr id="313" name="四角形: 角を丸くする 26"/>
            <p:cNvSpPr/>
            <p:nvPr/>
          </p:nvSpPr>
          <p:spPr>
            <a:xfrm>
              <a:off x="168840" y="2117880"/>
              <a:ext cx="1323720" cy="683280"/>
            </a:xfrm>
            <a:prstGeom prst="roundRect">
              <a:avLst>
                <a:gd name="adj" fmla="val 869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Battery</a:t>
              </a:r>
              <a:endParaRPr lang="en-US" sz="1600" b="0" strike="noStrike" spc="-1">
                <a:solidFill>
                  <a:srgbClr val="000000"/>
                </a:solidFill>
                <a:latin typeface="Arial"/>
              </a:endParaRPr>
            </a:p>
          </p:txBody>
        </p:sp>
        <p:sp>
          <p:nvSpPr>
            <p:cNvPr id="314" name="四角形: 角を丸くする 30"/>
            <p:cNvSpPr/>
            <p:nvPr/>
          </p:nvSpPr>
          <p:spPr>
            <a:xfrm>
              <a:off x="1754640" y="2117880"/>
              <a:ext cx="1323720" cy="683280"/>
            </a:xfrm>
            <a:prstGeom prst="roundRect">
              <a:avLst>
                <a:gd name="adj" fmla="val 86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Bulk</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Capacitors</a:t>
              </a:r>
              <a:endParaRPr lang="en-US" sz="1600" b="0" strike="noStrike" spc="-1">
                <a:solidFill>
                  <a:srgbClr val="000000"/>
                </a:solidFill>
                <a:latin typeface="Arial"/>
              </a:endParaRPr>
            </a:p>
          </p:txBody>
        </p:sp>
        <p:sp>
          <p:nvSpPr>
            <p:cNvPr id="315" name="四角形: 角を丸くする 32"/>
            <p:cNvSpPr/>
            <p:nvPr/>
          </p:nvSpPr>
          <p:spPr>
            <a:xfrm>
              <a:off x="3510000" y="2117880"/>
              <a:ext cx="1323720" cy="683280"/>
            </a:xfrm>
            <a:prstGeom prst="roundRect">
              <a:avLst>
                <a:gd name="adj" fmla="val 869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Dual Supply</a:t>
              </a:r>
              <a:endParaRPr lang="en-US" sz="1800" b="0" strike="noStrike" spc="-1">
                <a:solidFill>
                  <a:srgbClr val="000000"/>
                </a:solidFill>
                <a:latin typeface="Arial"/>
              </a:endParaRPr>
            </a:p>
          </p:txBody>
        </p:sp>
        <p:sp>
          <p:nvSpPr>
            <p:cNvPr id="316" name="四角形: 角を丸くする 33"/>
            <p:cNvSpPr/>
            <p:nvPr/>
          </p:nvSpPr>
          <p:spPr>
            <a:xfrm>
              <a:off x="5098680" y="2117880"/>
              <a:ext cx="1323720" cy="683280"/>
            </a:xfrm>
            <a:prstGeom prst="roundRect">
              <a:avLst>
                <a:gd name="adj" fmla="val 86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Bulk</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Capacitors</a:t>
              </a:r>
              <a:endParaRPr lang="en-US" sz="1600" b="0" strike="noStrike" spc="-1">
                <a:solidFill>
                  <a:srgbClr val="000000"/>
                </a:solidFill>
                <a:latin typeface="Arial"/>
              </a:endParaRPr>
            </a:p>
          </p:txBody>
        </p:sp>
        <p:sp>
          <p:nvSpPr>
            <p:cNvPr id="317" name="四角形: 角を丸くする 35"/>
            <p:cNvSpPr/>
            <p:nvPr/>
          </p:nvSpPr>
          <p:spPr>
            <a:xfrm>
              <a:off x="6684480" y="2117880"/>
              <a:ext cx="1431000" cy="683280"/>
            </a:xfrm>
            <a:prstGeom prst="roundRect">
              <a:avLst>
                <a:gd name="adj" fmla="val 86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Linear</a:t>
              </a:r>
              <a:endParaRPr lang="en-US" sz="1800" b="0" strike="noStrike" spc="-1">
                <a:solidFill>
                  <a:srgbClr val="000000"/>
                </a:solidFill>
                <a:latin typeface="Arial"/>
              </a:endParaRPr>
            </a:p>
            <a:p>
              <a:pPr algn="ctr" defTabSz="914400">
                <a:lnSpc>
                  <a:spcPct val="100000"/>
                </a:lnSpc>
              </a:pPr>
              <a:r>
                <a:rPr lang="en-US" sz="1800" b="0" strike="noStrike" spc="-1">
                  <a:solidFill>
                    <a:schemeClr val="dk1"/>
                  </a:solidFill>
                  <a:latin typeface="游ゴシック Medium"/>
                  <a:ea typeface="游ゴシック Medium"/>
                </a:rPr>
                <a:t>Regulators</a:t>
              </a:r>
              <a:endParaRPr lang="en-US" sz="1800" b="0" strike="noStrike" spc="-1">
                <a:solidFill>
                  <a:srgbClr val="000000"/>
                </a:solidFill>
                <a:latin typeface="Arial"/>
              </a:endParaRPr>
            </a:p>
          </p:txBody>
        </p:sp>
        <p:sp>
          <p:nvSpPr>
            <p:cNvPr id="318" name="四角形: 角を丸くする 36"/>
            <p:cNvSpPr/>
            <p:nvPr/>
          </p:nvSpPr>
          <p:spPr>
            <a:xfrm>
              <a:off x="6684480" y="3338280"/>
              <a:ext cx="1431000" cy="683280"/>
            </a:xfrm>
            <a:prstGeom prst="roundRect">
              <a:avLst>
                <a:gd name="adj" fmla="val 86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Linear</a:t>
              </a:r>
              <a:endParaRPr lang="en-US" sz="1800" b="0" strike="noStrike" spc="-1">
                <a:solidFill>
                  <a:srgbClr val="000000"/>
                </a:solidFill>
                <a:latin typeface="Arial"/>
              </a:endParaRPr>
            </a:p>
            <a:p>
              <a:pPr algn="ctr" defTabSz="914400">
                <a:lnSpc>
                  <a:spcPct val="100000"/>
                </a:lnSpc>
              </a:pPr>
              <a:r>
                <a:rPr lang="en-US" sz="1800" b="0" strike="noStrike" spc="-1">
                  <a:solidFill>
                    <a:schemeClr val="dk1"/>
                  </a:solidFill>
                  <a:latin typeface="游ゴシック Medium"/>
                  <a:ea typeface="游ゴシック Medium"/>
                </a:rPr>
                <a:t>Regulators</a:t>
              </a:r>
              <a:endParaRPr lang="en-US" sz="1800" b="0" strike="noStrike" spc="-1">
                <a:solidFill>
                  <a:srgbClr val="000000"/>
                </a:solidFill>
                <a:latin typeface="Arial"/>
              </a:endParaRPr>
            </a:p>
          </p:txBody>
        </p:sp>
        <p:sp>
          <p:nvSpPr>
            <p:cNvPr id="319" name="四角形: 角を丸くする 37"/>
            <p:cNvSpPr/>
            <p:nvPr/>
          </p:nvSpPr>
          <p:spPr>
            <a:xfrm>
              <a:off x="8363880" y="2117880"/>
              <a:ext cx="1323720" cy="683280"/>
            </a:xfrm>
            <a:prstGeom prst="roundRect">
              <a:avLst>
                <a:gd name="adj" fmla="val 86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Bulk</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Capacitors</a:t>
              </a:r>
              <a:endParaRPr lang="en-US" sz="1600" b="0" strike="noStrike" spc="-1">
                <a:solidFill>
                  <a:srgbClr val="000000"/>
                </a:solidFill>
                <a:latin typeface="Arial"/>
              </a:endParaRPr>
            </a:p>
          </p:txBody>
        </p:sp>
        <p:sp>
          <p:nvSpPr>
            <p:cNvPr id="320" name="四角形: 角を丸くする 38"/>
            <p:cNvSpPr/>
            <p:nvPr/>
          </p:nvSpPr>
          <p:spPr>
            <a:xfrm>
              <a:off x="8363880" y="3338280"/>
              <a:ext cx="1323720" cy="683280"/>
            </a:xfrm>
            <a:prstGeom prst="roundRect">
              <a:avLst>
                <a:gd name="adj" fmla="val 86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Bulk</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Capacitors</a:t>
              </a:r>
              <a:endParaRPr lang="en-US" sz="1600" b="0" strike="noStrike" spc="-1">
                <a:solidFill>
                  <a:srgbClr val="000000"/>
                </a:solidFill>
                <a:latin typeface="Arial"/>
              </a:endParaRPr>
            </a:p>
          </p:txBody>
        </p:sp>
        <p:sp>
          <p:nvSpPr>
            <p:cNvPr id="321" name="四角形: 角を丸くする 42"/>
            <p:cNvSpPr/>
            <p:nvPr/>
          </p:nvSpPr>
          <p:spPr>
            <a:xfrm>
              <a:off x="6684480" y="4558320"/>
              <a:ext cx="1431000" cy="683280"/>
            </a:xfrm>
            <a:prstGeom prst="roundRect">
              <a:avLst>
                <a:gd name="adj" fmla="val 86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Linear</a:t>
              </a:r>
              <a:endParaRPr lang="en-US" sz="1800" b="0" strike="noStrike" spc="-1">
                <a:solidFill>
                  <a:srgbClr val="000000"/>
                </a:solidFill>
                <a:latin typeface="Arial"/>
              </a:endParaRPr>
            </a:p>
            <a:p>
              <a:pPr algn="ctr" defTabSz="914400">
                <a:lnSpc>
                  <a:spcPct val="100000"/>
                </a:lnSpc>
              </a:pPr>
              <a:r>
                <a:rPr lang="en-US" sz="1800" b="0" strike="noStrike" spc="-1">
                  <a:solidFill>
                    <a:schemeClr val="dk1"/>
                  </a:solidFill>
                  <a:latin typeface="游ゴシック Medium"/>
                  <a:ea typeface="游ゴシック Medium"/>
                </a:rPr>
                <a:t>Regulators</a:t>
              </a:r>
              <a:endParaRPr lang="en-US" sz="1800" b="0" strike="noStrike" spc="-1">
                <a:solidFill>
                  <a:srgbClr val="000000"/>
                </a:solidFill>
                <a:latin typeface="Arial"/>
              </a:endParaRPr>
            </a:p>
          </p:txBody>
        </p:sp>
        <p:sp>
          <p:nvSpPr>
            <p:cNvPr id="322" name="四角形: 角を丸くする 44"/>
            <p:cNvSpPr/>
            <p:nvPr/>
          </p:nvSpPr>
          <p:spPr>
            <a:xfrm>
              <a:off x="6684480" y="5667120"/>
              <a:ext cx="1431000" cy="683280"/>
            </a:xfrm>
            <a:prstGeom prst="roundRect">
              <a:avLst>
                <a:gd name="adj" fmla="val 86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Linear</a:t>
              </a:r>
              <a:endParaRPr lang="en-US" sz="1800" b="0" strike="noStrike" spc="-1">
                <a:solidFill>
                  <a:srgbClr val="000000"/>
                </a:solidFill>
                <a:latin typeface="Arial"/>
              </a:endParaRPr>
            </a:p>
            <a:p>
              <a:pPr algn="ctr" defTabSz="914400">
                <a:lnSpc>
                  <a:spcPct val="100000"/>
                </a:lnSpc>
              </a:pPr>
              <a:r>
                <a:rPr lang="en-US" sz="1800" b="0" strike="noStrike" spc="-1">
                  <a:solidFill>
                    <a:schemeClr val="dk1"/>
                  </a:solidFill>
                  <a:latin typeface="游ゴシック Medium"/>
                  <a:ea typeface="游ゴシック Medium"/>
                </a:rPr>
                <a:t>Regulators</a:t>
              </a:r>
              <a:endParaRPr lang="en-US" sz="1800" b="0" strike="noStrike" spc="-1">
                <a:solidFill>
                  <a:srgbClr val="000000"/>
                </a:solidFill>
                <a:latin typeface="Arial"/>
              </a:endParaRPr>
            </a:p>
          </p:txBody>
        </p:sp>
        <p:sp>
          <p:nvSpPr>
            <p:cNvPr id="323" name="四角形: 角を丸くする 46"/>
            <p:cNvSpPr/>
            <p:nvPr/>
          </p:nvSpPr>
          <p:spPr>
            <a:xfrm>
              <a:off x="8363880" y="4558320"/>
              <a:ext cx="1323720" cy="683280"/>
            </a:xfrm>
            <a:prstGeom prst="roundRect">
              <a:avLst>
                <a:gd name="adj" fmla="val 86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Bulk</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Capacitors</a:t>
              </a:r>
              <a:endParaRPr lang="en-US" sz="1600" b="0" strike="noStrike" spc="-1">
                <a:solidFill>
                  <a:srgbClr val="000000"/>
                </a:solidFill>
                <a:latin typeface="Arial"/>
              </a:endParaRPr>
            </a:p>
          </p:txBody>
        </p:sp>
        <p:sp>
          <p:nvSpPr>
            <p:cNvPr id="324" name="四角形: 角を丸くする 47"/>
            <p:cNvSpPr/>
            <p:nvPr/>
          </p:nvSpPr>
          <p:spPr>
            <a:xfrm>
              <a:off x="9941040" y="2117880"/>
              <a:ext cx="210636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Power Amplifier</a:t>
              </a:r>
              <a:endParaRPr lang="en-US" sz="1800" b="0" strike="noStrike" spc="-1">
                <a:solidFill>
                  <a:srgbClr val="000000"/>
                </a:solidFill>
                <a:latin typeface="Arial"/>
              </a:endParaRPr>
            </a:p>
          </p:txBody>
        </p:sp>
        <p:sp>
          <p:nvSpPr>
            <p:cNvPr id="325" name="四角形: 角を丸くする 48"/>
            <p:cNvSpPr/>
            <p:nvPr/>
          </p:nvSpPr>
          <p:spPr>
            <a:xfrm>
              <a:off x="9941040" y="3338280"/>
              <a:ext cx="210636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Active</a:t>
              </a:r>
              <a:br>
                <a:rPr sz="1600"/>
              </a:br>
              <a:r>
                <a:rPr lang="en-US" sz="1600" b="0" strike="noStrike" spc="-1">
                  <a:solidFill>
                    <a:schemeClr val="dk1"/>
                  </a:solidFill>
                  <a:latin typeface="游ゴシック Medium"/>
                  <a:ea typeface="游ゴシック Medium"/>
                </a:rPr>
                <a:t>Crossovers</a:t>
              </a:r>
              <a:endParaRPr lang="en-US" sz="1600" b="0" strike="noStrike" spc="-1">
                <a:solidFill>
                  <a:srgbClr val="000000"/>
                </a:solidFill>
                <a:latin typeface="Arial"/>
              </a:endParaRPr>
            </a:p>
          </p:txBody>
        </p:sp>
        <p:sp>
          <p:nvSpPr>
            <p:cNvPr id="326" name="四角形: 角を丸くする 49"/>
            <p:cNvSpPr/>
            <p:nvPr/>
          </p:nvSpPr>
          <p:spPr>
            <a:xfrm>
              <a:off x="9941040" y="4558320"/>
              <a:ext cx="210636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Diff. Line Receiver</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E-Volume Control</a:t>
              </a:r>
              <a:endParaRPr lang="en-US" sz="1600" b="0" strike="noStrike" spc="-1">
                <a:solidFill>
                  <a:srgbClr val="000000"/>
                </a:solidFill>
                <a:latin typeface="Arial"/>
              </a:endParaRPr>
            </a:p>
          </p:txBody>
        </p:sp>
        <p:sp>
          <p:nvSpPr>
            <p:cNvPr id="327" name="四角形: 角を丸くする 57"/>
            <p:cNvSpPr/>
            <p:nvPr/>
          </p:nvSpPr>
          <p:spPr>
            <a:xfrm>
              <a:off x="9941040" y="5666400"/>
              <a:ext cx="210636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MEMS</a:t>
              </a:r>
              <a:endParaRPr lang="en-US" sz="1800" b="0" strike="noStrike" spc="-1">
                <a:solidFill>
                  <a:srgbClr val="000000"/>
                </a:solidFill>
                <a:latin typeface="Arial"/>
              </a:endParaRPr>
            </a:p>
            <a:p>
              <a:pPr algn="ctr" defTabSz="914400">
                <a:lnSpc>
                  <a:spcPct val="100000"/>
                </a:lnSpc>
              </a:pPr>
              <a:r>
                <a:rPr lang="en-US" sz="1800" b="0" strike="noStrike" spc="-1">
                  <a:solidFill>
                    <a:schemeClr val="dk1"/>
                  </a:solidFill>
                  <a:latin typeface="游ゴシック Medium"/>
                  <a:ea typeface="游ゴシック Medium"/>
                </a:rPr>
                <a:t>Bias Generator</a:t>
              </a:r>
              <a:endParaRPr lang="en-US" sz="1800" b="0" strike="noStrike" spc="-1">
                <a:solidFill>
                  <a:srgbClr val="000000"/>
                </a:solidFill>
                <a:latin typeface="Arial"/>
              </a:endParaRPr>
            </a:p>
          </p:txBody>
        </p:sp>
        <p:sp>
          <p:nvSpPr>
            <p:cNvPr id="328" name="四角形: 角を丸くする 61"/>
            <p:cNvSpPr/>
            <p:nvPr/>
          </p:nvSpPr>
          <p:spPr>
            <a:xfrm>
              <a:off x="3510000" y="4558320"/>
              <a:ext cx="1323720" cy="683280"/>
            </a:xfrm>
            <a:prstGeom prst="roundRect">
              <a:avLst>
                <a:gd name="adj" fmla="val 869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Dual Supply</a:t>
              </a:r>
              <a:endParaRPr lang="en-US" sz="1800" b="0" strike="noStrike" spc="-1">
                <a:solidFill>
                  <a:srgbClr val="000000"/>
                </a:solidFill>
                <a:latin typeface="Arial"/>
              </a:endParaRPr>
            </a:p>
          </p:txBody>
        </p:sp>
        <p:sp>
          <p:nvSpPr>
            <p:cNvPr id="4" name="四角形: 角を丸くする 33">
              <a:extLst>
                <a:ext uri="{FF2B5EF4-FFF2-40B4-BE49-F238E27FC236}">
                  <a16:creationId xmlns:a16="http://schemas.microsoft.com/office/drawing/2014/main" id="{96327BE5-D5EC-7DAC-42E9-DD605760B1FB}"/>
                </a:ext>
              </a:extLst>
            </p:cNvPr>
            <p:cNvSpPr/>
            <p:nvPr/>
          </p:nvSpPr>
          <p:spPr>
            <a:xfrm>
              <a:off x="5098680" y="4558320"/>
              <a:ext cx="1323720" cy="683280"/>
            </a:xfrm>
            <a:prstGeom prst="roundRect">
              <a:avLst>
                <a:gd name="adj" fmla="val 86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Bulk</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Capacitors</a:t>
              </a:r>
              <a:endParaRPr lang="en-US" sz="1600" b="0" strike="noStrike" spc="-1">
                <a:solidFill>
                  <a:srgbClr val="000000"/>
                </a:solidFill>
                <a:latin typeface="Arial"/>
              </a:endParaRPr>
            </a:p>
          </p:txBody>
        </p:sp>
      </p:grpSp>
      <p:sp>
        <p:nvSpPr>
          <p:cNvPr id="3" name="テキスト ボックス 4">
            <a:extLst>
              <a:ext uri="{FF2B5EF4-FFF2-40B4-BE49-F238E27FC236}">
                <a16:creationId xmlns:a16="http://schemas.microsoft.com/office/drawing/2014/main" id="{FE1FE61D-E86D-5635-54A2-AAAC6D8BAB7A}"/>
              </a:ext>
            </a:extLst>
          </p:cNvPr>
          <p:cNvSpPr/>
          <p:nvPr/>
        </p:nvSpPr>
        <p:spPr>
          <a:xfrm>
            <a:off x="350640" y="1292760"/>
            <a:ext cx="7298193"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altLang="ja-JP" sz="2000" b="0" strike="noStrike" spc="-1" dirty="0">
                <a:solidFill>
                  <a:schemeClr val="dk1"/>
                </a:solidFill>
                <a:latin typeface="游ゴシック Medium"/>
                <a:ea typeface="游ゴシック Medium"/>
              </a:rPr>
              <a:t>Power Supply</a:t>
            </a:r>
            <a:r>
              <a:rPr lang="ja-JP" altLang="en-US" sz="2000" b="0" strike="noStrike" spc="-1" dirty="0">
                <a:solidFill>
                  <a:schemeClr val="dk1"/>
                </a:solidFill>
                <a:latin typeface="游ゴシック Medium"/>
                <a:ea typeface="游ゴシック Medium"/>
              </a:rPr>
              <a:t>：</a:t>
            </a:r>
            <a:r>
              <a:rPr lang="en-US" altLang="ja-JP" sz="2000" b="0" strike="noStrike" spc="-1" dirty="0">
                <a:solidFill>
                  <a:schemeClr val="dk1"/>
                </a:solidFill>
                <a:latin typeface="游ゴシック Medium"/>
                <a:ea typeface="游ゴシック Medium"/>
              </a:rPr>
              <a:t>Totally Separation for Interference Immunity</a:t>
            </a:r>
            <a:endParaRPr lang="en-US" altLang="ja-JP" sz="20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Dedicated Portable Amplifier</a:t>
            </a:r>
            <a:endParaRPr lang="en-US" sz="2400" b="0" strike="noStrike" spc="-1">
              <a:solidFill>
                <a:srgbClr val="000000"/>
              </a:solidFill>
              <a:latin typeface="Arial"/>
            </a:endParaRPr>
          </a:p>
        </p:txBody>
      </p:sp>
      <p:sp>
        <p:nvSpPr>
          <p:cNvPr id="330" name="PlaceHolder 2"/>
          <p:cNvSpPr>
            <a:spLocks noGrp="1"/>
          </p:cNvSpPr>
          <p:nvPr>
            <p:ph type="sldNum" idx="12"/>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游ゴシック Medium"/>
              </a:defRPr>
            </a:lvl1pPr>
          </a:lstStyle>
          <a:p>
            <a:pPr indent="0" algn="r" defTabSz="914400">
              <a:lnSpc>
                <a:spcPct val="100000"/>
              </a:lnSpc>
              <a:buNone/>
              <a:tabLst>
                <a:tab pos="0" algn="l"/>
              </a:tabLst>
            </a:pPr>
            <a:fld id="{326FCE38-6026-4BAE-A9F6-A338CDDB2CD0}" type="slidenum">
              <a:rPr lang="en-US" sz="1400" b="1" strike="noStrike" spc="-1">
                <a:solidFill>
                  <a:schemeClr val="dk1">
                    <a:tint val="75000"/>
                  </a:schemeClr>
                </a:solidFill>
                <a:latin typeface="游ゴシック Medium"/>
                <a:ea typeface="游ゴシック Medium"/>
              </a:rPr>
              <a:t>16</a:t>
            </a:fld>
            <a:endParaRPr lang="en-US" sz="1400" b="0" strike="noStrike" spc="-1">
              <a:solidFill>
                <a:srgbClr val="000000"/>
              </a:solidFill>
              <a:latin typeface="Times New Roman"/>
            </a:endParaRPr>
          </a:p>
        </p:txBody>
      </p:sp>
      <p:cxnSp>
        <p:nvCxnSpPr>
          <p:cNvPr id="332" name="直線コネクタ 9"/>
          <p:cNvCxnSpPr>
            <a:cxnSpLocks/>
          </p:cNvCxnSpPr>
          <p:nvPr/>
        </p:nvCxnSpPr>
        <p:spPr>
          <a:xfrm>
            <a:off x="423000" y="1584217"/>
            <a:ext cx="7236666" cy="0"/>
          </a:xfrm>
          <a:prstGeom prst="straightConnector1">
            <a:avLst/>
          </a:prstGeom>
          <a:ln w="76200">
            <a:solidFill>
              <a:srgbClr val="FFF2CC"/>
            </a:solidFill>
            <a:round/>
          </a:ln>
        </p:spPr>
      </p:cxnSp>
      <p:cxnSp>
        <p:nvCxnSpPr>
          <p:cNvPr id="333" name="直線矢印コネクタ 6"/>
          <p:cNvCxnSpPr/>
          <p:nvPr/>
        </p:nvCxnSpPr>
        <p:spPr>
          <a:xfrm flipV="1">
            <a:off x="8655840" y="1906200"/>
            <a:ext cx="1019160" cy="1019160"/>
          </a:xfrm>
          <a:prstGeom prst="straightConnector1">
            <a:avLst/>
          </a:prstGeom>
          <a:ln w="28575">
            <a:solidFill>
              <a:srgbClr val="3A3838"/>
            </a:solidFill>
            <a:round/>
            <a:tailEnd type="triangle" w="med" len="med"/>
          </a:ln>
        </p:spPr>
      </p:cxnSp>
      <p:sp>
        <p:nvSpPr>
          <p:cNvPr id="335" name="テキスト ボックス 27"/>
          <p:cNvSpPr/>
          <p:nvPr/>
        </p:nvSpPr>
        <p:spPr>
          <a:xfrm>
            <a:off x="327600" y="2973960"/>
            <a:ext cx="11535840" cy="338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en-US" sz="1800" b="0" strike="noStrike" spc="-1" dirty="0">
                <a:solidFill>
                  <a:schemeClr val="dk1"/>
                </a:solidFill>
                <a:latin typeface="游ゴシック Medium"/>
                <a:ea typeface="游ゴシック Medium"/>
              </a:rPr>
              <a:t>Differential Line Receiver	  New design with less distortion and residual noise 1/5 less than TSURANAGI </a:t>
            </a:r>
            <a:endParaRPr lang="en-US" sz="1800" b="0" strike="noStrike" spc="-1" dirty="0">
              <a:solidFill>
                <a:srgbClr val="000000"/>
              </a:solidFill>
              <a:latin typeface="Arial"/>
              <a:ea typeface="Noto Sans CJK SC"/>
            </a:endParaRPr>
          </a:p>
          <a:p>
            <a:pPr defTabSz="914400">
              <a:lnSpc>
                <a:spcPct val="150000"/>
              </a:lnSpc>
              <a:tabLst>
                <a:tab pos="0" algn="l"/>
              </a:tabLst>
            </a:pPr>
            <a:r>
              <a:rPr lang="en-US" sz="1800" b="0" strike="noStrike" spc="-1" dirty="0">
                <a:solidFill>
                  <a:schemeClr val="dk1"/>
                </a:solidFill>
                <a:latin typeface="游ゴシック Medium"/>
                <a:ea typeface="游ゴシック Medium"/>
              </a:rPr>
              <a:t>E-Volume Control	  Upgrade from MUSES72320 to MUSES72323</a:t>
            </a:r>
            <a:endParaRPr lang="en-US" sz="1800" b="0" strike="noStrike" spc="-1" dirty="0">
              <a:solidFill>
                <a:srgbClr val="000000"/>
              </a:solidFill>
              <a:latin typeface="Arial"/>
              <a:ea typeface="Noto Sans CJK SC"/>
            </a:endParaRPr>
          </a:p>
          <a:p>
            <a:pPr defTabSz="914400">
              <a:lnSpc>
                <a:spcPct val="150000"/>
              </a:lnSpc>
              <a:tabLst>
                <a:tab pos="0" algn="l"/>
              </a:tabLst>
            </a:pPr>
            <a:r>
              <a:rPr lang="en-US" sz="1800" b="0" strike="noStrike" spc="-1" dirty="0">
                <a:solidFill>
                  <a:schemeClr val="dk1"/>
                </a:solidFill>
                <a:latin typeface="游ゴシック Medium"/>
                <a:ea typeface="游ゴシック Medium"/>
              </a:rPr>
              <a:t>Buffer Amplifier		  To avoid E-volume driving low impedance crossovers buffer are pre-positioned. </a:t>
            </a:r>
            <a:endParaRPr lang="en-US" sz="1800" b="0" strike="noStrike" spc="-1" dirty="0">
              <a:solidFill>
                <a:srgbClr val="000000"/>
              </a:solidFill>
              <a:latin typeface="Arial"/>
              <a:ea typeface="Noto Sans CJK SC"/>
            </a:endParaRPr>
          </a:p>
          <a:p>
            <a:pPr defTabSz="914400">
              <a:lnSpc>
                <a:spcPct val="150000"/>
              </a:lnSpc>
              <a:tabLst>
                <a:tab pos="0" algn="l"/>
              </a:tabLst>
            </a:pPr>
            <a:r>
              <a:rPr lang="en-US" sz="1800" b="0" strike="noStrike" spc="-1" dirty="0">
                <a:solidFill>
                  <a:schemeClr val="dk1"/>
                </a:solidFill>
                <a:latin typeface="游ゴシック Medium"/>
                <a:ea typeface="游ゴシック Medium"/>
              </a:rPr>
              <a:t>Crossover		  Thin-film resistors, Film capacitor, </a:t>
            </a:r>
            <a:r>
              <a:rPr lang="en-US" sz="1800" b="0" strike="noStrike" spc="-1" dirty="0" err="1">
                <a:solidFill>
                  <a:schemeClr val="dk1"/>
                </a:solidFill>
                <a:latin typeface="游ゴシック Medium"/>
                <a:ea typeface="游ゴシック Medium"/>
              </a:rPr>
              <a:t>opamp</a:t>
            </a:r>
            <a:r>
              <a:rPr lang="en-US" sz="1800" b="0" strike="noStrike" spc="-1" dirty="0">
                <a:solidFill>
                  <a:schemeClr val="dk1"/>
                </a:solidFill>
                <a:latin typeface="游ゴシック Medium"/>
                <a:ea typeface="游ゴシック Medium"/>
              </a:rPr>
              <a:t> based high-order filters.</a:t>
            </a:r>
            <a:endParaRPr lang="en-US" sz="1800" b="0" strike="noStrike" spc="-1" dirty="0">
              <a:solidFill>
                <a:srgbClr val="000000"/>
              </a:solidFill>
              <a:latin typeface="Arial"/>
              <a:ea typeface="Noto Sans CJK SC"/>
            </a:endParaRPr>
          </a:p>
          <a:p>
            <a:pPr defTabSz="914400">
              <a:lnSpc>
                <a:spcPct val="150000"/>
              </a:lnSpc>
              <a:tabLst>
                <a:tab pos="0" algn="l"/>
              </a:tabLst>
            </a:pPr>
            <a:r>
              <a:rPr lang="en-US" sz="1800" b="0" strike="noStrike" spc="-1" dirty="0">
                <a:solidFill>
                  <a:schemeClr val="dk1"/>
                </a:solidFill>
                <a:latin typeface="游ゴシック Medium"/>
                <a:ea typeface="游ゴシック Medium"/>
              </a:rPr>
              <a:t>Power Amplifier(DD)	  Convert to differential signal. Fully differential amplifiers and current 				                feedback amplifier (Similar to TSURANAGI with extra)</a:t>
            </a:r>
            <a:endParaRPr lang="en-US" sz="1800" b="0" strike="noStrike" spc="-1" dirty="0">
              <a:solidFill>
                <a:srgbClr val="000000"/>
              </a:solidFill>
              <a:latin typeface="Arial"/>
              <a:ea typeface="Noto Sans CJK SC"/>
            </a:endParaRPr>
          </a:p>
          <a:p>
            <a:pPr defTabSz="914400">
              <a:lnSpc>
                <a:spcPct val="150000"/>
              </a:lnSpc>
              <a:tabLst>
                <a:tab pos="0" algn="l"/>
              </a:tabLst>
            </a:pPr>
            <a:r>
              <a:rPr lang="en-US" sz="1800" b="0" strike="noStrike" spc="-1" dirty="0">
                <a:solidFill>
                  <a:schemeClr val="dk1"/>
                </a:solidFill>
                <a:latin typeface="游ゴシック Medium"/>
                <a:ea typeface="游ゴシック Medium"/>
              </a:rPr>
              <a:t>Power Amplifier(except DD)  Voltage feedback amplifier (New design)</a:t>
            </a:r>
            <a:endParaRPr lang="en-US" sz="1800" b="0" strike="noStrike" spc="-1" dirty="0">
              <a:solidFill>
                <a:srgbClr val="000000"/>
              </a:solidFill>
              <a:latin typeface="Arial"/>
              <a:ea typeface="Noto Sans CJK SC"/>
            </a:endParaRPr>
          </a:p>
          <a:p>
            <a:pPr defTabSz="914400">
              <a:lnSpc>
                <a:spcPct val="150000"/>
              </a:lnSpc>
              <a:tabLst>
                <a:tab pos="0" algn="l"/>
              </a:tabLst>
            </a:pPr>
            <a:r>
              <a:rPr lang="en-US" sz="1800" b="0" strike="noStrike" spc="-1" dirty="0">
                <a:solidFill>
                  <a:schemeClr val="dk1"/>
                </a:solidFill>
                <a:latin typeface="游ゴシック Medium"/>
                <a:ea typeface="游ゴシック Medium"/>
              </a:rPr>
              <a:t>DC Bias Circuit		  Dedicated MEMS bias power supply using low noise linear regulation. </a:t>
            </a:r>
            <a:endParaRPr lang="en-US" sz="1800" b="0" strike="noStrike" spc="-1" dirty="0">
              <a:solidFill>
                <a:srgbClr val="000000"/>
              </a:solidFill>
              <a:latin typeface="Arial"/>
              <a:ea typeface="Noto Sans CJK SC"/>
            </a:endParaRPr>
          </a:p>
        </p:txBody>
      </p:sp>
      <p:grpSp>
        <p:nvGrpSpPr>
          <p:cNvPr id="336" name="グループ化 12"/>
          <p:cNvGrpSpPr/>
          <p:nvPr/>
        </p:nvGrpSpPr>
        <p:grpSpPr>
          <a:xfrm>
            <a:off x="423000" y="1629131"/>
            <a:ext cx="11442240" cy="1294069"/>
            <a:chOff x="423000" y="1629131"/>
            <a:chExt cx="11442240" cy="1294069"/>
          </a:xfrm>
        </p:grpSpPr>
        <p:cxnSp>
          <p:nvCxnSpPr>
            <p:cNvPr id="337" name="直線矢印コネクタ 30"/>
            <p:cNvCxnSpPr/>
            <p:nvPr/>
          </p:nvCxnSpPr>
          <p:spPr>
            <a:xfrm>
              <a:off x="423000" y="2423160"/>
              <a:ext cx="11442240" cy="1080"/>
            </a:xfrm>
            <a:prstGeom prst="straightConnector1">
              <a:avLst/>
            </a:prstGeom>
            <a:ln w="28575">
              <a:solidFill>
                <a:srgbClr val="3A3838"/>
              </a:solidFill>
              <a:round/>
              <a:tailEnd type="triangle" w="med" len="med"/>
            </a:ln>
          </p:spPr>
        </p:cxnSp>
        <p:sp>
          <p:nvSpPr>
            <p:cNvPr id="338" name="四角形: 角を丸くする 2"/>
            <p:cNvSpPr/>
            <p:nvPr/>
          </p:nvSpPr>
          <p:spPr>
            <a:xfrm>
              <a:off x="2211120" y="208116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Diff. Line</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Receiver</a:t>
              </a:r>
              <a:endParaRPr lang="en-US" sz="1600" b="0" strike="noStrike" spc="-1">
                <a:solidFill>
                  <a:srgbClr val="000000"/>
                </a:solidFill>
                <a:latin typeface="Arial"/>
              </a:endParaRPr>
            </a:p>
          </p:txBody>
        </p:sp>
        <p:sp>
          <p:nvSpPr>
            <p:cNvPr id="339" name="四角形: 角を丸くする 4"/>
            <p:cNvSpPr/>
            <p:nvPr/>
          </p:nvSpPr>
          <p:spPr>
            <a:xfrm>
              <a:off x="3776400" y="208116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E-Volume</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Control</a:t>
              </a:r>
              <a:endParaRPr lang="en-US" sz="1600" b="0" strike="noStrike" spc="-1">
                <a:solidFill>
                  <a:srgbClr val="000000"/>
                </a:solidFill>
                <a:latin typeface="Arial"/>
              </a:endParaRPr>
            </a:p>
          </p:txBody>
        </p:sp>
        <p:sp>
          <p:nvSpPr>
            <p:cNvPr id="340" name="四角形: 角を丸くする 7"/>
            <p:cNvSpPr/>
            <p:nvPr/>
          </p:nvSpPr>
          <p:spPr>
            <a:xfrm>
              <a:off x="645480" y="208116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Low-pass</a:t>
              </a:r>
              <a:endParaRPr lang="en-US" sz="1600" b="0" strike="noStrike" spc="-1">
                <a:solidFill>
                  <a:srgbClr val="000000"/>
                </a:solidFill>
                <a:latin typeface="Arial"/>
              </a:endParaRPr>
            </a:p>
            <a:p>
              <a:pPr algn="ctr" defTabSz="914400">
                <a:lnSpc>
                  <a:spcPct val="100000"/>
                </a:lnSpc>
              </a:pPr>
              <a:r>
                <a:rPr lang="en-US" sz="1600" b="0" strike="noStrike" spc="-1">
                  <a:solidFill>
                    <a:schemeClr val="dk1"/>
                  </a:solidFill>
                  <a:latin typeface="游ゴシック Medium"/>
                  <a:ea typeface="游ゴシック Medium"/>
                </a:rPr>
                <a:t>Filter</a:t>
              </a:r>
              <a:endParaRPr lang="en-US" sz="1600" b="0" strike="noStrike" spc="-1">
                <a:solidFill>
                  <a:srgbClr val="000000"/>
                </a:solidFill>
                <a:latin typeface="Arial"/>
              </a:endParaRPr>
            </a:p>
          </p:txBody>
        </p:sp>
        <p:sp>
          <p:nvSpPr>
            <p:cNvPr id="341" name="四角形: 角を丸くする 8"/>
            <p:cNvSpPr/>
            <p:nvPr/>
          </p:nvSpPr>
          <p:spPr>
            <a:xfrm>
              <a:off x="6907320" y="208116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Crossovers</a:t>
              </a:r>
              <a:endParaRPr lang="en-US" sz="1600" b="0" strike="noStrike" spc="-1">
                <a:solidFill>
                  <a:srgbClr val="000000"/>
                </a:solidFill>
                <a:latin typeface="Arial"/>
              </a:endParaRPr>
            </a:p>
          </p:txBody>
        </p:sp>
        <p:sp>
          <p:nvSpPr>
            <p:cNvPr id="342" name="四角形: 角を丸くする 10"/>
            <p:cNvSpPr/>
            <p:nvPr/>
          </p:nvSpPr>
          <p:spPr>
            <a:xfrm>
              <a:off x="5342040" y="208116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Buffer</a:t>
              </a:r>
              <a:br>
                <a:rPr sz="1600"/>
              </a:br>
              <a:r>
                <a:rPr lang="en-US" sz="1600" b="0" strike="noStrike" spc="-1">
                  <a:solidFill>
                    <a:schemeClr val="dk1"/>
                  </a:solidFill>
                  <a:latin typeface="游ゴシック Medium"/>
                  <a:ea typeface="游ゴシック Medium"/>
                </a:rPr>
                <a:t>Amplifier</a:t>
              </a:r>
              <a:endParaRPr lang="en-US" sz="1600" b="0" strike="noStrike" spc="-1">
                <a:solidFill>
                  <a:srgbClr val="000000"/>
                </a:solidFill>
                <a:latin typeface="Arial"/>
              </a:endParaRPr>
            </a:p>
          </p:txBody>
        </p:sp>
        <p:sp>
          <p:nvSpPr>
            <p:cNvPr id="343" name="四角形: 角を丸くする 11"/>
            <p:cNvSpPr/>
            <p:nvPr/>
          </p:nvSpPr>
          <p:spPr>
            <a:xfrm>
              <a:off x="8472960" y="208116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Power</a:t>
              </a:r>
              <a:br>
                <a:rPr sz="1600"/>
              </a:br>
              <a:r>
                <a:rPr lang="en-US" sz="1600" b="0" strike="noStrike" spc="-1">
                  <a:solidFill>
                    <a:schemeClr val="dk1"/>
                  </a:solidFill>
                  <a:latin typeface="游ゴシック Medium"/>
                  <a:ea typeface="游ゴシック Medium"/>
                </a:rPr>
                <a:t>Amplifiers</a:t>
              </a:r>
              <a:endParaRPr lang="en-US" sz="1600" b="0" strike="noStrike" spc="-1">
                <a:solidFill>
                  <a:srgbClr val="000000"/>
                </a:solidFill>
                <a:latin typeface="Arial"/>
              </a:endParaRPr>
            </a:p>
          </p:txBody>
        </p:sp>
        <p:sp>
          <p:nvSpPr>
            <p:cNvPr id="344" name="四角形: 角を丸くする 13"/>
            <p:cNvSpPr/>
            <p:nvPr/>
          </p:nvSpPr>
          <p:spPr>
            <a:xfrm>
              <a:off x="10038240" y="208116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600" b="0" strike="noStrike" spc="-1">
                  <a:solidFill>
                    <a:schemeClr val="dk1"/>
                  </a:solidFill>
                  <a:latin typeface="游ゴシック Medium"/>
                  <a:ea typeface="游ゴシック Medium"/>
                </a:rPr>
                <a:t>DC Bias</a:t>
              </a:r>
              <a:br>
                <a:rPr sz="1600"/>
              </a:br>
              <a:r>
                <a:rPr lang="en-US" sz="1600" b="0" strike="noStrike" spc="-1">
                  <a:solidFill>
                    <a:schemeClr val="dk1"/>
                  </a:solidFill>
                  <a:latin typeface="游ゴシック Medium"/>
                  <a:ea typeface="游ゴシック Medium"/>
                </a:rPr>
                <a:t>Circuit</a:t>
              </a:r>
              <a:endParaRPr lang="en-US" sz="1600" b="0" strike="noStrike" spc="-1">
                <a:solidFill>
                  <a:srgbClr val="000000"/>
                </a:solidFill>
                <a:latin typeface="Arial"/>
              </a:endParaRPr>
            </a:p>
          </p:txBody>
        </p:sp>
        <p:sp>
          <p:nvSpPr>
            <p:cNvPr id="345" name="大かっこ 37"/>
            <p:cNvSpPr/>
            <p:nvPr/>
          </p:nvSpPr>
          <p:spPr>
            <a:xfrm>
              <a:off x="9917640" y="1922040"/>
              <a:ext cx="1572840" cy="1001160"/>
            </a:xfrm>
            <a:prstGeom prst="bracketPair">
              <a:avLst>
                <a:gd name="adj" fmla="val 16667"/>
              </a:avLst>
            </a:prstGeom>
            <a:noFill/>
            <a:ln w="28575">
              <a:solidFill>
                <a:srgbClr val="3A3838"/>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600" b="0" strike="noStrike" spc="-1">
                <a:solidFill>
                  <a:schemeClr val="dk1"/>
                </a:solidFill>
                <a:latin typeface="游ゴシック Medium"/>
                <a:ea typeface="游ゴシック Medium"/>
              </a:endParaRPr>
            </a:p>
          </p:txBody>
        </p:sp>
        <p:sp>
          <p:nvSpPr>
            <p:cNvPr id="346" name="テキスト ボックス 40"/>
            <p:cNvSpPr/>
            <p:nvPr/>
          </p:nvSpPr>
          <p:spPr>
            <a:xfrm>
              <a:off x="8556480" y="1629131"/>
              <a:ext cx="11581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dirty="0">
                  <a:solidFill>
                    <a:schemeClr val="dk1"/>
                  </a:solidFill>
                  <a:latin typeface="游ゴシック Medium"/>
                  <a:ea typeface="游ゴシック Medium"/>
                </a:rPr>
                <a:t>Trimmable</a:t>
              </a:r>
              <a:endParaRPr lang="en-US" sz="1600" b="0" strike="noStrike" spc="-1" dirty="0">
                <a:solidFill>
                  <a:srgbClr val="000000"/>
                </a:solidFill>
                <a:latin typeface="Arial"/>
              </a:endParaRPr>
            </a:p>
          </p:txBody>
        </p:sp>
      </p:grpSp>
      <p:sp>
        <p:nvSpPr>
          <p:cNvPr id="3" name="テキスト ボックス 4">
            <a:extLst>
              <a:ext uri="{FF2B5EF4-FFF2-40B4-BE49-F238E27FC236}">
                <a16:creationId xmlns:a16="http://schemas.microsoft.com/office/drawing/2014/main" id="{8F795716-FFC2-9559-15A5-7FC23D11C4F4}"/>
              </a:ext>
            </a:extLst>
          </p:cNvPr>
          <p:cNvSpPr/>
          <p:nvPr/>
        </p:nvSpPr>
        <p:spPr>
          <a:xfrm>
            <a:off x="350640" y="1292760"/>
            <a:ext cx="7466252"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altLang="ja-JP" sz="2000" b="0" strike="noStrike" spc="-1" dirty="0">
                <a:solidFill>
                  <a:schemeClr val="dk1"/>
                </a:solidFill>
                <a:latin typeface="游ゴシック Medium"/>
                <a:ea typeface="游ゴシック Medium"/>
              </a:rPr>
              <a:t>Amplifier Structure</a:t>
            </a:r>
            <a:r>
              <a:rPr lang="ja-JP" altLang="en-US" sz="2000" b="0" strike="noStrike" spc="-1" dirty="0">
                <a:solidFill>
                  <a:schemeClr val="dk1"/>
                </a:solidFill>
                <a:latin typeface="游ゴシック Medium"/>
                <a:ea typeface="游ゴシック Medium"/>
              </a:rPr>
              <a:t>：</a:t>
            </a:r>
            <a:r>
              <a:rPr lang="en-US" altLang="ja-JP" sz="2000" b="0" strike="noStrike" spc="-1" dirty="0">
                <a:solidFill>
                  <a:schemeClr val="dk1"/>
                </a:solidFill>
                <a:latin typeface="游ゴシック Medium"/>
                <a:ea typeface="游ゴシック Medium"/>
              </a:rPr>
              <a:t>Low Noise &amp; Distortion Fully Maintained</a:t>
            </a:r>
            <a:endParaRPr lang="en-US" altLang="ja-JP" sz="20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Dedicated Portable Amplifier</a:t>
            </a:r>
            <a:endParaRPr lang="en-US" sz="2400" b="0" strike="noStrike" spc="-1">
              <a:solidFill>
                <a:srgbClr val="000000"/>
              </a:solidFill>
              <a:latin typeface="Arial"/>
            </a:endParaRPr>
          </a:p>
        </p:txBody>
      </p:sp>
      <p:sp>
        <p:nvSpPr>
          <p:cNvPr id="348" name="PlaceHolder 2"/>
          <p:cNvSpPr>
            <a:spLocks noGrp="1"/>
          </p:cNvSpPr>
          <p:nvPr>
            <p:ph type="sldNum" idx="13"/>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游ゴシック Medium"/>
              </a:defRPr>
            </a:lvl1pPr>
          </a:lstStyle>
          <a:p>
            <a:pPr indent="0" algn="r" defTabSz="914400">
              <a:lnSpc>
                <a:spcPct val="100000"/>
              </a:lnSpc>
              <a:buNone/>
              <a:tabLst>
                <a:tab pos="0" algn="l"/>
              </a:tabLst>
            </a:pPr>
            <a:fld id="{A70B3C0C-AD99-45D9-8801-1F6C3954E4A3}" type="slidenum">
              <a:rPr lang="en-US" sz="1400" b="1" strike="noStrike" spc="-1">
                <a:solidFill>
                  <a:schemeClr val="dk1">
                    <a:tint val="75000"/>
                  </a:schemeClr>
                </a:solidFill>
                <a:latin typeface="游ゴシック Medium"/>
                <a:ea typeface="游ゴシック Medium"/>
              </a:rPr>
              <a:t>17</a:t>
            </a:fld>
            <a:endParaRPr lang="en-US" sz="1400" b="0" strike="noStrike" spc="-1">
              <a:solidFill>
                <a:srgbClr val="000000"/>
              </a:solidFill>
              <a:latin typeface="Times New Roman"/>
            </a:endParaRPr>
          </a:p>
        </p:txBody>
      </p:sp>
      <p:pic>
        <p:nvPicPr>
          <p:cNvPr id="350" name="図 7" descr="コンピューターのスクリーンショット&#10;&#10;中程度の精度で自動的に生成された説明"/>
          <p:cNvPicPr/>
          <p:nvPr/>
        </p:nvPicPr>
        <p:blipFill>
          <a:blip r:embed="rId3" cstate="hqprint">
            <a:extLst>
              <a:ext uri="{28A0092B-C50C-407E-A947-70E740481C1C}">
                <a14:useLocalDpi xmlns:a14="http://schemas.microsoft.com/office/drawing/2010/main"/>
              </a:ext>
            </a:extLst>
          </a:blip>
          <a:srcRect/>
          <a:stretch/>
        </p:blipFill>
        <p:spPr>
          <a:xfrm>
            <a:off x="484200" y="1141560"/>
            <a:ext cx="2464920" cy="4011120"/>
          </a:xfrm>
          <a:prstGeom prst="rect">
            <a:avLst/>
          </a:prstGeom>
          <a:ln w="0">
            <a:noFill/>
          </a:ln>
        </p:spPr>
      </p:pic>
      <p:pic>
        <p:nvPicPr>
          <p:cNvPr id="351" name="図 9" descr="パソコンの画面&#10;&#10;中程度の精度で自動的に生成された説明"/>
          <p:cNvPicPr/>
          <p:nvPr/>
        </p:nvPicPr>
        <p:blipFill>
          <a:blip r:embed="rId4" cstate="hqprint">
            <a:extLst>
              <a:ext uri="{28A0092B-C50C-407E-A947-70E740481C1C}">
                <a14:useLocalDpi xmlns:a14="http://schemas.microsoft.com/office/drawing/2010/main"/>
              </a:ext>
            </a:extLst>
          </a:blip>
          <a:srcRect/>
          <a:stretch/>
        </p:blipFill>
        <p:spPr>
          <a:xfrm>
            <a:off x="3363480" y="1141560"/>
            <a:ext cx="2464920" cy="4011120"/>
          </a:xfrm>
          <a:prstGeom prst="rect">
            <a:avLst/>
          </a:prstGeom>
          <a:ln w="0">
            <a:noFill/>
          </a:ln>
        </p:spPr>
      </p:pic>
      <p:pic>
        <p:nvPicPr>
          <p:cNvPr id="352" name="図 13" descr="ダイアグラム, 概略図&#10;&#10;自動的に生成された説明"/>
          <p:cNvPicPr/>
          <p:nvPr/>
        </p:nvPicPr>
        <p:blipFill>
          <a:blip r:embed="rId5" cstate="hqprint">
            <a:extLst>
              <a:ext uri="{28A0092B-C50C-407E-A947-70E740481C1C}">
                <a14:useLocalDpi xmlns:a14="http://schemas.microsoft.com/office/drawing/2010/main"/>
              </a:ext>
            </a:extLst>
          </a:blip>
          <a:srcRect/>
          <a:stretch/>
        </p:blipFill>
        <p:spPr>
          <a:xfrm>
            <a:off x="6252840" y="1141560"/>
            <a:ext cx="2481840" cy="3146760"/>
          </a:xfrm>
          <a:prstGeom prst="rect">
            <a:avLst/>
          </a:prstGeom>
          <a:ln w="0">
            <a:noFill/>
          </a:ln>
        </p:spPr>
      </p:pic>
      <p:pic>
        <p:nvPicPr>
          <p:cNvPr id="353" name="図 15" descr="グラフィカル ユーザー インターフェイス&#10;&#10;低い精度で自動的に生成された説明"/>
          <p:cNvPicPr/>
          <p:nvPr/>
        </p:nvPicPr>
        <p:blipFill>
          <a:blip r:embed="rId6" cstate="hqprint">
            <a:extLst>
              <a:ext uri="{28A0092B-C50C-407E-A947-70E740481C1C}">
                <a14:useLocalDpi xmlns:a14="http://schemas.microsoft.com/office/drawing/2010/main"/>
              </a:ext>
            </a:extLst>
          </a:blip>
          <a:srcRect/>
          <a:stretch/>
        </p:blipFill>
        <p:spPr>
          <a:xfrm>
            <a:off x="9161280" y="1141560"/>
            <a:ext cx="2481840" cy="3146760"/>
          </a:xfrm>
          <a:prstGeom prst="rect">
            <a:avLst/>
          </a:prstGeom>
          <a:ln w="0">
            <a:noFill/>
          </a:ln>
        </p:spPr>
      </p:pic>
      <p:sp>
        <p:nvSpPr>
          <p:cNvPr id="354" name="テキスト ボックス 12"/>
          <p:cNvSpPr/>
          <p:nvPr/>
        </p:nvSpPr>
        <p:spPr>
          <a:xfrm>
            <a:off x="299501" y="5223600"/>
            <a:ext cx="2841397" cy="92187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b="0" u="sng" strike="noStrike" spc="-1" dirty="0">
                <a:solidFill>
                  <a:schemeClr val="dk1"/>
                </a:solidFill>
                <a:uFillTx/>
                <a:latin typeface="游ゴシック Medium"/>
                <a:ea typeface="游ゴシック Medium"/>
              </a:rPr>
              <a:t>PCB1 Top 4-layer 2oz Cu</a:t>
            </a:r>
            <a:endParaRPr lang="en-US" b="0" strike="noStrike" spc="-1" dirty="0">
              <a:solidFill>
                <a:srgbClr val="000000"/>
              </a:solidFill>
              <a:latin typeface="Arial"/>
            </a:endParaRPr>
          </a:p>
          <a:p>
            <a:pPr defTabSz="914400">
              <a:lnSpc>
                <a:spcPct val="100000"/>
              </a:lnSpc>
            </a:pPr>
            <a:r>
              <a:rPr lang="en-US" b="0" strike="noStrike" spc="-1" dirty="0">
                <a:solidFill>
                  <a:schemeClr val="dk1"/>
                </a:solidFill>
                <a:latin typeface="游ゴシック Medium"/>
                <a:ea typeface="游ゴシック Medium"/>
              </a:rPr>
              <a:t>Linear Power Supply</a:t>
            </a:r>
            <a:endParaRPr lang="en-US" b="0" strike="noStrike" spc="-1" dirty="0">
              <a:solidFill>
                <a:srgbClr val="000000"/>
              </a:solidFill>
              <a:latin typeface="Arial"/>
            </a:endParaRPr>
          </a:p>
          <a:p>
            <a:pPr defTabSz="914400">
              <a:lnSpc>
                <a:spcPct val="100000"/>
              </a:lnSpc>
            </a:pPr>
            <a:r>
              <a:rPr lang="en-US" b="0" strike="noStrike" spc="-1" dirty="0">
                <a:solidFill>
                  <a:schemeClr val="dk1"/>
                </a:solidFill>
                <a:latin typeface="游ゴシック Medium"/>
                <a:ea typeface="游ゴシック Medium"/>
              </a:rPr>
              <a:t>Volume Potentiometer</a:t>
            </a:r>
            <a:endParaRPr lang="en-US" b="0" strike="noStrike" spc="-1" dirty="0">
              <a:solidFill>
                <a:srgbClr val="000000"/>
              </a:solidFill>
              <a:latin typeface="Arial"/>
            </a:endParaRPr>
          </a:p>
        </p:txBody>
      </p:sp>
      <p:sp>
        <p:nvSpPr>
          <p:cNvPr id="355" name="テキスト ボックス 14"/>
          <p:cNvSpPr/>
          <p:nvPr/>
        </p:nvSpPr>
        <p:spPr>
          <a:xfrm>
            <a:off x="6076781" y="5223600"/>
            <a:ext cx="2906991" cy="119887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b="0" u="sng" strike="noStrike" spc="-1">
                <a:solidFill>
                  <a:schemeClr val="dk1"/>
                </a:solidFill>
                <a:uFillTx/>
                <a:latin typeface="游ゴシック Medium"/>
                <a:ea typeface="游ゴシック Medium"/>
              </a:rPr>
              <a:t>PCB2  Top 8-layer 1oz Cu</a:t>
            </a:r>
            <a:endParaRPr lang="en-US" b="0" strike="noStrike" spc="-1">
              <a:solidFill>
                <a:srgbClr val="000000"/>
              </a:solidFill>
              <a:latin typeface="Arial"/>
            </a:endParaRPr>
          </a:p>
          <a:p>
            <a:pPr defTabSz="914400">
              <a:lnSpc>
                <a:spcPct val="100000"/>
              </a:lnSpc>
            </a:pPr>
            <a:r>
              <a:rPr lang="en-US" b="0" strike="noStrike" spc="-1">
                <a:solidFill>
                  <a:schemeClr val="dk1"/>
                </a:solidFill>
                <a:latin typeface="游ゴシック Medium"/>
                <a:ea typeface="游ゴシック Medium"/>
              </a:rPr>
              <a:t>Power Amplifiers</a:t>
            </a:r>
            <a:endParaRPr lang="en-US" b="0" strike="noStrike" spc="-1">
              <a:solidFill>
                <a:srgbClr val="000000"/>
              </a:solidFill>
              <a:latin typeface="Arial"/>
            </a:endParaRPr>
          </a:p>
          <a:p>
            <a:pPr defTabSz="914400">
              <a:lnSpc>
                <a:spcPct val="100000"/>
              </a:lnSpc>
            </a:pPr>
            <a:r>
              <a:rPr lang="en-US" b="0" strike="noStrike" spc="-1">
                <a:solidFill>
                  <a:schemeClr val="dk1"/>
                </a:solidFill>
                <a:latin typeface="游ゴシック Medium"/>
                <a:ea typeface="游ゴシック Medium"/>
              </a:rPr>
              <a:t>DC Servo</a:t>
            </a:r>
            <a:endParaRPr lang="en-US" b="0" strike="noStrike" spc="-1">
              <a:solidFill>
                <a:srgbClr val="000000"/>
              </a:solidFill>
              <a:latin typeface="Arial"/>
            </a:endParaRPr>
          </a:p>
          <a:p>
            <a:pPr defTabSz="914400">
              <a:lnSpc>
                <a:spcPct val="100000"/>
              </a:lnSpc>
            </a:pPr>
            <a:r>
              <a:rPr lang="en-US" b="0" strike="noStrike" spc="-1">
                <a:solidFill>
                  <a:schemeClr val="dk1"/>
                </a:solidFill>
                <a:latin typeface="游ゴシック Medium"/>
                <a:ea typeface="游ゴシック Medium"/>
              </a:rPr>
              <a:t>Shield Case</a:t>
            </a:r>
            <a:endParaRPr lang="en-US" b="0" strike="noStrike" spc="-1">
              <a:solidFill>
                <a:srgbClr val="000000"/>
              </a:solidFill>
              <a:latin typeface="Arial"/>
            </a:endParaRPr>
          </a:p>
        </p:txBody>
      </p:sp>
      <p:sp>
        <p:nvSpPr>
          <p:cNvPr id="356" name="テキスト ボックス 16"/>
          <p:cNvSpPr/>
          <p:nvPr/>
        </p:nvSpPr>
        <p:spPr>
          <a:xfrm>
            <a:off x="3325661" y="5223600"/>
            <a:ext cx="2553113" cy="119887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b="0" u="sng" strike="noStrike" spc="-1">
                <a:solidFill>
                  <a:schemeClr val="dk1"/>
                </a:solidFill>
                <a:uFillTx/>
                <a:latin typeface="游ゴシック Medium"/>
                <a:ea typeface="游ゴシック Medium"/>
              </a:rPr>
              <a:t>Bottom 4-layer 2oz Cu</a:t>
            </a:r>
            <a:endParaRPr lang="en-US" b="0" strike="noStrike" spc="-1">
              <a:solidFill>
                <a:srgbClr val="000000"/>
              </a:solidFill>
              <a:latin typeface="Arial"/>
            </a:endParaRPr>
          </a:p>
          <a:p>
            <a:pPr defTabSz="914400">
              <a:lnSpc>
                <a:spcPct val="100000"/>
              </a:lnSpc>
            </a:pPr>
            <a:r>
              <a:rPr lang="en-US" b="0" strike="noStrike" spc="-1">
                <a:solidFill>
                  <a:schemeClr val="dk1"/>
                </a:solidFill>
                <a:latin typeface="游ゴシック Medium"/>
                <a:ea typeface="游ゴシック Medium"/>
              </a:rPr>
              <a:t>Dual Power Supply</a:t>
            </a:r>
            <a:endParaRPr lang="en-US" b="0" strike="noStrike" spc="-1">
              <a:solidFill>
                <a:srgbClr val="000000"/>
              </a:solidFill>
              <a:latin typeface="Arial"/>
            </a:endParaRPr>
          </a:p>
          <a:p>
            <a:pPr defTabSz="914400">
              <a:lnSpc>
                <a:spcPct val="100000"/>
              </a:lnSpc>
            </a:pPr>
            <a:r>
              <a:rPr lang="en-US" b="0" strike="noStrike" spc="-1">
                <a:solidFill>
                  <a:schemeClr val="dk1"/>
                </a:solidFill>
                <a:latin typeface="游ゴシック Medium"/>
                <a:ea typeface="游ゴシック Medium"/>
              </a:rPr>
              <a:t>Battery Charger, MCU</a:t>
            </a:r>
            <a:endParaRPr lang="en-US" b="0" strike="noStrike" spc="-1">
              <a:solidFill>
                <a:srgbClr val="000000"/>
              </a:solidFill>
              <a:latin typeface="Arial"/>
            </a:endParaRPr>
          </a:p>
          <a:p>
            <a:pPr defTabSz="914400">
              <a:lnSpc>
                <a:spcPct val="100000"/>
              </a:lnSpc>
            </a:pPr>
            <a:r>
              <a:rPr lang="en-US" b="0" strike="noStrike" spc="-1">
                <a:solidFill>
                  <a:schemeClr val="dk1"/>
                </a:solidFill>
                <a:latin typeface="游ゴシック Medium"/>
                <a:ea typeface="游ゴシック Medium"/>
              </a:rPr>
              <a:t>Protection Circuit</a:t>
            </a:r>
            <a:endParaRPr lang="en-US" b="0" strike="noStrike" spc="-1">
              <a:solidFill>
                <a:srgbClr val="000000"/>
              </a:solidFill>
              <a:latin typeface="Arial"/>
            </a:endParaRPr>
          </a:p>
        </p:txBody>
      </p:sp>
      <p:sp>
        <p:nvSpPr>
          <p:cNvPr id="357" name="テキスト ボックス 17"/>
          <p:cNvSpPr/>
          <p:nvPr/>
        </p:nvSpPr>
        <p:spPr>
          <a:xfrm>
            <a:off x="9241541" y="5223600"/>
            <a:ext cx="2553113" cy="119887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b="0" u="sng" strike="noStrike" spc="-1" dirty="0">
                <a:solidFill>
                  <a:schemeClr val="dk1"/>
                </a:solidFill>
                <a:uFillTx/>
                <a:latin typeface="游ゴシック Medium"/>
                <a:ea typeface="游ゴシック Medium"/>
              </a:rPr>
              <a:t>Bottom 8-layer 1oz Cu</a:t>
            </a:r>
            <a:endParaRPr lang="en-US" b="0" strike="noStrike" spc="-1" dirty="0">
              <a:solidFill>
                <a:srgbClr val="000000"/>
              </a:solidFill>
              <a:latin typeface="Arial"/>
            </a:endParaRPr>
          </a:p>
          <a:p>
            <a:pPr defTabSz="914400">
              <a:lnSpc>
                <a:spcPct val="100000"/>
              </a:lnSpc>
            </a:pPr>
            <a:r>
              <a:rPr lang="en-US" b="0" strike="noStrike" spc="-1" dirty="0">
                <a:solidFill>
                  <a:schemeClr val="dk1"/>
                </a:solidFill>
                <a:latin typeface="游ゴシック Medium"/>
                <a:ea typeface="游ゴシック Medium"/>
              </a:rPr>
              <a:t>Diff. Line Receiver</a:t>
            </a:r>
            <a:endParaRPr lang="en-US" b="0" strike="noStrike" spc="-1" dirty="0">
              <a:solidFill>
                <a:srgbClr val="000000"/>
              </a:solidFill>
              <a:latin typeface="Arial"/>
            </a:endParaRPr>
          </a:p>
          <a:p>
            <a:pPr defTabSz="914400">
              <a:lnSpc>
                <a:spcPct val="100000"/>
              </a:lnSpc>
            </a:pPr>
            <a:r>
              <a:rPr lang="en-US" b="0" strike="noStrike" spc="-1" dirty="0">
                <a:solidFill>
                  <a:schemeClr val="dk1"/>
                </a:solidFill>
                <a:latin typeface="游ゴシック Medium"/>
                <a:ea typeface="游ゴシック Medium"/>
              </a:rPr>
              <a:t>E-Volume Control</a:t>
            </a:r>
            <a:endParaRPr lang="en-US" b="0" strike="noStrike" spc="-1" dirty="0">
              <a:solidFill>
                <a:srgbClr val="000000"/>
              </a:solidFill>
              <a:latin typeface="Arial"/>
            </a:endParaRPr>
          </a:p>
          <a:p>
            <a:pPr defTabSz="914400">
              <a:lnSpc>
                <a:spcPct val="100000"/>
              </a:lnSpc>
            </a:pPr>
            <a:r>
              <a:rPr lang="en-US" b="0" strike="noStrike" spc="-1" dirty="0">
                <a:solidFill>
                  <a:schemeClr val="dk1"/>
                </a:solidFill>
                <a:latin typeface="游ゴシック Medium"/>
                <a:ea typeface="游ゴシック Medium"/>
              </a:rPr>
              <a:t>Crossovers</a:t>
            </a:r>
            <a:endParaRPr lang="en-US"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 name="直線コネクタ 13"/>
          <p:cNvCxnSpPr>
            <a:cxnSpLocks/>
          </p:cNvCxnSpPr>
          <p:nvPr/>
        </p:nvCxnSpPr>
        <p:spPr>
          <a:xfrm>
            <a:off x="445418" y="1586160"/>
            <a:ext cx="6894834" cy="0"/>
          </a:xfrm>
          <a:prstGeom prst="straightConnector1">
            <a:avLst/>
          </a:prstGeom>
          <a:ln w="76200">
            <a:solidFill>
              <a:srgbClr val="FFF2CC"/>
            </a:solidFill>
            <a:round/>
          </a:ln>
        </p:spPr>
      </p:cxnSp>
      <p:sp>
        <p:nvSpPr>
          <p:cNvPr id="359"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Dedicated Portable Amplifier</a:t>
            </a:r>
            <a:endParaRPr lang="en-US" sz="2400" b="0" strike="noStrike" spc="-1">
              <a:solidFill>
                <a:srgbClr val="000000"/>
              </a:solidFill>
              <a:latin typeface="Arial"/>
            </a:endParaRPr>
          </a:p>
        </p:txBody>
      </p:sp>
      <p:sp>
        <p:nvSpPr>
          <p:cNvPr id="360" name="PlaceHolder 2"/>
          <p:cNvSpPr>
            <a:spLocks noGrp="1"/>
          </p:cNvSpPr>
          <p:nvPr>
            <p:ph type="sldNum" idx="14"/>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游ゴシック Medium"/>
              </a:defRPr>
            </a:lvl1pPr>
          </a:lstStyle>
          <a:p>
            <a:pPr indent="0" algn="r" defTabSz="914400">
              <a:lnSpc>
                <a:spcPct val="100000"/>
              </a:lnSpc>
              <a:buNone/>
              <a:tabLst>
                <a:tab pos="0" algn="l"/>
              </a:tabLst>
            </a:pPr>
            <a:fld id="{DE86609B-4A42-40F7-884D-867259497BE9}" type="slidenum">
              <a:rPr lang="en-US" sz="1400" b="1" strike="noStrike" spc="-1">
                <a:solidFill>
                  <a:schemeClr val="dk1">
                    <a:tint val="75000"/>
                  </a:schemeClr>
                </a:solidFill>
                <a:latin typeface="游ゴシック Medium"/>
                <a:ea typeface="游ゴシック Medium"/>
              </a:rPr>
              <a:t>18</a:t>
            </a:fld>
            <a:endParaRPr lang="en-US" sz="1400" b="0" strike="noStrike" spc="-1">
              <a:solidFill>
                <a:srgbClr val="000000"/>
              </a:solidFill>
              <a:latin typeface="Times New Roman"/>
            </a:endParaRPr>
          </a:p>
        </p:txBody>
      </p:sp>
      <p:sp>
        <p:nvSpPr>
          <p:cNvPr id="362" name="テキスト ボックス 2"/>
          <p:cNvSpPr/>
          <p:nvPr/>
        </p:nvSpPr>
        <p:spPr>
          <a:xfrm>
            <a:off x="573120" y="5287320"/>
            <a:ext cx="3998880" cy="699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L/R and Target Curve Mismatch </a:t>
            </a:r>
            <a:endParaRPr lang="en-US" sz="2000" b="0" strike="noStrike" spc="-1">
              <a:solidFill>
                <a:srgbClr val="000000"/>
              </a:solidFill>
              <a:latin typeface="Arial"/>
            </a:endParaRPr>
          </a:p>
          <a:p>
            <a:pPr defTabSz="914400">
              <a:lnSpc>
                <a:spcPct val="100000"/>
              </a:lnSpc>
              <a:tabLst>
                <a:tab pos="0" algn="l"/>
              </a:tabLst>
            </a:pPr>
            <a:r>
              <a:rPr lang="en-US" sz="2000" b="0" strike="noStrike" spc="-1">
                <a:solidFill>
                  <a:schemeClr val="dk1"/>
                </a:solidFill>
                <a:latin typeface="游ゴシック Medium"/>
                <a:ea typeface="游ゴシック Medium"/>
              </a:rPr>
              <a:t>within±10%(0.83dB)</a:t>
            </a:r>
            <a:endParaRPr lang="en-US" sz="2000" b="0" strike="noStrike" spc="-1">
              <a:solidFill>
                <a:srgbClr val="000000"/>
              </a:solidFill>
              <a:latin typeface="Arial"/>
            </a:endParaRPr>
          </a:p>
        </p:txBody>
      </p:sp>
      <p:sp>
        <p:nvSpPr>
          <p:cNvPr id="363" name="四角形: 角を丸くする 6"/>
          <p:cNvSpPr/>
          <p:nvPr/>
        </p:nvSpPr>
        <p:spPr>
          <a:xfrm>
            <a:off x="527400" y="2242080"/>
            <a:ext cx="155268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Unit Sorting</a:t>
            </a:r>
            <a:endParaRPr lang="en-US" sz="1800" b="0" strike="noStrike" spc="-1">
              <a:solidFill>
                <a:srgbClr val="000000"/>
              </a:solidFill>
              <a:latin typeface="Arial"/>
            </a:endParaRPr>
          </a:p>
        </p:txBody>
      </p:sp>
      <p:sp>
        <p:nvSpPr>
          <p:cNvPr id="364" name="四角形: 角を丸くする 7"/>
          <p:cNvSpPr/>
          <p:nvPr/>
        </p:nvSpPr>
        <p:spPr>
          <a:xfrm>
            <a:off x="527400" y="3774960"/>
            <a:ext cx="155268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Trimming</a:t>
            </a:r>
            <a:endParaRPr lang="en-US" sz="1800" b="0" strike="noStrike" spc="-1">
              <a:solidFill>
                <a:srgbClr val="000000"/>
              </a:solidFill>
              <a:latin typeface="Arial"/>
            </a:endParaRPr>
          </a:p>
        </p:txBody>
      </p:sp>
      <p:sp>
        <p:nvSpPr>
          <p:cNvPr id="365" name="テキスト ボックス 8"/>
          <p:cNvSpPr/>
          <p:nvPr/>
        </p:nvSpPr>
        <p:spPr>
          <a:xfrm>
            <a:off x="2237760" y="3787920"/>
            <a:ext cx="4559760" cy="63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FUGAKU have dedicated amplifier,</a:t>
            </a:r>
            <a:endParaRPr lang="en-US" sz="1800" b="0" strike="noStrike" spc="-1">
              <a:solidFill>
                <a:srgbClr val="000000"/>
              </a:solidFill>
              <a:latin typeface="Arial"/>
            </a:endParaRPr>
          </a:p>
          <a:p>
            <a:pPr defTabSz="914400">
              <a:lnSpc>
                <a:spcPct val="100000"/>
              </a:lnSpc>
              <a:tabLst>
                <a:tab pos="0" algn="l"/>
              </a:tabLst>
            </a:pPr>
            <a:r>
              <a:rPr lang="en-US" sz="1800" b="0" strike="noStrike" spc="-1">
                <a:solidFill>
                  <a:schemeClr val="dk1"/>
                </a:solidFill>
                <a:latin typeface="游ゴシック Medium"/>
                <a:ea typeface="游ゴシック Medium"/>
              </a:rPr>
              <a:t>sound pressure can be trimmed with unit.</a:t>
            </a:r>
            <a:endParaRPr lang="en-US" sz="1800" b="0" strike="noStrike" spc="-1">
              <a:solidFill>
                <a:srgbClr val="000000"/>
              </a:solidFill>
              <a:latin typeface="Arial"/>
            </a:endParaRPr>
          </a:p>
        </p:txBody>
      </p:sp>
      <p:sp>
        <p:nvSpPr>
          <p:cNvPr id="366" name="テキスト ボックス 9"/>
          <p:cNvSpPr/>
          <p:nvPr/>
        </p:nvSpPr>
        <p:spPr>
          <a:xfrm>
            <a:off x="2245680" y="2258280"/>
            <a:ext cx="5184360" cy="63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Using existing sorting that increase in cost and </a:t>
            </a:r>
            <a:endParaRPr lang="en-US" sz="1800" b="0" strike="noStrike" spc="-1">
              <a:solidFill>
                <a:srgbClr val="000000"/>
              </a:solidFill>
              <a:latin typeface="Arial"/>
            </a:endParaRPr>
          </a:p>
          <a:p>
            <a:pPr defTabSz="914400">
              <a:lnSpc>
                <a:spcPct val="100000"/>
              </a:lnSpc>
              <a:tabLst>
                <a:tab pos="0" algn="l"/>
              </a:tabLst>
            </a:pPr>
            <a:r>
              <a:rPr lang="en-US" sz="1800" b="0" strike="noStrike" spc="-1">
                <a:solidFill>
                  <a:schemeClr val="dk1"/>
                </a:solidFill>
                <a:latin typeface="游ゴシック Medium"/>
                <a:ea typeface="游ゴシック Medium"/>
              </a:rPr>
              <a:t>have limitation in matching rate.</a:t>
            </a:r>
            <a:endParaRPr lang="en-US" sz="1800" b="0" strike="noStrike" spc="-1">
              <a:solidFill>
                <a:srgbClr val="000000"/>
              </a:solidFill>
              <a:latin typeface="Arial"/>
            </a:endParaRPr>
          </a:p>
        </p:txBody>
      </p:sp>
      <p:sp>
        <p:nvSpPr>
          <p:cNvPr id="367" name="十字形 10"/>
          <p:cNvSpPr/>
          <p:nvPr/>
        </p:nvSpPr>
        <p:spPr>
          <a:xfrm>
            <a:off x="1101960" y="3133440"/>
            <a:ext cx="428760" cy="428760"/>
          </a:xfrm>
          <a:prstGeom prst="plus">
            <a:avLst>
              <a:gd name="adj" fmla="val 4095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游ゴシック Medium"/>
              <a:ea typeface="游ゴシック Medium"/>
            </a:endParaRPr>
          </a:p>
        </p:txBody>
      </p:sp>
      <p:sp>
        <p:nvSpPr>
          <p:cNvPr id="368" name="二等辺三角形 11"/>
          <p:cNvSpPr/>
          <p:nvPr/>
        </p:nvSpPr>
        <p:spPr>
          <a:xfrm rot="10800000">
            <a:off x="1103040" y="4698000"/>
            <a:ext cx="430200" cy="370800"/>
          </a:xfrm>
          <a:prstGeom prst="triangle">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游ゴシック Medium"/>
              <a:ea typeface="游ゴシック Medium"/>
            </a:endParaRPr>
          </a:p>
        </p:txBody>
      </p:sp>
      <p:sp>
        <p:nvSpPr>
          <p:cNvPr id="369" name="テキスト ボックス 24"/>
          <p:cNvSpPr/>
          <p:nvPr/>
        </p:nvSpPr>
        <p:spPr>
          <a:xfrm>
            <a:off x="7394040" y="3841560"/>
            <a:ext cx="4434480" cy="2284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Efficiency difference of drivers are </a:t>
            </a:r>
            <a:endParaRPr lang="en-US" sz="1800" b="0" strike="noStrike" spc="-1">
              <a:solidFill>
                <a:srgbClr val="000000"/>
              </a:solidFill>
              <a:latin typeface="Arial"/>
              <a:ea typeface="Noto Sans CJK SC"/>
            </a:endParaRPr>
          </a:p>
          <a:p>
            <a:pPr defTabSz="914400">
              <a:lnSpc>
                <a:spcPct val="100000"/>
              </a:lnSpc>
              <a:tabLst>
                <a:tab pos="0" algn="l"/>
              </a:tabLst>
            </a:pPr>
            <a:r>
              <a:rPr lang="en-US" sz="1800" b="0" strike="noStrike" spc="-1">
                <a:solidFill>
                  <a:schemeClr val="dk1"/>
                </a:solidFill>
                <a:latin typeface="游ゴシック Medium"/>
                <a:ea typeface="游ゴシック Medium"/>
              </a:rPr>
              <a:t>compensated with attenuator. </a:t>
            </a:r>
            <a:endParaRPr lang="en-US" sz="1800" b="0" strike="noStrike" spc="-1">
              <a:solidFill>
                <a:srgbClr val="000000"/>
              </a:solidFill>
              <a:latin typeface="Arial"/>
              <a:ea typeface="Noto Sans CJK SC"/>
            </a:endParaRPr>
          </a:p>
          <a:p>
            <a:pPr defTabSz="914400">
              <a:lnSpc>
                <a:spcPct val="100000"/>
              </a:lnSpc>
              <a:tabLst>
                <a:tab pos="0" algn="l"/>
              </a:tabLst>
            </a:pPr>
            <a:endParaRPr lang="en-US" sz="1800" b="0" strike="noStrike" spc="-1">
              <a:solidFill>
                <a:srgbClr val="000000"/>
              </a:solidFill>
              <a:latin typeface="Arial"/>
              <a:ea typeface="Noto Sans CJK SC"/>
            </a:endParaRPr>
          </a:p>
          <a:p>
            <a:pPr defTabSz="914400">
              <a:lnSpc>
                <a:spcPct val="100000"/>
              </a:lnSpc>
              <a:tabLst>
                <a:tab pos="0" algn="l"/>
              </a:tabLst>
            </a:pPr>
            <a:r>
              <a:rPr lang="en-US" sz="1800" b="0" strike="noStrike" spc="-1">
                <a:solidFill>
                  <a:schemeClr val="dk1"/>
                </a:solidFill>
                <a:latin typeface="游ゴシック Medium"/>
                <a:ea typeface="游ゴシック Medium"/>
              </a:rPr>
              <a:t>→ Attenuation ratio trimmed by </a:t>
            </a:r>
            <a:endParaRPr lang="en-US" sz="1800" b="0" strike="noStrike" spc="-1">
              <a:solidFill>
                <a:srgbClr val="000000"/>
              </a:solidFill>
              <a:latin typeface="Arial"/>
              <a:ea typeface="Noto Sans CJK SC"/>
            </a:endParaRPr>
          </a:p>
          <a:p>
            <a:pPr defTabSz="914400">
              <a:lnSpc>
                <a:spcPct val="100000"/>
              </a:lnSpc>
              <a:tabLst>
                <a:tab pos="0" algn="l"/>
              </a:tabLst>
            </a:pPr>
            <a:r>
              <a:rPr lang="en-US" sz="1800" b="0" strike="noStrike" spc="-1">
                <a:solidFill>
                  <a:schemeClr val="dk1"/>
                </a:solidFill>
                <a:latin typeface="游ゴシック Medium"/>
                <a:ea typeface="游ゴシック Medium"/>
              </a:rPr>
              <a:t>    setup-kit before shipping.</a:t>
            </a:r>
            <a:r>
              <a:rPr lang="ja-JP" sz="1800" b="0" strike="noStrike" spc="-1">
                <a:solidFill>
                  <a:schemeClr val="dk1"/>
                </a:solidFill>
                <a:latin typeface="游ゴシック Medium"/>
                <a:ea typeface="游ゴシック Medium"/>
              </a:rPr>
              <a:t>　</a:t>
            </a:r>
            <a:endParaRPr lang="en-US" sz="1800" b="0" strike="noStrike" spc="-1">
              <a:solidFill>
                <a:srgbClr val="000000"/>
              </a:solidFill>
              <a:latin typeface="Arial"/>
              <a:ea typeface="Noto Sans CJK SC"/>
            </a:endParaRPr>
          </a:p>
          <a:p>
            <a:pPr defTabSz="914400">
              <a:lnSpc>
                <a:spcPct val="100000"/>
              </a:lnSpc>
              <a:tabLst>
                <a:tab pos="0" algn="l"/>
              </a:tabLst>
            </a:pPr>
            <a:endParaRPr lang="en-US" sz="1800" b="0" strike="noStrike" spc="-1">
              <a:solidFill>
                <a:srgbClr val="000000"/>
              </a:solidFill>
              <a:latin typeface="Arial"/>
              <a:ea typeface="Noto Sans CJK SC"/>
            </a:endParaRPr>
          </a:p>
          <a:p>
            <a:pPr defTabSz="914400">
              <a:lnSpc>
                <a:spcPct val="100000"/>
              </a:lnSpc>
              <a:tabLst>
                <a:tab pos="0" algn="l"/>
              </a:tabLst>
            </a:pPr>
            <a:r>
              <a:rPr lang="en-US" sz="1800" b="0" strike="noStrike" spc="-1">
                <a:solidFill>
                  <a:schemeClr val="dk1"/>
                </a:solidFill>
                <a:latin typeface="游ゴシック Medium"/>
                <a:ea typeface="游ゴシック Medium"/>
              </a:rPr>
              <a:t>Earphones and Amplifier are associated </a:t>
            </a:r>
            <a:endParaRPr lang="en-US" sz="1800" b="1" strike="noStrike" spc="-1">
              <a:solidFill>
                <a:srgbClr val="000000"/>
              </a:solidFill>
              <a:latin typeface="Arial"/>
              <a:ea typeface="Noto Sans CJK SC"/>
            </a:endParaRPr>
          </a:p>
          <a:p>
            <a:pPr defTabSz="914400">
              <a:lnSpc>
                <a:spcPct val="100000"/>
              </a:lnSpc>
              <a:tabLst>
                <a:tab pos="0" algn="l"/>
              </a:tabLst>
            </a:pPr>
            <a:r>
              <a:rPr lang="en-US" sz="1800" b="0" strike="noStrike" spc="-1">
                <a:solidFill>
                  <a:schemeClr val="dk1"/>
                </a:solidFill>
                <a:latin typeface="游ゴシック Medium"/>
                <a:ea typeface="游ゴシック Medium"/>
              </a:rPr>
              <a:t>with serial numbers.</a:t>
            </a:r>
            <a:endParaRPr lang="en-US" sz="1800" b="1" strike="noStrike" spc="-1">
              <a:solidFill>
                <a:srgbClr val="000000"/>
              </a:solidFill>
              <a:latin typeface="Arial"/>
              <a:ea typeface="Noto Sans CJK SC"/>
            </a:endParaRPr>
          </a:p>
        </p:txBody>
      </p:sp>
      <p:grpSp>
        <p:nvGrpSpPr>
          <p:cNvPr id="370" name="グループ化 42"/>
          <p:cNvGrpSpPr/>
          <p:nvPr/>
        </p:nvGrpSpPr>
        <p:grpSpPr>
          <a:xfrm>
            <a:off x="7610040" y="2037240"/>
            <a:ext cx="1323720" cy="1356840"/>
            <a:chOff x="7610040" y="2037240"/>
            <a:chExt cx="1323720" cy="1356840"/>
          </a:xfrm>
        </p:grpSpPr>
        <p:cxnSp>
          <p:nvCxnSpPr>
            <p:cNvPr id="371" name="直線矢印コネクタ 12"/>
            <p:cNvCxnSpPr/>
            <p:nvPr/>
          </p:nvCxnSpPr>
          <p:spPr>
            <a:xfrm flipV="1">
              <a:off x="7763040" y="2375640"/>
              <a:ext cx="1019160" cy="1018800"/>
            </a:xfrm>
            <a:prstGeom prst="straightConnector1">
              <a:avLst/>
            </a:prstGeom>
            <a:ln w="28575">
              <a:solidFill>
                <a:srgbClr val="3A3838"/>
              </a:solidFill>
              <a:round/>
              <a:tailEnd type="triangle" w="med" len="med"/>
            </a:ln>
          </p:spPr>
        </p:cxnSp>
        <p:grpSp>
          <p:nvGrpSpPr>
            <p:cNvPr id="372" name="グループ化 15"/>
            <p:cNvGrpSpPr/>
            <p:nvPr/>
          </p:nvGrpSpPr>
          <p:grpSpPr>
            <a:xfrm>
              <a:off x="7610040" y="2037240"/>
              <a:ext cx="1323720" cy="1188720"/>
              <a:chOff x="7610040" y="2037240"/>
              <a:chExt cx="1323720" cy="1188720"/>
            </a:xfrm>
          </p:grpSpPr>
          <p:sp>
            <p:nvSpPr>
              <p:cNvPr id="373" name="四角形: 角を丸くする 19"/>
              <p:cNvSpPr/>
              <p:nvPr/>
            </p:nvSpPr>
            <p:spPr>
              <a:xfrm>
                <a:off x="7610040" y="2542680"/>
                <a:ext cx="1323720" cy="683280"/>
              </a:xfrm>
              <a:prstGeom prst="roundRect">
                <a:avLst>
                  <a:gd name="adj" fmla="val 869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800" b="0" strike="noStrike" spc="-1">
                    <a:solidFill>
                      <a:schemeClr val="dk1"/>
                    </a:solidFill>
                    <a:latin typeface="游ゴシック Medium"/>
                    <a:ea typeface="游ゴシック Medium"/>
                  </a:rPr>
                  <a:t>Power</a:t>
                </a:r>
                <a:endParaRPr lang="en-US" sz="1800" b="0" strike="noStrike" spc="-1">
                  <a:solidFill>
                    <a:srgbClr val="000000"/>
                  </a:solidFill>
                  <a:latin typeface="Arial"/>
                </a:endParaRPr>
              </a:p>
              <a:p>
                <a:pPr algn="ctr" defTabSz="914400">
                  <a:lnSpc>
                    <a:spcPct val="100000"/>
                  </a:lnSpc>
                </a:pPr>
                <a:r>
                  <a:rPr lang="en-US" sz="1800" b="0" strike="noStrike" spc="-1">
                    <a:solidFill>
                      <a:schemeClr val="dk1"/>
                    </a:solidFill>
                    <a:latin typeface="游ゴシック Medium"/>
                    <a:ea typeface="游ゴシック Medium"/>
                  </a:rPr>
                  <a:t>Amplifier</a:t>
                </a:r>
                <a:endParaRPr lang="en-US" sz="1800" b="0" strike="noStrike" spc="-1">
                  <a:solidFill>
                    <a:srgbClr val="000000"/>
                  </a:solidFill>
                  <a:latin typeface="Arial"/>
                </a:endParaRPr>
              </a:p>
            </p:txBody>
          </p:sp>
          <p:sp>
            <p:nvSpPr>
              <p:cNvPr id="374" name="テキスト ボックス 25"/>
              <p:cNvSpPr/>
              <p:nvPr/>
            </p:nvSpPr>
            <p:spPr>
              <a:xfrm>
                <a:off x="7738920" y="2037240"/>
                <a:ext cx="10436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1">
                    <a:solidFill>
                      <a:schemeClr val="dk1"/>
                    </a:solidFill>
                    <a:latin typeface="游ゴシック Medium"/>
                    <a:ea typeface="游ゴシック Medium"/>
                  </a:rPr>
                  <a:t>Trimming</a:t>
                </a:r>
                <a:endParaRPr lang="en-US" sz="1600" b="0" strike="noStrike" spc="-1">
                  <a:solidFill>
                    <a:srgbClr val="000000"/>
                  </a:solidFill>
                  <a:latin typeface="Arial"/>
                </a:endParaRPr>
              </a:p>
            </p:txBody>
          </p:sp>
        </p:grpSp>
      </p:grpSp>
      <p:cxnSp>
        <p:nvCxnSpPr>
          <p:cNvPr id="375" name="直線矢印コネクタ 111"/>
          <p:cNvCxnSpPr/>
          <p:nvPr/>
        </p:nvCxnSpPr>
        <p:spPr>
          <a:xfrm>
            <a:off x="9145080" y="2904480"/>
            <a:ext cx="537840" cy="1080"/>
          </a:xfrm>
          <a:prstGeom prst="straightConnector1">
            <a:avLst/>
          </a:prstGeom>
          <a:ln w="38100">
            <a:solidFill>
              <a:srgbClr val="FFC000"/>
            </a:solidFill>
            <a:round/>
            <a:headEnd type="triangle" w="med" len="med"/>
            <a:tailEnd type="triangle" w="med" len="med"/>
          </a:ln>
        </p:spPr>
      </p:cxnSp>
      <p:grpSp>
        <p:nvGrpSpPr>
          <p:cNvPr id="376" name="グループ化 113"/>
          <p:cNvGrpSpPr/>
          <p:nvPr/>
        </p:nvGrpSpPr>
        <p:grpSpPr>
          <a:xfrm>
            <a:off x="9438120" y="1419120"/>
            <a:ext cx="2382840" cy="2122920"/>
            <a:chOff x="9438120" y="1419120"/>
            <a:chExt cx="2382840" cy="2122920"/>
          </a:xfrm>
        </p:grpSpPr>
        <p:grpSp>
          <p:nvGrpSpPr>
            <p:cNvPr id="377" name="グループ化 43"/>
            <p:cNvGrpSpPr/>
            <p:nvPr/>
          </p:nvGrpSpPr>
          <p:grpSpPr>
            <a:xfrm>
              <a:off x="9438120" y="2088720"/>
              <a:ext cx="2382840" cy="1453320"/>
              <a:chOff x="9438120" y="2088720"/>
              <a:chExt cx="2382840" cy="1453320"/>
            </a:xfrm>
          </p:grpSpPr>
          <p:cxnSp>
            <p:nvCxnSpPr>
              <p:cNvPr id="378" name="直線コネクタ 44"/>
              <p:cNvCxnSpPr/>
              <p:nvPr/>
            </p:nvCxnSpPr>
            <p:spPr>
              <a:xfrm flipH="1">
                <a:off x="10693080" y="2209320"/>
                <a:ext cx="128880" cy="1080"/>
              </a:xfrm>
              <a:prstGeom prst="straightConnector1">
                <a:avLst/>
              </a:prstGeom>
              <a:ln w="19050">
                <a:solidFill>
                  <a:srgbClr val="3A3838"/>
                </a:solidFill>
                <a:round/>
              </a:ln>
            </p:spPr>
          </p:cxnSp>
          <p:cxnSp>
            <p:nvCxnSpPr>
              <p:cNvPr id="379" name="直線コネクタ 45"/>
              <p:cNvCxnSpPr/>
              <p:nvPr/>
            </p:nvCxnSpPr>
            <p:spPr>
              <a:xfrm flipH="1">
                <a:off x="9438120" y="2468160"/>
                <a:ext cx="2291040" cy="1080"/>
              </a:xfrm>
              <a:prstGeom prst="straightConnector1">
                <a:avLst/>
              </a:prstGeom>
              <a:ln w="19050">
                <a:solidFill>
                  <a:srgbClr val="3A3838"/>
                </a:solidFill>
                <a:round/>
              </a:ln>
            </p:spPr>
          </p:cxnSp>
          <p:cxnSp>
            <p:nvCxnSpPr>
              <p:cNvPr id="380" name="直線コネクタ 46"/>
              <p:cNvCxnSpPr/>
              <p:nvPr/>
            </p:nvCxnSpPr>
            <p:spPr>
              <a:xfrm>
                <a:off x="11728080" y="2476440"/>
                <a:ext cx="1080" cy="572040"/>
              </a:xfrm>
              <a:prstGeom prst="straightConnector1">
                <a:avLst/>
              </a:prstGeom>
              <a:ln w="19050">
                <a:solidFill>
                  <a:srgbClr val="3A3838"/>
                </a:solidFill>
                <a:round/>
                <a:tailEnd type="oval" w="med" len="med"/>
              </a:ln>
            </p:spPr>
          </p:cxnSp>
          <p:cxnSp>
            <p:nvCxnSpPr>
              <p:cNvPr id="381" name="直線コネクタ 47"/>
              <p:cNvCxnSpPr/>
              <p:nvPr/>
            </p:nvCxnSpPr>
            <p:spPr>
              <a:xfrm flipV="1">
                <a:off x="11219400" y="2209320"/>
                <a:ext cx="1080" cy="253080"/>
              </a:xfrm>
              <a:prstGeom prst="straightConnector1">
                <a:avLst/>
              </a:prstGeom>
              <a:ln w="19050">
                <a:solidFill>
                  <a:srgbClr val="3A3838"/>
                </a:solidFill>
                <a:round/>
                <a:headEnd type="oval" w="med" len="med"/>
                <a:tailEnd type="oval" w="med" len="med"/>
              </a:ln>
            </p:spPr>
          </p:cxnSp>
          <p:grpSp>
            <p:nvGrpSpPr>
              <p:cNvPr id="382" name="グループ化 48"/>
              <p:cNvGrpSpPr/>
              <p:nvPr/>
            </p:nvGrpSpPr>
            <p:grpSpPr>
              <a:xfrm>
                <a:off x="9924120" y="3434400"/>
                <a:ext cx="250560" cy="107640"/>
                <a:chOff x="9924120" y="3434400"/>
                <a:chExt cx="250560" cy="107640"/>
              </a:xfrm>
            </p:grpSpPr>
            <p:cxnSp>
              <p:nvCxnSpPr>
                <p:cNvPr id="383" name="直線コネクタ 108"/>
                <p:cNvCxnSpPr/>
                <p:nvPr/>
              </p:nvCxnSpPr>
              <p:spPr>
                <a:xfrm flipH="1">
                  <a:off x="9924120" y="3434400"/>
                  <a:ext cx="250920" cy="1080"/>
                </a:xfrm>
                <a:prstGeom prst="straightConnector1">
                  <a:avLst/>
                </a:prstGeom>
                <a:ln w="19050">
                  <a:solidFill>
                    <a:srgbClr val="3A3838"/>
                  </a:solidFill>
                  <a:round/>
                </a:ln>
              </p:spPr>
            </p:cxnSp>
            <p:cxnSp>
              <p:nvCxnSpPr>
                <p:cNvPr id="384" name="直線コネクタ 109"/>
                <p:cNvCxnSpPr/>
                <p:nvPr/>
              </p:nvCxnSpPr>
              <p:spPr>
                <a:xfrm flipH="1">
                  <a:off x="9972360" y="3487680"/>
                  <a:ext cx="149400" cy="1080"/>
                </a:xfrm>
                <a:prstGeom prst="straightConnector1">
                  <a:avLst/>
                </a:prstGeom>
                <a:ln w="19050">
                  <a:solidFill>
                    <a:srgbClr val="3A3838"/>
                  </a:solidFill>
                  <a:round/>
                </a:ln>
              </p:spPr>
            </p:cxnSp>
            <p:cxnSp>
              <p:nvCxnSpPr>
                <p:cNvPr id="385" name="直線コネクタ 110"/>
                <p:cNvCxnSpPr/>
                <p:nvPr/>
              </p:nvCxnSpPr>
              <p:spPr>
                <a:xfrm flipH="1">
                  <a:off x="10010520" y="3541320"/>
                  <a:ext cx="75240" cy="1080"/>
                </a:xfrm>
                <a:prstGeom prst="straightConnector1">
                  <a:avLst/>
                </a:prstGeom>
                <a:ln w="19050">
                  <a:solidFill>
                    <a:srgbClr val="3A3838"/>
                  </a:solidFill>
                  <a:round/>
                </a:ln>
              </p:spPr>
            </p:cxnSp>
          </p:grpSp>
          <p:grpSp>
            <p:nvGrpSpPr>
              <p:cNvPr id="386" name="グループ化 49"/>
              <p:cNvGrpSpPr/>
              <p:nvPr/>
            </p:nvGrpSpPr>
            <p:grpSpPr>
              <a:xfrm>
                <a:off x="10242360" y="2741040"/>
                <a:ext cx="526320" cy="610560"/>
                <a:chOff x="10242360" y="2741040"/>
                <a:chExt cx="526320" cy="610560"/>
              </a:xfrm>
            </p:grpSpPr>
            <p:sp>
              <p:nvSpPr>
                <p:cNvPr id="387" name="二等辺三角形 103"/>
                <p:cNvSpPr/>
                <p:nvPr/>
              </p:nvSpPr>
              <p:spPr>
                <a:xfrm rot="16200000" flipV="1">
                  <a:off x="10200240" y="2783160"/>
                  <a:ext cx="610560" cy="526320"/>
                </a:xfrm>
                <a:prstGeom prst="triangle">
                  <a:avLst>
                    <a:gd name="adj" fmla="val 50000"/>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grpSp>
              <p:nvGrpSpPr>
                <p:cNvPr id="388" name="グループ化 104"/>
                <p:cNvGrpSpPr/>
                <p:nvPr/>
              </p:nvGrpSpPr>
              <p:grpSpPr>
                <a:xfrm>
                  <a:off x="10267920" y="3133800"/>
                  <a:ext cx="100800" cy="100800"/>
                  <a:chOff x="10267920" y="3133800"/>
                  <a:chExt cx="100800" cy="100800"/>
                </a:xfrm>
              </p:grpSpPr>
              <p:cxnSp>
                <p:nvCxnSpPr>
                  <p:cNvPr id="389" name="直線コネクタ 106"/>
                  <p:cNvCxnSpPr/>
                  <p:nvPr/>
                </p:nvCxnSpPr>
                <p:spPr>
                  <a:xfrm>
                    <a:off x="10317600" y="3133800"/>
                    <a:ext cx="1080" cy="101160"/>
                  </a:xfrm>
                  <a:prstGeom prst="straightConnector1">
                    <a:avLst/>
                  </a:prstGeom>
                  <a:ln w="19050">
                    <a:solidFill>
                      <a:srgbClr val="3A3838"/>
                    </a:solidFill>
                    <a:round/>
                  </a:ln>
                </p:spPr>
              </p:cxnSp>
              <p:cxnSp>
                <p:nvCxnSpPr>
                  <p:cNvPr id="390" name="直線コネクタ 107"/>
                  <p:cNvCxnSpPr/>
                  <p:nvPr/>
                </p:nvCxnSpPr>
                <p:spPr>
                  <a:xfrm flipH="1">
                    <a:off x="10267920" y="3182760"/>
                    <a:ext cx="101160" cy="1080"/>
                  </a:xfrm>
                  <a:prstGeom prst="straightConnector1">
                    <a:avLst/>
                  </a:prstGeom>
                  <a:ln w="19050">
                    <a:solidFill>
                      <a:srgbClr val="3A3838"/>
                    </a:solidFill>
                    <a:round/>
                  </a:ln>
                </p:spPr>
              </p:cxnSp>
            </p:grpSp>
            <p:cxnSp>
              <p:nvCxnSpPr>
                <p:cNvPr id="391" name="直線コネクタ 105"/>
                <p:cNvCxnSpPr/>
                <p:nvPr/>
              </p:nvCxnSpPr>
              <p:spPr>
                <a:xfrm flipH="1">
                  <a:off x="10268280" y="2899440"/>
                  <a:ext cx="101520" cy="1080"/>
                </a:xfrm>
                <a:prstGeom prst="straightConnector1">
                  <a:avLst/>
                </a:prstGeom>
                <a:ln w="19050">
                  <a:solidFill>
                    <a:srgbClr val="3A3838"/>
                  </a:solidFill>
                  <a:round/>
                </a:ln>
              </p:spPr>
            </p:cxnSp>
          </p:grpSp>
          <p:grpSp>
            <p:nvGrpSpPr>
              <p:cNvPr id="392" name="グループ化 50"/>
              <p:cNvGrpSpPr/>
              <p:nvPr/>
            </p:nvGrpSpPr>
            <p:grpSpPr>
              <a:xfrm>
                <a:off x="9586800" y="2376000"/>
                <a:ext cx="308880" cy="194760"/>
                <a:chOff x="9586800" y="2376000"/>
                <a:chExt cx="308880" cy="194760"/>
              </a:xfrm>
            </p:grpSpPr>
            <p:sp>
              <p:nvSpPr>
                <p:cNvPr id="393" name="正方形/長方形 95"/>
                <p:cNvSpPr/>
                <p:nvPr/>
              </p:nvSpPr>
              <p:spPr>
                <a:xfrm rot="5400000">
                  <a:off x="9644760" y="2318760"/>
                  <a:ext cx="192960" cy="30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grpSp>
              <p:nvGrpSpPr>
                <p:cNvPr id="394" name="グループ化 96"/>
                <p:cNvGrpSpPr/>
                <p:nvPr/>
              </p:nvGrpSpPr>
              <p:grpSpPr>
                <a:xfrm>
                  <a:off x="9586800" y="2376000"/>
                  <a:ext cx="308880" cy="194760"/>
                  <a:chOff x="9586800" y="2376000"/>
                  <a:chExt cx="308880" cy="194760"/>
                </a:xfrm>
              </p:grpSpPr>
              <p:cxnSp>
                <p:nvCxnSpPr>
                  <p:cNvPr id="395" name="直線コネクタ 97"/>
                  <p:cNvCxnSpPr/>
                  <p:nvPr/>
                </p:nvCxnSpPr>
                <p:spPr>
                  <a:xfrm>
                    <a:off x="9862200" y="2376000"/>
                    <a:ext cx="33840" cy="98280"/>
                  </a:xfrm>
                  <a:prstGeom prst="straightConnector1">
                    <a:avLst/>
                  </a:prstGeom>
                  <a:ln w="19050">
                    <a:solidFill>
                      <a:srgbClr val="3A3838"/>
                    </a:solidFill>
                    <a:round/>
                  </a:ln>
                </p:spPr>
              </p:cxnSp>
              <p:cxnSp>
                <p:nvCxnSpPr>
                  <p:cNvPr id="396" name="直線コネクタ 98"/>
                  <p:cNvCxnSpPr/>
                  <p:nvPr/>
                </p:nvCxnSpPr>
                <p:spPr>
                  <a:xfrm flipV="1">
                    <a:off x="9802440" y="2376000"/>
                    <a:ext cx="65880" cy="195120"/>
                  </a:xfrm>
                  <a:prstGeom prst="straightConnector1">
                    <a:avLst/>
                  </a:prstGeom>
                  <a:ln w="19050">
                    <a:solidFill>
                      <a:srgbClr val="3A3838"/>
                    </a:solidFill>
                    <a:round/>
                  </a:ln>
                </p:spPr>
              </p:cxnSp>
              <p:cxnSp>
                <p:nvCxnSpPr>
                  <p:cNvPr id="397" name="直線コネクタ 99"/>
                  <p:cNvCxnSpPr/>
                  <p:nvPr/>
                </p:nvCxnSpPr>
                <p:spPr>
                  <a:xfrm flipV="1">
                    <a:off x="9586800" y="2379240"/>
                    <a:ext cx="33480" cy="98280"/>
                  </a:xfrm>
                  <a:prstGeom prst="straightConnector1">
                    <a:avLst/>
                  </a:prstGeom>
                  <a:ln w="19050">
                    <a:solidFill>
                      <a:srgbClr val="3A3838"/>
                    </a:solidFill>
                    <a:round/>
                  </a:ln>
                </p:spPr>
              </p:cxnSp>
              <p:cxnSp>
                <p:nvCxnSpPr>
                  <p:cNvPr id="398" name="直線コネクタ 100"/>
                  <p:cNvCxnSpPr/>
                  <p:nvPr/>
                </p:nvCxnSpPr>
                <p:spPr>
                  <a:xfrm>
                    <a:off x="9740880" y="2376000"/>
                    <a:ext cx="65880" cy="195120"/>
                  </a:xfrm>
                  <a:prstGeom prst="straightConnector1">
                    <a:avLst/>
                  </a:prstGeom>
                  <a:ln w="19050">
                    <a:solidFill>
                      <a:srgbClr val="3A3838"/>
                    </a:solidFill>
                    <a:round/>
                  </a:ln>
                </p:spPr>
              </p:cxnSp>
              <p:cxnSp>
                <p:nvCxnSpPr>
                  <p:cNvPr id="399" name="直線コネクタ 101"/>
                  <p:cNvCxnSpPr/>
                  <p:nvPr/>
                </p:nvCxnSpPr>
                <p:spPr>
                  <a:xfrm flipV="1">
                    <a:off x="9680400" y="2376000"/>
                    <a:ext cx="65880" cy="195120"/>
                  </a:xfrm>
                  <a:prstGeom prst="straightConnector1">
                    <a:avLst/>
                  </a:prstGeom>
                  <a:ln w="19050">
                    <a:solidFill>
                      <a:srgbClr val="3A3838"/>
                    </a:solidFill>
                    <a:round/>
                  </a:ln>
                </p:spPr>
              </p:cxnSp>
              <p:cxnSp>
                <p:nvCxnSpPr>
                  <p:cNvPr id="400" name="直線コネクタ 102"/>
                  <p:cNvCxnSpPr/>
                  <p:nvPr/>
                </p:nvCxnSpPr>
                <p:spPr>
                  <a:xfrm>
                    <a:off x="9617760" y="2376000"/>
                    <a:ext cx="65880" cy="195120"/>
                  </a:xfrm>
                  <a:prstGeom prst="straightConnector1">
                    <a:avLst/>
                  </a:prstGeom>
                  <a:ln w="19050">
                    <a:solidFill>
                      <a:srgbClr val="3A3838"/>
                    </a:solidFill>
                    <a:round/>
                  </a:ln>
                </p:spPr>
              </p:cxnSp>
            </p:grpSp>
          </p:grpSp>
          <p:cxnSp>
            <p:nvCxnSpPr>
              <p:cNvPr id="401" name="直線コネクタ 51"/>
              <p:cNvCxnSpPr/>
              <p:nvPr/>
            </p:nvCxnSpPr>
            <p:spPr>
              <a:xfrm flipH="1">
                <a:off x="10049040" y="3182760"/>
                <a:ext cx="192960" cy="1080"/>
              </a:xfrm>
              <a:prstGeom prst="straightConnector1">
                <a:avLst/>
              </a:prstGeom>
              <a:ln w="19050">
                <a:solidFill>
                  <a:srgbClr val="3A3838"/>
                </a:solidFill>
                <a:round/>
              </a:ln>
            </p:spPr>
          </p:cxnSp>
          <p:cxnSp>
            <p:nvCxnSpPr>
              <p:cNvPr id="402" name="直線コネクタ 52"/>
              <p:cNvCxnSpPr/>
              <p:nvPr/>
            </p:nvCxnSpPr>
            <p:spPr>
              <a:xfrm>
                <a:off x="10049040" y="3182760"/>
                <a:ext cx="1080" cy="252720"/>
              </a:xfrm>
              <a:prstGeom prst="straightConnector1">
                <a:avLst/>
              </a:prstGeom>
              <a:ln w="19050">
                <a:solidFill>
                  <a:srgbClr val="3A3838"/>
                </a:solidFill>
                <a:round/>
              </a:ln>
            </p:spPr>
          </p:cxnSp>
          <p:grpSp>
            <p:nvGrpSpPr>
              <p:cNvPr id="403" name="グループ化 53"/>
              <p:cNvGrpSpPr/>
              <p:nvPr/>
            </p:nvGrpSpPr>
            <p:grpSpPr>
              <a:xfrm>
                <a:off x="10267200" y="2376000"/>
                <a:ext cx="308880" cy="194760"/>
                <a:chOff x="10267200" y="2376000"/>
                <a:chExt cx="308880" cy="194760"/>
              </a:xfrm>
            </p:grpSpPr>
            <p:sp>
              <p:nvSpPr>
                <p:cNvPr id="404" name="正方形/長方形 87"/>
                <p:cNvSpPr/>
                <p:nvPr/>
              </p:nvSpPr>
              <p:spPr>
                <a:xfrm rot="5400000">
                  <a:off x="10325160" y="2318760"/>
                  <a:ext cx="192960" cy="30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grpSp>
              <p:nvGrpSpPr>
                <p:cNvPr id="405" name="グループ化 88"/>
                <p:cNvGrpSpPr/>
                <p:nvPr/>
              </p:nvGrpSpPr>
              <p:grpSpPr>
                <a:xfrm>
                  <a:off x="10267200" y="2376000"/>
                  <a:ext cx="308880" cy="194760"/>
                  <a:chOff x="10267200" y="2376000"/>
                  <a:chExt cx="308880" cy="194760"/>
                </a:xfrm>
              </p:grpSpPr>
              <p:cxnSp>
                <p:nvCxnSpPr>
                  <p:cNvPr id="406" name="直線コネクタ 89"/>
                  <p:cNvCxnSpPr/>
                  <p:nvPr/>
                </p:nvCxnSpPr>
                <p:spPr>
                  <a:xfrm>
                    <a:off x="10542960" y="2376000"/>
                    <a:ext cx="33480" cy="98280"/>
                  </a:xfrm>
                  <a:prstGeom prst="straightConnector1">
                    <a:avLst/>
                  </a:prstGeom>
                  <a:ln w="19050">
                    <a:solidFill>
                      <a:srgbClr val="3A3838"/>
                    </a:solidFill>
                    <a:round/>
                  </a:ln>
                </p:spPr>
              </p:cxnSp>
              <p:cxnSp>
                <p:nvCxnSpPr>
                  <p:cNvPr id="407" name="直線コネクタ 90"/>
                  <p:cNvCxnSpPr/>
                  <p:nvPr/>
                </p:nvCxnSpPr>
                <p:spPr>
                  <a:xfrm flipV="1">
                    <a:off x="10482840" y="2376000"/>
                    <a:ext cx="66240" cy="195120"/>
                  </a:xfrm>
                  <a:prstGeom prst="straightConnector1">
                    <a:avLst/>
                  </a:prstGeom>
                  <a:ln w="19050">
                    <a:solidFill>
                      <a:srgbClr val="3A3838"/>
                    </a:solidFill>
                    <a:round/>
                  </a:ln>
                </p:spPr>
              </p:cxnSp>
              <p:cxnSp>
                <p:nvCxnSpPr>
                  <p:cNvPr id="408" name="直線コネクタ 91"/>
                  <p:cNvCxnSpPr/>
                  <p:nvPr/>
                </p:nvCxnSpPr>
                <p:spPr>
                  <a:xfrm flipV="1">
                    <a:off x="10267200" y="2379240"/>
                    <a:ext cx="33840" cy="98280"/>
                  </a:xfrm>
                  <a:prstGeom prst="straightConnector1">
                    <a:avLst/>
                  </a:prstGeom>
                  <a:ln w="19050">
                    <a:solidFill>
                      <a:srgbClr val="3A3838"/>
                    </a:solidFill>
                    <a:round/>
                  </a:ln>
                </p:spPr>
              </p:cxnSp>
              <p:cxnSp>
                <p:nvCxnSpPr>
                  <p:cNvPr id="409" name="直線コネクタ 92"/>
                  <p:cNvCxnSpPr/>
                  <p:nvPr/>
                </p:nvCxnSpPr>
                <p:spPr>
                  <a:xfrm>
                    <a:off x="10421280" y="2376000"/>
                    <a:ext cx="65880" cy="195120"/>
                  </a:xfrm>
                  <a:prstGeom prst="straightConnector1">
                    <a:avLst/>
                  </a:prstGeom>
                  <a:ln w="19050">
                    <a:solidFill>
                      <a:srgbClr val="3A3838"/>
                    </a:solidFill>
                    <a:round/>
                  </a:ln>
                </p:spPr>
              </p:cxnSp>
              <p:cxnSp>
                <p:nvCxnSpPr>
                  <p:cNvPr id="410" name="直線コネクタ 93"/>
                  <p:cNvCxnSpPr/>
                  <p:nvPr/>
                </p:nvCxnSpPr>
                <p:spPr>
                  <a:xfrm flipV="1">
                    <a:off x="10360800" y="2376000"/>
                    <a:ext cx="65880" cy="195120"/>
                  </a:xfrm>
                  <a:prstGeom prst="straightConnector1">
                    <a:avLst/>
                  </a:prstGeom>
                  <a:ln w="19050">
                    <a:solidFill>
                      <a:srgbClr val="3A3838"/>
                    </a:solidFill>
                    <a:round/>
                  </a:ln>
                </p:spPr>
              </p:cxnSp>
              <p:cxnSp>
                <p:nvCxnSpPr>
                  <p:cNvPr id="411" name="直線コネクタ 94"/>
                  <p:cNvCxnSpPr/>
                  <p:nvPr/>
                </p:nvCxnSpPr>
                <p:spPr>
                  <a:xfrm>
                    <a:off x="10298160" y="2376000"/>
                    <a:ext cx="66240" cy="195120"/>
                  </a:xfrm>
                  <a:prstGeom prst="straightConnector1">
                    <a:avLst/>
                  </a:prstGeom>
                  <a:ln w="19050">
                    <a:solidFill>
                      <a:srgbClr val="3A3838"/>
                    </a:solidFill>
                    <a:round/>
                  </a:ln>
                </p:spPr>
              </p:cxnSp>
            </p:grpSp>
          </p:grpSp>
          <p:cxnSp>
            <p:nvCxnSpPr>
              <p:cNvPr id="412" name="直線コネクタ 54"/>
              <p:cNvCxnSpPr/>
              <p:nvPr/>
            </p:nvCxnSpPr>
            <p:spPr>
              <a:xfrm flipH="1">
                <a:off x="10752120" y="3047400"/>
                <a:ext cx="1069200" cy="1080"/>
              </a:xfrm>
              <a:prstGeom prst="straightConnector1">
                <a:avLst/>
              </a:prstGeom>
              <a:ln w="19050">
                <a:solidFill>
                  <a:srgbClr val="3A3838"/>
                </a:solidFill>
                <a:round/>
              </a:ln>
            </p:spPr>
          </p:cxnSp>
          <p:cxnSp>
            <p:nvCxnSpPr>
              <p:cNvPr id="413" name="直線コネクタ 55"/>
              <p:cNvCxnSpPr/>
              <p:nvPr/>
            </p:nvCxnSpPr>
            <p:spPr>
              <a:xfrm flipV="1">
                <a:off x="10057680" y="2468160"/>
                <a:ext cx="1080" cy="432360"/>
              </a:xfrm>
              <a:prstGeom prst="straightConnector1">
                <a:avLst/>
              </a:prstGeom>
              <a:ln w="19050">
                <a:solidFill>
                  <a:srgbClr val="3A3838"/>
                </a:solidFill>
                <a:round/>
                <a:tailEnd type="oval" w="med" len="med"/>
              </a:ln>
            </p:spPr>
          </p:cxnSp>
          <p:cxnSp>
            <p:nvCxnSpPr>
              <p:cNvPr id="414" name="直線コネクタ 56"/>
              <p:cNvCxnSpPr/>
              <p:nvPr/>
            </p:nvCxnSpPr>
            <p:spPr>
              <a:xfrm flipH="1">
                <a:off x="10049040" y="2899440"/>
                <a:ext cx="192960" cy="1080"/>
              </a:xfrm>
              <a:prstGeom prst="straightConnector1">
                <a:avLst/>
              </a:prstGeom>
              <a:ln w="19050">
                <a:solidFill>
                  <a:srgbClr val="3A3838"/>
                </a:solidFill>
                <a:round/>
              </a:ln>
            </p:spPr>
          </p:cxnSp>
          <p:grpSp>
            <p:nvGrpSpPr>
              <p:cNvPr id="415" name="グループ化 57"/>
              <p:cNvGrpSpPr/>
              <p:nvPr/>
            </p:nvGrpSpPr>
            <p:grpSpPr>
              <a:xfrm>
                <a:off x="10804320" y="2376000"/>
                <a:ext cx="308880" cy="194760"/>
                <a:chOff x="10804320" y="2376000"/>
                <a:chExt cx="308880" cy="194760"/>
              </a:xfrm>
            </p:grpSpPr>
            <p:sp>
              <p:nvSpPr>
                <p:cNvPr id="416" name="正方形/長方形 79"/>
                <p:cNvSpPr/>
                <p:nvPr/>
              </p:nvSpPr>
              <p:spPr>
                <a:xfrm rot="5400000">
                  <a:off x="10862280" y="2318760"/>
                  <a:ext cx="192960" cy="30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grpSp>
              <p:nvGrpSpPr>
                <p:cNvPr id="417" name="グループ化 80"/>
                <p:cNvGrpSpPr/>
                <p:nvPr/>
              </p:nvGrpSpPr>
              <p:grpSpPr>
                <a:xfrm>
                  <a:off x="10804320" y="2376000"/>
                  <a:ext cx="308880" cy="194760"/>
                  <a:chOff x="10804320" y="2376000"/>
                  <a:chExt cx="308880" cy="194760"/>
                </a:xfrm>
              </p:grpSpPr>
              <p:cxnSp>
                <p:nvCxnSpPr>
                  <p:cNvPr id="418" name="直線コネクタ 81"/>
                  <p:cNvCxnSpPr/>
                  <p:nvPr/>
                </p:nvCxnSpPr>
                <p:spPr>
                  <a:xfrm>
                    <a:off x="11080080" y="2376000"/>
                    <a:ext cx="33480" cy="98280"/>
                  </a:xfrm>
                  <a:prstGeom prst="straightConnector1">
                    <a:avLst/>
                  </a:prstGeom>
                  <a:ln w="19050">
                    <a:solidFill>
                      <a:srgbClr val="3A3838"/>
                    </a:solidFill>
                    <a:round/>
                  </a:ln>
                </p:spPr>
              </p:cxnSp>
              <p:cxnSp>
                <p:nvCxnSpPr>
                  <p:cNvPr id="419" name="直線コネクタ 82"/>
                  <p:cNvCxnSpPr/>
                  <p:nvPr/>
                </p:nvCxnSpPr>
                <p:spPr>
                  <a:xfrm flipV="1">
                    <a:off x="11019960" y="2376000"/>
                    <a:ext cx="66240" cy="195120"/>
                  </a:xfrm>
                  <a:prstGeom prst="straightConnector1">
                    <a:avLst/>
                  </a:prstGeom>
                  <a:ln w="19050">
                    <a:solidFill>
                      <a:srgbClr val="3A3838"/>
                    </a:solidFill>
                    <a:round/>
                  </a:ln>
                </p:spPr>
              </p:cxnSp>
              <p:cxnSp>
                <p:nvCxnSpPr>
                  <p:cNvPr id="420" name="直線コネクタ 83"/>
                  <p:cNvCxnSpPr/>
                  <p:nvPr/>
                </p:nvCxnSpPr>
                <p:spPr>
                  <a:xfrm flipV="1">
                    <a:off x="10804320" y="2379240"/>
                    <a:ext cx="33840" cy="98280"/>
                  </a:xfrm>
                  <a:prstGeom prst="straightConnector1">
                    <a:avLst/>
                  </a:prstGeom>
                  <a:ln w="19050">
                    <a:solidFill>
                      <a:srgbClr val="3A3838"/>
                    </a:solidFill>
                    <a:round/>
                  </a:ln>
                </p:spPr>
              </p:cxnSp>
              <p:cxnSp>
                <p:nvCxnSpPr>
                  <p:cNvPr id="421" name="直線コネクタ 84"/>
                  <p:cNvCxnSpPr/>
                  <p:nvPr/>
                </p:nvCxnSpPr>
                <p:spPr>
                  <a:xfrm>
                    <a:off x="10958400" y="2376000"/>
                    <a:ext cx="65880" cy="195120"/>
                  </a:xfrm>
                  <a:prstGeom prst="straightConnector1">
                    <a:avLst/>
                  </a:prstGeom>
                  <a:ln w="19050">
                    <a:solidFill>
                      <a:srgbClr val="3A3838"/>
                    </a:solidFill>
                    <a:round/>
                  </a:ln>
                </p:spPr>
              </p:cxnSp>
              <p:cxnSp>
                <p:nvCxnSpPr>
                  <p:cNvPr id="422" name="直線コネクタ 85"/>
                  <p:cNvCxnSpPr/>
                  <p:nvPr/>
                </p:nvCxnSpPr>
                <p:spPr>
                  <a:xfrm flipV="1">
                    <a:off x="10897920" y="2376000"/>
                    <a:ext cx="65880" cy="195120"/>
                  </a:xfrm>
                  <a:prstGeom prst="straightConnector1">
                    <a:avLst/>
                  </a:prstGeom>
                  <a:ln w="19050">
                    <a:solidFill>
                      <a:srgbClr val="3A3838"/>
                    </a:solidFill>
                    <a:round/>
                  </a:ln>
                </p:spPr>
              </p:cxnSp>
              <p:cxnSp>
                <p:nvCxnSpPr>
                  <p:cNvPr id="423" name="直線コネクタ 86"/>
                  <p:cNvCxnSpPr/>
                  <p:nvPr/>
                </p:nvCxnSpPr>
                <p:spPr>
                  <a:xfrm>
                    <a:off x="10835280" y="2376000"/>
                    <a:ext cx="66240" cy="195120"/>
                  </a:xfrm>
                  <a:prstGeom prst="straightConnector1">
                    <a:avLst/>
                  </a:prstGeom>
                  <a:ln w="19050">
                    <a:solidFill>
                      <a:srgbClr val="3A3838"/>
                    </a:solidFill>
                    <a:round/>
                  </a:ln>
                </p:spPr>
              </p:cxnSp>
            </p:grpSp>
          </p:grpSp>
          <p:grpSp>
            <p:nvGrpSpPr>
              <p:cNvPr id="424" name="グループ化 58"/>
              <p:cNvGrpSpPr/>
              <p:nvPr/>
            </p:nvGrpSpPr>
            <p:grpSpPr>
              <a:xfrm>
                <a:off x="11322000" y="2376000"/>
                <a:ext cx="308880" cy="194760"/>
                <a:chOff x="11322000" y="2376000"/>
                <a:chExt cx="308880" cy="194760"/>
              </a:xfrm>
            </p:grpSpPr>
            <p:sp>
              <p:nvSpPr>
                <p:cNvPr id="425" name="正方形/長方形 71"/>
                <p:cNvSpPr/>
                <p:nvPr/>
              </p:nvSpPr>
              <p:spPr>
                <a:xfrm rot="5400000">
                  <a:off x="11379960" y="2318760"/>
                  <a:ext cx="192960" cy="30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grpSp>
              <p:nvGrpSpPr>
                <p:cNvPr id="426" name="グループ化 72"/>
                <p:cNvGrpSpPr/>
                <p:nvPr/>
              </p:nvGrpSpPr>
              <p:grpSpPr>
                <a:xfrm>
                  <a:off x="11322000" y="2376000"/>
                  <a:ext cx="308880" cy="194760"/>
                  <a:chOff x="11322000" y="2376000"/>
                  <a:chExt cx="308880" cy="194760"/>
                </a:xfrm>
              </p:grpSpPr>
              <p:cxnSp>
                <p:nvCxnSpPr>
                  <p:cNvPr id="427" name="直線コネクタ 73"/>
                  <p:cNvCxnSpPr/>
                  <p:nvPr/>
                </p:nvCxnSpPr>
                <p:spPr>
                  <a:xfrm>
                    <a:off x="11597760" y="2376000"/>
                    <a:ext cx="33480" cy="98280"/>
                  </a:xfrm>
                  <a:prstGeom prst="straightConnector1">
                    <a:avLst/>
                  </a:prstGeom>
                  <a:ln w="19050">
                    <a:solidFill>
                      <a:srgbClr val="3A3838"/>
                    </a:solidFill>
                    <a:round/>
                  </a:ln>
                </p:spPr>
              </p:cxnSp>
              <p:cxnSp>
                <p:nvCxnSpPr>
                  <p:cNvPr id="428" name="直線コネクタ 74"/>
                  <p:cNvCxnSpPr/>
                  <p:nvPr/>
                </p:nvCxnSpPr>
                <p:spPr>
                  <a:xfrm flipV="1">
                    <a:off x="11537640" y="2376000"/>
                    <a:ext cx="65880" cy="195120"/>
                  </a:xfrm>
                  <a:prstGeom prst="straightConnector1">
                    <a:avLst/>
                  </a:prstGeom>
                  <a:ln w="19050">
                    <a:solidFill>
                      <a:srgbClr val="3A3838"/>
                    </a:solidFill>
                    <a:round/>
                  </a:ln>
                </p:spPr>
              </p:cxnSp>
              <p:cxnSp>
                <p:nvCxnSpPr>
                  <p:cNvPr id="429" name="直線コネクタ 75"/>
                  <p:cNvCxnSpPr/>
                  <p:nvPr/>
                </p:nvCxnSpPr>
                <p:spPr>
                  <a:xfrm flipV="1">
                    <a:off x="11322000" y="2379240"/>
                    <a:ext cx="33840" cy="98280"/>
                  </a:xfrm>
                  <a:prstGeom prst="straightConnector1">
                    <a:avLst/>
                  </a:prstGeom>
                  <a:ln w="19050">
                    <a:solidFill>
                      <a:srgbClr val="3A3838"/>
                    </a:solidFill>
                    <a:round/>
                  </a:ln>
                </p:spPr>
              </p:cxnSp>
              <p:cxnSp>
                <p:nvCxnSpPr>
                  <p:cNvPr id="430" name="直線コネクタ 76"/>
                  <p:cNvCxnSpPr/>
                  <p:nvPr/>
                </p:nvCxnSpPr>
                <p:spPr>
                  <a:xfrm>
                    <a:off x="11476080" y="2376000"/>
                    <a:ext cx="65880" cy="195120"/>
                  </a:xfrm>
                  <a:prstGeom prst="straightConnector1">
                    <a:avLst/>
                  </a:prstGeom>
                  <a:ln w="19050">
                    <a:solidFill>
                      <a:srgbClr val="3A3838"/>
                    </a:solidFill>
                    <a:round/>
                  </a:ln>
                </p:spPr>
              </p:cxnSp>
              <p:cxnSp>
                <p:nvCxnSpPr>
                  <p:cNvPr id="431" name="直線コネクタ 77"/>
                  <p:cNvCxnSpPr/>
                  <p:nvPr/>
                </p:nvCxnSpPr>
                <p:spPr>
                  <a:xfrm flipV="1">
                    <a:off x="11415600" y="2376000"/>
                    <a:ext cx="65880" cy="195120"/>
                  </a:xfrm>
                  <a:prstGeom prst="straightConnector1">
                    <a:avLst/>
                  </a:prstGeom>
                  <a:ln w="19050">
                    <a:solidFill>
                      <a:srgbClr val="3A3838"/>
                    </a:solidFill>
                    <a:round/>
                  </a:ln>
                </p:spPr>
              </p:cxnSp>
              <p:cxnSp>
                <p:nvCxnSpPr>
                  <p:cNvPr id="432" name="直線コネクタ 78"/>
                  <p:cNvCxnSpPr/>
                  <p:nvPr/>
                </p:nvCxnSpPr>
                <p:spPr>
                  <a:xfrm>
                    <a:off x="11352960" y="2376000"/>
                    <a:ext cx="66240" cy="195120"/>
                  </a:xfrm>
                  <a:prstGeom prst="straightConnector1">
                    <a:avLst/>
                  </a:prstGeom>
                  <a:ln w="19050">
                    <a:solidFill>
                      <a:srgbClr val="3A3838"/>
                    </a:solidFill>
                    <a:round/>
                  </a:ln>
                </p:spPr>
              </p:cxnSp>
            </p:grpSp>
          </p:grpSp>
          <p:grpSp>
            <p:nvGrpSpPr>
              <p:cNvPr id="433" name="グループ化 59"/>
              <p:cNvGrpSpPr/>
              <p:nvPr/>
            </p:nvGrpSpPr>
            <p:grpSpPr>
              <a:xfrm>
                <a:off x="10820880" y="2088720"/>
                <a:ext cx="302400" cy="154080"/>
                <a:chOff x="10820880" y="2088720"/>
                <a:chExt cx="302400" cy="154080"/>
              </a:xfrm>
            </p:grpSpPr>
            <p:cxnSp>
              <p:nvCxnSpPr>
                <p:cNvPr id="434" name="直線コネクタ 68"/>
                <p:cNvCxnSpPr/>
                <p:nvPr/>
              </p:nvCxnSpPr>
              <p:spPr>
                <a:xfrm flipH="1">
                  <a:off x="10879560" y="2088720"/>
                  <a:ext cx="198720" cy="97560"/>
                </a:xfrm>
                <a:prstGeom prst="straightConnector1">
                  <a:avLst/>
                </a:prstGeom>
                <a:ln w="19050">
                  <a:solidFill>
                    <a:srgbClr val="3A3838"/>
                  </a:solidFill>
                  <a:round/>
                </a:ln>
              </p:spPr>
            </p:cxnSp>
            <p:sp>
              <p:nvSpPr>
                <p:cNvPr id="435" name="円/楕円 87"/>
                <p:cNvSpPr/>
                <p:nvPr/>
              </p:nvSpPr>
              <p:spPr>
                <a:xfrm>
                  <a:off x="10820880" y="2175480"/>
                  <a:ext cx="68040" cy="67320"/>
                </a:xfrm>
                <a:prstGeom prst="ellipse">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3600" rIns="90000" bIns="36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sp>
              <p:nvSpPr>
                <p:cNvPr id="436" name="円/楕円 89"/>
                <p:cNvSpPr/>
                <p:nvPr/>
              </p:nvSpPr>
              <p:spPr>
                <a:xfrm>
                  <a:off x="11055240" y="2175480"/>
                  <a:ext cx="68040" cy="67320"/>
                </a:xfrm>
                <a:prstGeom prst="ellipse">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3600" rIns="90000" bIns="36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grpSp>
          <p:grpSp>
            <p:nvGrpSpPr>
              <p:cNvPr id="437" name="グループ化 60"/>
              <p:cNvGrpSpPr/>
              <p:nvPr/>
            </p:nvGrpSpPr>
            <p:grpSpPr>
              <a:xfrm>
                <a:off x="11316960" y="2175480"/>
                <a:ext cx="302400" cy="67320"/>
                <a:chOff x="11316960" y="2175480"/>
                <a:chExt cx="302400" cy="67320"/>
              </a:xfrm>
            </p:grpSpPr>
            <p:cxnSp>
              <p:nvCxnSpPr>
                <p:cNvPr id="438" name="直線コネクタ 65"/>
                <p:cNvCxnSpPr/>
                <p:nvPr/>
              </p:nvCxnSpPr>
              <p:spPr>
                <a:xfrm flipH="1">
                  <a:off x="11375640" y="2175480"/>
                  <a:ext cx="210960" cy="10800"/>
                </a:xfrm>
                <a:prstGeom prst="straightConnector1">
                  <a:avLst/>
                </a:prstGeom>
                <a:ln w="19050">
                  <a:solidFill>
                    <a:srgbClr val="3A3838"/>
                  </a:solidFill>
                  <a:round/>
                </a:ln>
              </p:spPr>
            </p:cxnSp>
            <p:sp>
              <p:nvSpPr>
                <p:cNvPr id="439" name="円/楕円 98"/>
                <p:cNvSpPr/>
                <p:nvPr/>
              </p:nvSpPr>
              <p:spPr>
                <a:xfrm>
                  <a:off x="11316960" y="2175480"/>
                  <a:ext cx="68040" cy="67320"/>
                </a:xfrm>
                <a:prstGeom prst="ellipse">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3600" rIns="90000" bIns="36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sp>
              <p:nvSpPr>
                <p:cNvPr id="440" name="円/楕円 99"/>
                <p:cNvSpPr/>
                <p:nvPr/>
              </p:nvSpPr>
              <p:spPr>
                <a:xfrm>
                  <a:off x="11551320" y="2175480"/>
                  <a:ext cx="68040" cy="67320"/>
                </a:xfrm>
                <a:prstGeom prst="ellipse">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3600" rIns="90000" bIns="3600" anchor="ctr">
                  <a:noAutofit/>
                </a:bodyPr>
                <a:lstStyle/>
                <a:p>
                  <a:pPr algn="ctr" defTabSz="914400">
                    <a:lnSpc>
                      <a:spcPct val="100000"/>
                    </a:lnSpc>
                  </a:pPr>
                  <a:endParaRPr lang="en-US" sz="1800" b="0" strike="noStrike" spc="-1">
                    <a:solidFill>
                      <a:schemeClr val="lt1"/>
                    </a:solidFill>
                    <a:latin typeface="游ゴシック Medium"/>
                    <a:ea typeface="游ゴシック Medium"/>
                  </a:endParaRPr>
                </a:p>
              </p:txBody>
            </p:sp>
          </p:grpSp>
          <p:cxnSp>
            <p:nvCxnSpPr>
              <p:cNvPr id="441" name="直線コネクタ 61"/>
              <p:cNvCxnSpPr/>
              <p:nvPr/>
            </p:nvCxnSpPr>
            <p:spPr>
              <a:xfrm>
                <a:off x="10693080" y="2209320"/>
                <a:ext cx="1080" cy="253080"/>
              </a:xfrm>
              <a:prstGeom prst="straightConnector1">
                <a:avLst/>
              </a:prstGeom>
              <a:ln w="19050">
                <a:solidFill>
                  <a:srgbClr val="3A3838"/>
                </a:solidFill>
                <a:round/>
                <a:tailEnd type="oval" w="med" len="med"/>
              </a:ln>
            </p:spPr>
          </p:cxnSp>
          <p:cxnSp>
            <p:nvCxnSpPr>
              <p:cNvPr id="442" name="直線コネクタ 62"/>
              <p:cNvCxnSpPr/>
              <p:nvPr/>
            </p:nvCxnSpPr>
            <p:spPr>
              <a:xfrm>
                <a:off x="11728080" y="2209320"/>
                <a:ext cx="1080" cy="253080"/>
              </a:xfrm>
              <a:prstGeom prst="straightConnector1">
                <a:avLst/>
              </a:prstGeom>
              <a:ln w="19050">
                <a:solidFill>
                  <a:srgbClr val="3A3838"/>
                </a:solidFill>
                <a:round/>
                <a:tailEnd type="oval" w="med" len="med"/>
              </a:ln>
            </p:spPr>
          </p:cxnSp>
          <p:cxnSp>
            <p:nvCxnSpPr>
              <p:cNvPr id="443" name="直線コネクタ 63"/>
              <p:cNvCxnSpPr/>
              <p:nvPr/>
            </p:nvCxnSpPr>
            <p:spPr>
              <a:xfrm flipH="1">
                <a:off x="11630160" y="2211840"/>
                <a:ext cx="99000" cy="1080"/>
              </a:xfrm>
              <a:prstGeom prst="straightConnector1">
                <a:avLst/>
              </a:prstGeom>
              <a:ln w="19050">
                <a:solidFill>
                  <a:srgbClr val="3A3838"/>
                </a:solidFill>
                <a:round/>
              </a:ln>
            </p:spPr>
          </p:cxnSp>
          <p:cxnSp>
            <p:nvCxnSpPr>
              <p:cNvPr id="444" name="直線コネクタ 64"/>
              <p:cNvCxnSpPr/>
              <p:nvPr/>
            </p:nvCxnSpPr>
            <p:spPr>
              <a:xfrm flipH="1">
                <a:off x="11124000" y="2209320"/>
                <a:ext cx="193680" cy="1080"/>
              </a:xfrm>
              <a:prstGeom prst="straightConnector1">
                <a:avLst/>
              </a:prstGeom>
              <a:ln w="19050">
                <a:solidFill>
                  <a:srgbClr val="3A3838"/>
                </a:solidFill>
                <a:round/>
              </a:ln>
            </p:spPr>
          </p:cxnSp>
        </p:grpSp>
        <p:sp>
          <p:nvSpPr>
            <p:cNvPr id="445" name="テキスト ボックス 112"/>
            <p:cNvSpPr/>
            <p:nvPr/>
          </p:nvSpPr>
          <p:spPr>
            <a:xfrm>
              <a:off x="9673920" y="1419120"/>
              <a:ext cx="201456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Adjustable</a:t>
              </a:r>
              <a:endParaRPr lang="en-US" sz="1800" b="0" strike="noStrike" spc="-1">
                <a:solidFill>
                  <a:srgbClr val="000000"/>
                </a:solidFill>
                <a:latin typeface="Arial"/>
              </a:endParaRPr>
            </a:p>
            <a:p>
              <a:pPr defTabSz="914400">
                <a:lnSpc>
                  <a:spcPct val="100000"/>
                </a:lnSpc>
                <a:tabLst>
                  <a:tab pos="0" algn="l"/>
                </a:tabLst>
              </a:pPr>
              <a:r>
                <a:rPr lang="en-US" sz="1800" b="0" strike="noStrike" spc="-1">
                  <a:solidFill>
                    <a:schemeClr val="dk1"/>
                  </a:solidFill>
                  <a:latin typeface="游ゴシック Medium"/>
                  <a:ea typeface="游ゴシック Medium"/>
                </a:rPr>
                <a:t>Resistance Ratio </a:t>
              </a:r>
              <a:endParaRPr lang="en-US" sz="1800" b="0" strike="noStrike" spc="-1">
                <a:solidFill>
                  <a:srgbClr val="000000"/>
                </a:solidFill>
                <a:latin typeface="Arial"/>
              </a:endParaRPr>
            </a:p>
          </p:txBody>
        </p:sp>
      </p:grpSp>
      <p:sp>
        <p:nvSpPr>
          <p:cNvPr id="2" name="テキスト ボックス 4">
            <a:extLst>
              <a:ext uri="{FF2B5EF4-FFF2-40B4-BE49-F238E27FC236}">
                <a16:creationId xmlns:a16="http://schemas.microsoft.com/office/drawing/2014/main" id="{767196E2-FF45-64C4-61F1-2321207B3A8E}"/>
              </a:ext>
            </a:extLst>
          </p:cNvPr>
          <p:cNvSpPr/>
          <p:nvPr/>
        </p:nvSpPr>
        <p:spPr>
          <a:xfrm>
            <a:off x="350640" y="1292760"/>
            <a:ext cx="7143087"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altLang="ja-JP" sz="2000" b="0" strike="noStrike" spc="-1" dirty="0">
                <a:solidFill>
                  <a:schemeClr val="dk1"/>
                </a:solidFill>
                <a:latin typeface="游ゴシック Medium"/>
                <a:ea typeface="游ゴシック Medium"/>
              </a:rPr>
              <a:t>Sound Pressure Trimming: L/R Matching and Target Curve</a:t>
            </a:r>
            <a:endParaRPr lang="en-US" altLang="ja-JP" sz="20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6" name="直線コネクタ 8"/>
          <p:cNvCxnSpPr>
            <a:cxnSpLocks/>
          </p:cNvCxnSpPr>
          <p:nvPr/>
        </p:nvCxnSpPr>
        <p:spPr>
          <a:xfrm>
            <a:off x="476734" y="1577954"/>
            <a:ext cx="5810846" cy="0"/>
          </a:xfrm>
          <a:prstGeom prst="straightConnector1">
            <a:avLst/>
          </a:prstGeom>
          <a:ln w="76200">
            <a:solidFill>
              <a:srgbClr val="FFF2CC"/>
            </a:solidFill>
            <a:round/>
          </a:ln>
        </p:spPr>
      </p:cxnSp>
      <p:sp>
        <p:nvSpPr>
          <p:cNvPr id="447"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Dedicated Cable</a:t>
            </a:r>
            <a:endParaRPr lang="en-US" sz="2400" b="0" strike="noStrike" spc="-1">
              <a:solidFill>
                <a:srgbClr val="000000"/>
              </a:solidFill>
              <a:latin typeface="Arial"/>
            </a:endParaRPr>
          </a:p>
        </p:txBody>
      </p:sp>
      <p:sp>
        <p:nvSpPr>
          <p:cNvPr id="448" name="PlaceHolder 2"/>
          <p:cNvSpPr>
            <a:spLocks noGrp="1"/>
          </p:cNvSpPr>
          <p:nvPr>
            <p:ph type="sldNum" idx="15"/>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chemeClr val="dk1">
                    <a:tint val="75000"/>
                  </a:schemeClr>
                </a:solidFill>
                <a:latin typeface="游ゴシック Medium"/>
                <a:ea typeface="游ゴシック Medium"/>
              </a:defRPr>
            </a:lvl1pPr>
          </a:lstStyle>
          <a:p>
            <a:pPr indent="0" algn="r" defTabSz="914400">
              <a:lnSpc>
                <a:spcPct val="100000"/>
              </a:lnSpc>
              <a:buNone/>
              <a:tabLst>
                <a:tab pos="0" algn="l"/>
              </a:tabLst>
            </a:pPr>
            <a:fld id="{F6E9AE3A-07F7-4719-95B2-5101C19619D2}" type="slidenum">
              <a:rPr lang="en-US" sz="1400" b="1" strike="noStrike" spc="-1">
                <a:solidFill>
                  <a:schemeClr val="dk1">
                    <a:tint val="75000"/>
                  </a:schemeClr>
                </a:solidFill>
                <a:latin typeface="游ゴシック Medium"/>
                <a:ea typeface="游ゴシック Medium"/>
              </a:rPr>
              <a:t>19</a:t>
            </a:fld>
            <a:endParaRPr lang="en-US" sz="1400" b="0" strike="noStrike" spc="-1">
              <a:solidFill>
                <a:srgbClr val="000000"/>
              </a:solidFill>
              <a:latin typeface="Times New Roman"/>
            </a:endParaRPr>
          </a:p>
        </p:txBody>
      </p:sp>
      <p:sp>
        <p:nvSpPr>
          <p:cNvPr id="450" name="テキスト ボックス 5"/>
          <p:cNvSpPr/>
          <p:nvPr/>
        </p:nvSpPr>
        <p:spPr>
          <a:xfrm>
            <a:off x="1026000" y="1982160"/>
            <a:ext cx="2860200" cy="1614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altLang="ja-JP" sz="2000" b="0" strike="noStrike" spc="-1" dirty="0">
                <a:solidFill>
                  <a:schemeClr val="dk1"/>
                </a:solidFill>
                <a:latin typeface="游ゴシック Medium"/>
                <a:ea typeface="游ゴシック Medium"/>
              </a:rPr>
              <a:t>Wire</a:t>
            </a:r>
            <a:r>
              <a:rPr lang="en-US" sz="2000" b="0" strike="noStrike" spc="-1" dirty="0">
                <a:solidFill>
                  <a:schemeClr val="dk1"/>
                </a:solidFill>
                <a:latin typeface="游ゴシック Medium"/>
                <a:ea typeface="游ゴシック Medium"/>
              </a:rPr>
              <a:t> Structure</a:t>
            </a: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8 wire per channel</a:t>
            </a: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DD(Hot/Cold)	2 cores</a:t>
            </a: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DD except Hot 	4 cores</a:t>
            </a: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GND		2 cores</a:t>
            </a:r>
            <a:endParaRPr lang="en-US" sz="2000" b="0" strike="noStrike" spc="-1" dirty="0">
              <a:solidFill>
                <a:srgbClr val="000000"/>
              </a:solidFill>
              <a:latin typeface="Arial"/>
            </a:endParaRPr>
          </a:p>
        </p:txBody>
      </p:sp>
      <p:sp>
        <p:nvSpPr>
          <p:cNvPr id="452" name="テキスト ボックス 7"/>
          <p:cNvSpPr/>
          <p:nvPr/>
        </p:nvSpPr>
        <p:spPr>
          <a:xfrm>
            <a:off x="934560" y="3790440"/>
            <a:ext cx="5545021" cy="1014209"/>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dirty="0">
                <a:solidFill>
                  <a:schemeClr val="dk1"/>
                </a:solidFill>
                <a:latin typeface="游ゴシック Medium"/>
                <a:ea typeface="游ゴシック Medium"/>
              </a:rPr>
              <a:t>Terminal</a:t>
            </a: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Earphone side:	Original using </a:t>
            </a:r>
            <a:r>
              <a:rPr lang="en-US" sz="2000" b="0" strike="noStrike" spc="-1" dirty="0" err="1">
                <a:solidFill>
                  <a:schemeClr val="dk1"/>
                </a:solidFill>
                <a:latin typeface="游ゴシック Medium"/>
                <a:ea typeface="游ゴシック Medium"/>
              </a:rPr>
              <a:t>Pogopin</a:t>
            </a:r>
            <a:r>
              <a:rPr lang="en-US" sz="2000" b="0" strike="noStrike" spc="-1" dirty="0">
                <a:solidFill>
                  <a:schemeClr val="dk1"/>
                </a:solidFill>
                <a:latin typeface="游ゴシック Medium"/>
                <a:ea typeface="游ゴシック Medium"/>
              </a:rPr>
              <a:t> &amp; PCB</a:t>
            </a: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Amplifier side:	9-pin Push-Pull Connector</a:t>
            </a:r>
            <a:endParaRPr lang="en-US" sz="2000" b="0" strike="noStrike" spc="-1" dirty="0">
              <a:solidFill>
                <a:srgbClr val="000000"/>
              </a:solidFill>
              <a:latin typeface="Arial"/>
            </a:endParaRPr>
          </a:p>
        </p:txBody>
      </p:sp>
      <p:sp>
        <p:nvSpPr>
          <p:cNvPr id="453" name="テキスト ボックス 9"/>
          <p:cNvSpPr/>
          <p:nvPr/>
        </p:nvSpPr>
        <p:spPr>
          <a:xfrm>
            <a:off x="888840" y="5167800"/>
            <a:ext cx="5675040" cy="1004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High Quality Production</a:t>
            </a:r>
            <a:endParaRPr lang="en-US" sz="2000" b="0" strike="noStrike" spc="-1">
              <a:solidFill>
                <a:srgbClr val="000000"/>
              </a:solidFill>
              <a:latin typeface="Arial"/>
            </a:endParaRPr>
          </a:p>
          <a:p>
            <a:pPr defTabSz="914400">
              <a:lnSpc>
                <a:spcPct val="100000"/>
              </a:lnSpc>
              <a:tabLst>
                <a:tab pos="0" algn="l"/>
              </a:tabLst>
            </a:pPr>
            <a:r>
              <a:rPr lang="en-US" sz="2000" b="0" strike="noStrike" spc="-1">
                <a:solidFill>
                  <a:schemeClr val="dk1"/>
                </a:solidFill>
                <a:latin typeface="游ゴシック Medium"/>
                <a:ea typeface="游ゴシック Medium"/>
              </a:rPr>
              <a:t>Earphone side:	Splitting Wire Ultimate Process</a:t>
            </a:r>
            <a:endParaRPr lang="en-US" sz="2000" b="0" strike="noStrike" spc="-1">
              <a:solidFill>
                <a:srgbClr val="000000"/>
              </a:solidFill>
              <a:latin typeface="Arial"/>
            </a:endParaRPr>
          </a:p>
          <a:p>
            <a:pPr defTabSz="914400">
              <a:lnSpc>
                <a:spcPct val="100000"/>
              </a:lnSpc>
              <a:tabLst>
                <a:tab pos="0" algn="l"/>
              </a:tabLst>
            </a:pPr>
            <a:r>
              <a:rPr lang="en-US" sz="2000" b="0" strike="noStrike" spc="-1">
                <a:solidFill>
                  <a:schemeClr val="dk1"/>
                </a:solidFill>
                <a:latin typeface="游ゴシック Medium"/>
                <a:ea typeface="游ゴシック Medium"/>
              </a:rPr>
              <a:t>Amplifier side:	Connector Ultimate Process</a:t>
            </a:r>
            <a:endParaRPr lang="en-US" sz="2000" b="0" strike="noStrike" spc="-1">
              <a:solidFill>
                <a:srgbClr val="000000"/>
              </a:solidFill>
              <a:latin typeface="Arial"/>
            </a:endParaRPr>
          </a:p>
        </p:txBody>
      </p:sp>
      <p:sp>
        <p:nvSpPr>
          <p:cNvPr id="2" name="テキスト ボックス 4">
            <a:extLst>
              <a:ext uri="{FF2B5EF4-FFF2-40B4-BE49-F238E27FC236}">
                <a16:creationId xmlns:a16="http://schemas.microsoft.com/office/drawing/2014/main" id="{5B360BD7-9684-1F56-9827-501A03049FE6}"/>
              </a:ext>
            </a:extLst>
          </p:cNvPr>
          <p:cNvSpPr/>
          <p:nvPr/>
        </p:nvSpPr>
        <p:spPr>
          <a:xfrm>
            <a:off x="350640" y="1292760"/>
            <a:ext cx="6050865"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altLang="ja-JP" sz="2000" b="0" strike="noStrike" spc="-1" dirty="0">
                <a:solidFill>
                  <a:schemeClr val="dk1"/>
                </a:solidFill>
                <a:latin typeface="游ゴシック Medium"/>
                <a:ea typeface="游ゴシック Medium"/>
              </a:rPr>
              <a:t>16-wire Pure Silver Cable Developed for FUGAKU</a:t>
            </a:r>
            <a:endParaRPr lang="en-US" altLang="ja-JP" sz="2000" b="0" strike="noStrike" spc="-1" dirty="0">
              <a:solidFill>
                <a:srgbClr val="000000"/>
              </a:solidFill>
              <a:latin typeface="Arial"/>
            </a:endParaRPr>
          </a:p>
        </p:txBody>
      </p:sp>
      <p:pic>
        <p:nvPicPr>
          <p:cNvPr id="3" name="図 2" descr="屋内, 座る, カップ, テーブル が含まれている画像&#10;&#10;自動的に生成された説明">
            <a:extLst>
              <a:ext uri="{FF2B5EF4-FFF2-40B4-BE49-F238E27FC236}">
                <a16:creationId xmlns:a16="http://schemas.microsoft.com/office/drawing/2014/main" id="{5C378E37-3E28-E220-DCDF-9FC92C8BD65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88951" y="4600589"/>
            <a:ext cx="2592512" cy="1944384"/>
          </a:xfrm>
          <a:prstGeom prst="rect">
            <a:avLst/>
          </a:prstGeom>
          <a:effectLst>
            <a:softEdge rad="63500"/>
          </a:effectLst>
        </p:spPr>
      </p:pic>
      <p:pic>
        <p:nvPicPr>
          <p:cNvPr id="4" name="図 3" descr="テーブル, 木製, 座る, 男 が含まれている画像&#10;&#10;自動的に生成された説明">
            <a:extLst>
              <a:ext uri="{FF2B5EF4-FFF2-40B4-BE49-F238E27FC236}">
                <a16:creationId xmlns:a16="http://schemas.microsoft.com/office/drawing/2014/main" id="{404FDA7A-47C5-794F-C7A9-5279306E8E9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892536" y="1218032"/>
            <a:ext cx="4571140" cy="3428355"/>
          </a:xfrm>
          <a:prstGeom prst="rect">
            <a:avLst/>
          </a:prstGeom>
          <a:effectLst>
            <a:softEdge rad="63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dirty="0">
                <a:solidFill>
                  <a:schemeClr val="dk1"/>
                </a:solidFill>
                <a:latin typeface="游ゴシック Medium"/>
                <a:ea typeface="游ゴシック Medium"/>
              </a:rPr>
              <a:t>About Brise Audio</a:t>
            </a:r>
            <a:endParaRPr lang="en-US" sz="2400" b="0" strike="noStrike" spc="-1" dirty="0">
              <a:solidFill>
                <a:srgbClr val="000000"/>
              </a:solidFill>
              <a:latin typeface="Arial"/>
            </a:endParaRPr>
          </a:p>
        </p:txBody>
      </p:sp>
      <p:sp>
        <p:nvSpPr>
          <p:cNvPr id="26" name="テキスト ボックス 4"/>
          <p:cNvSpPr/>
          <p:nvPr/>
        </p:nvSpPr>
        <p:spPr>
          <a:xfrm>
            <a:off x="484200" y="1292760"/>
            <a:ext cx="150264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400" b="0" strike="noStrike" spc="-1">
                <a:solidFill>
                  <a:schemeClr val="dk1"/>
                </a:solidFill>
                <a:latin typeface="游ゴシック Medium"/>
                <a:ea typeface="游ゴシック Medium"/>
              </a:rPr>
              <a:t>Members</a:t>
            </a:r>
            <a:endParaRPr lang="en-US" sz="2400" b="0" strike="noStrike" spc="-1">
              <a:solidFill>
                <a:srgbClr val="000000"/>
              </a:solidFill>
              <a:latin typeface="Arial"/>
            </a:endParaRPr>
          </a:p>
        </p:txBody>
      </p:sp>
      <p:sp>
        <p:nvSpPr>
          <p:cNvPr id="27" name="テキスト ボックス 5"/>
          <p:cNvSpPr/>
          <p:nvPr/>
        </p:nvSpPr>
        <p:spPr>
          <a:xfrm>
            <a:off x="824400" y="1828800"/>
            <a:ext cx="10766771" cy="379811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300000"/>
              </a:lnSpc>
              <a:tabLst>
                <a:tab pos="0" algn="l"/>
              </a:tabLst>
            </a:pPr>
            <a:r>
              <a:rPr lang="en-US" sz="2100" b="0" strike="noStrike" spc="-1" dirty="0">
                <a:solidFill>
                  <a:schemeClr val="dk1"/>
                </a:solidFill>
                <a:latin typeface="游ゴシック Medium"/>
                <a:ea typeface="游ゴシック Medium"/>
              </a:rPr>
              <a:t>Representative Director   Keiichi Watanabe              High-End Cable R&amp;D, Mfg. </a:t>
            </a:r>
            <a:endParaRPr lang="en-US" sz="2100" b="0" strike="noStrike" spc="-1" dirty="0">
              <a:solidFill>
                <a:srgbClr val="000000"/>
              </a:solidFill>
              <a:latin typeface="Arial"/>
            </a:endParaRPr>
          </a:p>
          <a:p>
            <a:pPr defTabSz="914400">
              <a:lnSpc>
                <a:spcPct val="300000"/>
              </a:lnSpc>
              <a:tabLst>
                <a:tab pos="0" algn="l"/>
              </a:tabLst>
            </a:pPr>
            <a:r>
              <a:rPr lang="en-US" sz="2100" b="0" strike="noStrike" spc="-1" dirty="0">
                <a:solidFill>
                  <a:schemeClr val="dk1"/>
                </a:solidFill>
                <a:latin typeface="游ゴシック Medium"/>
                <a:ea typeface="游ゴシック Medium"/>
              </a:rPr>
              <a:t>Director                            Naoki Okada 	            Conducting &amp; Marketing</a:t>
            </a:r>
            <a:endParaRPr lang="en-US" sz="2100" b="0" strike="noStrike" spc="-1" dirty="0">
              <a:solidFill>
                <a:srgbClr val="000000"/>
              </a:solidFill>
              <a:latin typeface="Arial"/>
            </a:endParaRPr>
          </a:p>
          <a:p>
            <a:pPr defTabSz="914400">
              <a:lnSpc>
                <a:spcPct val="300000"/>
              </a:lnSpc>
              <a:tabLst>
                <a:tab pos="0" algn="l"/>
              </a:tabLst>
            </a:pPr>
            <a:r>
              <a:rPr lang="en-US" sz="2100" b="0" strike="noStrike" spc="-1" dirty="0">
                <a:solidFill>
                  <a:schemeClr val="dk1"/>
                </a:solidFill>
                <a:latin typeface="游ゴシック Medium"/>
                <a:ea typeface="游ゴシック Medium"/>
              </a:rPr>
              <a:t>Engineer                           Ryo Sasaki                         Acoustic Product R&amp;D. &amp; Mfg.</a:t>
            </a:r>
            <a:endParaRPr lang="en-US" sz="2100" b="0" strike="noStrike" spc="-1" dirty="0">
              <a:solidFill>
                <a:srgbClr val="000000"/>
              </a:solidFill>
              <a:latin typeface="Arial"/>
            </a:endParaRPr>
          </a:p>
          <a:p>
            <a:pPr defTabSz="914400">
              <a:lnSpc>
                <a:spcPct val="300000"/>
              </a:lnSpc>
              <a:tabLst>
                <a:tab pos="0" algn="l"/>
              </a:tabLst>
            </a:pPr>
            <a:r>
              <a:rPr lang="en-US" sz="2100" b="0" strike="noStrike" spc="-1" dirty="0">
                <a:solidFill>
                  <a:schemeClr val="dk1"/>
                </a:solidFill>
                <a:latin typeface="游ゴシック Medium"/>
                <a:ea typeface="游ゴシック Medium"/>
              </a:rPr>
              <a:t>Engineer                           Ryoichi </a:t>
            </a:r>
            <a:r>
              <a:rPr lang="en-US" sz="2100" b="0" strike="noStrike" spc="-1" dirty="0" err="1">
                <a:solidFill>
                  <a:schemeClr val="dk1"/>
                </a:solidFill>
                <a:latin typeface="游ゴシック Medium"/>
                <a:ea typeface="游ゴシック Medium"/>
              </a:rPr>
              <a:t>Kurokawa</a:t>
            </a:r>
            <a:r>
              <a:rPr lang="en-US" sz="2100" b="0" strike="noStrike" spc="-1" dirty="0">
                <a:solidFill>
                  <a:schemeClr val="dk1"/>
                </a:solidFill>
                <a:latin typeface="游ゴシック Medium"/>
                <a:ea typeface="游ゴシック Medium"/>
              </a:rPr>
              <a:t>              Electronics Product R&amp;D. &amp; Mfg.</a:t>
            </a:r>
            <a:endParaRPr lang="en-US" sz="2100" b="0" strike="noStrike" spc="-1" dirty="0">
              <a:solidFill>
                <a:srgbClr val="000000"/>
              </a:solidFill>
              <a:latin typeface="Arial"/>
            </a:endParaRPr>
          </a:p>
        </p:txBody>
      </p:sp>
      <p:sp>
        <p:nvSpPr>
          <p:cNvPr id="3" name="PlaceHolder 2"/>
          <p:cNvSpPr>
            <a:spLocks noGrp="1"/>
          </p:cNvSpPr>
          <p:nvPr>
            <p:ph type="sldNum" idx="4"/>
          </p:nvPr>
        </p:nvSpPr>
        <p:spPr/>
        <p:txBody>
          <a:bodyPr/>
          <a:lstStyle/>
          <a:p>
            <a:fld id="{03D977D9-68E1-4AB3-AF67-73C76DE4CF65}" type="slidenum">
              <a:rPr/>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4" name="直線コネクタ 7"/>
          <p:cNvCxnSpPr/>
          <p:nvPr/>
        </p:nvCxnSpPr>
        <p:spPr>
          <a:xfrm>
            <a:off x="7740720" y="5847120"/>
            <a:ext cx="4092120" cy="1080"/>
          </a:xfrm>
          <a:prstGeom prst="straightConnector1">
            <a:avLst/>
          </a:prstGeom>
          <a:ln w="76200">
            <a:solidFill>
              <a:srgbClr val="FFF2CC"/>
            </a:solidFill>
            <a:round/>
          </a:ln>
        </p:spPr>
      </p:cxnSp>
      <p:sp>
        <p:nvSpPr>
          <p:cNvPr id="455"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Epilogue</a:t>
            </a:r>
            <a:endParaRPr lang="en-US" sz="2400" b="0" strike="noStrike" spc="-1">
              <a:solidFill>
                <a:srgbClr val="000000"/>
              </a:solidFill>
              <a:latin typeface="Arial"/>
            </a:endParaRPr>
          </a:p>
        </p:txBody>
      </p:sp>
      <p:pic>
        <p:nvPicPr>
          <p:cNvPr id="456" name="図 2" descr="電子機器, 回路 が含まれている画像&#10;&#10;自動的に生成された説明"/>
          <p:cNvPicPr/>
          <p:nvPr/>
        </p:nvPicPr>
        <p:blipFill>
          <a:blip r:embed="rId3" cstate="hqprint">
            <a:extLst>
              <a:ext uri="{28A0092B-C50C-407E-A947-70E740481C1C}">
                <a14:useLocalDpi xmlns:a14="http://schemas.microsoft.com/office/drawing/2010/main"/>
              </a:ext>
            </a:extLst>
          </a:blip>
          <a:srcRect/>
          <a:stretch/>
        </p:blipFill>
        <p:spPr>
          <a:xfrm>
            <a:off x="188280" y="1414440"/>
            <a:ext cx="5787000" cy="4685760"/>
          </a:xfrm>
          <a:prstGeom prst="rect">
            <a:avLst/>
          </a:prstGeom>
          <a:ln w="0">
            <a:noFill/>
          </a:ln>
          <a:effectLst>
            <a:softEdge rad="63360"/>
          </a:effectLst>
        </p:spPr>
      </p:pic>
      <p:pic>
        <p:nvPicPr>
          <p:cNvPr id="457" name="図 14"/>
          <p:cNvPicPr/>
          <p:nvPr/>
        </p:nvPicPr>
        <p:blipFill>
          <a:blip r:embed="rId4"/>
          <a:stretch/>
        </p:blipFill>
        <p:spPr>
          <a:xfrm>
            <a:off x="7567200" y="2094120"/>
            <a:ext cx="4435200" cy="3326040"/>
          </a:xfrm>
          <a:prstGeom prst="rect">
            <a:avLst/>
          </a:prstGeom>
          <a:ln w="0">
            <a:noFill/>
          </a:ln>
          <a:effectLst>
            <a:softEdge rad="63360"/>
          </a:effectLst>
        </p:spPr>
      </p:pic>
      <p:sp>
        <p:nvSpPr>
          <p:cNvPr id="458" name="テキスト ボックス 4"/>
          <p:cNvSpPr/>
          <p:nvPr/>
        </p:nvSpPr>
        <p:spPr>
          <a:xfrm>
            <a:off x="7548480" y="5421600"/>
            <a:ext cx="443520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50000"/>
              </a:lnSpc>
            </a:pPr>
            <a:r>
              <a:rPr lang="en-US" sz="2000" b="0" strike="noStrike" spc="-1">
                <a:solidFill>
                  <a:schemeClr val="dk1"/>
                </a:solidFill>
                <a:latin typeface="游ゴシック Medium"/>
                <a:ea typeface="游ゴシック Medium"/>
              </a:rPr>
              <a:t> Portability without compromising</a:t>
            </a:r>
            <a:endParaRPr lang="en-US" sz="2000" b="0" strike="noStrike" spc="-1">
              <a:solidFill>
                <a:srgbClr val="000000"/>
              </a:solidFill>
              <a:latin typeface="Arial"/>
            </a:endParaRPr>
          </a:p>
        </p:txBody>
      </p:sp>
      <p:grpSp>
        <p:nvGrpSpPr>
          <p:cNvPr id="459" name="グループ化 13"/>
          <p:cNvGrpSpPr/>
          <p:nvPr/>
        </p:nvGrpSpPr>
        <p:grpSpPr>
          <a:xfrm>
            <a:off x="6223680" y="3575160"/>
            <a:ext cx="1097280" cy="363960"/>
            <a:chOff x="6223680" y="3575160"/>
            <a:chExt cx="1097280" cy="363960"/>
          </a:xfrm>
        </p:grpSpPr>
        <p:sp>
          <p:nvSpPr>
            <p:cNvPr id="460" name="二等辺三角形 10"/>
            <p:cNvSpPr/>
            <p:nvPr/>
          </p:nvSpPr>
          <p:spPr>
            <a:xfrm rot="5400000">
              <a:off x="6198480" y="3600360"/>
              <a:ext cx="363960" cy="313560"/>
            </a:xfrm>
            <a:prstGeom prst="triangle">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游ゴシック Medium"/>
                <a:ea typeface="游ゴシック Medium"/>
              </a:endParaRPr>
            </a:p>
          </p:txBody>
        </p:sp>
        <p:sp>
          <p:nvSpPr>
            <p:cNvPr id="461" name="二等辺三角形 11"/>
            <p:cNvSpPr/>
            <p:nvPr/>
          </p:nvSpPr>
          <p:spPr>
            <a:xfrm rot="5400000">
              <a:off x="6590520" y="3600360"/>
              <a:ext cx="363960" cy="313560"/>
            </a:xfrm>
            <a:prstGeom prst="triangle">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游ゴシック Medium"/>
                <a:ea typeface="游ゴシック Medium"/>
              </a:endParaRPr>
            </a:p>
          </p:txBody>
        </p:sp>
        <p:sp>
          <p:nvSpPr>
            <p:cNvPr id="462" name="二等辺三角形 12"/>
            <p:cNvSpPr/>
            <p:nvPr/>
          </p:nvSpPr>
          <p:spPr>
            <a:xfrm rot="5400000">
              <a:off x="6982200" y="3600360"/>
              <a:ext cx="363960" cy="313560"/>
            </a:xfrm>
            <a:prstGeom prst="triangle">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游ゴシック Medium"/>
                <a:ea typeface="游ゴシック Medium"/>
              </a:endParaRPr>
            </a:p>
          </p:txBody>
        </p:sp>
      </p:grpSp>
      <p:sp>
        <p:nvSpPr>
          <p:cNvPr id="463" name="テキスト ボックス 15"/>
          <p:cNvSpPr/>
          <p:nvPr/>
        </p:nvSpPr>
        <p:spPr>
          <a:xfrm>
            <a:off x="6018120" y="2514600"/>
            <a:ext cx="150624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50000"/>
              </a:lnSpc>
            </a:pPr>
            <a:r>
              <a:rPr lang="en-US" sz="2000" b="0" strike="noStrike" spc="-1">
                <a:solidFill>
                  <a:schemeClr val="dk1"/>
                </a:solidFill>
                <a:latin typeface="游ゴシック Medium"/>
                <a:ea typeface="游ゴシック Medium"/>
              </a:rPr>
              <a:t>After </a:t>
            </a:r>
            <a:endParaRPr lang="en-US" sz="2000" b="0" strike="noStrike" spc="-1">
              <a:solidFill>
                <a:srgbClr val="000000"/>
              </a:solidFill>
              <a:latin typeface="Arial"/>
            </a:endParaRPr>
          </a:p>
          <a:p>
            <a:pPr algn="ctr" defTabSz="914400">
              <a:lnSpc>
                <a:spcPct val="150000"/>
              </a:lnSpc>
            </a:pPr>
            <a:r>
              <a:rPr lang="en-US" sz="2000" b="0" strike="noStrike" spc="-1">
                <a:solidFill>
                  <a:schemeClr val="dk1"/>
                </a:solidFill>
                <a:latin typeface="游ゴシック Medium"/>
                <a:ea typeface="游ゴシック Medium"/>
              </a:rPr>
              <a:t>1 Year</a:t>
            </a:r>
            <a:endParaRPr lang="en-US" sz="2000" b="0" strike="noStrike" spc="-1">
              <a:solidFill>
                <a:srgbClr val="000000"/>
              </a:solidFill>
              <a:latin typeface="Arial"/>
            </a:endParaRPr>
          </a:p>
        </p:txBody>
      </p:sp>
      <p:sp>
        <p:nvSpPr>
          <p:cNvPr id="3" name="PlaceHolder 2"/>
          <p:cNvSpPr>
            <a:spLocks noGrp="1"/>
          </p:cNvSpPr>
          <p:nvPr>
            <p:ph type="sldNum" idx="4"/>
          </p:nvPr>
        </p:nvSpPr>
        <p:spPr/>
        <p:txBody>
          <a:bodyPr/>
          <a:lstStyle/>
          <a:p>
            <a:fld id="{A37F2CAF-F003-47A0-8958-C8792A95CA3C}" type="slidenum">
              <a:rPr/>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7"/>
          <p:cNvCxnSpPr>
            <a:cxnSpLocks/>
          </p:cNvCxnSpPr>
          <p:nvPr/>
        </p:nvCxnSpPr>
        <p:spPr>
          <a:xfrm>
            <a:off x="482997" y="1613520"/>
            <a:ext cx="2956443" cy="0"/>
          </a:xfrm>
          <a:prstGeom prst="straightConnector1">
            <a:avLst/>
          </a:prstGeom>
          <a:ln w="76200">
            <a:solidFill>
              <a:srgbClr val="FFF2CC"/>
            </a:solidFill>
            <a:round/>
          </a:ln>
        </p:spPr>
      </p:cxnSp>
      <p:sp>
        <p:nvSpPr>
          <p:cNvPr id="29"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About Brise Audio</a:t>
            </a:r>
            <a:endParaRPr lang="en-US" sz="2400" b="0" strike="noStrike" spc="-1">
              <a:solidFill>
                <a:srgbClr val="000000"/>
              </a:solidFill>
              <a:latin typeface="Arial"/>
            </a:endParaRPr>
          </a:p>
        </p:txBody>
      </p:sp>
      <p:sp>
        <p:nvSpPr>
          <p:cNvPr id="30" name="テキスト ボックス 4"/>
          <p:cNvSpPr/>
          <p:nvPr/>
        </p:nvSpPr>
        <p:spPr>
          <a:xfrm>
            <a:off x="350640" y="1292760"/>
            <a:ext cx="308880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400" b="0" strike="noStrike" spc="-1" dirty="0">
                <a:solidFill>
                  <a:schemeClr val="dk1"/>
                </a:solidFill>
                <a:latin typeface="游ゴシック Medium"/>
                <a:ea typeface="游ゴシック Medium"/>
              </a:rPr>
              <a:t>Brise Audio Timeline</a:t>
            </a:r>
            <a:endParaRPr lang="en-US" sz="2400" b="0" strike="noStrike" spc="-1" dirty="0">
              <a:solidFill>
                <a:srgbClr val="000000"/>
              </a:solidFill>
              <a:latin typeface="Arial"/>
            </a:endParaRPr>
          </a:p>
        </p:txBody>
      </p:sp>
      <p:pic>
        <p:nvPicPr>
          <p:cNvPr id="31" name="Picture 2"/>
          <p:cNvPicPr/>
          <p:nvPr/>
        </p:nvPicPr>
        <p:blipFill>
          <a:blip r:embed="rId3"/>
          <a:stretch/>
        </p:blipFill>
        <p:spPr>
          <a:xfrm>
            <a:off x="341640" y="4186800"/>
            <a:ext cx="2078640" cy="1582560"/>
          </a:xfrm>
          <a:prstGeom prst="rect">
            <a:avLst/>
          </a:prstGeom>
          <a:ln w="0">
            <a:noFill/>
          </a:ln>
          <a:effectLst>
            <a:softEdge rad="63360"/>
          </a:effectLst>
        </p:spPr>
      </p:pic>
      <p:pic>
        <p:nvPicPr>
          <p:cNvPr id="32" name="図 13" descr="屋内, テーブル, 座る, ブルー が含まれている画像&#10;&#10;自動的に生成された説明"/>
          <p:cNvPicPr/>
          <p:nvPr/>
        </p:nvPicPr>
        <p:blipFill>
          <a:blip r:embed="rId4" cstate="hqprint">
            <a:extLst>
              <a:ext uri="{28A0092B-C50C-407E-A947-70E740481C1C}">
                <a14:useLocalDpi xmlns:a14="http://schemas.microsoft.com/office/drawing/2010/main"/>
              </a:ext>
            </a:extLst>
          </a:blip>
          <a:stretch/>
        </p:blipFill>
        <p:spPr>
          <a:xfrm>
            <a:off x="2663640" y="4180320"/>
            <a:ext cx="2119680" cy="1589400"/>
          </a:xfrm>
          <a:prstGeom prst="rect">
            <a:avLst/>
          </a:prstGeom>
          <a:ln w="0">
            <a:noFill/>
          </a:ln>
          <a:effectLst>
            <a:softEdge rad="63360"/>
          </a:effectLst>
        </p:spPr>
      </p:pic>
      <p:pic>
        <p:nvPicPr>
          <p:cNvPr id="33" name="Picture 4" descr="TSURANAGI ポータブルアンプ"/>
          <p:cNvPicPr/>
          <p:nvPr/>
        </p:nvPicPr>
        <p:blipFill>
          <a:blip r:embed="rId5" cstate="hqprint">
            <a:extLst>
              <a:ext uri="{28A0092B-C50C-407E-A947-70E740481C1C}">
                <a14:useLocalDpi xmlns:a14="http://schemas.microsoft.com/office/drawing/2010/main"/>
              </a:ext>
            </a:extLst>
          </a:blip>
          <a:srcRect/>
          <a:stretch/>
        </p:blipFill>
        <p:spPr>
          <a:xfrm>
            <a:off x="5026680" y="4180320"/>
            <a:ext cx="2108520" cy="1589400"/>
          </a:xfrm>
          <a:prstGeom prst="rect">
            <a:avLst/>
          </a:prstGeom>
          <a:ln w="0">
            <a:noFill/>
          </a:ln>
          <a:effectLst>
            <a:softEdge rad="63360"/>
          </a:effectLst>
        </p:spPr>
      </p:pic>
      <p:pic>
        <p:nvPicPr>
          <p:cNvPr id="34" name="図 28" descr="テーブル, 座る が含まれている画像&#10;&#10;自動的に生成された説明"/>
          <p:cNvPicPr/>
          <p:nvPr/>
        </p:nvPicPr>
        <p:blipFill>
          <a:blip r:embed="rId6" cstate="hqprint">
            <a:extLst>
              <a:ext uri="{28A0092B-C50C-407E-A947-70E740481C1C}">
                <a14:useLocalDpi xmlns:a14="http://schemas.microsoft.com/office/drawing/2010/main"/>
              </a:ext>
            </a:extLst>
          </a:blip>
          <a:stretch/>
        </p:blipFill>
        <p:spPr>
          <a:xfrm>
            <a:off x="9741240" y="4186800"/>
            <a:ext cx="2110680" cy="1582560"/>
          </a:xfrm>
          <a:prstGeom prst="rect">
            <a:avLst/>
          </a:prstGeom>
          <a:ln w="0">
            <a:noFill/>
          </a:ln>
          <a:effectLst>
            <a:softEdge rad="63360"/>
          </a:effectLst>
        </p:spPr>
      </p:pic>
      <p:cxnSp>
        <p:nvCxnSpPr>
          <p:cNvPr id="35" name="直線コネクタ 6"/>
          <p:cNvCxnSpPr/>
          <p:nvPr/>
        </p:nvCxnSpPr>
        <p:spPr>
          <a:xfrm>
            <a:off x="701280" y="3098160"/>
            <a:ext cx="11153160" cy="1080"/>
          </a:xfrm>
          <a:prstGeom prst="straightConnector1">
            <a:avLst/>
          </a:prstGeom>
          <a:ln w="57150">
            <a:solidFill>
              <a:srgbClr val="BF9000"/>
            </a:solidFill>
            <a:round/>
            <a:tailEnd type="triangle" w="med" len="med"/>
          </a:ln>
        </p:spPr>
      </p:cxnSp>
      <p:sp>
        <p:nvSpPr>
          <p:cNvPr id="36" name="テキスト ボックス 8"/>
          <p:cNvSpPr/>
          <p:nvPr/>
        </p:nvSpPr>
        <p:spPr>
          <a:xfrm>
            <a:off x="1556280" y="3379320"/>
            <a:ext cx="687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2016</a:t>
            </a:r>
            <a:endParaRPr lang="en-US" sz="1800" b="0" strike="noStrike" spc="-1">
              <a:solidFill>
                <a:srgbClr val="000000"/>
              </a:solidFill>
              <a:latin typeface="Arial"/>
            </a:endParaRPr>
          </a:p>
        </p:txBody>
      </p:sp>
      <p:sp>
        <p:nvSpPr>
          <p:cNvPr id="37" name="楕円 9"/>
          <p:cNvSpPr/>
          <p:nvPr/>
        </p:nvSpPr>
        <p:spPr>
          <a:xfrm>
            <a:off x="614880" y="3027600"/>
            <a:ext cx="145440" cy="1404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sp>
        <p:nvSpPr>
          <p:cNvPr id="38" name="テキスト ボックス 11"/>
          <p:cNvSpPr/>
          <p:nvPr/>
        </p:nvSpPr>
        <p:spPr>
          <a:xfrm>
            <a:off x="119520" y="2511360"/>
            <a:ext cx="10926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Founded</a:t>
            </a:r>
            <a:endParaRPr lang="en-US" sz="1800" b="0" strike="noStrike" spc="-1">
              <a:solidFill>
                <a:srgbClr val="000000"/>
              </a:solidFill>
              <a:latin typeface="Arial"/>
            </a:endParaRPr>
          </a:p>
        </p:txBody>
      </p:sp>
      <p:sp>
        <p:nvSpPr>
          <p:cNvPr id="39" name="テキスト ボックス 12"/>
          <p:cNvSpPr/>
          <p:nvPr/>
        </p:nvSpPr>
        <p:spPr>
          <a:xfrm>
            <a:off x="335880" y="3379320"/>
            <a:ext cx="687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2015</a:t>
            </a:r>
            <a:endParaRPr lang="en-US" sz="1800" b="0" strike="noStrike" spc="-1">
              <a:solidFill>
                <a:srgbClr val="000000"/>
              </a:solidFill>
              <a:latin typeface="Arial"/>
            </a:endParaRPr>
          </a:p>
        </p:txBody>
      </p:sp>
      <p:sp>
        <p:nvSpPr>
          <p:cNvPr id="40" name="楕円 14"/>
          <p:cNvSpPr/>
          <p:nvPr/>
        </p:nvSpPr>
        <p:spPr>
          <a:xfrm>
            <a:off x="1814400" y="3027600"/>
            <a:ext cx="145440" cy="1404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sp>
        <p:nvSpPr>
          <p:cNvPr id="41" name="テキスト ボックス 15"/>
          <p:cNvSpPr/>
          <p:nvPr/>
        </p:nvSpPr>
        <p:spPr>
          <a:xfrm>
            <a:off x="3373024" y="2015000"/>
            <a:ext cx="1339191" cy="860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600" b="0" strike="noStrike" spc="-1" dirty="0">
                <a:solidFill>
                  <a:schemeClr val="dk1"/>
                </a:solidFill>
                <a:latin typeface="游ゴシック Medium"/>
                <a:ea typeface="游ゴシック Medium"/>
              </a:rPr>
              <a:t>Spiral77</a:t>
            </a:r>
          </a:p>
          <a:p>
            <a:pPr algn="ctr" defTabSz="914400">
              <a:lnSpc>
                <a:spcPct val="100000"/>
              </a:lnSpc>
              <a:tabLst>
                <a:tab pos="0" algn="l"/>
              </a:tabLst>
            </a:pPr>
            <a:r>
              <a:rPr lang="en-US" sz="1600" b="0" strike="noStrike" spc="-1" dirty="0">
                <a:solidFill>
                  <a:schemeClr val="dk1"/>
                </a:solidFill>
                <a:latin typeface="游ゴシック Medium"/>
                <a:ea typeface="游ゴシック Medium"/>
              </a:rPr>
              <a:t>Architecture</a:t>
            </a:r>
            <a:endParaRPr lang="en-US" sz="1600" b="0" strike="noStrike" spc="-1" dirty="0">
              <a:solidFill>
                <a:srgbClr val="000000"/>
              </a:solidFill>
              <a:latin typeface="Arial"/>
            </a:endParaRPr>
          </a:p>
          <a:p>
            <a:pPr algn="ctr" defTabSz="914400">
              <a:lnSpc>
                <a:spcPct val="100000"/>
              </a:lnSpc>
              <a:tabLst>
                <a:tab pos="0" algn="l"/>
              </a:tabLst>
            </a:pPr>
            <a:r>
              <a:rPr lang="en-US" sz="1800" b="0" strike="noStrike" spc="-1" dirty="0">
                <a:solidFill>
                  <a:schemeClr val="dk1"/>
                </a:solidFill>
                <a:latin typeface="游ゴシック Medium"/>
                <a:ea typeface="游ゴシック Medium"/>
              </a:rPr>
              <a:t>YATONO</a:t>
            </a:r>
            <a:endParaRPr lang="en-US" sz="1800" b="0" strike="noStrike" spc="-1" dirty="0">
              <a:solidFill>
                <a:srgbClr val="000000"/>
              </a:solidFill>
              <a:latin typeface="Arial"/>
            </a:endParaRPr>
          </a:p>
        </p:txBody>
      </p:sp>
      <p:sp>
        <p:nvSpPr>
          <p:cNvPr id="42" name="テキスト ボックス 16"/>
          <p:cNvSpPr/>
          <p:nvPr/>
        </p:nvSpPr>
        <p:spPr>
          <a:xfrm>
            <a:off x="3698640" y="3379320"/>
            <a:ext cx="687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2018</a:t>
            </a:r>
            <a:endParaRPr lang="en-US" sz="1800" b="0" strike="noStrike" spc="-1">
              <a:solidFill>
                <a:srgbClr val="000000"/>
              </a:solidFill>
              <a:latin typeface="Arial"/>
            </a:endParaRPr>
          </a:p>
        </p:txBody>
      </p:sp>
      <p:sp>
        <p:nvSpPr>
          <p:cNvPr id="43" name="楕円 17"/>
          <p:cNvSpPr/>
          <p:nvPr/>
        </p:nvSpPr>
        <p:spPr>
          <a:xfrm>
            <a:off x="3978360" y="3027600"/>
            <a:ext cx="145440" cy="1404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sp>
        <p:nvSpPr>
          <p:cNvPr id="44" name="テキスト ボックス 18"/>
          <p:cNvSpPr/>
          <p:nvPr/>
        </p:nvSpPr>
        <p:spPr>
          <a:xfrm>
            <a:off x="6391440" y="2267640"/>
            <a:ext cx="1862280" cy="607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600" b="0" strike="noStrike" spc="-1">
                <a:solidFill>
                  <a:schemeClr val="dk1"/>
                </a:solidFill>
                <a:latin typeface="游ゴシック Medium"/>
                <a:ea typeface="游ゴシック Medium"/>
              </a:rPr>
              <a:t>Portable Amplifier</a:t>
            </a:r>
            <a:endParaRPr lang="en-US" sz="1600" b="0" strike="noStrike" spc="-1">
              <a:solidFill>
                <a:srgbClr val="000000"/>
              </a:solidFill>
              <a:latin typeface="Arial"/>
            </a:endParaRPr>
          </a:p>
          <a:p>
            <a:pPr algn="ctr" defTabSz="914400">
              <a:lnSpc>
                <a:spcPct val="100000"/>
              </a:lnSpc>
              <a:tabLst>
                <a:tab pos="0" algn="l"/>
              </a:tabLst>
            </a:pPr>
            <a:r>
              <a:rPr lang="en-US" sz="1800" b="0" strike="noStrike" spc="-1">
                <a:solidFill>
                  <a:schemeClr val="dk1"/>
                </a:solidFill>
                <a:latin typeface="游ゴシック Medium"/>
                <a:ea typeface="游ゴシック Medium"/>
              </a:rPr>
              <a:t>TSURANAGI</a:t>
            </a:r>
            <a:endParaRPr lang="en-US" sz="1800" b="0" strike="noStrike" spc="-1">
              <a:solidFill>
                <a:srgbClr val="000000"/>
              </a:solidFill>
              <a:latin typeface="Arial"/>
            </a:endParaRPr>
          </a:p>
        </p:txBody>
      </p:sp>
      <p:sp>
        <p:nvSpPr>
          <p:cNvPr id="45" name="テキスト ボックス 19"/>
          <p:cNvSpPr/>
          <p:nvPr/>
        </p:nvSpPr>
        <p:spPr>
          <a:xfrm>
            <a:off x="6978600" y="3379320"/>
            <a:ext cx="687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2021</a:t>
            </a:r>
            <a:endParaRPr lang="en-US" sz="1800" b="0" strike="noStrike" spc="-1">
              <a:solidFill>
                <a:srgbClr val="000000"/>
              </a:solidFill>
              <a:latin typeface="Arial"/>
            </a:endParaRPr>
          </a:p>
        </p:txBody>
      </p:sp>
      <p:sp>
        <p:nvSpPr>
          <p:cNvPr id="46" name="楕円 20"/>
          <p:cNvSpPr/>
          <p:nvPr/>
        </p:nvSpPr>
        <p:spPr>
          <a:xfrm>
            <a:off x="7249680" y="3027600"/>
            <a:ext cx="145440" cy="1404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sp>
        <p:nvSpPr>
          <p:cNvPr id="47" name="テキスト ボックス 21"/>
          <p:cNvSpPr/>
          <p:nvPr/>
        </p:nvSpPr>
        <p:spPr>
          <a:xfrm>
            <a:off x="10596589" y="2507442"/>
            <a:ext cx="1137981"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b="0" strike="noStrike" spc="-1" dirty="0">
                <a:solidFill>
                  <a:schemeClr val="dk1"/>
                </a:solidFill>
                <a:latin typeface="游ゴシック Medium"/>
                <a:ea typeface="游ゴシック Medium"/>
              </a:rPr>
              <a:t>FUGAKU</a:t>
            </a:r>
            <a:endParaRPr lang="en-US" b="0" strike="noStrike" spc="-1" dirty="0">
              <a:solidFill>
                <a:srgbClr val="000000"/>
              </a:solidFill>
              <a:latin typeface="Arial"/>
            </a:endParaRPr>
          </a:p>
        </p:txBody>
      </p:sp>
      <p:sp>
        <p:nvSpPr>
          <p:cNvPr id="48" name="テキスト ボックス 22"/>
          <p:cNvSpPr/>
          <p:nvPr/>
        </p:nvSpPr>
        <p:spPr>
          <a:xfrm>
            <a:off x="10821960" y="3379320"/>
            <a:ext cx="687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2024</a:t>
            </a:r>
            <a:endParaRPr lang="en-US" sz="1800" b="0" strike="noStrike" spc="-1">
              <a:solidFill>
                <a:srgbClr val="000000"/>
              </a:solidFill>
              <a:latin typeface="Arial"/>
            </a:endParaRPr>
          </a:p>
        </p:txBody>
      </p:sp>
      <p:sp>
        <p:nvSpPr>
          <p:cNvPr id="49" name="楕円 23"/>
          <p:cNvSpPr/>
          <p:nvPr/>
        </p:nvSpPr>
        <p:spPr>
          <a:xfrm>
            <a:off x="11053440" y="2982960"/>
            <a:ext cx="231840" cy="223920"/>
          </a:xfrm>
          <a:prstGeom prst="ellipse">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sp>
        <p:nvSpPr>
          <p:cNvPr id="50" name="テキスト ボックス 24"/>
          <p:cNvSpPr/>
          <p:nvPr/>
        </p:nvSpPr>
        <p:spPr>
          <a:xfrm>
            <a:off x="8760600" y="2267640"/>
            <a:ext cx="1784520" cy="607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600" b="0" strike="noStrike" spc="-1" dirty="0">
                <a:solidFill>
                  <a:schemeClr val="dk1"/>
                </a:solidFill>
                <a:latin typeface="游ゴシック Medium"/>
                <a:ea typeface="游ゴシック Medium"/>
              </a:rPr>
              <a:t>Pure Silver Cable</a:t>
            </a:r>
            <a:endParaRPr lang="en-US" sz="1600" b="0" strike="noStrike" spc="-1" dirty="0">
              <a:solidFill>
                <a:srgbClr val="000000"/>
              </a:solidFill>
              <a:latin typeface="Arial"/>
            </a:endParaRPr>
          </a:p>
          <a:p>
            <a:pPr algn="ctr" defTabSz="914400">
              <a:lnSpc>
                <a:spcPct val="100000"/>
              </a:lnSpc>
              <a:tabLst>
                <a:tab pos="0" algn="l"/>
              </a:tabLst>
            </a:pPr>
            <a:r>
              <a:rPr lang="en-US" sz="1800" b="0" strike="noStrike" spc="-1" dirty="0">
                <a:solidFill>
                  <a:schemeClr val="dk1"/>
                </a:solidFill>
                <a:latin typeface="游ゴシック Medium"/>
                <a:ea typeface="游ゴシック Medium"/>
              </a:rPr>
              <a:t>SHIROGANE</a:t>
            </a:r>
            <a:endParaRPr lang="en-US" sz="1800" b="0" strike="noStrike" spc="-1" dirty="0">
              <a:solidFill>
                <a:srgbClr val="000000"/>
              </a:solidFill>
              <a:latin typeface="Arial"/>
            </a:endParaRPr>
          </a:p>
        </p:txBody>
      </p:sp>
      <p:sp>
        <p:nvSpPr>
          <p:cNvPr id="51" name="テキスト ボックス 25"/>
          <p:cNvSpPr/>
          <p:nvPr/>
        </p:nvSpPr>
        <p:spPr>
          <a:xfrm>
            <a:off x="9301320" y="3379320"/>
            <a:ext cx="687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1800" b="0" strike="noStrike" spc="-1">
                <a:solidFill>
                  <a:schemeClr val="dk1"/>
                </a:solidFill>
                <a:latin typeface="游ゴシック Medium"/>
                <a:ea typeface="游ゴシック Medium"/>
              </a:rPr>
              <a:t>2023</a:t>
            </a:r>
            <a:endParaRPr lang="en-US" sz="1800" b="0" strike="noStrike" spc="-1">
              <a:solidFill>
                <a:srgbClr val="000000"/>
              </a:solidFill>
              <a:latin typeface="Arial"/>
            </a:endParaRPr>
          </a:p>
        </p:txBody>
      </p:sp>
      <p:sp>
        <p:nvSpPr>
          <p:cNvPr id="52" name="楕円 26"/>
          <p:cNvSpPr/>
          <p:nvPr/>
        </p:nvSpPr>
        <p:spPr>
          <a:xfrm>
            <a:off x="9575640" y="3027600"/>
            <a:ext cx="145440" cy="1404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sp>
        <p:nvSpPr>
          <p:cNvPr id="53" name="テキスト ボックス 31"/>
          <p:cNvSpPr/>
          <p:nvPr/>
        </p:nvSpPr>
        <p:spPr>
          <a:xfrm>
            <a:off x="1211040" y="2023920"/>
            <a:ext cx="1866600" cy="851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600" b="0" strike="noStrike" spc="-1">
                <a:solidFill>
                  <a:schemeClr val="dk1"/>
                </a:solidFill>
                <a:latin typeface="游ゴシック Medium"/>
                <a:ea typeface="游ゴシック Medium"/>
              </a:rPr>
              <a:t>High Performance</a:t>
            </a:r>
            <a:br>
              <a:rPr sz="1600"/>
            </a:br>
            <a:r>
              <a:rPr lang="en-US" sz="1600" b="0" strike="noStrike" spc="-1">
                <a:solidFill>
                  <a:schemeClr val="dk1"/>
                </a:solidFill>
                <a:latin typeface="游ゴシック Medium"/>
                <a:ea typeface="游ゴシック Medium"/>
              </a:rPr>
              <a:t>High Pure Copper</a:t>
            </a:r>
            <a:endParaRPr lang="en-US" sz="1600" b="0" strike="noStrike" spc="-1">
              <a:solidFill>
                <a:srgbClr val="000000"/>
              </a:solidFill>
              <a:latin typeface="Arial"/>
            </a:endParaRPr>
          </a:p>
          <a:p>
            <a:pPr algn="ctr" defTabSz="914400">
              <a:lnSpc>
                <a:spcPct val="100000"/>
              </a:lnSpc>
              <a:tabLst>
                <a:tab pos="0" algn="l"/>
              </a:tabLst>
            </a:pPr>
            <a:r>
              <a:rPr lang="en-US" sz="1800" b="0" strike="noStrike" spc="-1">
                <a:solidFill>
                  <a:schemeClr val="dk1"/>
                </a:solidFill>
                <a:latin typeface="游ゴシック Medium"/>
                <a:ea typeface="游ゴシック Medium"/>
              </a:rPr>
              <a:t>UPG001</a:t>
            </a:r>
            <a:endParaRPr lang="en-US" sz="1800" b="0" strike="noStrike" spc="-1">
              <a:solidFill>
                <a:srgbClr val="000000"/>
              </a:solidFill>
              <a:latin typeface="Arial"/>
            </a:endParaRPr>
          </a:p>
        </p:txBody>
      </p:sp>
      <p:pic>
        <p:nvPicPr>
          <p:cNvPr id="54" name="Picture 16"/>
          <p:cNvPicPr/>
          <p:nvPr/>
        </p:nvPicPr>
        <p:blipFill>
          <a:blip r:embed="rId7" cstate="hqprint">
            <a:extLst>
              <a:ext uri="{28A0092B-C50C-407E-A947-70E740481C1C}">
                <a14:useLocalDpi xmlns:a14="http://schemas.microsoft.com/office/drawing/2010/main"/>
              </a:ext>
            </a:extLst>
          </a:blip>
          <a:stretch/>
        </p:blipFill>
        <p:spPr>
          <a:xfrm>
            <a:off x="7378200" y="4182480"/>
            <a:ext cx="2119680" cy="1589400"/>
          </a:xfrm>
          <a:prstGeom prst="rect">
            <a:avLst/>
          </a:prstGeom>
          <a:ln w="0">
            <a:noFill/>
          </a:ln>
          <a:effectLst>
            <a:softEdge rad="63360"/>
          </a:effectLst>
        </p:spPr>
      </p:pic>
      <p:sp>
        <p:nvSpPr>
          <p:cNvPr id="3" name="PlaceHolder 2"/>
          <p:cNvSpPr>
            <a:spLocks noGrp="1"/>
          </p:cNvSpPr>
          <p:nvPr>
            <p:ph type="sldNum" idx="4"/>
          </p:nvPr>
        </p:nvSpPr>
        <p:spPr/>
        <p:txBody>
          <a:bodyPr/>
          <a:lstStyle/>
          <a:p>
            <a:fld id="{7F0EA20D-B9A3-4B56-80BD-C4D8CD236822}"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8"/>
          <p:cNvCxnSpPr/>
          <p:nvPr/>
        </p:nvCxnSpPr>
        <p:spPr>
          <a:xfrm>
            <a:off x="614520" y="1613520"/>
            <a:ext cx="2840760" cy="1080"/>
          </a:xfrm>
          <a:prstGeom prst="straightConnector1">
            <a:avLst/>
          </a:prstGeom>
          <a:ln w="76200">
            <a:solidFill>
              <a:srgbClr val="FFF2CC"/>
            </a:solidFill>
            <a:round/>
          </a:ln>
        </p:spPr>
      </p:cxnSp>
      <p:sp>
        <p:nvSpPr>
          <p:cNvPr id="56"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About Brise Audio</a:t>
            </a:r>
            <a:endParaRPr lang="en-US" sz="2400" b="0" strike="noStrike" spc="-1">
              <a:solidFill>
                <a:srgbClr val="000000"/>
              </a:solidFill>
              <a:latin typeface="Arial"/>
            </a:endParaRPr>
          </a:p>
        </p:txBody>
      </p:sp>
      <p:grpSp>
        <p:nvGrpSpPr>
          <p:cNvPr id="57" name="グループ化 5"/>
          <p:cNvGrpSpPr/>
          <p:nvPr/>
        </p:nvGrpSpPr>
        <p:grpSpPr>
          <a:xfrm>
            <a:off x="692280" y="2155320"/>
            <a:ext cx="4149720" cy="3576960"/>
            <a:chOff x="692280" y="2155320"/>
            <a:chExt cx="4149720" cy="3576960"/>
          </a:xfrm>
        </p:grpSpPr>
        <p:grpSp>
          <p:nvGrpSpPr>
            <p:cNvPr id="58" name="グループ化 16"/>
            <p:cNvGrpSpPr/>
            <p:nvPr/>
          </p:nvGrpSpPr>
          <p:grpSpPr>
            <a:xfrm>
              <a:off x="692280" y="2155320"/>
              <a:ext cx="4149720" cy="3576960"/>
              <a:chOff x="692280" y="2155320"/>
              <a:chExt cx="4149720" cy="3576960"/>
            </a:xfrm>
          </p:grpSpPr>
          <p:sp>
            <p:nvSpPr>
              <p:cNvPr id="59" name="二等辺三角形 4"/>
              <p:cNvSpPr/>
              <p:nvPr/>
            </p:nvSpPr>
            <p:spPr>
              <a:xfrm>
                <a:off x="692280" y="2155320"/>
                <a:ext cx="4149720" cy="3576960"/>
              </a:xfrm>
              <a:prstGeom prst="triangle">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Meiryo UI"/>
                  <a:ea typeface="Meiryo UI"/>
                </a:endParaRPr>
              </a:p>
            </p:txBody>
          </p:sp>
          <p:cxnSp>
            <p:nvCxnSpPr>
              <p:cNvPr id="60" name="直線コネクタ 12"/>
              <p:cNvCxnSpPr/>
              <p:nvPr/>
            </p:nvCxnSpPr>
            <p:spPr>
              <a:xfrm>
                <a:off x="1208160" y="4667040"/>
                <a:ext cx="3120120" cy="1080"/>
              </a:xfrm>
              <a:prstGeom prst="straightConnector1">
                <a:avLst/>
              </a:prstGeom>
              <a:ln w="76200">
                <a:solidFill>
                  <a:srgbClr val="FFFFFF"/>
                </a:solidFill>
                <a:round/>
              </a:ln>
            </p:spPr>
          </p:cxnSp>
          <p:cxnSp>
            <p:nvCxnSpPr>
              <p:cNvPr id="61" name="直線コネクタ 14"/>
              <p:cNvCxnSpPr/>
              <p:nvPr/>
            </p:nvCxnSpPr>
            <p:spPr>
              <a:xfrm>
                <a:off x="1900080" y="3438360"/>
                <a:ext cx="1735920" cy="1080"/>
              </a:xfrm>
              <a:prstGeom prst="straightConnector1">
                <a:avLst/>
              </a:prstGeom>
              <a:ln w="76200">
                <a:solidFill>
                  <a:srgbClr val="FFFFFF"/>
                </a:solidFill>
                <a:round/>
              </a:ln>
            </p:spPr>
          </p:cxnSp>
        </p:grpSp>
        <p:sp>
          <p:nvSpPr>
            <p:cNvPr id="62" name="テキスト ボックス 17"/>
            <p:cNvSpPr/>
            <p:nvPr/>
          </p:nvSpPr>
          <p:spPr>
            <a:xfrm>
              <a:off x="1412367" y="4865344"/>
              <a:ext cx="2712066" cy="70643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dirty="0">
                  <a:solidFill>
                    <a:schemeClr val="dk1"/>
                  </a:solidFill>
                  <a:latin typeface="游ゴシック Medium"/>
                  <a:ea typeface="游ゴシック Medium"/>
                </a:rPr>
                <a:t>1.</a:t>
              </a:r>
            </a:p>
            <a:p>
              <a:pPr algn="ctr" defTabSz="914400">
                <a:lnSpc>
                  <a:spcPct val="100000"/>
                </a:lnSpc>
              </a:pPr>
              <a:r>
                <a:rPr lang="en-US" sz="2000" b="0" strike="noStrike" spc="-1" dirty="0">
                  <a:solidFill>
                    <a:schemeClr val="dk1"/>
                  </a:solidFill>
                  <a:latin typeface="游ゴシック Medium"/>
                  <a:ea typeface="游ゴシック Medium"/>
                </a:rPr>
                <a:t>Theory-based Design</a:t>
              </a:r>
              <a:endParaRPr lang="en-US" sz="2000" b="0" strike="noStrike" spc="-1" dirty="0">
                <a:solidFill>
                  <a:srgbClr val="000000"/>
                </a:solidFill>
                <a:latin typeface="Arial"/>
              </a:endParaRPr>
            </a:p>
          </p:txBody>
        </p:sp>
        <p:sp>
          <p:nvSpPr>
            <p:cNvPr id="63" name="テキスト ボックス 18"/>
            <p:cNvSpPr/>
            <p:nvPr/>
          </p:nvSpPr>
          <p:spPr>
            <a:xfrm>
              <a:off x="2388762" y="2633690"/>
              <a:ext cx="758198" cy="70643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dirty="0">
                  <a:solidFill>
                    <a:schemeClr val="dk1"/>
                  </a:solidFill>
                  <a:latin typeface="游ゴシック Medium"/>
                  <a:ea typeface="游ゴシック Medium"/>
                </a:rPr>
                <a:t>3.</a:t>
              </a:r>
            </a:p>
            <a:p>
              <a:pPr algn="ctr" defTabSz="914400">
                <a:lnSpc>
                  <a:spcPct val="100000"/>
                </a:lnSpc>
              </a:pPr>
              <a:r>
                <a:rPr lang="en-US" sz="2000" b="0" strike="noStrike" spc="-1" dirty="0">
                  <a:solidFill>
                    <a:schemeClr val="dk1"/>
                  </a:solidFill>
                  <a:latin typeface="游ゴシック Medium"/>
                  <a:ea typeface="游ゴシック Medium"/>
                </a:rPr>
                <a:t>Ideal</a:t>
              </a:r>
              <a:endParaRPr lang="en-US" sz="2000" b="0" strike="noStrike" spc="-1" dirty="0">
                <a:solidFill>
                  <a:srgbClr val="000000"/>
                </a:solidFill>
                <a:latin typeface="Arial"/>
              </a:endParaRPr>
            </a:p>
          </p:txBody>
        </p:sp>
        <p:sp>
          <p:nvSpPr>
            <p:cNvPr id="64" name="テキスト ボックス 19"/>
            <p:cNvSpPr/>
            <p:nvPr/>
          </p:nvSpPr>
          <p:spPr>
            <a:xfrm>
              <a:off x="1802134" y="3543702"/>
              <a:ext cx="1932172" cy="1014209"/>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2000" b="0" strike="noStrike" spc="-1" dirty="0">
                  <a:solidFill>
                    <a:schemeClr val="dk1"/>
                  </a:solidFill>
                  <a:latin typeface="游ゴシック Medium"/>
                  <a:ea typeface="游ゴシック Medium"/>
                </a:rPr>
                <a:t>2.</a:t>
              </a:r>
            </a:p>
            <a:p>
              <a:pPr algn="ctr" defTabSz="914400">
                <a:lnSpc>
                  <a:spcPct val="100000"/>
                </a:lnSpc>
              </a:pPr>
              <a:r>
                <a:rPr lang="en-US" sz="2000" b="0" strike="noStrike" spc="-1" dirty="0">
                  <a:solidFill>
                    <a:schemeClr val="dk1"/>
                  </a:solidFill>
                  <a:latin typeface="游ゴシック Medium"/>
                  <a:ea typeface="游ゴシック Medium"/>
                </a:rPr>
                <a:t>Hearing-based</a:t>
              </a:r>
              <a:br>
                <a:rPr sz="2000" dirty="0"/>
              </a:br>
              <a:r>
                <a:rPr lang="en-US" sz="2000" b="0" strike="noStrike" spc="-1" dirty="0">
                  <a:solidFill>
                    <a:schemeClr val="dk1"/>
                  </a:solidFill>
                  <a:latin typeface="游ゴシック Medium"/>
                  <a:ea typeface="游ゴシック Medium"/>
                </a:rPr>
                <a:t>Design</a:t>
              </a:r>
              <a:endParaRPr lang="en-US" sz="2000" b="0" strike="noStrike" spc="-1" dirty="0">
                <a:solidFill>
                  <a:srgbClr val="000000"/>
                </a:solidFill>
                <a:latin typeface="Arial"/>
              </a:endParaRPr>
            </a:p>
          </p:txBody>
        </p:sp>
      </p:grpSp>
      <p:grpSp>
        <p:nvGrpSpPr>
          <p:cNvPr id="65" name="グループ化 6"/>
          <p:cNvGrpSpPr/>
          <p:nvPr/>
        </p:nvGrpSpPr>
        <p:grpSpPr>
          <a:xfrm>
            <a:off x="5029200" y="2743200"/>
            <a:ext cx="6811920" cy="2673000"/>
            <a:chOff x="5029200" y="2743200"/>
            <a:chExt cx="6811920" cy="2673000"/>
          </a:xfrm>
        </p:grpSpPr>
        <p:sp>
          <p:nvSpPr>
            <p:cNvPr id="66" name="テキスト ボックス 22"/>
            <p:cNvSpPr/>
            <p:nvPr/>
          </p:nvSpPr>
          <p:spPr>
            <a:xfrm>
              <a:off x="6400800" y="2743200"/>
              <a:ext cx="383868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Sense-able Comfortable Sound</a:t>
              </a:r>
              <a:endParaRPr lang="en-US" sz="2000" b="0" strike="noStrike" spc="-1">
                <a:solidFill>
                  <a:srgbClr val="000000"/>
                </a:solidFill>
                <a:latin typeface="Arial"/>
              </a:endParaRPr>
            </a:p>
          </p:txBody>
        </p:sp>
        <p:sp>
          <p:nvSpPr>
            <p:cNvPr id="67" name="テキスト ボックス 25"/>
            <p:cNvSpPr/>
            <p:nvPr/>
          </p:nvSpPr>
          <p:spPr>
            <a:xfrm>
              <a:off x="5869440" y="3835440"/>
              <a:ext cx="5073120" cy="395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Steadfast in Source, Regardless of Genre </a:t>
              </a:r>
              <a:endParaRPr lang="en-US" sz="2000" b="0" strike="noStrike" spc="-1">
                <a:solidFill>
                  <a:srgbClr val="000000"/>
                </a:solidFill>
                <a:latin typeface="Arial"/>
              </a:endParaRPr>
            </a:p>
          </p:txBody>
        </p:sp>
        <p:sp>
          <p:nvSpPr>
            <p:cNvPr id="68" name="テキスト ボックス 26"/>
            <p:cNvSpPr/>
            <p:nvPr/>
          </p:nvSpPr>
          <p:spPr>
            <a:xfrm>
              <a:off x="5029200" y="5020920"/>
              <a:ext cx="6811920" cy="395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Physically and Mathematically Outstanding Performance</a:t>
              </a:r>
              <a:endParaRPr lang="en-US" sz="2000" b="0" strike="noStrike" spc="-1">
                <a:solidFill>
                  <a:srgbClr val="000000"/>
                </a:solidFill>
                <a:latin typeface="Arial"/>
              </a:endParaRPr>
            </a:p>
          </p:txBody>
        </p:sp>
      </p:grpSp>
      <p:sp>
        <p:nvSpPr>
          <p:cNvPr id="69" name="テキスト ボックス 27"/>
          <p:cNvSpPr/>
          <p:nvPr/>
        </p:nvSpPr>
        <p:spPr>
          <a:xfrm>
            <a:off x="457200" y="1292760"/>
            <a:ext cx="304452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400" b="0" strike="noStrike" spc="-1">
                <a:solidFill>
                  <a:schemeClr val="dk1"/>
                </a:solidFill>
                <a:latin typeface="游ゴシック Medium"/>
                <a:ea typeface="游ゴシック Medium"/>
              </a:rPr>
              <a:t>Brise Audio Thought</a:t>
            </a:r>
            <a:endParaRPr lang="en-US" sz="2400" b="0" strike="noStrike" spc="-1">
              <a:solidFill>
                <a:srgbClr val="000000"/>
              </a:solidFill>
              <a:latin typeface="Arial"/>
            </a:endParaRPr>
          </a:p>
        </p:txBody>
      </p:sp>
      <p:sp>
        <p:nvSpPr>
          <p:cNvPr id="70" name="テキスト ボックス 7"/>
          <p:cNvSpPr/>
          <p:nvPr/>
        </p:nvSpPr>
        <p:spPr>
          <a:xfrm>
            <a:off x="457200" y="5943600"/>
            <a:ext cx="486756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Path and Priority in Reaching Perfection</a:t>
            </a:r>
            <a:endParaRPr lang="en-US" sz="2000" b="0" strike="noStrike" spc="-1">
              <a:solidFill>
                <a:srgbClr val="000000"/>
              </a:solidFill>
              <a:latin typeface="Arial"/>
            </a:endParaRPr>
          </a:p>
        </p:txBody>
      </p:sp>
      <p:sp>
        <p:nvSpPr>
          <p:cNvPr id="3" name="PlaceHolder 2"/>
          <p:cNvSpPr>
            <a:spLocks noGrp="1"/>
          </p:cNvSpPr>
          <p:nvPr>
            <p:ph type="sldNum" idx="4"/>
          </p:nvPr>
        </p:nvSpPr>
        <p:spPr/>
        <p:txBody>
          <a:bodyPr/>
          <a:lstStyle/>
          <a:p>
            <a:fld id="{CA7A5B11-0325-48AB-8E90-9E849C6B9D5C}" type="slidenum">
              <a:rPr/>
              <a:t>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3">
            <a:extLst>
              <a:ext uri="{FF2B5EF4-FFF2-40B4-BE49-F238E27FC236}">
                <a16:creationId xmlns:a16="http://schemas.microsoft.com/office/drawing/2014/main" id="{B07C991F-9B8B-6D10-7967-757305433444}"/>
              </a:ext>
            </a:extLst>
          </p:cNvPr>
          <p:cNvCxnSpPr>
            <a:cxnSpLocks/>
          </p:cNvCxnSpPr>
          <p:nvPr/>
        </p:nvCxnSpPr>
        <p:spPr>
          <a:xfrm>
            <a:off x="527400" y="3939102"/>
            <a:ext cx="3769027" cy="0"/>
          </a:xfrm>
          <a:prstGeom prst="straightConnector1">
            <a:avLst/>
          </a:prstGeom>
          <a:ln w="76200">
            <a:solidFill>
              <a:srgbClr val="FFF2CC"/>
            </a:solidFill>
            <a:round/>
          </a:ln>
        </p:spPr>
      </p:cxnSp>
      <p:cxnSp>
        <p:nvCxnSpPr>
          <p:cNvPr id="2" name="直線コネクタ 3">
            <a:extLst>
              <a:ext uri="{FF2B5EF4-FFF2-40B4-BE49-F238E27FC236}">
                <a16:creationId xmlns:a16="http://schemas.microsoft.com/office/drawing/2014/main" id="{BF630648-26A0-9501-A2F8-24CDAF4ACE13}"/>
              </a:ext>
            </a:extLst>
          </p:cNvPr>
          <p:cNvCxnSpPr>
            <a:cxnSpLocks/>
          </p:cNvCxnSpPr>
          <p:nvPr/>
        </p:nvCxnSpPr>
        <p:spPr>
          <a:xfrm>
            <a:off x="488515" y="1506965"/>
            <a:ext cx="3212280" cy="0"/>
          </a:xfrm>
          <a:prstGeom prst="straightConnector1">
            <a:avLst/>
          </a:prstGeom>
          <a:ln w="76200">
            <a:solidFill>
              <a:srgbClr val="FFF2CC"/>
            </a:solidFill>
            <a:round/>
          </a:ln>
        </p:spPr>
      </p:cxnSp>
      <p:sp>
        <p:nvSpPr>
          <p:cNvPr id="71"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Meiryo UI"/>
              </a:rPr>
              <a:t>About Brise Audio</a:t>
            </a:r>
            <a:endParaRPr lang="en-US" sz="2400" b="0" strike="noStrike" spc="-1">
              <a:solidFill>
                <a:srgbClr val="000000"/>
              </a:solidFill>
              <a:latin typeface="Arial"/>
            </a:endParaRPr>
          </a:p>
        </p:txBody>
      </p:sp>
      <p:sp>
        <p:nvSpPr>
          <p:cNvPr id="72" name="テキスト ボックス 4"/>
          <p:cNvSpPr/>
          <p:nvPr/>
        </p:nvSpPr>
        <p:spPr>
          <a:xfrm>
            <a:off x="457200" y="3657600"/>
            <a:ext cx="391644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Measurement-based Evaluation</a:t>
            </a:r>
            <a:endParaRPr lang="en-US" sz="2000" b="0" strike="noStrike" spc="-1">
              <a:solidFill>
                <a:srgbClr val="000000"/>
              </a:solidFill>
              <a:latin typeface="Arial"/>
            </a:endParaRPr>
          </a:p>
        </p:txBody>
      </p:sp>
      <p:sp>
        <p:nvSpPr>
          <p:cNvPr id="74" name="テキスト ボックス 7"/>
          <p:cNvSpPr/>
          <p:nvPr/>
        </p:nvSpPr>
        <p:spPr>
          <a:xfrm>
            <a:off x="711000" y="4328640"/>
            <a:ext cx="6176520" cy="1614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dirty="0">
                <a:solidFill>
                  <a:schemeClr val="dk1"/>
                </a:solidFill>
                <a:latin typeface="游ゴシック Medium"/>
                <a:ea typeface="游ゴシック Medium"/>
              </a:rPr>
              <a:t>Earphones and headphones acoustic measurement</a:t>
            </a:r>
            <a:endParaRPr lang="en-US" sz="2000" b="0" strike="noStrike" spc="-1" dirty="0">
              <a:solidFill>
                <a:srgbClr val="000000"/>
              </a:solidFill>
              <a:latin typeface="Arial"/>
            </a:endParaRPr>
          </a:p>
          <a:p>
            <a:pPr defTabSz="914400">
              <a:lnSpc>
                <a:spcPct val="100000"/>
              </a:lnSpc>
              <a:tabLst>
                <a:tab pos="0" algn="l"/>
              </a:tabLst>
            </a:pP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Electrical characteristic evaluation for amplifiers</a:t>
            </a:r>
            <a:endParaRPr lang="en-US" sz="2000" b="0" strike="noStrike" spc="-1" dirty="0">
              <a:solidFill>
                <a:srgbClr val="000000"/>
              </a:solidFill>
              <a:latin typeface="Arial"/>
            </a:endParaRPr>
          </a:p>
          <a:p>
            <a:pPr defTabSz="914400">
              <a:lnSpc>
                <a:spcPct val="100000"/>
              </a:lnSpc>
              <a:tabLst>
                <a:tab pos="0" algn="l"/>
              </a:tabLst>
            </a:pPr>
            <a:endParaRPr lang="en-US" sz="2000" b="0" strike="noStrike" spc="-1" dirty="0">
              <a:solidFill>
                <a:srgbClr val="000000"/>
              </a:solidFill>
              <a:latin typeface="Arial"/>
            </a:endParaRPr>
          </a:p>
          <a:p>
            <a:pPr defTabSz="914400">
              <a:lnSpc>
                <a:spcPct val="100000"/>
              </a:lnSpc>
              <a:tabLst>
                <a:tab pos="0" algn="l"/>
              </a:tabLst>
            </a:pPr>
            <a:r>
              <a:rPr lang="en-US" sz="2000" b="0" strike="noStrike" spc="-1" dirty="0">
                <a:solidFill>
                  <a:schemeClr val="dk1"/>
                </a:solidFill>
                <a:latin typeface="游ゴシック Medium"/>
                <a:ea typeface="游ゴシック Medium"/>
              </a:rPr>
              <a:t>Engineers in working space</a:t>
            </a:r>
            <a:endParaRPr lang="en-US" sz="2000" b="0" strike="noStrike" spc="-1" dirty="0">
              <a:solidFill>
                <a:srgbClr val="000000"/>
              </a:solidFill>
              <a:latin typeface="Arial"/>
            </a:endParaRPr>
          </a:p>
        </p:txBody>
      </p:sp>
      <p:sp>
        <p:nvSpPr>
          <p:cNvPr id="75" name="テキスト ボックス 9"/>
          <p:cNvSpPr/>
          <p:nvPr/>
        </p:nvSpPr>
        <p:spPr>
          <a:xfrm>
            <a:off x="457200" y="1232640"/>
            <a:ext cx="321228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US" sz="2000" b="0" strike="noStrike" spc="-1">
                <a:solidFill>
                  <a:schemeClr val="dk1"/>
                </a:solidFill>
                <a:latin typeface="游ゴシック Medium"/>
                <a:ea typeface="游ゴシック Medium"/>
              </a:rPr>
              <a:t>Hearing-based Evaluation</a:t>
            </a:r>
            <a:endParaRPr lang="en-US" sz="2000" b="0" strike="noStrike" spc="-1">
              <a:solidFill>
                <a:srgbClr val="000000"/>
              </a:solidFill>
              <a:latin typeface="Arial"/>
            </a:endParaRPr>
          </a:p>
        </p:txBody>
      </p:sp>
      <p:sp>
        <p:nvSpPr>
          <p:cNvPr id="78" name="テキスト ボックス 11"/>
          <p:cNvSpPr/>
          <p:nvPr/>
        </p:nvSpPr>
        <p:spPr>
          <a:xfrm>
            <a:off x="794160" y="1747080"/>
            <a:ext cx="3549240" cy="1614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000" b="0" strike="noStrike" spc="-1">
                <a:solidFill>
                  <a:schemeClr val="dk1"/>
                </a:solidFill>
                <a:latin typeface="游ゴシック Medium"/>
                <a:ea typeface="游ゴシック Medium"/>
              </a:rPr>
              <a:t>Listening room</a:t>
            </a:r>
            <a:endParaRPr lang="en-US" sz="2000" b="0" strike="noStrike" spc="-1">
              <a:solidFill>
                <a:srgbClr val="000000"/>
              </a:solidFill>
              <a:latin typeface="Arial"/>
            </a:endParaRPr>
          </a:p>
          <a:p>
            <a:pPr defTabSz="914400">
              <a:lnSpc>
                <a:spcPct val="100000"/>
              </a:lnSpc>
              <a:tabLst>
                <a:tab pos="0" algn="l"/>
              </a:tabLst>
            </a:pPr>
            <a:endParaRPr lang="en-US" sz="2000" b="0" strike="noStrike" spc="-1">
              <a:solidFill>
                <a:srgbClr val="000000"/>
              </a:solidFill>
              <a:latin typeface="Arial"/>
            </a:endParaRPr>
          </a:p>
          <a:p>
            <a:pPr defTabSz="914400">
              <a:lnSpc>
                <a:spcPct val="100000"/>
              </a:lnSpc>
              <a:tabLst>
                <a:tab pos="0" algn="l"/>
              </a:tabLst>
            </a:pPr>
            <a:r>
              <a:rPr lang="en-US" sz="2000" b="0" strike="noStrike" spc="-1">
                <a:solidFill>
                  <a:schemeClr val="dk1"/>
                </a:solidFill>
                <a:latin typeface="游ゴシック Medium"/>
                <a:ea typeface="游ゴシック Medium"/>
              </a:rPr>
              <a:t>High-end speaker system</a:t>
            </a:r>
            <a:endParaRPr lang="en-US" sz="2000" b="0" strike="noStrike" spc="-1">
              <a:solidFill>
                <a:srgbClr val="000000"/>
              </a:solidFill>
              <a:latin typeface="Arial"/>
            </a:endParaRPr>
          </a:p>
          <a:p>
            <a:pPr defTabSz="914400">
              <a:lnSpc>
                <a:spcPct val="100000"/>
              </a:lnSpc>
              <a:tabLst>
                <a:tab pos="0" algn="l"/>
              </a:tabLst>
            </a:pPr>
            <a:endParaRPr lang="en-US" sz="2000" b="0" strike="noStrike" spc="-1">
              <a:solidFill>
                <a:srgbClr val="000000"/>
              </a:solidFill>
              <a:latin typeface="Arial"/>
            </a:endParaRPr>
          </a:p>
          <a:p>
            <a:pPr defTabSz="914400">
              <a:lnSpc>
                <a:spcPct val="100000"/>
              </a:lnSpc>
              <a:tabLst>
                <a:tab pos="0" algn="l"/>
              </a:tabLst>
            </a:pPr>
            <a:r>
              <a:rPr lang="en-US" sz="2000" b="0" strike="noStrike" spc="-1">
                <a:solidFill>
                  <a:schemeClr val="dk1"/>
                </a:solidFill>
                <a:latin typeface="游ゴシック Medium"/>
                <a:ea typeface="游ゴシック Medium"/>
              </a:rPr>
              <a:t>High-end headphone system</a:t>
            </a:r>
            <a:endParaRPr lang="en-US" sz="2000" b="0" strike="noStrike" spc="-1">
              <a:solidFill>
                <a:srgbClr val="000000"/>
              </a:solidFill>
              <a:latin typeface="Arial"/>
            </a:endParaRPr>
          </a:p>
        </p:txBody>
      </p:sp>
      <p:sp>
        <p:nvSpPr>
          <p:cNvPr id="3" name="PlaceHolder 2"/>
          <p:cNvSpPr>
            <a:spLocks noGrp="1"/>
          </p:cNvSpPr>
          <p:nvPr>
            <p:ph type="sldNum" idx="4"/>
          </p:nvPr>
        </p:nvSpPr>
        <p:spPr/>
        <p:txBody>
          <a:bodyPr/>
          <a:lstStyle/>
          <a:p>
            <a:fld id="{EAD4D429-3163-4D30-9DDC-159025F2D5FE}" type="slidenum">
              <a:rPr/>
              <a:t>5</a:t>
            </a:fld>
            <a:endParaRPr/>
          </a:p>
        </p:txBody>
      </p:sp>
      <p:pic>
        <p:nvPicPr>
          <p:cNvPr id="4" name="図 3" descr="屋内, テーブル, 部屋, 暮らし が含まれている画像&#10;&#10;自動的に生成された説明">
            <a:extLst>
              <a:ext uri="{FF2B5EF4-FFF2-40B4-BE49-F238E27FC236}">
                <a16:creationId xmlns:a16="http://schemas.microsoft.com/office/drawing/2014/main" id="{91218557-D514-D8A9-21F5-29693B1BD95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31101" y="1150802"/>
            <a:ext cx="3168895" cy="2376672"/>
          </a:xfrm>
          <a:prstGeom prst="rect">
            <a:avLst/>
          </a:prstGeom>
          <a:effectLst>
            <a:softEdge rad="63500"/>
          </a:effectLst>
        </p:spPr>
      </p:pic>
      <p:pic>
        <p:nvPicPr>
          <p:cNvPr id="5" name="図 4" descr="デスクトップコンピューターが机の上にあるモニターとキーボード&#10;&#10;自動的に生成された説明">
            <a:extLst>
              <a:ext uri="{FF2B5EF4-FFF2-40B4-BE49-F238E27FC236}">
                <a16:creationId xmlns:a16="http://schemas.microsoft.com/office/drawing/2014/main" id="{1BCDB934-E0FA-4F75-FD62-ECE079FDDB5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60613" y="4186142"/>
            <a:ext cx="3565693" cy="2377129"/>
          </a:xfrm>
          <a:prstGeom prst="rect">
            <a:avLst/>
          </a:prstGeom>
          <a:effectLst>
            <a:softEdge rad="63500"/>
          </a:effectLst>
        </p:spPr>
      </p:pic>
      <p:pic>
        <p:nvPicPr>
          <p:cNvPr id="7" name="図 6" descr="デスクトップコンピューターが机の上にあるモニターとキーボード&#10;&#10;低い精度で自動的に生成された説明">
            <a:extLst>
              <a:ext uri="{FF2B5EF4-FFF2-40B4-BE49-F238E27FC236}">
                <a16:creationId xmlns:a16="http://schemas.microsoft.com/office/drawing/2014/main" id="{3907CE2B-71F9-D229-CA97-DAD7F4EFDAE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382686" y="1685657"/>
            <a:ext cx="3565693" cy="2376672"/>
          </a:xfrm>
          <a:prstGeom prst="rect">
            <a:avLst/>
          </a:prstGeom>
          <a:effectLst>
            <a:softEdge rad="63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Summary of FUGAKU</a:t>
            </a:r>
            <a:endParaRPr lang="en-US" sz="2400" b="0" strike="noStrike" spc="-1">
              <a:solidFill>
                <a:srgbClr val="000000"/>
              </a:solidFill>
              <a:latin typeface="Arial"/>
            </a:endParaRPr>
          </a:p>
        </p:txBody>
      </p:sp>
      <p:pic>
        <p:nvPicPr>
          <p:cNvPr id="80" name="グラフィックス 8"/>
          <p:cNvPicPr/>
          <p:nvPr/>
        </p:nvPicPr>
        <p:blipFill>
          <a:blip r:embed="rId3">
            <a:extLst>
              <a:ext uri="{96DAC541-7B7A-43D3-8B79-37D633B846F1}">
                <asvg:svgBlip xmlns:asvg="http://schemas.microsoft.com/office/drawing/2016/SVG/main" r:embed="rId4"/>
              </a:ext>
            </a:extLst>
          </a:blip>
          <a:stretch/>
        </p:blipFill>
        <p:spPr>
          <a:xfrm>
            <a:off x="7741800" y="4099680"/>
            <a:ext cx="1432800" cy="853200"/>
          </a:xfrm>
          <a:prstGeom prst="rect">
            <a:avLst/>
          </a:prstGeom>
          <a:ln w="0">
            <a:noFill/>
          </a:ln>
        </p:spPr>
      </p:pic>
      <p:sp>
        <p:nvSpPr>
          <p:cNvPr id="81" name="PlaceHolder 2"/>
          <p:cNvSpPr>
            <a:spLocks noGrp="1"/>
          </p:cNvSpPr>
          <p:nvPr>
            <p:ph/>
          </p:nvPr>
        </p:nvSpPr>
        <p:spPr>
          <a:xfrm>
            <a:off x="527400" y="1302840"/>
            <a:ext cx="11516760" cy="5299560"/>
          </a:xfrm>
          <a:prstGeom prst="rect">
            <a:avLst/>
          </a:prstGeom>
          <a:noFill/>
          <a:ln w="0">
            <a:noFill/>
          </a:ln>
        </p:spPr>
        <p:txBody>
          <a:bodyPr lIns="91440" tIns="45720" rIns="91440" bIns="45720" anchor="t">
            <a:noAutofit/>
          </a:bodyPr>
          <a:lstStyle/>
          <a:p>
            <a:pPr indent="0" defTabSz="914400">
              <a:lnSpc>
                <a:spcPts val="3600"/>
              </a:lnSpc>
              <a:spcBef>
                <a:spcPts val="1001"/>
              </a:spcBef>
              <a:buNone/>
              <a:tabLst>
                <a:tab pos="0" algn="l"/>
              </a:tabLst>
            </a:pPr>
            <a:r>
              <a:rPr lang="en-US" altLang="ja-JP" sz="2000" b="0" strike="noStrike" spc="-1" dirty="0">
                <a:solidFill>
                  <a:schemeClr val="dk1"/>
                </a:solidFill>
                <a:latin typeface="游ゴシック Medium"/>
                <a:ea typeface="游ゴシック Medium"/>
              </a:rPr>
              <a:t>Name    </a:t>
            </a:r>
            <a:r>
              <a:rPr lang="en-US" sz="2000" b="0" strike="noStrike" spc="-1" dirty="0">
                <a:solidFill>
                  <a:schemeClr val="dk1"/>
                </a:solidFill>
                <a:latin typeface="游ゴシック Medium"/>
                <a:ea typeface="游ゴシック Medium"/>
              </a:rPr>
              <a:t>	FUGAKU</a:t>
            </a:r>
            <a:endParaRPr lang="en-US" sz="2000" b="0" strike="noStrike" spc="-1" dirty="0">
              <a:solidFill>
                <a:srgbClr val="000000"/>
              </a:solidFill>
              <a:latin typeface="Arial"/>
            </a:endParaRPr>
          </a:p>
          <a:p>
            <a:pPr indent="0" defTabSz="914400">
              <a:lnSpc>
                <a:spcPts val="3600"/>
              </a:lnSpc>
              <a:spcBef>
                <a:spcPts val="1001"/>
              </a:spcBef>
              <a:buNone/>
              <a:tabLst>
                <a:tab pos="0" algn="l"/>
              </a:tabLst>
            </a:pPr>
            <a:r>
              <a:rPr lang="en-US" sz="2000" b="0" strike="noStrike" spc="-1" dirty="0">
                <a:solidFill>
                  <a:schemeClr val="dk1"/>
                </a:solidFill>
                <a:latin typeface="游ゴシック Medium"/>
                <a:ea typeface="游ゴシック Medium"/>
              </a:rPr>
              <a:t>Content	</a:t>
            </a:r>
            <a:r>
              <a:rPr lang="en-US" sz="2000" b="0" strike="noStrike" spc="-1" dirty="0" err="1">
                <a:solidFill>
                  <a:schemeClr val="dk1"/>
                </a:solidFill>
                <a:latin typeface="游ゴシック Medium"/>
                <a:ea typeface="游ゴシック Medium"/>
              </a:rPr>
              <a:t>Earphone+Amplifier+Cable</a:t>
            </a:r>
            <a:br>
              <a:rPr sz="2000" dirty="0"/>
            </a:br>
            <a:r>
              <a:rPr lang="en-US" sz="2000" b="0" strike="noStrike" spc="-1" dirty="0">
                <a:solidFill>
                  <a:schemeClr val="dk1"/>
                </a:solidFill>
                <a:latin typeface="游ゴシック Medium"/>
                <a:ea typeface="游ゴシック Medium"/>
              </a:rPr>
              <a:t>			Multi-Amplifier Earphone System</a:t>
            </a:r>
            <a:endParaRPr lang="en-US" sz="2000" b="0" strike="noStrike" spc="-1" dirty="0">
              <a:solidFill>
                <a:srgbClr val="000000"/>
              </a:solidFill>
              <a:latin typeface="Arial"/>
            </a:endParaRPr>
          </a:p>
          <a:p>
            <a:pPr indent="0" defTabSz="914400">
              <a:lnSpc>
                <a:spcPts val="3600"/>
              </a:lnSpc>
              <a:spcBef>
                <a:spcPts val="1001"/>
              </a:spcBef>
              <a:buNone/>
              <a:tabLst>
                <a:tab pos="0" algn="l"/>
              </a:tabLst>
            </a:pPr>
            <a:r>
              <a:rPr lang="en-US" sz="2000" b="0" strike="noStrike" spc="-1" dirty="0">
                <a:solidFill>
                  <a:schemeClr val="dk1"/>
                </a:solidFill>
                <a:latin typeface="游ゴシック Medium"/>
                <a:ea typeface="游ゴシック Medium"/>
              </a:rPr>
              <a:t>Concept	-Ultimate Portability Audio System</a:t>
            </a:r>
            <a:endParaRPr lang="en-US" sz="2000" b="0" strike="noStrike" spc="-1" dirty="0">
              <a:solidFill>
                <a:srgbClr val="000000"/>
              </a:solidFill>
              <a:latin typeface="Arial"/>
            </a:endParaRPr>
          </a:p>
          <a:p>
            <a:pPr indent="0" defTabSz="914400">
              <a:lnSpc>
                <a:spcPts val="3600"/>
              </a:lnSpc>
              <a:spcBef>
                <a:spcPts val="1001"/>
              </a:spcBef>
              <a:buNone/>
              <a:tabLst>
                <a:tab pos="0" algn="l"/>
              </a:tabLst>
            </a:pPr>
            <a:r>
              <a:rPr lang="en-US" sz="2000" b="0" strike="noStrike" spc="-1" dirty="0">
                <a:solidFill>
                  <a:schemeClr val="dk1"/>
                </a:solidFill>
                <a:latin typeface="游ゴシック Medium"/>
                <a:ea typeface="游ゴシック Medium"/>
              </a:rPr>
              <a:t>			-Most desirable product by ourself</a:t>
            </a:r>
            <a:endParaRPr lang="en-US" sz="2000" b="0" strike="noStrike" spc="-1" dirty="0">
              <a:solidFill>
                <a:srgbClr val="000000"/>
              </a:solidFill>
              <a:latin typeface="Arial"/>
            </a:endParaRPr>
          </a:p>
          <a:p>
            <a:pPr indent="0" defTabSz="914400">
              <a:lnSpc>
                <a:spcPts val="3600"/>
              </a:lnSpc>
              <a:spcBef>
                <a:spcPts val="1001"/>
              </a:spcBef>
              <a:buNone/>
              <a:tabLst>
                <a:tab pos="0" algn="l"/>
              </a:tabLst>
            </a:pPr>
            <a:r>
              <a:rPr lang="en-US" sz="2000" b="0" strike="noStrike" spc="-1" dirty="0">
                <a:solidFill>
                  <a:schemeClr val="dk1"/>
                </a:solidFill>
                <a:latin typeface="游ゴシック Medium"/>
                <a:ea typeface="游ゴシック Medium"/>
              </a:rPr>
              <a:t>			-Existing industry yet cannot fulfill </a:t>
            </a:r>
            <a:endParaRPr lang="en-US" sz="2000" b="0" strike="noStrike" spc="-1" dirty="0">
              <a:solidFill>
                <a:srgbClr val="000000"/>
              </a:solidFill>
              <a:latin typeface="Arial"/>
            </a:endParaRPr>
          </a:p>
          <a:p>
            <a:pPr indent="0" defTabSz="914400">
              <a:lnSpc>
                <a:spcPts val="3600"/>
              </a:lnSpc>
              <a:spcBef>
                <a:spcPts val="1001"/>
              </a:spcBef>
              <a:buNone/>
              <a:tabLst>
                <a:tab pos="0" algn="l"/>
              </a:tabLst>
            </a:pPr>
            <a:r>
              <a:rPr lang="en-US" sz="2000" b="0" strike="noStrike" spc="-1" dirty="0">
                <a:solidFill>
                  <a:schemeClr val="dk1"/>
                </a:solidFill>
                <a:latin typeface="游ゴシック Medium"/>
                <a:ea typeface="游ゴシック Medium"/>
              </a:rPr>
              <a:t>MSRP		JPY 2,500,000</a:t>
            </a:r>
            <a:endParaRPr lang="en-US" sz="2000" b="0" strike="noStrike" spc="-1" dirty="0">
              <a:solidFill>
                <a:srgbClr val="000000"/>
              </a:solidFill>
              <a:latin typeface="Arial"/>
            </a:endParaRPr>
          </a:p>
          <a:p>
            <a:pPr indent="0" defTabSz="914400">
              <a:lnSpc>
                <a:spcPts val="3600"/>
              </a:lnSpc>
              <a:spcBef>
                <a:spcPts val="1001"/>
              </a:spcBef>
              <a:buNone/>
              <a:tabLst>
                <a:tab pos="0" algn="l"/>
              </a:tabLst>
            </a:pPr>
            <a:endParaRPr lang="en-US" sz="2000" b="0" strike="noStrike" spc="-1" dirty="0">
              <a:solidFill>
                <a:srgbClr val="000000"/>
              </a:solidFill>
              <a:latin typeface="Arial"/>
            </a:endParaRPr>
          </a:p>
        </p:txBody>
      </p:sp>
      <p:pic>
        <p:nvPicPr>
          <p:cNvPr id="82" name="図 3" descr="テーブル が含まれている画像&#10;&#10;自動的に生成された説明"/>
          <p:cNvPicPr/>
          <p:nvPr/>
        </p:nvPicPr>
        <p:blipFill>
          <a:blip r:embed="rId5" cstate="hqprint">
            <a:extLst>
              <a:ext uri="{28A0092B-C50C-407E-A947-70E740481C1C}">
                <a14:useLocalDpi xmlns:a14="http://schemas.microsoft.com/office/drawing/2010/main"/>
              </a:ext>
            </a:extLst>
          </a:blip>
          <a:stretch/>
        </p:blipFill>
        <p:spPr>
          <a:xfrm>
            <a:off x="6812280" y="1738800"/>
            <a:ext cx="5326920" cy="3994920"/>
          </a:xfrm>
          <a:prstGeom prst="rect">
            <a:avLst/>
          </a:prstGeom>
          <a:ln w="0">
            <a:noFill/>
          </a:ln>
          <a:effectLst>
            <a:softEdge rad="63360"/>
          </a:effectLst>
        </p:spPr>
      </p:pic>
      <p:sp>
        <p:nvSpPr>
          <p:cNvPr id="4" name="PlaceHolder 3"/>
          <p:cNvSpPr>
            <a:spLocks noGrp="1"/>
          </p:cNvSpPr>
          <p:nvPr>
            <p:ph type="sldNum" idx="4"/>
          </p:nvPr>
        </p:nvSpPr>
        <p:spPr/>
        <p:txBody>
          <a:bodyPr/>
          <a:lstStyle/>
          <a:p>
            <a:fld id="{9D2A42C0-941E-4CFD-83DC-F64CF5D22641}" type="slidenum">
              <a:rPr/>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直線コネクタ 3"/>
          <p:cNvCxnSpPr>
            <a:cxnSpLocks/>
          </p:cNvCxnSpPr>
          <p:nvPr/>
        </p:nvCxnSpPr>
        <p:spPr>
          <a:xfrm>
            <a:off x="457200" y="1538280"/>
            <a:ext cx="1365337" cy="0"/>
          </a:xfrm>
          <a:prstGeom prst="straightConnector1">
            <a:avLst/>
          </a:prstGeom>
          <a:ln w="76200">
            <a:solidFill>
              <a:srgbClr val="FFF2CC"/>
            </a:solidFill>
            <a:round/>
          </a:ln>
        </p:spPr>
      </p:cxnSp>
      <p:sp>
        <p:nvSpPr>
          <p:cNvPr id="84"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FUGAKU</a:t>
            </a:r>
            <a:endParaRPr lang="en-US" sz="2400" b="0" strike="noStrike" spc="-1">
              <a:solidFill>
                <a:srgbClr val="000000"/>
              </a:solidFill>
              <a:latin typeface="Arial"/>
            </a:endParaRPr>
          </a:p>
        </p:txBody>
      </p:sp>
      <p:sp>
        <p:nvSpPr>
          <p:cNvPr id="85" name="PlaceHolder 2"/>
          <p:cNvSpPr>
            <a:spLocks noGrp="1"/>
          </p:cNvSpPr>
          <p:nvPr>
            <p:ph/>
          </p:nvPr>
        </p:nvSpPr>
        <p:spPr>
          <a:xfrm>
            <a:off x="339840" y="1200960"/>
            <a:ext cx="11516760" cy="5655960"/>
          </a:xfrm>
          <a:prstGeom prst="rect">
            <a:avLst/>
          </a:prstGeom>
          <a:noFill/>
          <a:ln w="0">
            <a:noFill/>
          </a:ln>
        </p:spPr>
        <p:txBody>
          <a:bodyPr lIns="91440" tIns="45720" rIns="91440" bIns="45720" numCol="2" spcCol="0" anchor="t">
            <a:normAutofit/>
          </a:bodyPr>
          <a:lstStyle/>
          <a:p>
            <a:pPr indent="0" defTabSz="914400">
              <a:lnSpc>
                <a:spcPts val="2999"/>
              </a:lnSpc>
              <a:spcBef>
                <a:spcPts val="1001"/>
              </a:spcBef>
              <a:buNone/>
              <a:tabLst>
                <a:tab pos="0" algn="l"/>
              </a:tabLst>
            </a:pPr>
            <a:r>
              <a:rPr lang="en-US" sz="2200" b="0" strike="noStrike" spc="-1" dirty="0">
                <a:solidFill>
                  <a:schemeClr val="dk1"/>
                </a:solidFill>
                <a:latin typeface="游ゴシック Medium"/>
                <a:ea typeface="游ゴシック Medium"/>
              </a:rPr>
              <a:t>Earphones</a:t>
            </a:r>
            <a:endParaRPr lang="en-US" sz="2200" b="0" strike="noStrike" spc="-1" dirty="0">
              <a:solidFill>
                <a:srgbClr val="000000"/>
              </a:solidFill>
              <a:latin typeface="Arial"/>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PVD Black coated pure titanium housing.</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Ear hanger structure stable wearing. </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8 Drivers 5-way Structure</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    Ultra-High : </a:t>
            </a:r>
            <a:r>
              <a:rPr lang="en-US" sz="1600" b="0" strike="noStrike" spc="-1" dirty="0" err="1">
                <a:solidFill>
                  <a:schemeClr val="dk1"/>
                </a:solidFill>
                <a:latin typeface="游ゴシック Medium"/>
                <a:ea typeface="游ゴシック Medium"/>
              </a:rPr>
              <a:t>xMEMS</a:t>
            </a:r>
            <a:r>
              <a:rPr lang="en-US" sz="1600" b="0" strike="noStrike" spc="-1" dirty="0">
                <a:solidFill>
                  <a:schemeClr val="dk1"/>
                </a:solidFill>
                <a:latin typeface="游ゴシック Medium"/>
                <a:ea typeface="游ゴシック Medium"/>
              </a:rPr>
              <a:t> MEMS Speaker     	             x1</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    High : Knowles BA Drivers		             x2</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    Middle : Knowles BA Drivers	  	             x2</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    Mid-low : </a:t>
            </a:r>
            <a:r>
              <a:rPr lang="en-US" sz="1600" b="0" strike="noStrike" spc="-1" dirty="0" err="1">
                <a:solidFill>
                  <a:schemeClr val="dk1"/>
                </a:solidFill>
                <a:latin typeface="游ゴシック Medium"/>
                <a:ea typeface="游ゴシック Medium"/>
              </a:rPr>
              <a:t>Sonion</a:t>
            </a:r>
            <a:r>
              <a:rPr lang="en-US" sz="1600" b="0" strike="noStrike" spc="-1" dirty="0">
                <a:solidFill>
                  <a:schemeClr val="dk1"/>
                </a:solidFill>
                <a:latin typeface="游ゴシック Medium"/>
                <a:ea typeface="游ゴシック Medium"/>
              </a:rPr>
              <a:t> BA Driver		             x1</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    Low : Φ8mm LCP Dynamic  Drivers 	             x2</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Up to 100kHz Frequency Response</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Original 7-pin connector to multi-amplifier</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r>
              <a:rPr lang="en-US" sz="1600" b="0" strike="noStrike" spc="-1" dirty="0">
                <a:solidFill>
                  <a:schemeClr val="dk1"/>
                </a:solidFill>
                <a:latin typeface="游ゴシック Medium"/>
                <a:ea typeface="游ゴシック Medium"/>
              </a:rPr>
              <a:t>Crossovers arranged within amplifier side</a:t>
            </a:r>
            <a:endParaRPr lang="en-US" sz="1600" b="0" strike="noStrike" spc="-1" dirty="0">
              <a:solidFill>
                <a:srgbClr val="000000"/>
              </a:solidFill>
              <a:latin typeface="Arial"/>
              <a:ea typeface="Noto Sans CJK SC"/>
            </a:endParaRPr>
          </a:p>
          <a:p>
            <a:pPr marL="609480" indent="0" defTabSz="914400">
              <a:lnSpc>
                <a:spcPts val="2999"/>
              </a:lnSpc>
              <a:buNone/>
              <a:tabLst>
                <a:tab pos="0" algn="l"/>
              </a:tabLst>
            </a:pPr>
            <a:endParaRPr lang="en-US" sz="3200" b="0" strike="noStrike" spc="-1" dirty="0">
              <a:solidFill>
                <a:srgbClr val="000000"/>
              </a:solidFill>
              <a:latin typeface="Arial"/>
              <a:ea typeface="Noto Sans CJK SC"/>
            </a:endParaRPr>
          </a:p>
        </p:txBody>
      </p:sp>
      <p:sp>
        <p:nvSpPr>
          <p:cNvPr id="4" name="PlaceHolder 3"/>
          <p:cNvSpPr>
            <a:spLocks noGrp="1"/>
          </p:cNvSpPr>
          <p:nvPr>
            <p:ph type="sldNum" idx="4"/>
          </p:nvPr>
        </p:nvSpPr>
        <p:spPr/>
        <p:txBody>
          <a:bodyPr/>
          <a:lstStyle/>
          <a:p>
            <a:fld id="{D07B3CD0-6077-40F4-B06C-D439A6069BAE}" type="slidenum">
              <a:rPr/>
              <a:t>7</a:t>
            </a:fld>
            <a:endParaRPr/>
          </a:p>
        </p:txBody>
      </p:sp>
      <p:pic>
        <p:nvPicPr>
          <p:cNvPr id="2" name="図 1" descr="自転車, テーブル, 携帯電話, 古い が含まれている画像&#10;&#10;自動的に生成された説明">
            <a:extLst>
              <a:ext uri="{FF2B5EF4-FFF2-40B4-BE49-F238E27FC236}">
                <a16:creationId xmlns:a16="http://schemas.microsoft.com/office/drawing/2014/main" id="{784A6D1F-2E95-14EF-245F-8E672BBF320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8457" y="1783605"/>
            <a:ext cx="5358977" cy="4021294"/>
          </a:xfrm>
          <a:prstGeom prst="rect">
            <a:avLst/>
          </a:prstGeom>
          <a:effectLst>
            <a:softEdge rad="63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線コネクタ 9"/>
          <p:cNvCxnSpPr>
            <a:cxnSpLocks/>
          </p:cNvCxnSpPr>
          <p:nvPr/>
        </p:nvCxnSpPr>
        <p:spPr>
          <a:xfrm>
            <a:off x="433440" y="5350064"/>
            <a:ext cx="1996609" cy="0"/>
          </a:xfrm>
          <a:prstGeom prst="straightConnector1">
            <a:avLst/>
          </a:prstGeom>
          <a:ln w="76200">
            <a:solidFill>
              <a:srgbClr val="FFF2CC"/>
            </a:solidFill>
            <a:round/>
          </a:ln>
        </p:spPr>
      </p:cxnSp>
      <p:cxnSp>
        <p:nvCxnSpPr>
          <p:cNvPr id="88" name="直線コネクタ 2"/>
          <p:cNvCxnSpPr>
            <a:cxnSpLocks/>
          </p:cNvCxnSpPr>
          <p:nvPr/>
        </p:nvCxnSpPr>
        <p:spPr>
          <a:xfrm>
            <a:off x="433440" y="1509618"/>
            <a:ext cx="3568626" cy="0"/>
          </a:xfrm>
          <a:prstGeom prst="straightConnector1">
            <a:avLst/>
          </a:prstGeom>
          <a:ln w="76200">
            <a:solidFill>
              <a:srgbClr val="FFF2CC"/>
            </a:solidFill>
            <a:round/>
          </a:ln>
        </p:spPr>
      </p:cxnSp>
      <p:sp>
        <p:nvSpPr>
          <p:cNvPr id="89"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US" sz="2400" b="0" strike="noStrike" spc="-1" dirty="0">
                <a:solidFill>
                  <a:schemeClr val="dk1"/>
                </a:solidFill>
                <a:latin typeface="游ゴシック Medium"/>
                <a:ea typeface="游ゴシック Medium"/>
              </a:rPr>
              <a:t>Features of FUGAKU</a:t>
            </a:r>
            <a:endParaRPr lang="en-US" sz="2400" b="0" strike="noStrike" spc="-1" dirty="0">
              <a:solidFill>
                <a:srgbClr val="000000"/>
              </a:solidFill>
              <a:latin typeface="Arial"/>
            </a:endParaRPr>
          </a:p>
        </p:txBody>
      </p:sp>
      <p:sp>
        <p:nvSpPr>
          <p:cNvPr id="90" name="PlaceHolder 2"/>
          <p:cNvSpPr>
            <a:spLocks noGrp="1"/>
          </p:cNvSpPr>
          <p:nvPr>
            <p:ph/>
          </p:nvPr>
        </p:nvSpPr>
        <p:spPr>
          <a:xfrm>
            <a:off x="339840" y="1200960"/>
            <a:ext cx="11516760" cy="5655960"/>
          </a:xfrm>
          <a:prstGeom prst="rect">
            <a:avLst/>
          </a:prstGeom>
          <a:noFill/>
          <a:ln w="0">
            <a:noFill/>
          </a:ln>
        </p:spPr>
        <p:txBody>
          <a:bodyPr lIns="91440" tIns="45720" rIns="91440" bIns="45720" numCol="1" spcCol="0" anchor="t">
            <a:normAutofit/>
          </a:bodyPr>
          <a:lstStyle/>
          <a:p>
            <a:pPr indent="0" defTabSz="914400">
              <a:lnSpc>
                <a:spcPts val="2600"/>
              </a:lnSpc>
              <a:spcBef>
                <a:spcPts val="717"/>
              </a:spcBef>
              <a:buNone/>
              <a:tabLst>
                <a:tab pos="0" algn="l"/>
              </a:tabLst>
            </a:pPr>
            <a:r>
              <a:rPr lang="en-US" sz="2200" b="0" strike="noStrike" spc="-1" dirty="0">
                <a:solidFill>
                  <a:schemeClr val="dk1"/>
                </a:solidFill>
                <a:latin typeface="游ゴシック Medium"/>
                <a:ea typeface="游ゴシック Medium"/>
              </a:rPr>
              <a:t>Dedicate portable amplifier</a:t>
            </a:r>
            <a:endParaRPr lang="en-US" sz="2200" b="0" strike="noStrike" spc="-1" dirty="0">
              <a:solidFill>
                <a:srgbClr val="000000"/>
              </a:solidFill>
              <a:latin typeface="Arial"/>
              <a:ea typeface="Noto Sans CJK SC"/>
            </a:endParaRPr>
          </a:p>
          <a:p>
            <a:pPr marL="60948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Chassis made of Aluminum and Forged Carbon Fiber. (Plan)</a:t>
            </a:r>
            <a:endParaRPr lang="en-US" sz="1600" b="0" strike="noStrike" spc="-1" dirty="0">
              <a:solidFill>
                <a:srgbClr val="000000"/>
              </a:solidFill>
              <a:latin typeface="Arial"/>
              <a:ea typeface="Noto Sans CJK SC"/>
            </a:endParaRPr>
          </a:p>
          <a:p>
            <a:pPr marL="60948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Stacked boards with 4-layer(Power) and 8-layer(Amplifier).</a:t>
            </a:r>
            <a:endParaRPr lang="en-US" sz="1600" b="0" strike="noStrike" spc="-1" dirty="0">
              <a:solidFill>
                <a:srgbClr val="000000"/>
              </a:solidFill>
              <a:latin typeface="Arial"/>
              <a:ea typeface="Noto Sans CJK SC"/>
            </a:endParaRPr>
          </a:p>
          <a:p>
            <a:pPr marL="60948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Electronic volume control by MUSES72323.</a:t>
            </a:r>
            <a:endParaRPr lang="en-US" sz="1600" b="0" strike="noStrike" spc="-1" dirty="0">
              <a:solidFill>
                <a:srgbClr val="000000"/>
              </a:solidFill>
              <a:latin typeface="Arial"/>
              <a:ea typeface="Noto Sans CJK SC"/>
            </a:endParaRPr>
          </a:p>
          <a:p>
            <a:pPr marL="60948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Left and right in total 10ch active filters.</a:t>
            </a:r>
            <a:endParaRPr lang="en-US" sz="1600" b="0" strike="noStrike" spc="-1" dirty="0">
              <a:solidFill>
                <a:srgbClr val="000000"/>
              </a:solidFill>
              <a:latin typeface="Arial"/>
              <a:ea typeface="Noto Sans CJK SC"/>
            </a:endParaRPr>
          </a:p>
          <a:p>
            <a:pPr marL="60948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Left and right in total 12ch power amplifiers.</a:t>
            </a:r>
            <a:endParaRPr lang="en-US" sz="1600" b="0" strike="noStrike" spc="-1" dirty="0">
              <a:solidFill>
                <a:srgbClr val="000000"/>
              </a:solidFill>
              <a:latin typeface="Arial"/>
              <a:ea typeface="Noto Sans CJK SC"/>
            </a:endParaRPr>
          </a:p>
          <a:p>
            <a:pPr marL="60948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Driving Types:</a:t>
            </a:r>
            <a:endParaRPr lang="en-US" sz="1600" b="0" strike="noStrike" spc="-1" dirty="0">
              <a:solidFill>
                <a:srgbClr val="000000"/>
              </a:solidFill>
              <a:latin typeface="Arial"/>
              <a:ea typeface="Noto Sans CJK SC"/>
            </a:endParaRPr>
          </a:p>
          <a:p>
            <a:pPr marL="91440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BA&amp;MEMS: Single-ended Driving</a:t>
            </a:r>
            <a:endParaRPr lang="en-US" sz="1600" b="0" strike="noStrike" spc="-1" dirty="0">
              <a:solidFill>
                <a:srgbClr val="000000"/>
              </a:solidFill>
              <a:latin typeface="Arial"/>
              <a:ea typeface="Noto Sans CJK SC"/>
            </a:endParaRPr>
          </a:p>
          <a:p>
            <a:pPr marL="91440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Dynamic Driver: Balanced Driving</a:t>
            </a:r>
            <a:endParaRPr lang="en-US" sz="1600" spc="-1" dirty="0">
              <a:solidFill>
                <a:srgbClr val="000000"/>
              </a:solidFill>
              <a:latin typeface="Arial"/>
              <a:ea typeface="游ゴシック Medium"/>
            </a:endParaRPr>
          </a:p>
          <a:p>
            <a:pPr marL="914400" indent="0" defTabSz="914400">
              <a:lnSpc>
                <a:spcPts val="2600"/>
              </a:lnSpc>
              <a:spcBef>
                <a:spcPts val="215"/>
              </a:spcBef>
              <a:buNone/>
              <a:tabLst>
                <a:tab pos="0" algn="l"/>
              </a:tabLst>
            </a:pPr>
            <a:r>
              <a:rPr lang="en-US" sz="1600" b="0" strike="noStrike" spc="-1" dirty="0">
                <a:solidFill>
                  <a:schemeClr val="dk1"/>
                </a:solidFill>
                <a:latin typeface="游ゴシック Medium"/>
                <a:ea typeface="游ゴシック Medium"/>
              </a:rPr>
              <a:t>Battery life: approx. 6 hours</a:t>
            </a:r>
          </a:p>
          <a:p>
            <a:pPr>
              <a:lnSpc>
                <a:spcPts val="2600"/>
              </a:lnSpc>
            </a:pPr>
            <a:endParaRPr kumimoji="1" lang="en-US" altLang="ja-JP" sz="2200" dirty="0"/>
          </a:p>
          <a:p>
            <a:pPr>
              <a:lnSpc>
                <a:spcPts val="2600"/>
              </a:lnSpc>
            </a:pPr>
            <a:r>
              <a:rPr kumimoji="1" lang="en-US" altLang="ja-JP" sz="2200" dirty="0"/>
              <a:t>Dedicate Cable</a:t>
            </a:r>
          </a:p>
          <a:p>
            <a:pPr>
              <a:lnSpc>
                <a:spcPts val="2600"/>
              </a:lnSpc>
            </a:pPr>
            <a:r>
              <a:rPr lang="ja-JP" altLang="en-US" sz="1600" dirty="0"/>
              <a:t>　　　</a:t>
            </a:r>
            <a:r>
              <a:rPr kumimoji="1" lang="en-US" altLang="ja-JP" sz="1600" dirty="0"/>
              <a:t>Original cable made of 16-wire pure silver</a:t>
            </a:r>
          </a:p>
          <a:p>
            <a:pPr>
              <a:lnSpc>
                <a:spcPts val="2600"/>
              </a:lnSpc>
            </a:pPr>
            <a:r>
              <a:rPr lang="ja-JP" altLang="en-US" sz="1600" dirty="0"/>
              <a:t>　　　</a:t>
            </a:r>
            <a:r>
              <a:rPr kumimoji="1" lang="en-US" altLang="ja-JP" sz="1600" dirty="0"/>
              <a:t>Specially designed Ultimate Grade high quality</a:t>
            </a:r>
            <a:r>
              <a:rPr lang="ja-JP" altLang="en-US" sz="1600" dirty="0"/>
              <a:t> </a:t>
            </a:r>
            <a:r>
              <a:rPr kumimoji="1" lang="en-US" altLang="ja-JP" sz="1600" dirty="0"/>
              <a:t>manufacture</a:t>
            </a:r>
          </a:p>
          <a:p>
            <a:pPr>
              <a:lnSpc>
                <a:spcPts val="2600"/>
              </a:lnSpc>
            </a:pPr>
            <a:endParaRPr kumimoji="1" lang="en-US" altLang="ja-JP" sz="1600" dirty="0"/>
          </a:p>
        </p:txBody>
      </p:sp>
      <p:sp>
        <p:nvSpPr>
          <p:cNvPr id="4" name="PlaceHolder 3"/>
          <p:cNvSpPr>
            <a:spLocks noGrp="1"/>
          </p:cNvSpPr>
          <p:nvPr>
            <p:ph type="sldNum" idx="4"/>
          </p:nvPr>
        </p:nvSpPr>
        <p:spPr/>
        <p:txBody>
          <a:bodyPr/>
          <a:lstStyle/>
          <a:p>
            <a:fld id="{E6A9DE57-4A80-4C64-95C3-137E530E0A11}" type="slidenum">
              <a:rPr/>
              <a:t>8</a:t>
            </a:fld>
            <a:endParaRPr/>
          </a:p>
        </p:txBody>
      </p:sp>
      <p:pic>
        <p:nvPicPr>
          <p:cNvPr id="5" name="図 4">
            <a:extLst>
              <a:ext uri="{FF2B5EF4-FFF2-40B4-BE49-F238E27FC236}">
                <a16:creationId xmlns:a16="http://schemas.microsoft.com/office/drawing/2014/main" id="{893E070B-2B5C-9EF8-F0D6-2952A3128F8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14507" y="1232124"/>
            <a:ext cx="3568306" cy="2675619"/>
          </a:xfrm>
          <a:prstGeom prst="rect">
            <a:avLst/>
          </a:prstGeom>
          <a:effectLst>
            <a:softEdge rad="63500"/>
          </a:effectLst>
        </p:spPr>
      </p:pic>
      <p:pic>
        <p:nvPicPr>
          <p:cNvPr id="6" name="図 5" descr="テーブル, 木製, トッピング, 座る が含まれている画像&#10;&#10;自動的に生成された説明">
            <a:extLst>
              <a:ext uri="{FF2B5EF4-FFF2-40B4-BE49-F238E27FC236}">
                <a16:creationId xmlns:a16="http://schemas.microsoft.com/office/drawing/2014/main" id="{2E108DD9-13F7-F98D-E725-E72C5CCD99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14507" y="3907743"/>
            <a:ext cx="3567491" cy="2675618"/>
          </a:xfrm>
          <a:prstGeom prst="rect">
            <a:avLst/>
          </a:prstGeom>
          <a:effectLst>
            <a:softEdge rad="63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527400" y="274680"/>
            <a:ext cx="11520360" cy="65484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en-US" sz="2400" b="0" strike="noStrike" spc="-1">
                <a:solidFill>
                  <a:schemeClr val="dk1"/>
                </a:solidFill>
                <a:latin typeface="游ゴシック Medium"/>
                <a:ea typeface="游ゴシック Medium"/>
              </a:rPr>
              <a:t>Features of FUGAKU</a:t>
            </a:r>
            <a:endParaRPr lang="en-US" sz="2400" b="0" strike="noStrike" spc="-1">
              <a:solidFill>
                <a:srgbClr val="000000"/>
              </a:solidFill>
              <a:latin typeface="Arial"/>
            </a:endParaRPr>
          </a:p>
        </p:txBody>
      </p:sp>
      <p:sp>
        <p:nvSpPr>
          <p:cNvPr id="94" name="PlaceHolder 2"/>
          <p:cNvSpPr>
            <a:spLocks noGrp="1"/>
          </p:cNvSpPr>
          <p:nvPr>
            <p:ph type="sldNum" idx="8"/>
          </p:nvPr>
        </p:nvSpPr>
        <p:spPr>
          <a:xfrm>
            <a:off x="8610480" y="642096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400" b="1" strike="noStrike" spc="-1">
                <a:solidFill>
                  <a:srgbClr val="919090"/>
                </a:solidFill>
                <a:latin typeface="游ゴシック Medium"/>
                <a:ea typeface="Meiryo UI"/>
              </a:defRPr>
            </a:lvl1pPr>
          </a:lstStyle>
          <a:p>
            <a:pPr indent="0" algn="r" defTabSz="914400">
              <a:lnSpc>
                <a:spcPct val="100000"/>
              </a:lnSpc>
              <a:buNone/>
              <a:tabLst>
                <a:tab pos="0" algn="l"/>
              </a:tabLst>
            </a:pPr>
            <a:fld id="{D2770C1A-1806-4115-BF6E-208445138F02}" type="slidenum">
              <a:rPr lang="en-US" sz="1400" b="1" strike="noStrike" spc="-1">
                <a:solidFill>
                  <a:srgbClr val="919090"/>
                </a:solidFill>
                <a:latin typeface="游ゴシック Medium"/>
                <a:ea typeface="Meiryo UI"/>
              </a:rPr>
              <a:t>9</a:t>
            </a:fld>
            <a:endParaRPr lang="en-US" sz="1400" b="0" strike="noStrike" spc="-1">
              <a:solidFill>
                <a:srgbClr val="000000"/>
              </a:solidFill>
              <a:latin typeface="Times New Roman"/>
            </a:endParaRPr>
          </a:p>
        </p:txBody>
      </p:sp>
      <p:grpSp>
        <p:nvGrpSpPr>
          <p:cNvPr id="2" name="グループ化 1">
            <a:extLst>
              <a:ext uri="{FF2B5EF4-FFF2-40B4-BE49-F238E27FC236}">
                <a16:creationId xmlns:a16="http://schemas.microsoft.com/office/drawing/2014/main" id="{CD20FE91-D3E3-DB0F-4024-E9BD3618EC8A}"/>
              </a:ext>
            </a:extLst>
          </p:cNvPr>
          <p:cNvGrpSpPr/>
          <p:nvPr/>
        </p:nvGrpSpPr>
        <p:grpSpPr>
          <a:xfrm>
            <a:off x="277560" y="1315016"/>
            <a:ext cx="11838240" cy="4826939"/>
            <a:chOff x="277560" y="1315016"/>
            <a:chExt cx="11838240" cy="4826939"/>
          </a:xfrm>
        </p:grpSpPr>
        <p:sp>
          <p:nvSpPr>
            <p:cNvPr id="96" name="テキスト ボックス 242"/>
            <p:cNvSpPr/>
            <p:nvPr/>
          </p:nvSpPr>
          <p:spPr>
            <a:xfrm>
              <a:off x="5960880" y="4556155"/>
              <a:ext cx="6154920" cy="15812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spcBef>
                  <a:spcPts val="283"/>
                </a:spcBef>
                <a:spcAft>
                  <a:spcPts val="283"/>
                </a:spcAft>
                <a:tabLst>
                  <a:tab pos="0" algn="l"/>
                </a:tabLst>
              </a:pPr>
              <a:r>
                <a:rPr lang="en-US" sz="1400" b="0" strike="noStrike" spc="-1" dirty="0">
                  <a:solidFill>
                    <a:srgbClr val="3A3838"/>
                  </a:solidFill>
                  <a:latin typeface="游ゴシック Medium"/>
                  <a:ea typeface="游ゴシック Medium"/>
                </a:rPr>
                <a:t>The advantages of FUGAKU</a:t>
              </a:r>
              <a:endParaRPr lang="en-US" sz="1400" b="0" strike="noStrike" spc="-1" dirty="0">
                <a:solidFill>
                  <a:srgbClr val="000000"/>
                </a:solidFill>
                <a:latin typeface="Arial"/>
                <a:ea typeface="Noto Sans CJK SC"/>
              </a:endParaRPr>
            </a:p>
            <a:p>
              <a:pPr defTabSz="914400">
                <a:lnSpc>
                  <a:spcPct val="150000"/>
                </a:lnSpc>
                <a:spcBef>
                  <a:spcPts val="283"/>
                </a:spcBef>
                <a:spcAft>
                  <a:spcPts val="283"/>
                </a:spcAft>
                <a:tabLst>
                  <a:tab pos="0" algn="l"/>
                </a:tabLst>
              </a:pPr>
              <a:r>
                <a:rPr lang="ja-JP" altLang="en-US" sz="1400" spc="-1" dirty="0">
                  <a:solidFill>
                    <a:srgbClr val="3A3838"/>
                  </a:solidFill>
                  <a:latin typeface="游ゴシック Medium"/>
                  <a:ea typeface="游ゴシック Medium"/>
                </a:rPr>
                <a:t>　</a:t>
              </a:r>
              <a:r>
                <a:rPr lang="en-US" sz="1400" b="0" strike="noStrike" spc="-1" dirty="0">
                  <a:solidFill>
                    <a:srgbClr val="3A3838"/>
                  </a:solidFill>
                  <a:latin typeface="游ゴシック Medium"/>
                  <a:ea typeface="游ゴシック Medium"/>
                </a:rPr>
                <a:t>High design degree of freedom allows advanced frequency response.</a:t>
              </a:r>
              <a:endParaRPr lang="en-US" sz="1400" b="0" strike="noStrike" spc="-1" dirty="0">
                <a:solidFill>
                  <a:srgbClr val="000000"/>
                </a:solidFill>
                <a:latin typeface="Arial"/>
                <a:ea typeface="Noto Sans CJK SC"/>
              </a:endParaRPr>
            </a:p>
            <a:p>
              <a:pPr defTabSz="914400">
                <a:lnSpc>
                  <a:spcPct val="150000"/>
                </a:lnSpc>
                <a:spcBef>
                  <a:spcPts val="283"/>
                </a:spcBef>
                <a:spcAft>
                  <a:spcPts val="283"/>
                </a:spcAft>
                <a:tabLst>
                  <a:tab pos="0" algn="l"/>
                </a:tabLst>
              </a:pPr>
              <a:r>
                <a:rPr lang="ja-JP" altLang="en-US" sz="1400" spc="-1" dirty="0">
                  <a:solidFill>
                    <a:srgbClr val="3A3838"/>
                  </a:solidFill>
                  <a:latin typeface="游ゴシック Medium"/>
                  <a:ea typeface="游ゴシック Medium"/>
                </a:rPr>
                <a:t>　</a:t>
              </a:r>
              <a:r>
                <a:rPr lang="en-US" sz="1400" b="0" strike="noStrike" spc="-1" dirty="0">
                  <a:solidFill>
                    <a:srgbClr val="3A3838"/>
                  </a:solidFill>
                  <a:latin typeface="游ゴシック Medium"/>
                  <a:ea typeface="游ゴシック Medium"/>
                </a:rPr>
                <a:t>Improved driving capacity by eliminating passive crossovers. </a:t>
              </a:r>
            </a:p>
            <a:p>
              <a:pPr defTabSz="914400">
                <a:lnSpc>
                  <a:spcPct val="150000"/>
                </a:lnSpc>
                <a:spcBef>
                  <a:spcPts val="283"/>
                </a:spcBef>
                <a:spcAft>
                  <a:spcPts val="283"/>
                </a:spcAft>
                <a:tabLst>
                  <a:tab pos="0" algn="l"/>
                </a:tabLst>
              </a:pPr>
              <a:r>
                <a:rPr lang="ja-JP" altLang="en-US" sz="1400" spc="-1" dirty="0">
                  <a:solidFill>
                    <a:srgbClr val="3A3838"/>
                  </a:solidFill>
                  <a:latin typeface="游ゴシック Medium"/>
                  <a:ea typeface="游ゴシック Medium"/>
                </a:rPr>
                <a:t>　</a:t>
              </a:r>
              <a:r>
                <a:rPr lang="en-US" sz="1400" b="0" strike="noStrike" spc="-1" dirty="0">
                  <a:solidFill>
                    <a:srgbClr val="3A3838"/>
                  </a:solidFill>
                  <a:latin typeface="游ゴシック Medium"/>
                  <a:ea typeface="游ゴシック Medium"/>
                </a:rPr>
                <a:t>Loads spreading out over amplifiers achieves lower distortion.</a:t>
              </a:r>
              <a:endParaRPr lang="en-US" sz="1400" b="0" strike="noStrike" spc="-1" dirty="0">
                <a:solidFill>
                  <a:srgbClr val="000000"/>
                </a:solidFill>
                <a:latin typeface="Arial"/>
                <a:ea typeface="Noto Sans CJK SC"/>
              </a:endParaRPr>
            </a:p>
          </p:txBody>
        </p:sp>
        <p:sp>
          <p:nvSpPr>
            <p:cNvPr id="97" name="テキスト ボックス 243"/>
            <p:cNvSpPr/>
            <p:nvPr/>
          </p:nvSpPr>
          <p:spPr>
            <a:xfrm>
              <a:off x="277560" y="4556155"/>
              <a:ext cx="5870880" cy="158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spcBef>
                  <a:spcPts val="283"/>
                </a:spcBef>
                <a:spcAft>
                  <a:spcPts val="283"/>
                </a:spcAft>
                <a:tabLst>
                  <a:tab pos="0" algn="l"/>
                </a:tabLst>
              </a:pPr>
              <a:r>
                <a:rPr lang="en-US" sz="1400" b="0" strike="noStrike" spc="-1" dirty="0">
                  <a:solidFill>
                    <a:srgbClr val="3A3838"/>
                  </a:solidFill>
                  <a:latin typeface="游ゴシック Medium"/>
                  <a:ea typeface="游ゴシック Medium"/>
                </a:rPr>
                <a:t>The limitation of existing approach </a:t>
              </a:r>
              <a:endParaRPr lang="en-US" sz="1400" b="0" strike="noStrike" spc="-1" dirty="0">
                <a:solidFill>
                  <a:srgbClr val="000000"/>
                </a:solidFill>
                <a:latin typeface="Arial"/>
                <a:ea typeface="Noto Sans CJK SC"/>
              </a:endParaRPr>
            </a:p>
            <a:p>
              <a:pPr defTabSz="914400">
                <a:lnSpc>
                  <a:spcPct val="150000"/>
                </a:lnSpc>
                <a:spcBef>
                  <a:spcPts val="283"/>
                </a:spcBef>
                <a:spcAft>
                  <a:spcPts val="283"/>
                </a:spcAft>
                <a:tabLst>
                  <a:tab pos="0" algn="l"/>
                </a:tabLst>
              </a:pPr>
              <a:r>
                <a:rPr lang="ja-JP" altLang="en-US" sz="1400" spc="-1" dirty="0">
                  <a:solidFill>
                    <a:srgbClr val="3A3838"/>
                  </a:solidFill>
                  <a:latin typeface="游ゴシック Medium"/>
                  <a:ea typeface="游ゴシック Medium"/>
                </a:rPr>
                <a:t>　</a:t>
              </a:r>
              <a:r>
                <a:rPr lang="en-US" sz="1400" b="0" strike="noStrike" spc="-1" dirty="0">
                  <a:solidFill>
                    <a:srgbClr val="3A3838"/>
                  </a:solidFill>
                  <a:latin typeface="游ゴシック Medium"/>
                  <a:ea typeface="游ゴシック Medium"/>
                </a:rPr>
                <a:t>Difficult to fit more complex filters due to size constraints.</a:t>
              </a:r>
              <a:endParaRPr lang="en-US" sz="1400" b="0" strike="noStrike" spc="-1" dirty="0">
                <a:solidFill>
                  <a:srgbClr val="000000"/>
                </a:solidFill>
                <a:latin typeface="Arial"/>
                <a:ea typeface="Noto Sans CJK SC"/>
              </a:endParaRPr>
            </a:p>
            <a:p>
              <a:pPr defTabSz="914400">
                <a:lnSpc>
                  <a:spcPct val="150000"/>
                </a:lnSpc>
                <a:spcBef>
                  <a:spcPts val="283"/>
                </a:spcBef>
                <a:spcAft>
                  <a:spcPts val="283"/>
                </a:spcAft>
                <a:tabLst>
                  <a:tab pos="0" algn="l"/>
                </a:tabLst>
              </a:pPr>
              <a:r>
                <a:rPr lang="ja-JP" altLang="en-US" sz="1400" spc="-1" dirty="0">
                  <a:solidFill>
                    <a:srgbClr val="3A3838"/>
                  </a:solidFill>
                  <a:latin typeface="游ゴシック Medium"/>
                  <a:ea typeface="游ゴシック Medium"/>
                </a:rPr>
                <a:t>　</a:t>
              </a:r>
              <a:r>
                <a:rPr lang="en-US" sz="1400" b="0" strike="noStrike" spc="-1" dirty="0">
                  <a:solidFill>
                    <a:srgbClr val="3A3838"/>
                  </a:solidFill>
                  <a:latin typeface="游ゴシック Medium"/>
                  <a:ea typeface="游ゴシック Medium"/>
                </a:rPr>
                <a:t>Parallel components between amplifier and driver introducing loss.</a:t>
              </a:r>
              <a:endParaRPr lang="en-US" sz="1400" b="0" strike="noStrike" spc="-1" dirty="0">
                <a:solidFill>
                  <a:srgbClr val="000000"/>
                </a:solidFill>
                <a:latin typeface="Arial"/>
                <a:ea typeface="Noto Sans CJK SC"/>
              </a:endParaRPr>
            </a:p>
            <a:p>
              <a:pPr defTabSz="914400">
                <a:lnSpc>
                  <a:spcPct val="150000"/>
                </a:lnSpc>
                <a:spcBef>
                  <a:spcPts val="283"/>
                </a:spcBef>
                <a:spcAft>
                  <a:spcPts val="283"/>
                </a:spcAft>
                <a:tabLst>
                  <a:tab pos="0" algn="l"/>
                </a:tabLst>
              </a:pPr>
              <a:r>
                <a:rPr lang="ja-JP" altLang="en-US" sz="1400" spc="-1" dirty="0">
                  <a:solidFill>
                    <a:srgbClr val="3A3838"/>
                  </a:solidFill>
                  <a:latin typeface="游ゴシック Medium"/>
                  <a:ea typeface="游ゴシック Medium"/>
                </a:rPr>
                <a:t>　</a:t>
              </a:r>
              <a:r>
                <a:rPr lang="en-US" sz="1400" b="0" strike="noStrike" spc="-1" dirty="0">
                  <a:solidFill>
                    <a:srgbClr val="3A3838"/>
                  </a:solidFill>
                  <a:latin typeface="游ゴシック Medium"/>
                  <a:ea typeface="游ゴシック Medium"/>
                </a:rPr>
                <a:t>Overload when one amplifier feeding multiple drivers.</a:t>
              </a:r>
              <a:endParaRPr lang="en-US" sz="1400" b="0" strike="noStrike" spc="-1" dirty="0">
                <a:solidFill>
                  <a:srgbClr val="000000"/>
                </a:solidFill>
                <a:latin typeface="Arial"/>
                <a:ea typeface="Noto Sans CJK SC"/>
              </a:endParaRPr>
            </a:p>
          </p:txBody>
        </p:sp>
        <p:sp>
          <p:nvSpPr>
            <p:cNvPr id="99" name="正方形/長方形 245"/>
            <p:cNvSpPr/>
            <p:nvPr/>
          </p:nvSpPr>
          <p:spPr>
            <a:xfrm>
              <a:off x="527400" y="1717380"/>
              <a:ext cx="1415520" cy="271764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sp>
          <p:nvSpPr>
            <p:cNvPr id="100" name="正方形/長方形 246"/>
            <p:cNvSpPr/>
            <p:nvPr/>
          </p:nvSpPr>
          <p:spPr>
            <a:xfrm>
              <a:off x="9978120" y="1717380"/>
              <a:ext cx="1415520" cy="271764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grpSp>
          <p:nvGrpSpPr>
            <p:cNvPr id="101" name="グループ化 247"/>
            <p:cNvGrpSpPr/>
            <p:nvPr/>
          </p:nvGrpSpPr>
          <p:grpSpPr>
            <a:xfrm>
              <a:off x="10540080" y="3377700"/>
              <a:ext cx="419040" cy="639720"/>
              <a:chOff x="10540080" y="3188520"/>
              <a:chExt cx="419040" cy="639720"/>
            </a:xfrm>
          </p:grpSpPr>
          <p:grpSp>
            <p:nvGrpSpPr>
              <p:cNvPr id="102" name="グループ化 282"/>
              <p:cNvGrpSpPr/>
              <p:nvPr/>
            </p:nvGrpSpPr>
            <p:grpSpPr>
              <a:xfrm>
                <a:off x="10540080" y="3188520"/>
                <a:ext cx="419040" cy="639720"/>
                <a:chOff x="10540080" y="3188520"/>
                <a:chExt cx="419040" cy="639720"/>
              </a:xfrm>
            </p:grpSpPr>
            <p:sp>
              <p:nvSpPr>
                <p:cNvPr id="103" name="正方形/長方形 296"/>
                <p:cNvSpPr/>
                <p:nvPr/>
              </p:nvSpPr>
              <p:spPr>
                <a:xfrm>
                  <a:off x="10540080" y="3312720"/>
                  <a:ext cx="223560" cy="39168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sp>
              <p:nvSpPr>
                <p:cNvPr id="104" name="フローチャート: 手作業 297"/>
                <p:cNvSpPr/>
                <p:nvPr/>
              </p:nvSpPr>
              <p:spPr>
                <a:xfrm rot="5400000">
                  <a:off x="10542600" y="3411720"/>
                  <a:ext cx="639720" cy="193320"/>
                </a:xfrm>
                <a:prstGeom prst="flowChartManualOperation">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grpSp>
            <p:nvGrpSpPr>
              <p:cNvPr id="105" name="グループ化 292"/>
              <p:cNvGrpSpPr/>
              <p:nvPr/>
            </p:nvGrpSpPr>
            <p:grpSpPr>
              <a:xfrm>
                <a:off x="10600560" y="3359880"/>
                <a:ext cx="104040" cy="103680"/>
                <a:chOff x="10600560" y="3359880"/>
                <a:chExt cx="104040" cy="103680"/>
              </a:xfrm>
            </p:grpSpPr>
            <p:cxnSp>
              <p:nvCxnSpPr>
                <p:cNvPr id="106" name="直線コネクタ 294"/>
                <p:cNvCxnSpPr/>
                <p:nvPr/>
              </p:nvCxnSpPr>
              <p:spPr>
                <a:xfrm flipH="1">
                  <a:off x="10600560" y="3410640"/>
                  <a:ext cx="104400" cy="1080"/>
                </a:xfrm>
                <a:prstGeom prst="straightConnector1">
                  <a:avLst/>
                </a:prstGeom>
                <a:ln w="19050">
                  <a:solidFill>
                    <a:srgbClr val="3A3838"/>
                  </a:solidFill>
                  <a:round/>
                </a:ln>
              </p:spPr>
            </p:cxnSp>
            <p:cxnSp>
              <p:nvCxnSpPr>
                <p:cNvPr id="107" name="直線コネクタ 295"/>
                <p:cNvCxnSpPr/>
                <p:nvPr/>
              </p:nvCxnSpPr>
              <p:spPr>
                <a:xfrm flipV="1">
                  <a:off x="10652040" y="3359880"/>
                  <a:ext cx="1080" cy="104040"/>
                </a:xfrm>
                <a:prstGeom prst="straightConnector1">
                  <a:avLst/>
                </a:prstGeom>
                <a:ln w="19050">
                  <a:solidFill>
                    <a:srgbClr val="3A3838"/>
                  </a:solidFill>
                  <a:round/>
                </a:ln>
              </p:spPr>
            </p:cxnSp>
          </p:grpSp>
          <p:cxnSp>
            <p:nvCxnSpPr>
              <p:cNvPr id="108" name="直線コネクタ 293"/>
              <p:cNvCxnSpPr/>
              <p:nvPr/>
            </p:nvCxnSpPr>
            <p:spPr>
              <a:xfrm flipH="1">
                <a:off x="10600560" y="3599280"/>
                <a:ext cx="104400" cy="1080"/>
              </a:xfrm>
              <a:prstGeom prst="straightConnector1">
                <a:avLst/>
              </a:prstGeom>
              <a:ln w="19050">
                <a:solidFill>
                  <a:srgbClr val="3A3838"/>
                </a:solidFill>
                <a:round/>
              </a:ln>
            </p:spPr>
          </p:cxnSp>
        </p:grpSp>
        <p:grpSp>
          <p:nvGrpSpPr>
            <p:cNvPr id="109" name="グループ化 248"/>
            <p:cNvGrpSpPr/>
            <p:nvPr/>
          </p:nvGrpSpPr>
          <p:grpSpPr>
            <a:xfrm>
              <a:off x="10537200" y="2200140"/>
              <a:ext cx="419040" cy="639720"/>
              <a:chOff x="10537200" y="2010960"/>
              <a:chExt cx="419040" cy="639720"/>
            </a:xfrm>
          </p:grpSpPr>
          <p:grpSp>
            <p:nvGrpSpPr>
              <p:cNvPr id="110" name="グループ化 270"/>
              <p:cNvGrpSpPr/>
              <p:nvPr/>
            </p:nvGrpSpPr>
            <p:grpSpPr>
              <a:xfrm>
                <a:off x="10537200" y="2010960"/>
                <a:ext cx="419040" cy="639720"/>
                <a:chOff x="10537200" y="2010960"/>
                <a:chExt cx="419040" cy="639720"/>
              </a:xfrm>
            </p:grpSpPr>
            <p:sp>
              <p:nvSpPr>
                <p:cNvPr id="111" name="正方形/長方形 279"/>
                <p:cNvSpPr/>
                <p:nvPr/>
              </p:nvSpPr>
              <p:spPr>
                <a:xfrm>
                  <a:off x="10537200" y="2134800"/>
                  <a:ext cx="223560" cy="39168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sp>
              <p:nvSpPr>
                <p:cNvPr id="112" name="フローチャート: 手作業 281"/>
                <p:cNvSpPr/>
                <p:nvPr/>
              </p:nvSpPr>
              <p:spPr>
                <a:xfrm rot="5400000">
                  <a:off x="10539720" y="2234160"/>
                  <a:ext cx="639720" cy="193320"/>
                </a:xfrm>
                <a:prstGeom prst="flowChartManualOperation">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grpSp>
            <p:nvGrpSpPr>
              <p:cNvPr id="113" name="グループ化 271"/>
              <p:cNvGrpSpPr/>
              <p:nvPr/>
            </p:nvGrpSpPr>
            <p:grpSpPr>
              <a:xfrm>
                <a:off x="10598040" y="2181960"/>
                <a:ext cx="103680" cy="104040"/>
                <a:chOff x="10598040" y="2181960"/>
                <a:chExt cx="103680" cy="104040"/>
              </a:xfrm>
            </p:grpSpPr>
            <p:cxnSp>
              <p:nvCxnSpPr>
                <p:cNvPr id="114" name="直線コネクタ 276"/>
                <p:cNvCxnSpPr/>
                <p:nvPr/>
              </p:nvCxnSpPr>
              <p:spPr>
                <a:xfrm flipH="1">
                  <a:off x="10598040" y="2233080"/>
                  <a:ext cx="104040" cy="1080"/>
                </a:xfrm>
                <a:prstGeom prst="straightConnector1">
                  <a:avLst/>
                </a:prstGeom>
                <a:ln w="19050">
                  <a:solidFill>
                    <a:srgbClr val="3A3838"/>
                  </a:solidFill>
                  <a:round/>
                </a:ln>
              </p:spPr>
            </p:cxnSp>
            <p:cxnSp>
              <p:nvCxnSpPr>
                <p:cNvPr id="115" name="直線コネクタ 277"/>
                <p:cNvCxnSpPr/>
                <p:nvPr/>
              </p:nvCxnSpPr>
              <p:spPr>
                <a:xfrm flipV="1">
                  <a:off x="10649520" y="2181960"/>
                  <a:ext cx="1080" cy="104400"/>
                </a:xfrm>
                <a:prstGeom prst="straightConnector1">
                  <a:avLst/>
                </a:prstGeom>
                <a:ln w="19050">
                  <a:solidFill>
                    <a:srgbClr val="3A3838"/>
                  </a:solidFill>
                  <a:round/>
                </a:ln>
              </p:spPr>
            </p:cxnSp>
          </p:grpSp>
          <p:cxnSp>
            <p:nvCxnSpPr>
              <p:cNvPr id="116" name="直線コネクタ 272"/>
              <p:cNvCxnSpPr/>
              <p:nvPr/>
            </p:nvCxnSpPr>
            <p:spPr>
              <a:xfrm flipH="1">
                <a:off x="10598040" y="2421720"/>
                <a:ext cx="104040" cy="1080"/>
              </a:xfrm>
              <a:prstGeom prst="straightConnector1">
                <a:avLst/>
              </a:prstGeom>
              <a:ln w="19050">
                <a:solidFill>
                  <a:srgbClr val="3A3838"/>
                </a:solidFill>
                <a:round/>
              </a:ln>
            </p:spPr>
          </p:cxnSp>
        </p:grpSp>
        <p:sp>
          <p:nvSpPr>
            <p:cNvPr id="117" name="正方形/長方形 249"/>
            <p:cNvSpPr/>
            <p:nvPr/>
          </p:nvSpPr>
          <p:spPr>
            <a:xfrm>
              <a:off x="6467400" y="1717380"/>
              <a:ext cx="2973240" cy="271764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cxnSp>
          <p:nvCxnSpPr>
            <p:cNvPr id="118" name="直線コネクタ 250"/>
            <p:cNvCxnSpPr/>
            <p:nvPr/>
          </p:nvCxnSpPr>
          <p:spPr>
            <a:xfrm flipH="1">
              <a:off x="6685560" y="2422260"/>
              <a:ext cx="3861720" cy="1080"/>
            </a:xfrm>
            <a:prstGeom prst="straightConnector1">
              <a:avLst/>
            </a:prstGeom>
            <a:ln w="19050">
              <a:solidFill>
                <a:srgbClr val="3A3838"/>
              </a:solidFill>
              <a:round/>
            </a:ln>
          </p:spPr>
        </p:cxnSp>
        <p:cxnSp>
          <p:nvCxnSpPr>
            <p:cNvPr id="119" name="直線コネクタ 251"/>
            <p:cNvCxnSpPr/>
            <p:nvPr/>
          </p:nvCxnSpPr>
          <p:spPr>
            <a:xfrm flipH="1">
              <a:off x="6685560" y="3603060"/>
              <a:ext cx="3847320" cy="1080"/>
            </a:xfrm>
            <a:prstGeom prst="straightConnector1">
              <a:avLst/>
            </a:prstGeom>
            <a:ln w="19050">
              <a:solidFill>
                <a:srgbClr val="3A3838"/>
              </a:solidFill>
              <a:round/>
            </a:ln>
          </p:spPr>
        </p:cxnSp>
        <p:sp>
          <p:nvSpPr>
            <p:cNvPr id="120" name="テキスト ボックス 252"/>
            <p:cNvSpPr/>
            <p:nvPr/>
          </p:nvSpPr>
          <p:spPr>
            <a:xfrm>
              <a:off x="6397200" y="1352996"/>
              <a:ext cx="12434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Amplifiers</a:t>
              </a:r>
              <a:endParaRPr lang="en-US" sz="1800" b="0" strike="noStrike" spc="-1">
                <a:solidFill>
                  <a:srgbClr val="000000"/>
                </a:solidFill>
                <a:latin typeface="Arial"/>
              </a:endParaRPr>
            </a:p>
          </p:txBody>
        </p:sp>
        <p:sp>
          <p:nvSpPr>
            <p:cNvPr id="121" name="二等辺三角形 253"/>
            <p:cNvSpPr/>
            <p:nvPr/>
          </p:nvSpPr>
          <p:spPr>
            <a:xfrm rot="5400000">
              <a:off x="8488440" y="2105820"/>
              <a:ext cx="732600" cy="631440"/>
            </a:xfrm>
            <a:prstGeom prst="triangle">
              <a:avLst>
                <a:gd name="adj" fmla="val 50000"/>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sp>
          <p:nvSpPr>
            <p:cNvPr id="122" name="二等辺三角形 254"/>
            <p:cNvSpPr/>
            <p:nvPr/>
          </p:nvSpPr>
          <p:spPr>
            <a:xfrm rot="5400000">
              <a:off x="8488440" y="3288420"/>
              <a:ext cx="732600" cy="631440"/>
            </a:xfrm>
            <a:prstGeom prst="triangle">
              <a:avLst>
                <a:gd name="adj" fmla="val 50000"/>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nvGrpSpPr>
            <p:cNvPr id="123" name="グループ化 255"/>
            <p:cNvGrpSpPr/>
            <p:nvPr/>
          </p:nvGrpSpPr>
          <p:grpSpPr>
            <a:xfrm>
              <a:off x="10190160" y="4077180"/>
              <a:ext cx="250560" cy="107280"/>
              <a:chOff x="10190160" y="3888000"/>
              <a:chExt cx="250560" cy="107280"/>
            </a:xfrm>
          </p:grpSpPr>
          <p:cxnSp>
            <p:nvCxnSpPr>
              <p:cNvPr id="124" name="直線コネクタ 267"/>
              <p:cNvCxnSpPr/>
              <p:nvPr/>
            </p:nvCxnSpPr>
            <p:spPr>
              <a:xfrm flipH="1">
                <a:off x="10190160" y="3888000"/>
                <a:ext cx="250920" cy="1080"/>
              </a:xfrm>
              <a:prstGeom prst="straightConnector1">
                <a:avLst/>
              </a:prstGeom>
              <a:ln w="19050">
                <a:solidFill>
                  <a:srgbClr val="3A3838"/>
                </a:solidFill>
                <a:round/>
              </a:ln>
            </p:spPr>
          </p:cxnSp>
          <p:cxnSp>
            <p:nvCxnSpPr>
              <p:cNvPr id="125" name="直線コネクタ 268"/>
              <p:cNvCxnSpPr/>
              <p:nvPr/>
            </p:nvCxnSpPr>
            <p:spPr>
              <a:xfrm flipH="1">
                <a:off x="10238400" y="3941280"/>
                <a:ext cx="149400" cy="1080"/>
              </a:xfrm>
              <a:prstGeom prst="straightConnector1">
                <a:avLst/>
              </a:prstGeom>
              <a:ln w="19050">
                <a:solidFill>
                  <a:srgbClr val="3A3838"/>
                </a:solidFill>
                <a:round/>
              </a:ln>
            </p:spPr>
          </p:cxnSp>
          <p:cxnSp>
            <p:nvCxnSpPr>
              <p:cNvPr id="126" name="直線コネクタ 269"/>
              <p:cNvCxnSpPr/>
              <p:nvPr/>
            </p:nvCxnSpPr>
            <p:spPr>
              <a:xfrm flipH="1">
                <a:off x="10276200" y="3994560"/>
                <a:ext cx="75600" cy="1080"/>
              </a:xfrm>
              <a:prstGeom prst="straightConnector1">
                <a:avLst/>
              </a:prstGeom>
              <a:ln w="19050">
                <a:solidFill>
                  <a:srgbClr val="3A3838"/>
                </a:solidFill>
                <a:round/>
              </a:ln>
            </p:spPr>
          </p:cxnSp>
        </p:grpSp>
        <p:cxnSp>
          <p:nvCxnSpPr>
            <p:cNvPr id="127" name="直線コネクタ 256"/>
            <p:cNvCxnSpPr/>
            <p:nvPr/>
          </p:nvCxnSpPr>
          <p:spPr>
            <a:xfrm flipH="1">
              <a:off x="10318680" y="3798180"/>
              <a:ext cx="219600" cy="1080"/>
            </a:xfrm>
            <a:prstGeom prst="straightConnector1">
              <a:avLst/>
            </a:prstGeom>
            <a:ln w="19050">
              <a:solidFill>
                <a:srgbClr val="3A3838"/>
              </a:solidFill>
              <a:round/>
            </a:ln>
          </p:spPr>
        </p:cxnSp>
        <p:cxnSp>
          <p:nvCxnSpPr>
            <p:cNvPr id="128" name="直線コネクタ 257"/>
            <p:cNvCxnSpPr/>
            <p:nvPr/>
          </p:nvCxnSpPr>
          <p:spPr>
            <a:xfrm flipV="1">
              <a:off x="10318680" y="3798180"/>
              <a:ext cx="1080" cy="275760"/>
            </a:xfrm>
            <a:prstGeom prst="straightConnector1">
              <a:avLst/>
            </a:prstGeom>
            <a:ln w="19050">
              <a:solidFill>
                <a:srgbClr val="3A3838"/>
              </a:solidFill>
              <a:round/>
            </a:ln>
          </p:spPr>
        </p:cxnSp>
        <p:grpSp>
          <p:nvGrpSpPr>
            <p:cNvPr id="129" name="グループ化 258"/>
            <p:cNvGrpSpPr/>
            <p:nvPr/>
          </p:nvGrpSpPr>
          <p:grpSpPr>
            <a:xfrm>
              <a:off x="10190160" y="2895300"/>
              <a:ext cx="250560" cy="107280"/>
              <a:chOff x="10190160" y="2706120"/>
              <a:chExt cx="250560" cy="107280"/>
            </a:xfrm>
          </p:grpSpPr>
          <p:cxnSp>
            <p:nvCxnSpPr>
              <p:cNvPr id="130" name="直線コネクタ 264"/>
              <p:cNvCxnSpPr/>
              <p:nvPr/>
            </p:nvCxnSpPr>
            <p:spPr>
              <a:xfrm flipH="1">
                <a:off x="10190160" y="2706120"/>
                <a:ext cx="250920" cy="1080"/>
              </a:xfrm>
              <a:prstGeom prst="straightConnector1">
                <a:avLst/>
              </a:prstGeom>
              <a:ln w="19050">
                <a:solidFill>
                  <a:srgbClr val="3A3838"/>
                </a:solidFill>
                <a:round/>
              </a:ln>
            </p:spPr>
          </p:cxnSp>
          <p:cxnSp>
            <p:nvCxnSpPr>
              <p:cNvPr id="131" name="直線コネクタ 265"/>
              <p:cNvCxnSpPr/>
              <p:nvPr/>
            </p:nvCxnSpPr>
            <p:spPr>
              <a:xfrm flipH="1">
                <a:off x="10238400" y="2759400"/>
                <a:ext cx="149400" cy="1080"/>
              </a:xfrm>
              <a:prstGeom prst="straightConnector1">
                <a:avLst/>
              </a:prstGeom>
              <a:ln w="19050">
                <a:solidFill>
                  <a:srgbClr val="3A3838"/>
                </a:solidFill>
                <a:round/>
              </a:ln>
            </p:spPr>
          </p:cxnSp>
          <p:cxnSp>
            <p:nvCxnSpPr>
              <p:cNvPr id="132" name="直線コネクタ 266"/>
              <p:cNvCxnSpPr/>
              <p:nvPr/>
            </p:nvCxnSpPr>
            <p:spPr>
              <a:xfrm flipH="1">
                <a:off x="10276200" y="2812680"/>
                <a:ext cx="75600" cy="1080"/>
              </a:xfrm>
              <a:prstGeom prst="straightConnector1">
                <a:avLst/>
              </a:prstGeom>
              <a:ln w="19050">
                <a:solidFill>
                  <a:srgbClr val="3A3838"/>
                </a:solidFill>
                <a:round/>
              </a:ln>
            </p:spPr>
          </p:cxnSp>
        </p:grpSp>
        <p:cxnSp>
          <p:nvCxnSpPr>
            <p:cNvPr id="133" name="直線コネクタ 259"/>
            <p:cNvCxnSpPr/>
            <p:nvPr/>
          </p:nvCxnSpPr>
          <p:spPr>
            <a:xfrm flipH="1">
              <a:off x="10318680" y="2616300"/>
              <a:ext cx="219600" cy="1080"/>
            </a:xfrm>
            <a:prstGeom prst="straightConnector1">
              <a:avLst/>
            </a:prstGeom>
            <a:ln w="19050">
              <a:solidFill>
                <a:srgbClr val="3A3838"/>
              </a:solidFill>
              <a:round/>
            </a:ln>
          </p:spPr>
        </p:cxnSp>
        <p:cxnSp>
          <p:nvCxnSpPr>
            <p:cNvPr id="134" name="直線コネクタ 260"/>
            <p:cNvCxnSpPr/>
            <p:nvPr/>
          </p:nvCxnSpPr>
          <p:spPr>
            <a:xfrm flipV="1">
              <a:off x="10318680" y="2616300"/>
              <a:ext cx="1080" cy="275760"/>
            </a:xfrm>
            <a:prstGeom prst="straightConnector1">
              <a:avLst/>
            </a:prstGeom>
            <a:ln w="19050">
              <a:solidFill>
                <a:srgbClr val="3A3838"/>
              </a:solidFill>
              <a:round/>
            </a:ln>
          </p:spPr>
        </p:cxnSp>
        <p:sp>
          <p:nvSpPr>
            <p:cNvPr id="135" name="正方形/長方形 261"/>
            <p:cNvSpPr/>
            <p:nvPr/>
          </p:nvSpPr>
          <p:spPr>
            <a:xfrm>
              <a:off x="6865200" y="1994220"/>
              <a:ext cx="1342440" cy="83628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Active</a:t>
              </a:r>
              <a:endParaRPr lang="en-US" sz="1800" b="0" strike="noStrike" spc="-1">
                <a:solidFill>
                  <a:srgbClr val="000000"/>
                </a:solidFill>
                <a:latin typeface="Arial"/>
              </a:endParaRPr>
            </a:p>
            <a:p>
              <a:pPr algn="ctr" defTabSz="914400">
                <a:lnSpc>
                  <a:spcPct val="100000"/>
                </a:lnSpc>
                <a:tabLst>
                  <a:tab pos="0" algn="l"/>
                </a:tabLst>
              </a:pPr>
              <a:r>
                <a:rPr lang="en-US" sz="1800" b="0" strike="noStrike" spc="-1">
                  <a:solidFill>
                    <a:srgbClr val="3A3838"/>
                  </a:solidFill>
                  <a:latin typeface="游ゴシック Medium"/>
                  <a:ea typeface="游ゴシック Medium"/>
                </a:rPr>
                <a:t>Filter</a:t>
              </a:r>
              <a:endParaRPr lang="en-US" sz="1800" b="0" strike="noStrike" spc="-1">
                <a:solidFill>
                  <a:srgbClr val="000000"/>
                </a:solidFill>
                <a:latin typeface="Arial"/>
              </a:endParaRPr>
            </a:p>
          </p:txBody>
        </p:sp>
        <p:sp>
          <p:nvSpPr>
            <p:cNvPr id="136" name="正方形/長方形 262"/>
            <p:cNvSpPr/>
            <p:nvPr/>
          </p:nvSpPr>
          <p:spPr>
            <a:xfrm>
              <a:off x="6869520" y="3180060"/>
              <a:ext cx="1338120" cy="83628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Active</a:t>
              </a:r>
              <a:endParaRPr lang="en-US" sz="1800" b="0" strike="noStrike" spc="-1">
                <a:solidFill>
                  <a:srgbClr val="000000"/>
                </a:solidFill>
                <a:latin typeface="Arial"/>
              </a:endParaRPr>
            </a:p>
            <a:p>
              <a:pPr algn="ctr" defTabSz="914400">
                <a:lnSpc>
                  <a:spcPct val="100000"/>
                </a:lnSpc>
                <a:tabLst>
                  <a:tab pos="0" algn="l"/>
                </a:tabLst>
              </a:pPr>
              <a:r>
                <a:rPr lang="en-US" sz="1800" b="0" strike="noStrike" spc="-1">
                  <a:solidFill>
                    <a:srgbClr val="3A3838"/>
                  </a:solidFill>
                  <a:latin typeface="游ゴシック Medium"/>
                  <a:ea typeface="游ゴシック Medium"/>
                </a:rPr>
                <a:t>Filter</a:t>
              </a:r>
              <a:endParaRPr lang="en-US" sz="1800" b="0" strike="noStrike" spc="-1">
                <a:solidFill>
                  <a:srgbClr val="000000"/>
                </a:solidFill>
                <a:latin typeface="Arial"/>
              </a:endParaRPr>
            </a:p>
          </p:txBody>
        </p:sp>
        <p:sp>
          <p:nvSpPr>
            <p:cNvPr id="137" name="テキスト ボックス 263"/>
            <p:cNvSpPr/>
            <p:nvPr/>
          </p:nvSpPr>
          <p:spPr>
            <a:xfrm>
              <a:off x="9948960" y="1358036"/>
              <a:ext cx="12981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dirty="0">
                  <a:solidFill>
                    <a:srgbClr val="3A3838"/>
                  </a:solidFill>
                  <a:latin typeface="游ゴシック Medium"/>
                  <a:ea typeface="游ゴシック Medium"/>
                </a:rPr>
                <a:t>Earphones</a:t>
              </a:r>
              <a:endParaRPr lang="en-US" sz="1800" b="0" strike="noStrike" spc="-1" dirty="0">
                <a:solidFill>
                  <a:srgbClr val="000000"/>
                </a:solidFill>
                <a:latin typeface="Arial"/>
              </a:endParaRPr>
            </a:p>
          </p:txBody>
        </p:sp>
        <p:sp>
          <p:nvSpPr>
            <p:cNvPr id="139" name="正方形/長方形 299"/>
            <p:cNvSpPr/>
            <p:nvPr/>
          </p:nvSpPr>
          <p:spPr>
            <a:xfrm>
              <a:off x="2392560" y="1674000"/>
              <a:ext cx="3228480" cy="271764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cxnSp>
          <p:nvCxnSpPr>
            <p:cNvPr id="140" name="直線コネクタ 300"/>
            <p:cNvCxnSpPr/>
            <p:nvPr/>
          </p:nvCxnSpPr>
          <p:spPr>
            <a:xfrm>
              <a:off x="670320" y="3023280"/>
              <a:ext cx="2204640" cy="1080"/>
            </a:xfrm>
            <a:prstGeom prst="straightConnector1">
              <a:avLst/>
            </a:prstGeom>
            <a:ln w="19050">
              <a:solidFill>
                <a:srgbClr val="3A3838"/>
              </a:solidFill>
              <a:round/>
              <a:tailEnd type="oval" w="med" len="med"/>
            </a:ln>
          </p:spPr>
        </p:cxnSp>
        <p:sp>
          <p:nvSpPr>
            <p:cNvPr id="141" name="テキスト ボックス 301"/>
            <p:cNvSpPr/>
            <p:nvPr/>
          </p:nvSpPr>
          <p:spPr>
            <a:xfrm>
              <a:off x="488880" y="1323296"/>
              <a:ext cx="11275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dirty="0">
                  <a:solidFill>
                    <a:srgbClr val="3A3838"/>
                  </a:solidFill>
                  <a:latin typeface="游ゴシック Medium"/>
                  <a:ea typeface="游ゴシック Medium"/>
                </a:rPr>
                <a:t>Amplifier</a:t>
              </a:r>
              <a:endParaRPr lang="en-US" sz="1800" b="0" strike="noStrike" spc="-1" dirty="0">
                <a:solidFill>
                  <a:srgbClr val="000000"/>
                </a:solidFill>
                <a:latin typeface="Arial"/>
              </a:endParaRPr>
            </a:p>
          </p:txBody>
        </p:sp>
        <p:sp>
          <p:nvSpPr>
            <p:cNvPr id="142" name="二等辺三角形 302"/>
            <p:cNvSpPr/>
            <p:nvPr/>
          </p:nvSpPr>
          <p:spPr>
            <a:xfrm rot="5400000">
              <a:off x="940680" y="2702520"/>
              <a:ext cx="732600" cy="631440"/>
            </a:xfrm>
            <a:prstGeom prst="triangle">
              <a:avLst>
                <a:gd name="adj" fmla="val 50000"/>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nvGrpSpPr>
            <p:cNvPr id="143" name="グループ化 303"/>
            <p:cNvGrpSpPr/>
            <p:nvPr/>
          </p:nvGrpSpPr>
          <p:grpSpPr>
            <a:xfrm>
              <a:off x="4799520" y="2244960"/>
              <a:ext cx="419040" cy="639720"/>
              <a:chOff x="4799520" y="2080440"/>
              <a:chExt cx="419040" cy="639720"/>
            </a:xfrm>
          </p:grpSpPr>
          <p:grpSp>
            <p:nvGrpSpPr>
              <p:cNvPr id="144" name="グループ化 376"/>
              <p:cNvGrpSpPr/>
              <p:nvPr/>
            </p:nvGrpSpPr>
            <p:grpSpPr>
              <a:xfrm>
                <a:off x="4799520" y="2080440"/>
                <a:ext cx="419040" cy="639720"/>
                <a:chOff x="4799520" y="2080440"/>
                <a:chExt cx="419040" cy="639720"/>
              </a:xfrm>
            </p:grpSpPr>
            <p:sp>
              <p:nvSpPr>
                <p:cNvPr id="145" name="正方形/長方形 381"/>
                <p:cNvSpPr/>
                <p:nvPr/>
              </p:nvSpPr>
              <p:spPr>
                <a:xfrm>
                  <a:off x="4799520" y="2204640"/>
                  <a:ext cx="223560" cy="39168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sp>
              <p:nvSpPr>
                <p:cNvPr id="146" name="フローチャート: 手作業 382"/>
                <p:cNvSpPr/>
                <p:nvPr/>
              </p:nvSpPr>
              <p:spPr>
                <a:xfrm rot="5400000">
                  <a:off x="4802040" y="2303640"/>
                  <a:ext cx="639720" cy="193320"/>
                </a:xfrm>
                <a:prstGeom prst="flowChartManualOperation">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grpSp>
            <p:nvGrpSpPr>
              <p:cNvPr id="147" name="グループ化 377"/>
              <p:cNvGrpSpPr/>
              <p:nvPr/>
            </p:nvGrpSpPr>
            <p:grpSpPr>
              <a:xfrm>
                <a:off x="4860000" y="2251800"/>
                <a:ext cx="104040" cy="103680"/>
                <a:chOff x="4860000" y="2251800"/>
                <a:chExt cx="104040" cy="103680"/>
              </a:xfrm>
            </p:grpSpPr>
            <p:cxnSp>
              <p:nvCxnSpPr>
                <p:cNvPr id="148" name="直線コネクタ 379"/>
                <p:cNvCxnSpPr/>
                <p:nvPr/>
              </p:nvCxnSpPr>
              <p:spPr>
                <a:xfrm flipH="1">
                  <a:off x="4860000" y="2302560"/>
                  <a:ext cx="104400" cy="1080"/>
                </a:xfrm>
                <a:prstGeom prst="straightConnector1">
                  <a:avLst/>
                </a:prstGeom>
                <a:ln w="19050">
                  <a:solidFill>
                    <a:srgbClr val="3A3838"/>
                  </a:solidFill>
                  <a:round/>
                </a:ln>
              </p:spPr>
            </p:cxnSp>
            <p:cxnSp>
              <p:nvCxnSpPr>
                <p:cNvPr id="149" name="直線コネクタ 380"/>
                <p:cNvCxnSpPr/>
                <p:nvPr/>
              </p:nvCxnSpPr>
              <p:spPr>
                <a:xfrm flipV="1">
                  <a:off x="4911840" y="2251800"/>
                  <a:ext cx="1080" cy="104040"/>
                </a:xfrm>
                <a:prstGeom prst="straightConnector1">
                  <a:avLst/>
                </a:prstGeom>
                <a:ln w="19050">
                  <a:solidFill>
                    <a:srgbClr val="3A3838"/>
                  </a:solidFill>
                  <a:round/>
                </a:ln>
              </p:spPr>
            </p:cxnSp>
          </p:grpSp>
          <p:cxnSp>
            <p:nvCxnSpPr>
              <p:cNvPr id="150" name="直線コネクタ 378"/>
              <p:cNvCxnSpPr/>
              <p:nvPr/>
            </p:nvCxnSpPr>
            <p:spPr>
              <a:xfrm flipH="1">
                <a:off x="4860000" y="2491200"/>
                <a:ext cx="104400" cy="1080"/>
              </a:xfrm>
              <a:prstGeom prst="straightConnector1">
                <a:avLst/>
              </a:prstGeom>
              <a:ln w="19050">
                <a:solidFill>
                  <a:srgbClr val="3A3838"/>
                </a:solidFill>
                <a:round/>
              </a:ln>
            </p:spPr>
          </p:cxnSp>
        </p:grpSp>
        <p:grpSp>
          <p:nvGrpSpPr>
            <p:cNvPr id="151" name="グループ化 304"/>
            <p:cNvGrpSpPr/>
            <p:nvPr/>
          </p:nvGrpSpPr>
          <p:grpSpPr>
            <a:xfrm>
              <a:off x="4798800" y="3344400"/>
              <a:ext cx="419040" cy="639720"/>
              <a:chOff x="4798800" y="3179880"/>
              <a:chExt cx="419040" cy="639720"/>
            </a:xfrm>
          </p:grpSpPr>
          <p:grpSp>
            <p:nvGrpSpPr>
              <p:cNvPr id="152" name="グループ化 369"/>
              <p:cNvGrpSpPr/>
              <p:nvPr/>
            </p:nvGrpSpPr>
            <p:grpSpPr>
              <a:xfrm>
                <a:off x="4798800" y="3179880"/>
                <a:ext cx="419040" cy="639720"/>
                <a:chOff x="4798800" y="3179880"/>
                <a:chExt cx="419040" cy="639720"/>
              </a:xfrm>
            </p:grpSpPr>
            <p:sp>
              <p:nvSpPr>
                <p:cNvPr id="153" name="正方形/長方形 374"/>
                <p:cNvSpPr/>
                <p:nvPr/>
              </p:nvSpPr>
              <p:spPr>
                <a:xfrm>
                  <a:off x="4798800" y="3304080"/>
                  <a:ext cx="223560" cy="391680"/>
                </a:xfrm>
                <a:prstGeom prst="rect">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Meiryo UI"/>
                    <a:ea typeface="Meiryo UI"/>
                  </a:endParaRPr>
                </a:p>
              </p:txBody>
            </p:sp>
            <p:sp>
              <p:nvSpPr>
                <p:cNvPr id="154" name="フローチャート: 手作業 375"/>
                <p:cNvSpPr/>
                <p:nvPr/>
              </p:nvSpPr>
              <p:spPr>
                <a:xfrm rot="5400000">
                  <a:off x="4801320" y="3403080"/>
                  <a:ext cx="639720" cy="193320"/>
                </a:xfrm>
                <a:prstGeom prst="flowChartManualOperation">
                  <a:avLst/>
                </a:prstGeom>
                <a:solidFill>
                  <a:schemeClr val="bg1"/>
                </a:solidFill>
                <a:ln w="19050">
                  <a:solidFill>
                    <a:srgbClr val="3A3838"/>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grpSp>
            <p:nvGrpSpPr>
              <p:cNvPr id="155" name="グループ化 370"/>
              <p:cNvGrpSpPr/>
              <p:nvPr/>
            </p:nvGrpSpPr>
            <p:grpSpPr>
              <a:xfrm>
                <a:off x="4859280" y="3350880"/>
                <a:ext cx="104040" cy="104040"/>
                <a:chOff x="4859280" y="3350880"/>
                <a:chExt cx="104040" cy="104040"/>
              </a:xfrm>
            </p:grpSpPr>
            <p:cxnSp>
              <p:nvCxnSpPr>
                <p:cNvPr id="156" name="直線コネクタ 372"/>
                <p:cNvCxnSpPr/>
                <p:nvPr/>
              </p:nvCxnSpPr>
              <p:spPr>
                <a:xfrm flipH="1">
                  <a:off x="4859280" y="3402000"/>
                  <a:ext cx="104400" cy="1080"/>
                </a:xfrm>
                <a:prstGeom prst="straightConnector1">
                  <a:avLst/>
                </a:prstGeom>
                <a:ln w="19050">
                  <a:solidFill>
                    <a:srgbClr val="3A3838"/>
                  </a:solidFill>
                  <a:round/>
                </a:ln>
              </p:spPr>
            </p:cxnSp>
            <p:cxnSp>
              <p:nvCxnSpPr>
                <p:cNvPr id="157" name="直線コネクタ 373"/>
                <p:cNvCxnSpPr/>
                <p:nvPr/>
              </p:nvCxnSpPr>
              <p:spPr>
                <a:xfrm flipV="1">
                  <a:off x="4910760" y="3350880"/>
                  <a:ext cx="1080" cy="104400"/>
                </a:xfrm>
                <a:prstGeom prst="straightConnector1">
                  <a:avLst/>
                </a:prstGeom>
                <a:ln w="19050">
                  <a:solidFill>
                    <a:srgbClr val="3A3838"/>
                  </a:solidFill>
                  <a:round/>
                </a:ln>
              </p:spPr>
            </p:cxnSp>
          </p:grpSp>
          <p:cxnSp>
            <p:nvCxnSpPr>
              <p:cNvPr id="158" name="直線コネクタ 371"/>
              <p:cNvCxnSpPr/>
              <p:nvPr/>
            </p:nvCxnSpPr>
            <p:spPr>
              <a:xfrm flipH="1">
                <a:off x="4859280" y="3590640"/>
                <a:ext cx="104400" cy="1080"/>
              </a:xfrm>
              <a:prstGeom prst="straightConnector1">
                <a:avLst/>
              </a:prstGeom>
              <a:ln w="19050">
                <a:solidFill>
                  <a:srgbClr val="3A3838"/>
                </a:solidFill>
                <a:round/>
              </a:ln>
            </p:spPr>
          </p:cxnSp>
        </p:grpSp>
        <p:cxnSp>
          <p:nvCxnSpPr>
            <p:cNvPr id="159" name="直線コネクタ 305"/>
            <p:cNvCxnSpPr/>
            <p:nvPr/>
          </p:nvCxnSpPr>
          <p:spPr>
            <a:xfrm flipH="1">
              <a:off x="2882880" y="2471040"/>
              <a:ext cx="1916640" cy="1080"/>
            </a:xfrm>
            <a:prstGeom prst="straightConnector1">
              <a:avLst/>
            </a:prstGeom>
            <a:ln w="19050">
              <a:solidFill>
                <a:srgbClr val="3A3838"/>
              </a:solidFill>
              <a:round/>
            </a:ln>
          </p:spPr>
        </p:cxnSp>
        <p:cxnSp>
          <p:nvCxnSpPr>
            <p:cNvPr id="160" name="直線コネクタ 306"/>
            <p:cNvCxnSpPr/>
            <p:nvPr/>
          </p:nvCxnSpPr>
          <p:spPr>
            <a:xfrm flipV="1">
              <a:off x="3695040" y="3566520"/>
              <a:ext cx="1080" cy="463680"/>
            </a:xfrm>
            <a:prstGeom prst="straightConnector1">
              <a:avLst/>
            </a:prstGeom>
            <a:ln w="19050">
              <a:solidFill>
                <a:srgbClr val="3A3838"/>
              </a:solidFill>
              <a:round/>
              <a:tailEnd type="oval" w="med" len="med"/>
            </a:ln>
          </p:spPr>
        </p:cxnSp>
        <p:grpSp>
          <p:nvGrpSpPr>
            <p:cNvPr id="161" name="グループ化 307"/>
            <p:cNvGrpSpPr/>
            <p:nvPr/>
          </p:nvGrpSpPr>
          <p:grpSpPr>
            <a:xfrm>
              <a:off x="3572640" y="4029120"/>
              <a:ext cx="250200" cy="107280"/>
              <a:chOff x="3572640" y="3864600"/>
              <a:chExt cx="250200" cy="107280"/>
            </a:xfrm>
          </p:grpSpPr>
          <p:cxnSp>
            <p:nvCxnSpPr>
              <p:cNvPr id="162" name="直線コネクタ 366"/>
              <p:cNvCxnSpPr/>
              <p:nvPr/>
            </p:nvCxnSpPr>
            <p:spPr>
              <a:xfrm flipH="1">
                <a:off x="3572640" y="3864600"/>
                <a:ext cx="250560" cy="1080"/>
              </a:xfrm>
              <a:prstGeom prst="straightConnector1">
                <a:avLst/>
              </a:prstGeom>
              <a:ln w="19050">
                <a:solidFill>
                  <a:srgbClr val="3A3838"/>
                </a:solidFill>
                <a:round/>
              </a:ln>
            </p:spPr>
          </p:cxnSp>
          <p:cxnSp>
            <p:nvCxnSpPr>
              <p:cNvPr id="163" name="直線コネクタ 367"/>
              <p:cNvCxnSpPr/>
              <p:nvPr/>
            </p:nvCxnSpPr>
            <p:spPr>
              <a:xfrm flipH="1">
                <a:off x="3620520" y="3917880"/>
                <a:ext cx="149760" cy="1080"/>
              </a:xfrm>
              <a:prstGeom prst="straightConnector1">
                <a:avLst/>
              </a:prstGeom>
              <a:ln w="19050">
                <a:solidFill>
                  <a:srgbClr val="3A3838"/>
                </a:solidFill>
                <a:round/>
              </a:ln>
            </p:spPr>
          </p:cxnSp>
          <p:cxnSp>
            <p:nvCxnSpPr>
              <p:cNvPr id="164" name="直線コネクタ 368"/>
              <p:cNvCxnSpPr/>
              <p:nvPr/>
            </p:nvCxnSpPr>
            <p:spPr>
              <a:xfrm flipH="1">
                <a:off x="3658680" y="3971160"/>
                <a:ext cx="75240" cy="1080"/>
              </a:xfrm>
              <a:prstGeom prst="straightConnector1">
                <a:avLst/>
              </a:prstGeom>
              <a:ln w="19050">
                <a:solidFill>
                  <a:srgbClr val="3A3838"/>
                </a:solidFill>
                <a:round/>
              </a:ln>
            </p:spPr>
          </p:cxnSp>
        </p:grpSp>
        <p:cxnSp>
          <p:nvCxnSpPr>
            <p:cNvPr id="165" name="直線コネクタ 312"/>
            <p:cNvCxnSpPr/>
            <p:nvPr/>
          </p:nvCxnSpPr>
          <p:spPr>
            <a:xfrm flipV="1">
              <a:off x="2882880" y="2476080"/>
              <a:ext cx="1080" cy="1099440"/>
            </a:xfrm>
            <a:prstGeom prst="straightConnector1">
              <a:avLst/>
            </a:prstGeom>
            <a:ln w="19050">
              <a:solidFill>
                <a:srgbClr val="3A3838"/>
              </a:solidFill>
              <a:round/>
            </a:ln>
          </p:spPr>
        </p:cxnSp>
        <p:cxnSp>
          <p:nvCxnSpPr>
            <p:cNvPr id="166" name="直線コネクタ 313"/>
            <p:cNvCxnSpPr/>
            <p:nvPr/>
          </p:nvCxnSpPr>
          <p:spPr>
            <a:xfrm flipH="1">
              <a:off x="2873880" y="3566520"/>
              <a:ext cx="1925640" cy="1080"/>
            </a:xfrm>
            <a:prstGeom prst="straightConnector1">
              <a:avLst/>
            </a:prstGeom>
            <a:ln w="19050">
              <a:solidFill>
                <a:srgbClr val="3A3838"/>
              </a:solidFill>
              <a:round/>
            </a:ln>
          </p:spPr>
        </p:cxnSp>
        <p:sp>
          <p:nvSpPr>
            <p:cNvPr id="167" name="テキスト ボックス 314"/>
            <p:cNvSpPr/>
            <p:nvPr/>
          </p:nvSpPr>
          <p:spPr>
            <a:xfrm>
              <a:off x="2576160" y="1854360"/>
              <a:ext cx="1716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Passive Filters</a:t>
              </a:r>
              <a:endParaRPr lang="en-US" sz="1800" b="0" strike="noStrike" spc="-1">
                <a:solidFill>
                  <a:srgbClr val="000000"/>
                </a:solidFill>
                <a:latin typeface="Arial"/>
              </a:endParaRPr>
            </a:p>
          </p:txBody>
        </p:sp>
        <p:grpSp>
          <p:nvGrpSpPr>
            <p:cNvPr id="168" name="グループ化 315"/>
            <p:cNvGrpSpPr/>
            <p:nvPr/>
          </p:nvGrpSpPr>
          <p:grpSpPr>
            <a:xfrm>
              <a:off x="3069360" y="3474360"/>
              <a:ext cx="308880" cy="194760"/>
              <a:chOff x="3069360" y="3309840"/>
              <a:chExt cx="308880" cy="194760"/>
            </a:xfrm>
          </p:grpSpPr>
          <p:sp>
            <p:nvSpPr>
              <p:cNvPr id="169" name="正方形/長方形 358"/>
              <p:cNvSpPr/>
              <p:nvPr/>
            </p:nvSpPr>
            <p:spPr>
              <a:xfrm rot="5400000">
                <a:off x="3127320" y="3252600"/>
                <a:ext cx="192960" cy="30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nvGrpSpPr>
              <p:cNvPr id="170" name="グループ化 359"/>
              <p:cNvGrpSpPr/>
              <p:nvPr/>
            </p:nvGrpSpPr>
            <p:grpSpPr>
              <a:xfrm>
                <a:off x="3069360" y="3309840"/>
                <a:ext cx="308880" cy="194760"/>
                <a:chOff x="3069360" y="3309840"/>
                <a:chExt cx="308880" cy="194760"/>
              </a:xfrm>
            </p:grpSpPr>
            <p:cxnSp>
              <p:nvCxnSpPr>
                <p:cNvPr id="171" name="直線コネクタ 360"/>
                <p:cNvCxnSpPr/>
                <p:nvPr/>
              </p:nvCxnSpPr>
              <p:spPr>
                <a:xfrm>
                  <a:off x="3344760" y="3309840"/>
                  <a:ext cx="33840" cy="98280"/>
                </a:xfrm>
                <a:prstGeom prst="straightConnector1">
                  <a:avLst/>
                </a:prstGeom>
                <a:ln w="19050">
                  <a:solidFill>
                    <a:srgbClr val="3A3838"/>
                  </a:solidFill>
                  <a:round/>
                </a:ln>
              </p:spPr>
            </p:cxnSp>
            <p:cxnSp>
              <p:nvCxnSpPr>
                <p:cNvPr id="172" name="直線コネクタ 361"/>
                <p:cNvCxnSpPr/>
                <p:nvPr/>
              </p:nvCxnSpPr>
              <p:spPr>
                <a:xfrm flipV="1">
                  <a:off x="3285000" y="3309840"/>
                  <a:ext cx="65880" cy="195120"/>
                </a:xfrm>
                <a:prstGeom prst="straightConnector1">
                  <a:avLst/>
                </a:prstGeom>
                <a:ln w="19050">
                  <a:solidFill>
                    <a:srgbClr val="3A3838"/>
                  </a:solidFill>
                  <a:round/>
                </a:ln>
              </p:spPr>
            </p:cxnSp>
            <p:cxnSp>
              <p:nvCxnSpPr>
                <p:cNvPr id="173" name="直線コネクタ 362"/>
                <p:cNvCxnSpPr/>
                <p:nvPr/>
              </p:nvCxnSpPr>
              <p:spPr>
                <a:xfrm flipV="1">
                  <a:off x="3069360" y="3313080"/>
                  <a:ext cx="33480" cy="98280"/>
                </a:xfrm>
                <a:prstGeom prst="straightConnector1">
                  <a:avLst/>
                </a:prstGeom>
                <a:ln w="19050">
                  <a:solidFill>
                    <a:srgbClr val="3A3838"/>
                  </a:solidFill>
                  <a:round/>
                </a:ln>
              </p:spPr>
            </p:cxnSp>
            <p:cxnSp>
              <p:nvCxnSpPr>
                <p:cNvPr id="174" name="直線コネクタ 363"/>
                <p:cNvCxnSpPr/>
                <p:nvPr/>
              </p:nvCxnSpPr>
              <p:spPr>
                <a:xfrm>
                  <a:off x="3223080" y="3309840"/>
                  <a:ext cx="66240" cy="195120"/>
                </a:xfrm>
                <a:prstGeom prst="straightConnector1">
                  <a:avLst/>
                </a:prstGeom>
                <a:ln w="19050">
                  <a:solidFill>
                    <a:srgbClr val="3A3838"/>
                  </a:solidFill>
                  <a:round/>
                </a:ln>
              </p:spPr>
            </p:cxnSp>
            <p:cxnSp>
              <p:nvCxnSpPr>
                <p:cNvPr id="175" name="直線コネクタ 364"/>
                <p:cNvCxnSpPr/>
                <p:nvPr/>
              </p:nvCxnSpPr>
              <p:spPr>
                <a:xfrm flipV="1">
                  <a:off x="3162960" y="3309840"/>
                  <a:ext cx="65880" cy="195120"/>
                </a:xfrm>
                <a:prstGeom prst="straightConnector1">
                  <a:avLst/>
                </a:prstGeom>
                <a:ln w="19050">
                  <a:solidFill>
                    <a:srgbClr val="3A3838"/>
                  </a:solidFill>
                  <a:round/>
                </a:ln>
              </p:spPr>
            </p:cxnSp>
            <p:cxnSp>
              <p:nvCxnSpPr>
                <p:cNvPr id="176" name="直線コネクタ 365"/>
                <p:cNvCxnSpPr/>
                <p:nvPr/>
              </p:nvCxnSpPr>
              <p:spPr>
                <a:xfrm>
                  <a:off x="3100320" y="3309840"/>
                  <a:ext cx="65880" cy="195120"/>
                </a:xfrm>
                <a:prstGeom prst="straightConnector1">
                  <a:avLst/>
                </a:prstGeom>
                <a:ln w="19050">
                  <a:solidFill>
                    <a:srgbClr val="3A3838"/>
                  </a:solidFill>
                  <a:round/>
                </a:ln>
              </p:spPr>
            </p:cxnSp>
          </p:grpSp>
        </p:grpSp>
        <p:grpSp>
          <p:nvGrpSpPr>
            <p:cNvPr id="177" name="グループ化 316"/>
            <p:cNvGrpSpPr/>
            <p:nvPr/>
          </p:nvGrpSpPr>
          <p:grpSpPr>
            <a:xfrm>
              <a:off x="3995640" y="2368800"/>
              <a:ext cx="308880" cy="195120"/>
              <a:chOff x="3995640" y="2204280"/>
              <a:chExt cx="308880" cy="195120"/>
            </a:xfrm>
          </p:grpSpPr>
          <p:sp>
            <p:nvSpPr>
              <p:cNvPr id="178" name="正方形/長方形 350"/>
              <p:cNvSpPr/>
              <p:nvPr/>
            </p:nvSpPr>
            <p:spPr>
              <a:xfrm rot="5400000">
                <a:off x="4053960" y="2147400"/>
                <a:ext cx="192960" cy="30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nvGrpSpPr>
              <p:cNvPr id="179" name="グループ化 351"/>
              <p:cNvGrpSpPr/>
              <p:nvPr/>
            </p:nvGrpSpPr>
            <p:grpSpPr>
              <a:xfrm>
                <a:off x="3995640" y="2204280"/>
                <a:ext cx="308880" cy="195120"/>
                <a:chOff x="3995640" y="2204280"/>
                <a:chExt cx="308880" cy="195120"/>
              </a:xfrm>
            </p:grpSpPr>
            <p:cxnSp>
              <p:nvCxnSpPr>
                <p:cNvPr id="180" name="直線コネクタ 352"/>
                <p:cNvCxnSpPr/>
                <p:nvPr/>
              </p:nvCxnSpPr>
              <p:spPr>
                <a:xfrm>
                  <a:off x="4271400" y="2204280"/>
                  <a:ext cx="33480" cy="98640"/>
                </a:xfrm>
                <a:prstGeom prst="straightConnector1">
                  <a:avLst/>
                </a:prstGeom>
                <a:ln w="19050">
                  <a:solidFill>
                    <a:srgbClr val="3A3838"/>
                  </a:solidFill>
                  <a:round/>
                </a:ln>
              </p:spPr>
            </p:cxnSp>
            <p:cxnSp>
              <p:nvCxnSpPr>
                <p:cNvPr id="181" name="直線コネクタ 353"/>
                <p:cNvCxnSpPr/>
                <p:nvPr/>
              </p:nvCxnSpPr>
              <p:spPr>
                <a:xfrm flipV="1">
                  <a:off x="4211280" y="2204280"/>
                  <a:ext cx="66240" cy="195480"/>
                </a:xfrm>
                <a:prstGeom prst="straightConnector1">
                  <a:avLst/>
                </a:prstGeom>
                <a:ln w="19050">
                  <a:solidFill>
                    <a:srgbClr val="3A3838"/>
                  </a:solidFill>
                  <a:round/>
                </a:ln>
              </p:spPr>
            </p:cxnSp>
            <p:cxnSp>
              <p:nvCxnSpPr>
                <p:cNvPr id="182" name="直線コネクタ 354"/>
                <p:cNvCxnSpPr/>
                <p:nvPr/>
              </p:nvCxnSpPr>
              <p:spPr>
                <a:xfrm flipV="1">
                  <a:off x="3995640" y="2207520"/>
                  <a:ext cx="33840" cy="98640"/>
                </a:xfrm>
                <a:prstGeom prst="straightConnector1">
                  <a:avLst/>
                </a:prstGeom>
                <a:ln w="19050">
                  <a:solidFill>
                    <a:srgbClr val="3A3838"/>
                  </a:solidFill>
                  <a:round/>
                </a:ln>
              </p:spPr>
            </p:cxnSp>
            <p:cxnSp>
              <p:nvCxnSpPr>
                <p:cNvPr id="183" name="直線コネクタ 355"/>
                <p:cNvCxnSpPr/>
                <p:nvPr/>
              </p:nvCxnSpPr>
              <p:spPr>
                <a:xfrm>
                  <a:off x="4149720" y="2204280"/>
                  <a:ext cx="65880" cy="195480"/>
                </a:xfrm>
                <a:prstGeom prst="straightConnector1">
                  <a:avLst/>
                </a:prstGeom>
                <a:ln w="19050">
                  <a:solidFill>
                    <a:srgbClr val="3A3838"/>
                  </a:solidFill>
                  <a:round/>
                </a:ln>
              </p:spPr>
            </p:cxnSp>
            <p:cxnSp>
              <p:nvCxnSpPr>
                <p:cNvPr id="184" name="直線コネクタ 356"/>
                <p:cNvCxnSpPr/>
                <p:nvPr/>
              </p:nvCxnSpPr>
              <p:spPr>
                <a:xfrm flipV="1">
                  <a:off x="4089240" y="2204280"/>
                  <a:ext cx="65880" cy="195480"/>
                </a:xfrm>
                <a:prstGeom prst="straightConnector1">
                  <a:avLst/>
                </a:prstGeom>
                <a:ln w="19050">
                  <a:solidFill>
                    <a:srgbClr val="3A3838"/>
                  </a:solidFill>
                  <a:round/>
                </a:ln>
              </p:spPr>
            </p:cxnSp>
            <p:cxnSp>
              <p:nvCxnSpPr>
                <p:cNvPr id="185" name="直線コネクタ 357"/>
                <p:cNvCxnSpPr/>
                <p:nvPr/>
              </p:nvCxnSpPr>
              <p:spPr>
                <a:xfrm>
                  <a:off x="4026600" y="2204280"/>
                  <a:ext cx="66240" cy="195480"/>
                </a:xfrm>
                <a:prstGeom prst="straightConnector1">
                  <a:avLst/>
                </a:prstGeom>
                <a:ln w="19050">
                  <a:solidFill>
                    <a:srgbClr val="3A3838"/>
                  </a:solidFill>
                  <a:round/>
                </a:ln>
              </p:spPr>
            </p:cxnSp>
          </p:grpSp>
        </p:grpSp>
        <p:grpSp>
          <p:nvGrpSpPr>
            <p:cNvPr id="186" name="グループ化 317"/>
            <p:cNvGrpSpPr/>
            <p:nvPr/>
          </p:nvGrpSpPr>
          <p:grpSpPr>
            <a:xfrm>
              <a:off x="3597120" y="3747240"/>
              <a:ext cx="205200" cy="97560"/>
              <a:chOff x="3597120" y="3582720"/>
              <a:chExt cx="205200" cy="97560"/>
            </a:xfrm>
          </p:grpSpPr>
          <p:cxnSp>
            <p:nvCxnSpPr>
              <p:cNvPr id="187" name="直線コネクタ 347"/>
              <p:cNvCxnSpPr/>
              <p:nvPr/>
            </p:nvCxnSpPr>
            <p:spPr>
              <a:xfrm flipH="1">
                <a:off x="3597120" y="3679560"/>
                <a:ext cx="205560" cy="1080"/>
              </a:xfrm>
              <a:prstGeom prst="straightConnector1">
                <a:avLst/>
              </a:prstGeom>
              <a:ln w="19050">
                <a:solidFill>
                  <a:srgbClr val="3A3838"/>
                </a:solidFill>
                <a:round/>
              </a:ln>
            </p:spPr>
          </p:cxnSp>
          <p:cxnSp>
            <p:nvCxnSpPr>
              <p:cNvPr id="188" name="直線コネクタ 348"/>
              <p:cNvCxnSpPr/>
              <p:nvPr/>
            </p:nvCxnSpPr>
            <p:spPr>
              <a:xfrm flipH="1">
                <a:off x="3597120" y="3582720"/>
                <a:ext cx="205560" cy="1080"/>
              </a:xfrm>
              <a:prstGeom prst="straightConnector1">
                <a:avLst/>
              </a:prstGeom>
              <a:ln w="19050">
                <a:solidFill>
                  <a:srgbClr val="3A3838"/>
                </a:solidFill>
                <a:round/>
              </a:ln>
            </p:spPr>
          </p:cxnSp>
          <p:sp>
            <p:nvSpPr>
              <p:cNvPr id="189" name="正方形/長方形 349"/>
              <p:cNvSpPr/>
              <p:nvPr/>
            </p:nvSpPr>
            <p:spPr>
              <a:xfrm>
                <a:off x="3597120" y="3602160"/>
                <a:ext cx="203400" cy="57600"/>
              </a:xfrm>
              <a:prstGeom prst="rect">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p:style>
            <p:txBody>
              <a:bodyPr lIns="90000" tIns="13680" rIns="90000" bIns="1368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grpSp>
          <p:nvGrpSpPr>
            <p:cNvPr id="190" name="グループ化 318"/>
            <p:cNvGrpSpPr/>
            <p:nvPr/>
          </p:nvGrpSpPr>
          <p:grpSpPr>
            <a:xfrm>
              <a:off x="4454280" y="2931120"/>
              <a:ext cx="250200" cy="107280"/>
              <a:chOff x="4454280" y="2766600"/>
              <a:chExt cx="250200" cy="107280"/>
            </a:xfrm>
          </p:grpSpPr>
          <p:cxnSp>
            <p:nvCxnSpPr>
              <p:cNvPr id="191" name="直線コネクタ 344"/>
              <p:cNvCxnSpPr/>
              <p:nvPr/>
            </p:nvCxnSpPr>
            <p:spPr>
              <a:xfrm flipH="1">
                <a:off x="4454280" y="2766600"/>
                <a:ext cx="250560" cy="1080"/>
              </a:xfrm>
              <a:prstGeom prst="straightConnector1">
                <a:avLst/>
              </a:prstGeom>
              <a:ln w="19050">
                <a:solidFill>
                  <a:srgbClr val="3A3838"/>
                </a:solidFill>
                <a:round/>
              </a:ln>
            </p:spPr>
          </p:cxnSp>
          <p:cxnSp>
            <p:nvCxnSpPr>
              <p:cNvPr id="192" name="直線コネクタ 345"/>
              <p:cNvCxnSpPr/>
              <p:nvPr/>
            </p:nvCxnSpPr>
            <p:spPr>
              <a:xfrm flipH="1">
                <a:off x="4502160" y="2819880"/>
                <a:ext cx="149760" cy="1080"/>
              </a:xfrm>
              <a:prstGeom prst="straightConnector1">
                <a:avLst/>
              </a:prstGeom>
              <a:ln w="19050">
                <a:solidFill>
                  <a:srgbClr val="3A3838"/>
                </a:solidFill>
                <a:round/>
              </a:ln>
            </p:spPr>
          </p:cxnSp>
          <p:cxnSp>
            <p:nvCxnSpPr>
              <p:cNvPr id="193" name="直線コネクタ 346"/>
              <p:cNvCxnSpPr/>
              <p:nvPr/>
            </p:nvCxnSpPr>
            <p:spPr>
              <a:xfrm flipH="1">
                <a:off x="4540320" y="2873160"/>
                <a:ext cx="75240" cy="1080"/>
              </a:xfrm>
              <a:prstGeom prst="straightConnector1">
                <a:avLst/>
              </a:prstGeom>
              <a:ln w="19050">
                <a:solidFill>
                  <a:srgbClr val="3A3838"/>
                </a:solidFill>
                <a:round/>
              </a:ln>
            </p:spPr>
          </p:cxnSp>
        </p:grpSp>
        <p:cxnSp>
          <p:nvCxnSpPr>
            <p:cNvPr id="194" name="直線コネクタ 319"/>
            <p:cNvCxnSpPr/>
            <p:nvPr/>
          </p:nvCxnSpPr>
          <p:spPr>
            <a:xfrm flipH="1">
              <a:off x="4582440" y="2652120"/>
              <a:ext cx="219600" cy="1080"/>
            </a:xfrm>
            <a:prstGeom prst="straightConnector1">
              <a:avLst/>
            </a:prstGeom>
            <a:ln w="19050">
              <a:solidFill>
                <a:srgbClr val="3A3838"/>
              </a:solidFill>
              <a:round/>
            </a:ln>
          </p:spPr>
        </p:cxnSp>
        <p:cxnSp>
          <p:nvCxnSpPr>
            <p:cNvPr id="195" name="直線コネクタ 320"/>
            <p:cNvCxnSpPr/>
            <p:nvPr/>
          </p:nvCxnSpPr>
          <p:spPr>
            <a:xfrm flipV="1">
              <a:off x="4582440" y="2652120"/>
              <a:ext cx="1080" cy="275400"/>
            </a:xfrm>
            <a:prstGeom prst="straightConnector1">
              <a:avLst/>
            </a:prstGeom>
            <a:ln w="19050">
              <a:solidFill>
                <a:srgbClr val="3A3838"/>
              </a:solidFill>
              <a:round/>
            </a:ln>
          </p:spPr>
        </p:cxnSp>
        <p:grpSp>
          <p:nvGrpSpPr>
            <p:cNvPr id="196" name="グループ化 321"/>
            <p:cNvGrpSpPr/>
            <p:nvPr/>
          </p:nvGrpSpPr>
          <p:grpSpPr>
            <a:xfrm>
              <a:off x="4454280" y="4030560"/>
              <a:ext cx="250200" cy="107640"/>
              <a:chOff x="4454280" y="3866040"/>
              <a:chExt cx="250200" cy="107640"/>
            </a:xfrm>
          </p:grpSpPr>
          <p:cxnSp>
            <p:nvCxnSpPr>
              <p:cNvPr id="197" name="直線コネクタ 341"/>
              <p:cNvCxnSpPr/>
              <p:nvPr/>
            </p:nvCxnSpPr>
            <p:spPr>
              <a:xfrm flipH="1">
                <a:off x="4454280" y="3866040"/>
                <a:ext cx="250560" cy="1080"/>
              </a:xfrm>
              <a:prstGeom prst="straightConnector1">
                <a:avLst/>
              </a:prstGeom>
              <a:ln w="19050">
                <a:solidFill>
                  <a:srgbClr val="3A3838"/>
                </a:solidFill>
                <a:round/>
              </a:ln>
            </p:spPr>
          </p:cxnSp>
          <p:cxnSp>
            <p:nvCxnSpPr>
              <p:cNvPr id="198" name="直線コネクタ 342"/>
              <p:cNvCxnSpPr/>
              <p:nvPr/>
            </p:nvCxnSpPr>
            <p:spPr>
              <a:xfrm flipH="1">
                <a:off x="4502160" y="3919680"/>
                <a:ext cx="149760" cy="1080"/>
              </a:xfrm>
              <a:prstGeom prst="straightConnector1">
                <a:avLst/>
              </a:prstGeom>
              <a:ln w="19050">
                <a:solidFill>
                  <a:srgbClr val="3A3838"/>
                </a:solidFill>
                <a:round/>
              </a:ln>
            </p:spPr>
          </p:cxnSp>
          <p:cxnSp>
            <p:nvCxnSpPr>
              <p:cNvPr id="199" name="直線コネクタ 343"/>
              <p:cNvCxnSpPr/>
              <p:nvPr/>
            </p:nvCxnSpPr>
            <p:spPr>
              <a:xfrm flipH="1">
                <a:off x="4540320" y="3972960"/>
                <a:ext cx="75240" cy="1080"/>
              </a:xfrm>
              <a:prstGeom prst="straightConnector1">
                <a:avLst/>
              </a:prstGeom>
              <a:ln w="19050">
                <a:solidFill>
                  <a:srgbClr val="3A3838"/>
                </a:solidFill>
                <a:round/>
              </a:ln>
            </p:spPr>
          </p:cxnSp>
        </p:grpSp>
        <p:cxnSp>
          <p:nvCxnSpPr>
            <p:cNvPr id="200" name="直線コネクタ 322"/>
            <p:cNvCxnSpPr/>
            <p:nvPr/>
          </p:nvCxnSpPr>
          <p:spPr>
            <a:xfrm flipH="1">
              <a:off x="4582440" y="3751560"/>
              <a:ext cx="219600" cy="1080"/>
            </a:xfrm>
            <a:prstGeom prst="straightConnector1">
              <a:avLst/>
            </a:prstGeom>
            <a:ln w="19050">
              <a:solidFill>
                <a:srgbClr val="3A3838"/>
              </a:solidFill>
              <a:round/>
            </a:ln>
          </p:spPr>
        </p:cxnSp>
        <p:cxnSp>
          <p:nvCxnSpPr>
            <p:cNvPr id="201" name="直線コネクタ 323"/>
            <p:cNvCxnSpPr/>
            <p:nvPr/>
          </p:nvCxnSpPr>
          <p:spPr>
            <a:xfrm flipV="1">
              <a:off x="4582440" y="3751560"/>
              <a:ext cx="1080" cy="275760"/>
            </a:xfrm>
            <a:prstGeom prst="straightConnector1">
              <a:avLst/>
            </a:prstGeom>
            <a:ln w="19050">
              <a:solidFill>
                <a:srgbClr val="3A3838"/>
              </a:solidFill>
              <a:round/>
            </a:ln>
          </p:spPr>
        </p:cxnSp>
        <p:grpSp>
          <p:nvGrpSpPr>
            <p:cNvPr id="202" name="グループ化 324"/>
            <p:cNvGrpSpPr/>
            <p:nvPr/>
          </p:nvGrpSpPr>
          <p:grpSpPr>
            <a:xfrm>
              <a:off x="3651120" y="2363400"/>
              <a:ext cx="97560" cy="205560"/>
              <a:chOff x="3651120" y="2198880"/>
              <a:chExt cx="97560" cy="205560"/>
            </a:xfrm>
          </p:grpSpPr>
          <p:cxnSp>
            <p:nvCxnSpPr>
              <p:cNvPr id="203" name="直線コネクタ 338"/>
              <p:cNvCxnSpPr/>
              <p:nvPr/>
            </p:nvCxnSpPr>
            <p:spPr>
              <a:xfrm flipV="1">
                <a:off x="3651120" y="2198880"/>
                <a:ext cx="1080" cy="205920"/>
              </a:xfrm>
              <a:prstGeom prst="straightConnector1">
                <a:avLst/>
              </a:prstGeom>
              <a:ln w="19050">
                <a:solidFill>
                  <a:srgbClr val="3A3838"/>
                </a:solidFill>
                <a:round/>
              </a:ln>
            </p:spPr>
          </p:cxnSp>
          <p:cxnSp>
            <p:nvCxnSpPr>
              <p:cNvPr id="204" name="直線コネクタ 339"/>
              <p:cNvCxnSpPr/>
              <p:nvPr/>
            </p:nvCxnSpPr>
            <p:spPr>
              <a:xfrm flipV="1">
                <a:off x="3747960" y="2198880"/>
                <a:ext cx="1080" cy="205920"/>
              </a:xfrm>
              <a:prstGeom prst="straightConnector1">
                <a:avLst/>
              </a:prstGeom>
              <a:ln w="19050">
                <a:solidFill>
                  <a:srgbClr val="3A3838"/>
                </a:solidFill>
                <a:round/>
              </a:ln>
            </p:spPr>
          </p:cxnSp>
          <p:sp>
            <p:nvSpPr>
              <p:cNvPr id="205" name="正方形/長方形 340"/>
              <p:cNvSpPr/>
              <p:nvPr/>
            </p:nvSpPr>
            <p:spPr>
              <a:xfrm rot="5400000">
                <a:off x="3597840" y="2271960"/>
                <a:ext cx="203400" cy="57600"/>
              </a:xfrm>
              <a:prstGeom prst="rect">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p:style>
            <p:txBody>
              <a:bodyPr lIns="90000" tIns="13680" rIns="90000" bIns="1368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sp>
          <p:nvSpPr>
            <p:cNvPr id="206" name="テキスト ボックス 325"/>
            <p:cNvSpPr/>
            <p:nvPr/>
          </p:nvSpPr>
          <p:spPr>
            <a:xfrm>
              <a:off x="4496760" y="1859400"/>
              <a:ext cx="9324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dirty="0">
                  <a:solidFill>
                    <a:srgbClr val="3A3838"/>
                  </a:solidFill>
                  <a:latin typeface="游ゴシック Medium"/>
                  <a:ea typeface="游ゴシック Medium"/>
                </a:rPr>
                <a:t>Drivers</a:t>
              </a:r>
              <a:endParaRPr lang="en-US" sz="1800" b="0" strike="noStrike" spc="-1" dirty="0">
                <a:solidFill>
                  <a:srgbClr val="000000"/>
                </a:solidFill>
                <a:latin typeface="Arial"/>
              </a:endParaRPr>
            </a:p>
          </p:txBody>
        </p:sp>
        <p:sp>
          <p:nvSpPr>
            <p:cNvPr id="207" name="テキスト ボックス 326"/>
            <p:cNvSpPr/>
            <p:nvPr/>
          </p:nvSpPr>
          <p:spPr>
            <a:xfrm>
              <a:off x="2336760" y="1315016"/>
              <a:ext cx="12981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Earphones</a:t>
              </a:r>
              <a:endParaRPr lang="en-US" sz="1800" b="0" strike="noStrike" spc="-1">
                <a:solidFill>
                  <a:srgbClr val="000000"/>
                </a:solidFill>
                <a:latin typeface="Arial"/>
              </a:endParaRPr>
            </a:p>
          </p:txBody>
        </p:sp>
        <p:grpSp>
          <p:nvGrpSpPr>
            <p:cNvPr id="208" name="グループ化 327"/>
            <p:cNvGrpSpPr/>
            <p:nvPr/>
          </p:nvGrpSpPr>
          <p:grpSpPr>
            <a:xfrm>
              <a:off x="3984120" y="3474360"/>
              <a:ext cx="308880" cy="194760"/>
              <a:chOff x="3984120" y="3309840"/>
              <a:chExt cx="308880" cy="194760"/>
            </a:xfrm>
          </p:grpSpPr>
          <p:sp>
            <p:nvSpPr>
              <p:cNvPr id="209" name="正方形/長方形 330"/>
              <p:cNvSpPr/>
              <p:nvPr/>
            </p:nvSpPr>
            <p:spPr>
              <a:xfrm rot="5400000">
                <a:off x="4042440" y="3252600"/>
                <a:ext cx="192960" cy="30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游ゴシック Medium"/>
                  <a:ea typeface="游ゴシック Medium"/>
                </a:endParaRPr>
              </a:p>
            </p:txBody>
          </p:sp>
          <p:grpSp>
            <p:nvGrpSpPr>
              <p:cNvPr id="210" name="グループ化 331"/>
              <p:cNvGrpSpPr/>
              <p:nvPr/>
            </p:nvGrpSpPr>
            <p:grpSpPr>
              <a:xfrm>
                <a:off x="3984120" y="3309840"/>
                <a:ext cx="308880" cy="194760"/>
                <a:chOff x="3984120" y="3309840"/>
                <a:chExt cx="308880" cy="194760"/>
              </a:xfrm>
            </p:grpSpPr>
            <p:cxnSp>
              <p:nvCxnSpPr>
                <p:cNvPr id="211" name="直線コネクタ 332"/>
                <p:cNvCxnSpPr/>
                <p:nvPr/>
              </p:nvCxnSpPr>
              <p:spPr>
                <a:xfrm>
                  <a:off x="4259880" y="3309840"/>
                  <a:ext cx="33480" cy="98280"/>
                </a:xfrm>
                <a:prstGeom prst="straightConnector1">
                  <a:avLst/>
                </a:prstGeom>
                <a:ln w="19050">
                  <a:solidFill>
                    <a:srgbClr val="3A3838"/>
                  </a:solidFill>
                  <a:round/>
                </a:ln>
              </p:spPr>
            </p:cxnSp>
            <p:cxnSp>
              <p:nvCxnSpPr>
                <p:cNvPr id="212" name="直線コネクタ 333"/>
                <p:cNvCxnSpPr/>
                <p:nvPr/>
              </p:nvCxnSpPr>
              <p:spPr>
                <a:xfrm flipV="1">
                  <a:off x="4199760" y="3309840"/>
                  <a:ext cx="66240" cy="195120"/>
                </a:xfrm>
                <a:prstGeom prst="straightConnector1">
                  <a:avLst/>
                </a:prstGeom>
                <a:ln w="19050">
                  <a:solidFill>
                    <a:srgbClr val="3A3838"/>
                  </a:solidFill>
                  <a:round/>
                </a:ln>
              </p:spPr>
            </p:cxnSp>
            <p:cxnSp>
              <p:nvCxnSpPr>
                <p:cNvPr id="213" name="直線コネクタ 334"/>
                <p:cNvCxnSpPr/>
                <p:nvPr/>
              </p:nvCxnSpPr>
              <p:spPr>
                <a:xfrm flipV="1">
                  <a:off x="3984120" y="3313080"/>
                  <a:ext cx="33840" cy="98280"/>
                </a:xfrm>
                <a:prstGeom prst="straightConnector1">
                  <a:avLst/>
                </a:prstGeom>
                <a:ln w="19050">
                  <a:solidFill>
                    <a:srgbClr val="3A3838"/>
                  </a:solidFill>
                  <a:round/>
                </a:ln>
              </p:spPr>
            </p:cxnSp>
            <p:cxnSp>
              <p:nvCxnSpPr>
                <p:cNvPr id="214" name="直線コネクタ 335"/>
                <p:cNvCxnSpPr/>
                <p:nvPr/>
              </p:nvCxnSpPr>
              <p:spPr>
                <a:xfrm>
                  <a:off x="4138200" y="3309840"/>
                  <a:ext cx="66240" cy="195120"/>
                </a:xfrm>
                <a:prstGeom prst="straightConnector1">
                  <a:avLst/>
                </a:prstGeom>
                <a:ln w="19050">
                  <a:solidFill>
                    <a:srgbClr val="3A3838"/>
                  </a:solidFill>
                  <a:round/>
                </a:ln>
              </p:spPr>
            </p:cxnSp>
            <p:cxnSp>
              <p:nvCxnSpPr>
                <p:cNvPr id="215" name="直線コネクタ 336"/>
                <p:cNvCxnSpPr/>
                <p:nvPr/>
              </p:nvCxnSpPr>
              <p:spPr>
                <a:xfrm flipV="1">
                  <a:off x="4077720" y="3309840"/>
                  <a:ext cx="66240" cy="195120"/>
                </a:xfrm>
                <a:prstGeom prst="straightConnector1">
                  <a:avLst/>
                </a:prstGeom>
                <a:ln w="19050">
                  <a:solidFill>
                    <a:srgbClr val="3A3838"/>
                  </a:solidFill>
                  <a:round/>
                </a:ln>
              </p:spPr>
            </p:cxnSp>
            <p:cxnSp>
              <p:nvCxnSpPr>
                <p:cNvPr id="216" name="直線コネクタ 337"/>
                <p:cNvCxnSpPr/>
                <p:nvPr/>
              </p:nvCxnSpPr>
              <p:spPr>
                <a:xfrm>
                  <a:off x="4015080" y="3309840"/>
                  <a:ext cx="66240" cy="195120"/>
                </a:xfrm>
                <a:prstGeom prst="straightConnector1">
                  <a:avLst/>
                </a:prstGeom>
                <a:ln w="19050">
                  <a:solidFill>
                    <a:srgbClr val="3A3838"/>
                  </a:solidFill>
                  <a:round/>
                </a:ln>
              </p:spPr>
            </p:cxnSp>
          </p:grpSp>
        </p:grpSp>
        <p:sp>
          <p:nvSpPr>
            <p:cNvPr id="217" name="テキスト ボックス 328"/>
            <p:cNvSpPr/>
            <p:nvPr/>
          </p:nvSpPr>
          <p:spPr>
            <a:xfrm>
              <a:off x="5207400" y="2388600"/>
              <a:ext cx="3495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H</a:t>
              </a:r>
              <a:endParaRPr lang="en-US" sz="1800" b="0" strike="noStrike" spc="-1">
                <a:solidFill>
                  <a:srgbClr val="000000"/>
                </a:solidFill>
                <a:latin typeface="Arial"/>
              </a:endParaRPr>
            </a:p>
          </p:txBody>
        </p:sp>
        <p:sp>
          <p:nvSpPr>
            <p:cNvPr id="218" name="テキスト ボックス 329"/>
            <p:cNvSpPr/>
            <p:nvPr/>
          </p:nvSpPr>
          <p:spPr>
            <a:xfrm>
              <a:off x="5224320" y="3494880"/>
              <a:ext cx="3160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L</a:t>
              </a:r>
              <a:endParaRPr lang="en-US" sz="1800" b="0" strike="noStrike" spc="-1">
                <a:solidFill>
                  <a:srgbClr val="000000"/>
                </a:solidFill>
                <a:latin typeface="Arial"/>
              </a:endParaRPr>
            </a:p>
          </p:txBody>
        </p:sp>
        <p:sp>
          <p:nvSpPr>
            <p:cNvPr id="219" name="テキスト ボックス 383"/>
            <p:cNvSpPr/>
            <p:nvPr/>
          </p:nvSpPr>
          <p:spPr>
            <a:xfrm>
              <a:off x="10943640" y="2299680"/>
              <a:ext cx="3495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H</a:t>
              </a:r>
              <a:endParaRPr lang="en-US" sz="1800" b="0" strike="noStrike" spc="-1">
                <a:solidFill>
                  <a:srgbClr val="000000"/>
                </a:solidFill>
                <a:latin typeface="Arial"/>
              </a:endParaRPr>
            </a:p>
          </p:txBody>
        </p:sp>
        <p:sp>
          <p:nvSpPr>
            <p:cNvPr id="220" name="テキスト ボックス 384"/>
            <p:cNvSpPr/>
            <p:nvPr/>
          </p:nvSpPr>
          <p:spPr>
            <a:xfrm>
              <a:off x="10960560" y="3494880"/>
              <a:ext cx="3160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a:solidFill>
                    <a:srgbClr val="3A3838"/>
                  </a:solidFill>
                  <a:latin typeface="游ゴシック Medium"/>
                  <a:ea typeface="游ゴシック Medium"/>
                </a:rPr>
                <a:t>L</a:t>
              </a:r>
              <a:endParaRPr lang="en-US" sz="1800" b="0" strike="noStrike" spc="-1">
                <a:solidFill>
                  <a:srgbClr val="000000"/>
                </a:solidFill>
                <a:latin typeface="Arial"/>
              </a:endParaRPr>
            </a:p>
          </p:txBody>
        </p:sp>
      </p:grpSp>
      <p:sp>
        <p:nvSpPr>
          <p:cNvPr id="3" name="テキスト ボックス 325">
            <a:extLst>
              <a:ext uri="{FF2B5EF4-FFF2-40B4-BE49-F238E27FC236}">
                <a16:creationId xmlns:a16="http://schemas.microsoft.com/office/drawing/2014/main" id="{28F4A4B3-0CF5-0463-735E-B484E325F8D8}"/>
              </a:ext>
            </a:extLst>
          </p:cNvPr>
          <p:cNvSpPr/>
          <p:nvPr/>
        </p:nvSpPr>
        <p:spPr>
          <a:xfrm>
            <a:off x="10131840" y="1802880"/>
            <a:ext cx="9324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tabLst>
                <a:tab pos="0" algn="l"/>
              </a:tabLst>
            </a:pPr>
            <a:r>
              <a:rPr lang="en-US" sz="1800" b="0" strike="noStrike" spc="-1" dirty="0">
                <a:solidFill>
                  <a:srgbClr val="3A3838"/>
                </a:solidFill>
                <a:latin typeface="游ゴシック Medium"/>
                <a:ea typeface="游ゴシック Medium"/>
              </a:rPr>
              <a:t>Drivers</a:t>
            </a:r>
            <a:endParaRPr lang="en-US" sz="18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theme/theme1.xml><?xml version="1.0" encoding="utf-8"?>
<a:theme xmlns:a="http://schemas.openxmlformats.org/drawingml/2006/main" name="Office テーマ">
  <a:themeElements>
    <a:clrScheme name="ユーザー定義 1">
      <a:dk1>
        <a:srgbClr val="3A383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游ゴシック Medium"/>
        <a:ea typeface="游ゴシック Medium"/>
        <a:cs typeface=""/>
      </a:majorFont>
      <a:minorFont>
        <a:latin typeface="游ゴシック Medium"/>
        <a:ea typeface="游ゴシック Medium"/>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ユーザー定義 1">
      <a:dk1>
        <a:srgbClr val="3A383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游ゴシック Medium"/>
        <a:ea typeface="游ゴシック Medium"/>
        <a:cs typeface=""/>
      </a:majorFont>
      <a:minorFont>
        <a:latin typeface="游ゴシック Medium"/>
        <a:ea typeface="游ゴシック Medium"/>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195798</TotalTime>
  <Words>7587</Words>
  <Application>Microsoft Office PowerPoint</Application>
  <PresentationFormat>ワイド画面</PresentationFormat>
  <Paragraphs>642</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20</vt:i4>
      </vt:variant>
    </vt:vector>
  </HeadingPairs>
  <TitlesOfParts>
    <vt:vector size="28" baseType="lpstr">
      <vt:lpstr>Meiryo UI</vt:lpstr>
      <vt:lpstr>游ゴシック Medium</vt:lpstr>
      <vt:lpstr>Arial</vt:lpstr>
      <vt:lpstr>Symbol</vt:lpstr>
      <vt:lpstr>Times New Roman</vt:lpstr>
      <vt:lpstr>Wingdings</vt:lpstr>
      <vt:lpstr>Office テーマ</vt:lpstr>
      <vt:lpstr>Office テーマ</vt:lpstr>
      <vt:lpstr>Brise Audio  New Product Release - FUGAKU</vt:lpstr>
      <vt:lpstr>About Brise Audio</vt:lpstr>
      <vt:lpstr>About Brise Audio</vt:lpstr>
      <vt:lpstr>About Brise Audio</vt:lpstr>
      <vt:lpstr>About Brise Audio</vt:lpstr>
      <vt:lpstr>Summary of FUGAKU</vt:lpstr>
      <vt:lpstr>Features of FUGAKU</vt:lpstr>
      <vt:lpstr>Features of FUGAKU</vt:lpstr>
      <vt:lpstr>Features of FUGAKU</vt:lpstr>
      <vt:lpstr>Features of Earphones</vt:lpstr>
      <vt:lpstr>Features of Earphones</vt:lpstr>
      <vt:lpstr>Features of Earphones</vt:lpstr>
      <vt:lpstr>Features of Dedicated Portable Amplifier</vt:lpstr>
      <vt:lpstr>Features of Dedicated Portable Amplifier</vt:lpstr>
      <vt:lpstr>Features of Dedicated Portable Amplifier</vt:lpstr>
      <vt:lpstr>Features of Dedicated Portable Amplifier</vt:lpstr>
      <vt:lpstr>Features of Dedicated Portable Amplifier</vt:lpstr>
      <vt:lpstr>Features of Dedicated Portable Amplifier</vt:lpstr>
      <vt:lpstr>Features of Dedicated Cable</vt:lpstr>
      <vt:lpstr>Epilogue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黒川　亮一</dc:creator>
  <dc:description/>
  <cp:lastModifiedBy>zse2184</cp:lastModifiedBy>
  <cp:revision>8993</cp:revision>
  <cp:lastPrinted>2024-04-24T13:32:07Z</cp:lastPrinted>
  <dcterms:created xsi:type="dcterms:W3CDTF">2019-01-10T14:02:38Z</dcterms:created>
  <dcterms:modified xsi:type="dcterms:W3CDTF">2024-06-07T06:43:24Z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vt:i4>
  </property>
  <property fmtid="{D5CDD505-2E9C-101B-9397-08002B2CF9AE}" pid="3" name="Notes">
    <vt:i4>21</vt:i4>
  </property>
  <property fmtid="{D5CDD505-2E9C-101B-9397-08002B2CF9AE}" pid="4" name="PresentationFormat">
    <vt:lpwstr>ワイド画面</vt:lpwstr>
  </property>
  <property fmtid="{D5CDD505-2E9C-101B-9397-08002B2CF9AE}" pid="5" name="Slides">
    <vt:i4>22</vt:i4>
  </property>
</Properties>
</file>