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1" r:id="rId1"/>
  </p:sldMasterIdLst>
  <p:sldIdLst>
    <p:sldId id="257" r:id="rId2"/>
    <p:sldId id="258" r:id="rId3"/>
  </p:sldIdLst>
  <p:sldSz cx="15119350" cy="10691813"/>
  <p:notesSz cx="6735763" cy="9866313"/>
  <p:defaultTextStyle>
    <a:defPPr>
      <a:defRPr lang="en-US"/>
    </a:defPPr>
    <a:lvl1pPr marL="0" algn="l" defTabSz="640217" rtl="0" eaLnBrk="1" latinLnBrk="0" hangingPunct="1">
      <a:defRPr sz="2521" kern="1200">
        <a:solidFill>
          <a:schemeClr val="tx1"/>
        </a:solidFill>
        <a:latin typeface="+mn-lt"/>
        <a:ea typeface="+mn-ea"/>
        <a:cs typeface="+mn-cs"/>
      </a:defRPr>
    </a:lvl1pPr>
    <a:lvl2pPr marL="640217" algn="l" defTabSz="640217" rtl="0" eaLnBrk="1" latinLnBrk="0" hangingPunct="1">
      <a:defRPr sz="2521" kern="1200">
        <a:solidFill>
          <a:schemeClr val="tx1"/>
        </a:solidFill>
        <a:latin typeface="+mn-lt"/>
        <a:ea typeface="+mn-ea"/>
        <a:cs typeface="+mn-cs"/>
      </a:defRPr>
    </a:lvl2pPr>
    <a:lvl3pPr marL="1280434" algn="l" defTabSz="640217" rtl="0" eaLnBrk="1" latinLnBrk="0" hangingPunct="1">
      <a:defRPr sz="2521" kern="1200">
        <a:solidFill>
          <a:schemeClr val="tx1"/>
        </a:solidFill>
        <a:latin typeface="+mn-lt"/>
        <a:ea typeface="+mn-ea"/>
        <a:cs typeface="+mn-cs"/>
      </a:defRPr>
    </a:lvl3pPr>
    <a:lvl4pPr marL="1920651" algn="l" defTabSz="640217" rtl="0" eaLnBrk="1" latinLnBrk="0" hangingPunct="1">
      <a:defRPr sz="2521" kern="1200">
        <a:solidFill>
          <a:schemeClr val="tx1"/>
        </a:solidFill>
        <a:latin typeface="+mn-lt"/>
        <a:ea typeface="+mn-ea"/>
        <a:cs typeface="+mn-cs"/>
      </a:defRPr>
    </a:lvl4pPr>
    <a:lvl5pPr marL="2560869" algn="l" defTabSz="640217" rtl="0" eaLnBrk="1" latinLnBrk="0" hangingPunct="1">
      <a:defRPr sz="2521" kern="1200">
        <a:solidFill>
          <a:schemeClr val="tx1"/>
        </a:solidFill>
        <a:latin typeface="+mn-lt"/>
        <a:ea typeface="+mn-ea"/>
        <a:cs typeface="+mn-cs"/>
      </a:defRPr>
    </a:lvl5pPr>
    <a:lvl6pPr marL="3201086" algn="l" defTabSz="640217" rtl="0" eaLnBrk="1" latinLnBrk="0" hangingPunct="1">
      <a:defRPr sz="2521" kern="1200">
        <a:solidFill>
          <a:schemeClr val="tx1"/>
        </a:solidFill>
        <a:latin typeface="+mn-lt"/>
        <a:ea typeface="+mn-ea"/>
        <a:cs typeface="+mn-cs"/>
      </a:defRPr>
    </a:lvl6pPr>
    <a:lvl7pPr marL="3841303" algn="l" defTabSz="640217" rtl="0" eaLnBrk="1" latinLnBrk="0" hangingPunct="1">
      <a:defRPr sz="2521" kern="1200">
        <a:solidFill>
          <a:schemeClr val="tx1"/>
        </a:solidFill>
        <a:latin typeface="+mn-lt"/>
        <a:ea typeface="+mn-ea"/>
        <a:cs typeface="+mn-cs"/>
      </a:defRPr>
    </a:lvl7pPr>
    <a:lvl8pPr marL="4481520" algn="l" defTabSz="640217" rtl="0" eaLnBrk="1" latinLnBrk="0" hangingPunct="1">
      <a:defRPr sz="2521" kern="1200">
        <a:solidFill>
          <a:schemeClr val="tx1"/>
        </a:solidFill>
        <a:latin typeface="+mn-lt"/>
        <a:ea typeface="+mn-ea"/>
        <a:cs typeface="+mn-cs"/>
      </a:defRPr>
    </a:lvl8pPr>
    <a:lvl9pPr marL="5121737" algn="l" defTabSz="640217" rtl="0" eaLnBrk="1" latinLnBrk="0" hangingPunct="1">
      <a:defRPr sz="25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7BA1ED"/>
    <a:srgbClr val="9999FF"/>
    <a:srgbClr val="DBE8FF"/>
    <a:srgbClr val="FF99FF"/>
    <a:srgbClr val="6699FF"/>
    <a:srgbClr val="6666FF"/>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4C041-588B-40B1-B3F6-F87333B12961}" v="7" dt="2021-02-01T14:07:52.21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3" autoAdjust="0"/>
    <p:restoredTop sz="96327" autoAdjust="0"/>
  </p:normalViewPr>
  <p:slideViewPr>
    <p:cSldViewPr snapToGrid="0" showGuides="1">
      <p:cViewPr>
        <p:scale>
          <a:sx n="170" d="100"/>
          <a:sy n="170" d="100"/>
        </p:scale>
        <p:origin x="-2824" y="-3456"/>
      </p:cViewPr>
      <p:guideLst>
        <p:guide orient="horz" pos="3367"/>
        <p:guide pos="4762"/>
      </p:guideLst>
    </p:cSldViewPr>
  </p:slideViewPr>
  <p:notesTextViewPr>
    <p:cViewPr>
      <p:scale>
        <a:sx n="1" d="1"/>
        <a:sy n="1" d="1"/>
      </p:scale>
      <p:origin x="0" y="0"/>
    </p:cViewPr>
  </p:notesTextViewPr>
  <p:gridSpacing cx="46800" cy="468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5434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4465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 userDrawn="1">
          <p15:clr>
            <a:srgbClr val="F26B43"/>
          </p15:clr>
        </p15:guide>
        <p15:guide id="2" pos="68" userDrawn="1">
          <p15:clr>
            <a:srgbClr val="F26B43"/>
          </p15:clr>
        </p15:guide>
        <p15:guide id="3" pos="9455" userDrawn="1">
          <p15:clr>
            <a:srgbClr val="F26B43"/>
          </p15:clr>
        </p15:guide>
        <p15:guide id="4" orient="horz" pos="6666" userDrawn="1">
          <p15:clr>
            <a:srgbClr val="F26B43"/>
          </p15:clr>
        </p15:guide>
        <p15:guide id="5" pos="47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emf"/><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emf"/><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6E830F3-515C-4F3A-95FE-D4828A7F90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57518" y="3118344"/>
            <a:ext cx="7545389" cy="5334356"/>
          </a:xfrm>
          <a:prstGeom prst="rect">
            <a:avLst/>
          </a:prstGeom>
        </p:spPr>
      </p:pic>
      <p:pic>
        <p:nvPicPr>
          <p:cNvPr id="6" name="図 5">
            <a:extLst>
              <a:ext uri="{FF2B5EF4-FFF2-40B4-BE49-F238E27FC236}">
                <a16:creationId xmlns:a16="http://schemas.microsoft.com/office/drawing/2014/main" id="{73A9040C-FF40-4D68-A3F6-53EC1F492A7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126060" y="3822781"/>
            <a:ext cx="4239766" cy="4151284"/>
          </a:xfrm>
          <a:prstGeom prst="rect">
            <a:avLst/>
          </a:prstGeom>
        </p:spPr>
      </p:pic>
      <p:pic>
        <p:nvPicPr>
          <p:cNvPr id="2" name="図 3">
            <a:extLst>
              <a:ext uri="{FF2B5EF4-FFF2-40B4-BE49-F238E27FC236}">
                <a16:creationId xmlns:a16="http://schemas.microsoft.com/office/drawing/2014/main" id="{40650E9F-85BA-4FAC-8A05-6661611416B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397451" y="9576648"/>
            <a:ext cx="345598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3">
            <a:extLst>
              <a:ext uri="{FF2B5EF4-FFF2-40B4-BE49-F238E27FC236}">
                <a16:creationId xmlns:a16="http://schemas.microsoft.com/office/drawing/2014/main" id="{7BB52A36-2ECD-49CB-9606-82FAD3C49BF1}"/>
              </a:ext>
            </a:extLst>
          </p:cNvPr>
          <p:cNvSpPr txBox="1">
            <a:spLocks noChangeArrowheads="1"/>
          </p:cNvSpPr>
          <p:nvPr/>
        </p:nvSpPr>
        <p:spPr bwMode="auto">
          <a:xfrm>
            <a:off x="7935113" y="986686"/>
            <a:ext cx="58534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en-US" altLang="ja-JP" sz="2800" b="1" dirty="0">
                <a:solidFill>
                  <a:schemeClr val="tx1">
                    <a:lumMod val="75000"/>
                    <a:lumOff val="2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Coulometric</a:t>
            </a:r>
            <a:r>
              <a:rPr lang="ja-JP" altLang="en-US" sz="2800" b="1" dirty="0">
                <a:solidFill>
                  <a:schemeClr val="tx1">
                    <a:lumMod val="75000"/>
                    <a:lumOff val="2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800" b="1" dirty="0">
                <a:solidFill>
                  <a:schemeClr val="tx1">
                    <a:lumMod val="75000"/>
                    <a:lumOff val="25000"/>
                  </a:schemeClr>
                </a:solidFill>
                <a:latin typeface="Arial Unicode MS" panose="020B0604020202020204" pitchFamily="50" charset="-128"/>
                <a:ea typeface="Arial Unicode MS" panose="020B0604020202020204" pitchFamily="50" charset="-128"/>
                <a:cs typeface="Arial Unicode MS" panose="020B0604020202020204" pitchFamily="50" charset="-128"/>
              </a:rPr>
              <a:t>Karl Fischer Titrator</a:t>
            </a:r>
            <a:endParaRPr lang="ja-JP" altLang="en-US" sz="2800" b="1" dirty="0">
              <a:solidFill>
                <a:schemeClr val="tx1">
                  <a:lumMod val="75000"/>
                  <a:lumOff val="25000"/>
                </a:schemeClr>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テキスト ボックス 4">
            <a:extLst>
              <a:ext uri="{FF2B5EF4-FFF2-40B4-BE49-F238E27FC236}">
                <a16:creationId xmlns:a16="http://schemas.microsoft.com/office/drawing/2014/main" id="{9E78E0C9-BC01-4482-ACC7-822A88920AE2}"/>
              </a:ext>
            </a:extLst>
          </p:cNvPr>
          <p:cNvSpPr txBox="1">
            <a:spLocks noChangeArrowheads="1"/>
          </p:cNvSpPr>
          <p:nvPr/>
        </p:nvSpPr>
        <p:spPr bwMode="auto">
          <a:xfrm>
            <a:off x="7966863" y="1807423"/>
            <a:ext cx="332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3200" b="1" dirty="0">
                <a:solidFill>
                  <a:schemeClr val="accent2"/>
                </a:solidFill>
                <a:latin typeface="Arial Unicode MS" panose="020B0604020202020204" pitchFamily="50" charset="-128"/>
                <a:ea typeface="Arial Unicode MS" panose="020B0604020202020204" pitchFamily="50" charset="-128"/>
                <a:cs typeface="Arial Unicode MS" panose="020B0604020202020204" pitchFamily="50" charset="-128"/>
              </a:rPr>
              <a:t>MOICO-A19</a:t>
            </a:r>
            <a:endParaRPr lang="ja-JP" altLang="en-US" sz="3200" b="1" dirty="0">
              <a:solidFill>
                <a:schemeClr val="accent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テキスト ボックス 17">
            <a:extLst>
              <a:ext uri="{FF2B5EF4-FFF2-40B4-BE49-F238E27FC236}">
                <a16:creationId xmlns:a16="http://schemas.microsoft.com/office/drawing/2014/main" id="{D4ECFFCC-0167-4DE0-B707-ADC5F7DC06D8}"/>
              </a:ext>
            </a:extLst>
          </p:cNvPr>
          <p:cNvSpPr txBox="1">
            <a:spLocks noChangeArrowheads="1"/>
          </p:cNvSpPr>
          <p:nvPr/>
        </p:nvSpPr>
        <p:spPr bwMode="auto">
          <a:xfrm>
            <a:off x="5247310" y="9349997"/>
            <a:ext cx="2017255" cy="10930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rPr>
              <a:t>Distributed by:</a:t>
            </a:r>
          </a:p>
          <a:p>
            <a:pPr algn="ctr"/>
            <a:r>
              <a:rPr lang="en-US" altLang="ja-JP" sz="1000" b="1" i="1" dirty="0">
                <a:latin typeface="Arial Unicode MS" panose="020B0604020202020204" pitchFamily="50" charset="-128"/>
                <a:ea typeface="Arial Unicode MS" panose="020B0604020202020204" pitchFamily="50" charset="-128"/>
                <a:cs typeface="Arial Unicode MS" panose="020B0604020202020204" pitchFamily="50" charset="-128"/>
              </a:rPr>
              <a:t>JM Science Inc.,</a:t>
            </a:r>
          </a:p>
          <a:p>
            <a:pPr algn="ctr"/>
            <a:r>
              <a:rPr lang="en-US" altLang="ja-JP" sz="1000" b="1" i="1" dirty="0">
                <a:latin typeface="Arial Unicode MS" panose="020B0604020202020204" pitchFamily="50" charset="-128"/>
                <a:ea typeface="Arial Unicode MS" panose="020B0604020202020204" pitchFamily="50" charset="-128"/>
                <a:cs typeface="Arial Unicode MS" panose="020B0604020202020204" pitchFamily="50" charset="-128"/>
              </a:rPr>
              <a:t>2408 Bedell Rd/PO Box 250</a:t>
            </a:r>
          </a:p>
          <a:p>
            <a:pPr algn="ctr"/>
            <a:r>
              <a:rPr lang="en-US" altLang="ja-JP" sz="1000" b="1" i="1" dirty="0">
                <a:latin typeface="Arial Unicode MS" panose="020B0604020202020204" pitchFamily="50" charset="-128"/>
                <a:ea typeface="Arial Unicode MS" panose="020B0604020202020204" pitchFamily="50" charset="-128"/>
                <a:cs typeface="Arial Unicode MS" panose="020B0604020202020204" pitchFamily="50" charset="-128"/>
              </a:rPr>
              <a:t>Grand Island, NY 14072</a:t>
            </a:r>
          </a:p>
          <a:p>
            <a:pPr algn="ctr"/>
            <a:r>
              <a:rPr lang="en-US" altLang="ja-JP" sz="1000" b="1" i="1" dirty="0">
                <a:latin typeface="Arial Unicode MS" panose="020B0604020202020204" pitchFamily="50" charset="-128"/>
                <a:ea typeface="Arial Unicode MS" panose="020B0604020202020204" pitchFamily="50" charset="-128"/>
                <a:cs typeface="Arial Unicode MS" panose="020B0604020202020204" pitchFamily="50" charset="-128"/>
              </a:rPr>
              <a:t>www.jmscience.com</a:t>
            </a:r>
            <a:endParaRPr lang="ja-JP" altLang="en-US" sz="1000" b="1" i="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17" name="表 26">
            <a:extLst>
              <a:ext uri="{FF2B5EF4-FFF2-40B4-BE49-F238E27FC236}">
                <a16:creationId xmlns:a16="http://schemas.microsoft.com/office/drawing/2014/main" id="{9059769D-BC6A-4BC8-8521-9A594A04D62A}"/>
              </a:ext>
            </a:extLst>
          </p:cNvPr>
          <p:cNvGraphicFramePr>
            <a:graphicFrameLocks noGrp="1"/>
          </p:cNvGraphicFramePr>
          <p:nvPr>
            <p:extLst>
              <p:ext uri="{D42A27DB-BD31-4B8C-83A1-F6EECF244321}">
                <p14:modId xmlns:p14="http://schemas.microsoft.com/office/powerpoint/2010/main" val="2449971282"/>
              </p:ext>
            </p:extLst>
          </p:nvPr>
        </p:nvGraphicFramePr>
        <p:xfrm>
          <a:off x="600175" y="969118"/>
          <a:ext cx="6524525" cy="4687587"/>
        </p:xfrm>
        <a:graphic>
          <a:graphicData uri="http://schemas.openxmlformats.org/drawingml/2006/table">
            <a:tbl>
              <a:tblPr firstRow="1" bandRow="1">
                <a:tableStyleId>{5C22544A-7EE6-4342-B048-85BDC9FD1C3A}</a:tableStyleId>
              </a:tblPr>
              <a:tblGrid>
                <a:gridCol w="1573530">
                  <a:extLst>
                    <a:ext uri="{9D8B030D-6E8A-4147-A177-3AD203B41FA5}">
                      <a16:colId xmlns:a16="http://schemas.microsoft.com/office/drawing/2014/main" val="20000"/>
                    </a:ext>
                  </a:extLst>
                </a:gridCol>
                <a:gridCol w="4950995">
                  <a:extLst>
                    <a:ext uri="{9D8B030D-6E8A-4147-A177-3AD203B41FA5}">
                      <a16:colId xmlns:a16="http://schemas.microsoft.com/office/drawing/2014/main" val="20001"/>
                    </a:ext>
                  </a:extLst>
                </a:gridCol>
              </a:tblGrid>
              <a:tr h="227968">
                <a:tc>
                  <a:txBody>
                    <a:bodyPr/>
                    <a:lstStyle/>
                    <a:p>
                      <a:r>
                        <a:rPr kumimoji="1" lang="en-US" altLang="ja-JP" sz="8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Item</a:t>
                      </a:r>
                      <a:endParaRPr kumimoji="1" lang="ja-JP" altLang="en-US" sz="8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1447" marR="91447" marT="45715" marB="4571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782083" rtl="0" eaLnBrk="1" fontAlgn="auto" latinLnBrk="0" hangingPunct="1">
                        <a:lnSpc>
                          <a:spcPct val="100000"/>
                        </a:lnSpc>
                        <a:spcBef>
                          <a:spcPts val="0"/>
                        </a:spcBef>
                        <a:spcAft>
                          <a:spcPts val="0"/>
                        </a:spcAft>
                        <a:buClrTx/>
                        <a:buSzTx/>
                        <a:buFontTx/>
                        <a:buNone/>
                        <a:tabLst/>
                        <a:defRPr/>
                      </a:pPr>
                      <a:r>
                        <a:rPr kumimoji="1" lang="en-US" altLang="ja-JP" sz="800" b="1" i="0" u="none" strike="noStrike" cap="none" normalizeH="0" baseline="0" dirty="0">
                          <a:ln>
                            <a:noFill/>
                          </a:ln>
                          <a:solidFill>
                            <a:schemeClr val="bg1"/>
                          </a:solidFill>
                          <a:effectLst/>
                          <a:latin typeface="Arial Unicode MS" panose="020B0604020202020204" pitchFamily="50" charset="-128"/>
                          <a:ea typeface="Arial Unicode MS" panose="020B0604020202020204" pitchFamily="50" charset="-128"/>
                          <a:cs typeface="Arial Unicode MS" panose="020B0604020202020204" pitchFamily="50" charset="-128"/>
                        </a:rPr>
                        <a:t>Description</a:t>
                      </a:r>
                      <a:endParaRPr kumimoji="1" lang="ja-JP" altLang="ja-JP" sz="800" b="1" i="0" u="none" strike="noStrike" cap="none" normalizeH="0" baseline="0" dirty="0">
                        <a:ln>
                          <a:noFill/>
                        </a:ln>
                        <a:solidFill>
                          <a:schemeClr val="bg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1447" marR="91447" marT="45715" marB="4571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22758">
                <a:tc>
                  <a:txBody>
                    <a:bodyPr/>
                    <a:lstStyle/>
                    <a:p>
                      <a:pPr algn="just">
                        <a:spcAft>
                          <a:spcPts val="0"/>
                        </a:spcAft>
                      </a:pPr>
                      <a:r>
                        <a:rPr lang="en-US" altLang="zh-TW"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Measurement method</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Karl Fischer </a:t>
                      </a:r>
                      <a:r>
                        <a:rPr lang="en-US" altLang="ja-JP" sz="600" kern="100" dirty="0" err="1">
                          <a:effectLst/>
                          <a:latin typeface="Arial Unicode MS" panose="020B0604020202020204" pitchFamily="50" charset="-128"/>
                          <a:ea typeface="Arial Unicode MS" panose="020B0604020202020204" pitchFamily="50" charset="-128"/>
                          <a:cs typeface="Arial Unicode MS" panose="020B0604020202020204" pitchFamily="50" charset="-128"/>
                        </a:rPr>
                        <a:t>coulometric</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titration method</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Titration control system</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Constant-current electrolysis, and non-constant</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electrolysis at around end points only.</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2758">
                <a:tc>
                  <a:txBody>
                    <a:bodyPr/>
                    <a:lstStyle/>
                    <a:p>
                      <a:pPr algn="just">
                        <a:spcAft>
                          <a:spcPts val="0"/>
                        </a:spcAft>
                      </a:pPr>
                      <a:r>
                        <a:rPr kumimoji="1" lang="en-US" altLang="ja-JP" sz="600" b="0" i="0" u="none" strike="noStrike" kern="0" cap="none" spc="0" normalizeH="0" baseline="0" noProof="0" dirty="0">
                          <a:ln>
                            <a:noFill/>
                          </a:ln>
                          <a:solidFill>
                            <a:prstClr val="black"/>
                          </a:solidFill>
                          <a:effectLst/>
                          <a:uLnTx/>
                          <a:uFillTx/>
                          <a:latin typeface="Arial Unicode MS" panose="020B0604020202020204" pitchFamily="50" charset="-128"/>
                          <a:ea typeface="Arial Unicode MS" panose="020B0604020202020204" pitchFamily="50" charset="-128"/>
                          <a:cs typeface="Arial Unicode MS" panose="020B0604020202020204" pitchFamily="50" charset="-128"/>
                        </a:rPr>
                        <a:t>End point detection modes</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zh-TW"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Alternating current polarization potential difference detection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Measurement</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range</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l-GR"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5μ</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300mgH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Display</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resolution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l-GR"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0.1μ</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g</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Background compensation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Automatic compensation (Can be set with</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or without compensation.)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Measurement accuracy</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Within CV 0.3%</a:t>
                      </a:r>
                      <a:r>
                        <a:rPr lang="ja-JP" altLang="en-US"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When measuring approx. 1g of 1mgH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O/mL water-methanol for 10 times)</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68274">
                <a:tc>
                  <a:txBody>
                    <a:bodyPr/>
                    <a:lstStyle/>
                    <a:p>
                      <a:pPr algn="just">
                        <a:spcAft>
                          <a:spcPts val="0"/>
                        </a:spcAft>
                      </a:pPr>
                      <a:r>
                        <a:rPr lang="en-US" altLang="zh-TW"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Duration of measurement </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FAST</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1.8mgH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O/min (30</a:t>
                      </a:r>
                      <a:r>
                        <a:rPr lang="el-GR"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μ</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O/sec)</a:t>
                      </a: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MEDIUM</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1.2mgH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O/min (20</a:t>
                      </a:r>
                      <a:r>
                        <a:rPr lang="el-GR"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μ</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O/sec)</a:t>
                      </a: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SLOW</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0.6mgH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O/min (10</a:t>
                      </a:r>
                      <a:r>
                        <a:rPr lang="el-GR"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μ</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O/sec)</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531760"/>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Titration cell</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Double chamber electrolysis cell</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150mL (Minimum </a:t>
                      </a:r>
                      <a:r>
                        <a:rPr lang="en-US" altLang="ja-JP" sz="600" kern="100" dirty="0" err="1">
                          <a:effectLst/>
                          <a:latin typeface="Arial Unicode MS" panose="020B0604020202020204" pitchFamily="50" charset="-128"/>
                          <a:ea typeface="Arial Unicode MS" panose="020B0604020202020204" pitchFamily="50" charset="-128"/>
                          <a:cs typeface="Arial Unicode MS" panose="020B0604020202020204" pitchFamily="50" charset="-128"/>
                        </a:rPr>
                        <a:t>anolyte</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volume: Approx. 100mL)</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928330"/>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Electrolytic diaphragm</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Ion exchange membrane</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8086522"/>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Display</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8.4" color LCD touch panel</a:t>
                      </a:r>
                      <a:endParaRPr lang="ja-JP"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5073700"/>
                  </a:ext>
                </a:extLst>
              </a:tr>
              <a:tr h="122758">
                <a:tc>
                  <a:txBody>
                    <a:bodyPr/>
                    <a:lstStyle/>
                    <a:p>
                      <a:pPr algn="just">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Settings input method</a:t>
                      </a:r>
                      <a:endParaRPr lang="ja-JP"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Key touch input (English guide displayed)</a:t>
                      </a:r>
                      <a:endParaRPr lang="ja-JP"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8962383"/>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Display unit</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l-GR"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μ</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gH</a:t>
                      </a:r>
                      <a:r>
                        <a:rPr lang="en-US" altLang="ja-JP" sz="600" kern="100" baseline="-25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O</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ppm</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807876"/>
                  </a:ext>
                </a:extLst>
              </a:tr>
              <a:tr h="122758">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Calculation function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tabLst>
                          <a:tab pos="777240" algn="l"/>
                        </a:tabLst>
                      </a:pPr>
                      <a:r>
                        <a:rPr lang="en-US" altLang="zh-TW"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Concentration calculation, re-calculation, statistic calculation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0440034"/>
                  </a:ext>
                </a:extLst>
              </a:tr>
              <a:tr h="245516">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File function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Measurement condition</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files (measurement condition files appropriate for the sample):</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51</a:t>
                      </a: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Sample files (reservation setting files for sample volumes): </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99</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5489323"/>
                  </a:ext>
                </a:extLst>
              </a:tr>
              <a:tr h="245516">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Number of data storage</a:t>
                      </a: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(per titration station)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tabLst>
                          <a:tab pos="165735" algn="l"/>
                        </a:tabLst>
                      </a:pPr>
                      <a:r>
                        <a:rPr lang="en-US" altLang="ja-JP" sz="600" dirty="0">
                          <a:effectLst/>
                          <a:latin typeface="Arial Unicode MS" panose="020B0604020202020204" pitchFamily="50" charset="-128"/>
                          <a:ea typeface="Arial Unicode MS" panose="020B0604020202020204" pitchFamily="50" charset="-128"/>
                          <a:cs typeface="Arial Unicode MS" panose="020B0604020202020204" pitchFamily="50" charset="-128"/>
                        </a:rPr>
                        <a:t>Built-in memory: 100 data per channel*1</a:t>
                      </a:r>
                      <a:endParaRPr lang="ja-JP" altLang="ja-JP" sz="6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USB memory (256MB or larger): Maximum capacity of about 9,900 results</a:t>
                      </a:r>
                      <a:endParaRPr lang="ja-JP"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4051585"/>
                  </a:ext>
                </a:extLst>
              </a:tr>
              <a:tr h="776879">
                <a:tc>
                  <a:txBody>
                    <a:bodyPr/>
                    <a:lstStyle/>
                    <a:p>
                      <a:pPr algn="just">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GLP-compliant functions</a:t>
                      </a:r>
                      <a:endParaRPr lang="ja-JP"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(1) Electrode management</a:t>
                      </a:r>
                    </a:p>
                    <a:p>
                      <a:pPr algn="just">
                        <a:spcAft>
                          <a:spcPts val="0"/>
                        </a:spcAft>
                        <a:tabLst>
                          <a:tab pos="180975" algn="l"/>
                        </a:tabLst>
                      </a:pP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err="1">
                          <a:effectLst/>
                          <a:latin typeface="Arial Unicode MS" panose="020B0604020202020204" pitchFamily="50" charset="-128"/>
                          <a:ea typeface="Arial Unicode MS" panose="020B0604020202020204" pitchFamily="50" charset="-128"/>
                          <a:cs typeface="Arial Unicode MS" panose="020B0604020202020204" pitchFamily="50" charset="-128"/>
                        </a:rPr>
                        <a:t>i</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Total electrolysis volume of the </a:t>
                      </a:r>
                      <a:r>
                        <a:rPr lang="en-US" altLang="ja-JP" sz="600" kern="100" baseline="0" dirty="0" err="1">
                          <a:effectLst/>
                          <a:latin typeface="Arial Unicode MS" panose="020B0604020202020204" pitchFamily="50" charset="-128"/>
                          <a:ea typeface="Arial Unicode MS" panose="020B0604020202020204" pitchFamily="50" charset="-128"/>
                          <a:cs typeface="Arial Unicode MS" panose="020B0604020202020204" pitchFamily="50" charset="-128"/>
                        </a:rPr>
                        <a:t>anolyte</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replacement date and replacement alarm</a:t>
                      </a:r>
                      <a:endPar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algn="just">
                        <a:spcAft>
                          <a:spcPts val="0"/>
                        </a:spcAft>
                        <a:tabLst>
                          <a:tab pos="180975" algn="l"/>
                        </a:tabLst>
                      </a:pP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ii) 	Total electrolysis volume of the </a:t>
                      </a:r>
                      <a:r>
                        <a:rPr lang="en-US" altLang="ja-JP" sz="600" kern="100" dirty="0" err="1">
                          <a:effectLst/>
                          <a:latin typeface="Arial Unicode MS" panose="020B0604020202020204" pitchFamily="50" charset="-128"/>
                          <a:ea typeface="Arial Unicode MS" panose="020B0604020202020204" pitchFamily="50" charset="-128"/>
                          <a:cs typeface="Arial Unicode MS" panose="020B0604020202020204" pitchFamily="50" charset="-128"/>
                        </a:rPr>
                        <a:t>catholyte</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replacement</a:t>
                      </a:r>
                      <a:r>
                        <a:rPr lang="en-US" altLang="ja-JP" sz="600" kern="100" baseline="0" dirty="0">
                          <a:effectLst/>
                          <a:latin typeface="Arial Unicode MS" panose="020B0604020202020204" pitchFamily="50" charset="-128"/>
                          <a:ea typeface="Arial Unicode MS" panose="020B0604020202020204" pitchFamily="50" charset="-128"/>
                          <a:cs typeface="Arial Unicode MS" panose="020B0604020202020204" pitchFamily="50" charset="-128"/>
                        </a:rPr>
                        <a:t> date and replacement alarm</a:t>
                      </a:r>
                    </a:p>
                    <a:p>
                      <a:pPr algn="just">
                        <a:spcAft>
                          <a:spcPts val="0"/>
                        </a:spcAft>
                        <a:tabLst>
                          <a:tab pos="180975" algn="l"/>
                        </a:tabLst>
                      </a:pP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iii) 	Date of the ion exchange membrane replacement</a:t>
                      </a:r>
                    </a:p>
                    <a:p>
                      <a:pPr algn="just">
                        <a:spcAft>
                          <a:spcPts val="0"/>
                        </a:spcAft>
                        <a:tabLst>
                          <a:tab pos="180975" algn="l"/>
                        </a:tabLst>
                      </a:pP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iv) 	Date of indicator electrode replacement </a:t>
                      </a: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(2) Measurement accuracy test</a:t>
                      </a: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(3) User management</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327864"/>
                  </a:ext>
                </a:extLst>
              </a:tr>
              <a:tr h="245516">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Printer</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0"/>
                        </a:spcAft>
                        <a:tabLst>
                          <a:tab pos="165735" algn="l"/>
                        </a:tabLs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Built-in thermal printer (Paper roll width: 58 mm)</a:t>
                      </a:r>
                    </a:p>
                    <a:p>
                      <a:pPr>
                        <a:spcAft>
                          <a:spcPts val="0"/>
                        </a:spcAft>
                        <a:tabLst>
                          <a:tab pos="165735" algn="l"/>
                        </a:tabLs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Optional external printer: Dot impact printer PR-302B can be connected.</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5653152"/>
                  </a:ext>
                </a:extLst>
              </a:tr>
              <a:tr h="368274">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External input/output</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RS-232C: 1 port</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(to be connected to the balance or computer)</a:t>
                      </a: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LAN: 1 port</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endPar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USB: 1 port</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(for USB memory only)</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4780095"/>
                  </a:ext>
                </a:extLst>
              </a:tr>
              <a:tr h="368274">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Power supply</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1425550" rtl="0" eaLnBrk="1" fontAlgn="auto" latinLnBrk="0" hangingPunct="1">
                        <a:lnSpc>
                          <a:spcPct val="100000"/>
                        </a:lnSpc>
                        <a:spcBef>
                          <a:spcPts val="0"/>
                        </a:spcBef>
                        <a:spcAft>
                          <a:spcPts val="0"/>
                        </a:spcAft>
                        <a:buClrTx/>
                        <a:buSzTx/>
                        <a:buFontTx/>
                        <a:buNone/>
                        <a:tabLst/>
                        <a:defRPr/>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MC-3000: AC100-240V±10</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50/60Hz</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60VA</a:t>
                      </a:r>
                    </a:p>
                    <a:p>
                      <a:pPr marL="0" marR="0" lvl="0" indent="0" algn="just" defTabSz="1425550" rtl="0" eaLnBrk="1" fontAlgn="auto" latinLnBrk="0" hangingPunct="1">
                        <a:lnSpc>
                          <a:spcPct val="100000"/>
                        </a:lnSpc>
                        <a:spcBef>
                          <a:spcPts val="0"/>
                        </a:spcBef>
                        <a:spcAft>
                          <a:spcPts val="0"/>
                        </a:spcAft>
                        <a:buClrTx/>
                        <a:buSzTx/>
                        <a:buFontTx/>
                        <a:buNone/>
                        <a:tabLst/>
                        <a:defRPr/>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TQ-3000: AC100-240V±10</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50/60Hz</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50VA</a:t>
                      </a:r>
                    </a:p>
                    <a:p>
                      <a:pPr marL="0" marR="0" indent="0" algn="just" defTabSz="1425550" rtl="0" eaLnBrk="1" fontAlgn="auto" latinLnBrk="0" hangingPunct="1">
                        <a:lnSpc>
                          <a:spcPct val="100000"/>
                        </a:lnSpc>
                        <a:spcBef>
                          <a:spcPts val="0"/>
                        </a:spcBef>
                        <a:spcAft>
                          <a:spcPts val="0"/>
                        </a:spcAft>
                        <a:buClrTx/>
                        <a:buSzTx/>
                        <a:buFontTx/>
                        <a:buNone/>
                        <a:tabLst/>
                        <a:defRPr/>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No power supply cable provided.</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7777054"/>
                  </a:ext>
                </a:extLst>
              </a:tr>
              <a:tr h="245516">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Dimensions/weight</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MC-3000: 235W × 400D × 250H (mm)</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Approx. 5.0kg</a:t>
                      </a:r>
                      <a:endParaRPr lang="en-US" altLang="zh-TW"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TQ-3000: 10W × 250D × 160H (mm) </a:t>
                      </a:r>
                      <a:r>
                        <a:rPr lang="ja-JP" altLang="en-US"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Approx. 2.5kg</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8048829"/>
                  </a:ext>
                </a:extLst>
              </a:tr>
            </a:tbl>
          </a:graphicData>
        </a:graphic>
      </p:graphicFrame>
      <p:sp>
        <p:nvSpPr>
          <p:cNvPr id="18" name="Rectangle 7">
            <a:extLst>
              <a:ext uri="{FF2B5EF4-FFF2-40B4-BE49-F238E27FC236}">
                <a16:creationId xmlns:a16="http://schemas.microsoft.com/office/drawing/2014/main" id="{84E4DAB5-2A15-4CA5-945C-17A0F7E12F38}"/>
              </a:ext>
            </a:extLst>
          </p:cNvPr>
          <p:cNvSpPr>
            <a:spLocks noChangeArrowheads="1"/>
          </p:cNvSpPr>
          <p:nvPr/>
        </p:nvSpPr>
        <p:spPr bwMode="auto">
          <a:xfrm>
            <a:off x="444668" y="493689"/>
            <a:ext cx="66675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ja-JP" altLang="ja-JP" sz="1200" b="1" dirty="0">
                <a:solidFill>
                  <a:schemeClr val="accent2"/>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b="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200" b="1" kern="0" dirty="0">
                <a:latin typeface="Arial Unicode MS" panose="020B0604020202020204" pitchFamily="50" charset="-128"/>
                <a:ea typeface="Arial Unicode MS" panose="020B0604020202020204" pitchFamily="50" charset="-128"/>
                <a:cs typeface="Arial Unicode MS" panose="020B0604020202020204" pitchFamily="50" charset="-128"/>
              </a:rPr>
              <a:t>Standard Specifications</a:t>
            </a:r>
            <a:endParaRPr lang="ja-JP" altLang="en-US" sz="24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2" name="Rectangle 7">
            <a:extLst>
              <a:ext uri="{FF2B5EF4-FFF2-40B4-BE49-F238E27FC236}">
                <a16:creationId xmlns:a16="http://schemas.microsoft.com/office/drawing/2014/main" id="{6D251C2D-2570-4F23-8A5F-B08930424DCE}"/>
              </a:ext>
            </a:extLst>
          </p:cNvPr>
          <p:cNvSpPr>
            <a:spLocks noChangeArrowheads="1"/>
          </p:cNvSpPr>
          <p:nvPr/>
        </p:nvSpPr>
        <p:spPr bwMode="auto">
          <a:xfrm>
            <a:off x="502017" y="7236845"/>
            <a:ext cx="33134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ja-JP" altLang="ja-JP" sz="1200" dirty="0">
                <a:solidFill>
                  <a:schemeClr val="accent2"/>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dirty="0">
                <a:solidFill>
                  <a:srgbClr val="00B0F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b="1" kern="0" dirty="0">
                <a:latin typeface="Arial Unicode MS" panose="020B0604020202020204" pitchFamily="50" charset="-128"/>
                <a:ea typeface="Arial Unicode MS" panose="020B0604020202020204" pitchFamily="50" charset="-128"/>
                <a:cs typeface="Arial Unicode MS" panose="020B0604020202020204" pitchFamily="50" charset="-128"/>
              </a:rPr>
              <a:t>Operating Requirements for Equipment</a:t>
            </a:r>
            <a:endParaRPr lang="ja-JP" altLang="en-US" sz="11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5" name="テキスト ボックス 24">
            <a:extLst>
              <a:ext uri="{FF2B5EF4-FFF2-40B4-BE49-F238E27FC236}">
                <a16:creationId xmlns:a16="http://schemas.microsoft.com/office/drawing/2014/main" id="{FEC80D6C-581F-4133-A776-69E8B3E84C50}"/>
              </a:ext>
            </a:extLst>
          </p:cNvPr>
          <p:cNvSpPr txBox="1"/>
          <p:nvPr/>
        </p:nvSpPr>
        <p:spPr>
          <a:xfrm>
            <a:off x="507543" y="9451709"/>
            <a:ext cx="2624138" cy="338554"/>
          </a:xfrm>
          <a:prstGeom prst="rect">
            <a:avLst/>
          </a:prstGeom>
          <a:solidFill>
            <a:schemeClr val="bg1"/>
          </a:solidFill>
        </p:spPr>
        <p:txBody>
          <a:bodyPr wrap="square" rtlCol="0">
            <a:spAutoFit/>
          </a:bodyPr>
          <a:lstStyle/>
          <a:p>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HIRANUMA Co., Ltd.</a:t>
            </a:r>
            <a:endParaRPr kumimoji="1" lang="ja-JP" altLang="en-US" sz="18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3" name="テキスト ボックス 15">
            <a:extLst>
              <a:ext uri="{FF2B5EF4-FFF2-40B4-BE49-F238E27FC236}">
                <a16:creationId xmlns:a16="http://schemas.microsoft.com/office/drawing/2014/main" id="{38CA0AC0-F92F-4780-854F-6163C06B01D4}"/>
              </a:ext>
            </a:extLst>
          </p:cNvPr>
          <p:cNvSpPr txBox="1">
            <a:spLocks noChangeArrowheads="1"/>
          </p:cNvSpPr>
          <p:nvPr/>
        </p:nvSpPr>
        <p:spPr bwMode="auto">
          <a:xfrm>
            <a:off x="580218" y="742821"/>
            <a:ext cx="40775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100" b="1" dirty="0">
                <a:latin typeface="Arial Unicode MS" panose="020B0604020202020204" pitchFamily="50" charset="-128"/>
                <a:ea typeface="Arial Unicode MS" panose="020B0604020202020204" pitchFamily="50" charset="-128"/>
                <a:cs typeface="Arial Unicode MS" panose="020B0604020202020204" pitchFamily="50" charset="-128"/>
              </a:rPr>
              <a:t>MOICO-A19</a:t>
            </a:r>
            <a:r>
              <a:rPr lang="ja-JP" altLang="en-US" sz="1100" b="1"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100" b="1" dirty="0" err="1">
                <a:latin typeface="Arial Unicode MS" panose="020B0604020202020204" pitchFamily="50" charset="-128"/>
                <a:ea typeface="Arial Unicode MS" panose="020B0604020202020204" pitchFamily="50" charset="-128"/>
                <a:cs typeface="Arial Unicode MS" panose="020B0604020202020204" pitchFamily="50" charset="-128"/>
              </a:rPr>
              <a:t>Coulometric</a:t>
            </a:r>
            <a:r>
              <a:rPr lang="en-US" altLang="ja-JP" sz="1100" b="1" dirty="0">
                <a:latin typeface="Arial Unicode MS" panose="020B0604020202020204" pitchFamily="50" charset="-128"/>
                <a:ea typeface="Arial Unicode MS" panose="020B0604020202020204" pitchFamily="50" charset="-128"/>
                <a:cs typeface="Arial Unicode MS" panose="020B0604020202020204" pitchFamily="50" charset="-128"/>
              </a:rPr>
              <a:t> Karl Fischer </a:t>
            </a:r>
            <a:r>
              <a:rPr lang="en-US" altLang="ja-JP" sz="1100" b="1" dirty="0" err="1">
                <a:latin typeface="Arial Unicode MS" panose="020B0604020202020204" pitchFamily="50" charset="-128"/>
                <a:ea typeface="Arial Unicode MS" panose="020B0604020202020204" pitchFamily="50" charset="-128"/>
                <a:cs typeface="Arial Unicode MS" panose="020B0604020202020204" pitchFamily="50" charset="-128"/>
              </a:rPr>
              <a:t>Titrator</a:t>
            </a:r>
            <a:r>
              <a:rPr lang="ja-JP" altLang="en-US" sz="1100" b="1" dirty="0">
                <a:latin typeface="Arial Unicode MS" panose="020B0604020202020204" pitchFamily="50" charset="-128"/>
                <a:ea typeface="Arial Unicode MS" panose="020B0604020202020204" pitchFamily="50" charset="-128"/>
                <a:cs typeface="Arial Unicode MS" panose="020B0604020202020204" pitchFamily="50" charset="-128"/>
              </a:rPr>
              <a:t>　</a:t>
            </a:r>
          </a:p>
        </p:txBody>
      </p:sp>
      <p:sp>
        <p:nvSpPr>
          <p:cNvPr id="26" name="テキスト ボックス 15">
            <a:extLst>
              <a:ext uri="{FF2B5EF4-FFF2-40B4-BE49-F238E27FC236}">
                <a16:creationId xmlns:a16="http://schemas.microsoft.com/office/drawing/2014/main" id="{64054CEB-F13F-4E5E-984B-81B0DB1CE7F7}"/>
              </a:ext>
            </a:extLst>
          </p:cNvPr>
          <p:cNvSpPr txBox="1">
            <a:spLocks noChangeArrowheads="1"/>
          </p:cNvSpPr>
          <p:nvPr/>
        </p:nvSpPr>
        <p:spPr bwMode="auto">
          <a:xfrm>
            <a:off x="600175" y="6101744"/>
            <a:ext cx="22772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100" b="1" kern="0" dirty="0">
                <a:latin typeface="Arial Unicode MS" panose="020B0604020202020204" pitchFamily="50" charset="-128"/>
                <a:ea typeface="Arial Unicode MS" panose="020B0604020202020204" pitchFamily="50" charset="-128"/>
                <a:cs typeface="Arial Unicode MS" panose="020B0604020202020204" pitchFamily="50" charset="-128"/>
              </a:rPr>
              <a:t>K-3000A Stirrer</a:t>
            </a:r>
            <a:endParaRPr lang="ja-JP" altLang="en-US" sz="1100" b="1" dirty="0">
              <a:latin typeface="Arial Unicode MS" panose="020B0604020202020204" pitchFamily="50" charset="-128"/>
              <a:ea typeface="Arial Unicode MS" panose="020B0604020202020204" pitchFamily="50" charset="-128"/>
              <a:cs typeface="Arial Unicode MS" panose="020B0604020202020204" pitchFamily="50" charset="-128"/>
            </a:endParaRPr>
          </a:p>
          <a:p>
            <a:endParaRPr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29" name="表 26">
            <a:extLst>
              <a:ext uri="{FF2B5EF4-FFF2-40B4-BE49-F238E27FC236}">
                <a16:creationId xmlns:a16="http://schemas.microsoft.com/office/drawing/2014/main" id="{B4B65FA0-BE01-4DA0-8071-FCDD10D29939}"/>
              </a:ext>
            </a:extLst>
          </p:cNvPr>
          <p:cNvGraphicFramePr>
            <a:graphicFrameLocks noGrp="1"/>
          </p:cNvGraphicFramePr>
          <p:nvPr>
            <p:extLst>
              <p:ext uri="{D42A27DB-BD31-4B8C-83A1-F6EECF244321}">
                <p14:modId xmlns:p14="http://schemas.microsoft.com/office/powerpoint/2010/main" val="902795512"/>
              </p:ext>
            </p:extLst>
          </p:nvPr>
        </p:nvGraphicFramePr>
        <p:xfrm>
          <a:off x="642047" y="6317187"/>
          <a:ext cx="3173412" cy="800184"/>
        </p:xfrm>
        <a:graphic>
          <a:graphicData uri="http://schemas.openxmlformats.org/drawingml/2006/table">
            <a:tbl>
              <a:tblPr firstRow="1" bandRow="1">
                <a:tableStyleId>{5C22544A-7EE6-4342-B048-85BDC9FD1C3A}</a:tableStyleId>
              </a:tblPr>
              <a:tblGrid>
                <a:gridCol w="841275">
                  <a:extLst>
                    <a:ext uri="{9D8B030D-6E8A-4147-A177-3AD203B41FA5}">
                      <a16:colId xmlns:a16="http://schemas.microsoft.com/office/drawing/2014/main" val="20000"/>
                    </a:ext>
                  </a:extLst>
                </a:gridCol>
                <a:gridCol w="2332137">
                  <a:extLst>
                    <a:ext uri="{9D8B030D-6E8A-4147-A177-3AD203B41FA5}">
                      <a16:colId xmlns:a16="http://schemas.microsoft.com/office/drawing/2014/main" val="20001"/>
                    </a:ext>
                  </a:extLst>
                </a:gridCol>
              </a:tblGrid>
              <a:tr h="215640">
                <a:tc>
                  <a:txBody>
                    <a:bodyPr/>
                    <a:lstStyle/>
                    <a:p>
                      <a:r>
                        <a:rPr kumimoji="1" lang="en-US" altLang="ja-JP" sz="8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Item</a:t>
                      </a:r>
                      <a:endParaRPr kumimoji="1" lang="ja-JP" altLang="en-US" sz="8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1447" marR="91447" marT="45715" marB="4571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782083" rtl="0" eaLnBrk="1" fontAlgn="auto" latinLnBrk="0" hangingPunct="1">
                        <a:lnSpc>
                          <a:spcPct val="100000"/>
                        </a:lnSpc>
                        <a:spcBef>
                          <a:spcPts val="0"/>
                        </a:spcBef>
                        <a:spcAft>
                          <a:spcPts val="0"/>
                        </a:spcAft>
                        <a:buClrTx/>
                        <a:buSzTx/>
                        <a:buFontTx/>
                        <a:buNone/>
                        <a:tabLst/>
                        <a:defRPr/>
                      </a:pPr>
                      <a:r>
                        <a:rPr kumimoji="1" lang="en-US" altLang="ja-JP" sz="800" b="1" i="0" u="none" strike="noStrike" cap="none" normalizeH="0" baseline="0" dirty="0">
                          <a:ln>
                            <a:noFill/>
                          </a:ln>
                          <a:solidFill>
                            <a:schemeClr val="bg1"/>
                          </a:solidFill>
                          <a:effectLst/>
                          <a:latin typeface="Arial Unicode MS" panose="020B0604020202020204" pitchFamily="50" charset="-128"/>
                          <a:ea typeface="Arial Unicode MS" panose="020B0604020202020204" pitchFamily="50" charset="-128"/>
                          <a:cs typeface="Arial Unicode MS" panose="020B0604020202020204" pitchFamily="50" charset="-128"/>
                        </a:rPr>
                        <a:t>Description</a:t>
                      </a:r>
                      <a:endParaRPr kumimoji="1" lang="ja-JP" altLang="ja-JP" sz="800" b="1" i="0" u="none" strike="noStrike" cap="none" normalizeH="0" baseline="0" dirty="0">
                        <a:ln>
                          <a:noFill/>
                        </a:ln>
                        <a:solidFill>
                          <a:schemeClr val="bg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1447" marR="91447" marT="45715" marB="45715">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46136">
                <a:tc>
                  <a:txBody>
                    <a:bodyPr/>
                    <a:lstStyle/>
                    <a:p>
                      <a:pPr algn="l">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Stirring system</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Magnetic stirrer</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136">
                <a:tc>
                  <a:txBody>
                    <a:bodyPr/>
                    <a:lstStyle/>
                    <a:p>
                      <a:pPr algn="l">
                        <a:spcAft>
                          <a:spcPts val="0"/>
                        </a:spcAft>
                      </a:pPr>
                      <a:r>
                        <a:rPr lang="en-US" alt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rPr>
                        <a:t>Stirring bar</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PTFE (φ8 x 30 mm): 1 </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46136">
                <a:tc>
                  <a:txBody>
                    <a:bodyPr/>
                    <a:lstStyle/>
                    <a:p>
                      <a:pPr algn="l">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Power supply</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DC12V (supplied by titration station)</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46136">
                <a:tc>
                  <a:txBody>
                    <a:bodyPr/>
                    <a:lstStyle/>
                    <a:p>
                      <a:pPr algn="l">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Dimensions/weight</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n-US" altLang="ja-JP" sz="600" kern="0" dirty="0">
                          <a:effectLst/>
                          <a:latin typeface="Arial Unicode MS" panose="020B0604020202020204" pitchFamily="50" charset="-128"/>
                          <a:ea typeface="Arial Unicode MS" panose="020B0604020202020204" pitchFamily="50" charset="-128"/>
                          <a:cs typeface="Arial Unicode MS" panose="020B0604020202020204" pitchFamily="50" charset="-128"/>
                        </a:rPr>
                        <a:t>100W x 165D x 345H (mm)  Approx. 1.5 kg</a:t>
                      </a:r>
                      <a:endParaRPr lang="ja-JP" sz="600" kern="100" dirty="0">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62865" marR="6286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31" name="テキスト ボックス 30">
            <a:extLst>
              <a:ext uri="{FF2B5EF4-FFF2-40B4-BE49-F238E27FC236}">
                <a16:creationId xmlns:a16="http://schemas.microsoft.com/office/drawing/2014/main" id="{9A3EA675-6EF5-4803-A285-5414AD481712}"/>
              </a:ext>
            </a:extLst>
          </p:cNvPr>
          <p:cNvSpPr txBox="1"/>
          <p:nvPr/>
        </p:nvSpPr>
        <p:spPr>
          <a:xfrm>
            <a:off x="568873" y="7469882"/>
            <a:ext cx="3173413" cy="553998"/>
          </a:xfrm>
          <a:prstGeom prst="rect">
            <a:avLst/>
          </a:prstGeom>
          <a:noFill/>
        </p:spPr>
        <p:txBody>
          <a:bodyPr wrap="square">
            <a:spAutoFit/>
          </a:bodyPr>
          <a:lstStyle/>
          <a:p>
            <a:r>
              <a:rPr lang="ja-JP" altLang="en-US" sz="6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0" dirty="0">
                <a:latin typeface="Arial Unicode MS" panose="020B0604020202020204" pitchFamily="50" charset="-128"/>
                <a:ea typeface="Arial Unicode MS" panose="020B0604020202020204" pitchFamily="50" charset="-128"/>
                <a:cs typeface="Arial Unicode MS" panose="020B0604020202020204" pitchFamily="50" charset="-128"/>
              </a:rPr>
              <a:t>Temperature: 5–35 °C</a:t>
            </a:r>
          </a:p>
          <a:p>
            <a:r>
              <a:rPr lang="ja-JP" altLang="en-US" sz="6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0" dirty="0">
                <a:latin typeface="Arial Unicode MS" panose="020B0604020202020204" pitchFamily="50" charset="-128"/>
                <a:ea typeface="Arial Unicode MS" panose="020B0604020202020204" pitchFamily="50" charset="-128"/>
                <a:cs typeface="Arial Unicode MS" panose="020B0604020202020204" pitchFamily="50" charset="-128"/>
              </a:rPr>
              <a:t>Humidity: 45–85% with no condensation</a:t>
            </a:r>
            <a:endParaRPr lang="en-US" altLang="ja-JP" sz="6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spcAft>
                <a:spcPts val="0"/>
              </a:spcAft>
              <a:tabLst>
                <a:tab pos="165735" algn="l"/>
              </a:tabLst>
            </a:pPr>
            <a:r>
              <a:rPr lang="ja-JP" altLang="en-US" sz="6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600" dirty="0">
                <a:latin typeface="Arial Unicode MS" panose="020B0604020202020204" pitchFamily="50" charset="-128"/>
                <a:ea typeface="Arial Unicode MS" panose="020B0604020202020204" pitchFamily="50" charset="-128"/>
                <a:cs typeface="Arial Unicode MS" panose="020B0604020202020204" pitchFamily="50" charset="-128"/>
              </a:rPr>
              <a:t> Atmosphere: No presence of acid, alkali, organic solvent gas, or rare gas</a:t>
            </a:r>
            <a:endParaRPr lang="ja-JP" altLang="ja-JP" sz="600"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ja-JP" altLang="en-US" sz="6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600" kern="0" dirty="0">
                <a:latin typeface="Arial Unicode MS" panose="020B0604020202020204" pitchFamily="50" charset="-128"/>
                <a:ea typeface="Arial Unicode MS" panose="020B0604020202020204" pitchFamily="50" charset="-128"/>
                <a:cs typeface="Arial Unicode MS" panose="020B0604020202020204" pitchFamily="50" charset="-128"/>
              </a:rPr>
              <a:t>Other: No inordinately high amount of dust or particles. </a:t>
            </a:r>
          </a:p>
          <a:p>
            <a:r>
              <a:rPr lang="en-US" altLang="ja-JP" sz="600" kern="0" dirty="0">
                <a:latin typeface="Arial Unicode MS" panose="020B0604020202020204" pitchFamily="50" charset="-128"/>
                <a:ea typeface="Arial Unicode MS" panose="020B0604020202020204" pitchFamily="50" charset="-128"/>
                <a:cs typeface="Arial Unicode MS" panose="020B0604020202020204" pitchFamily="50" charset="-128"/>
              </a:rPr>
              <a:t>     No equipment nearby that generates strong lines of magnetic force.</a:t>
            </a:r>
            <a:endParaRPr lang="ja-JP" altLang="en-US" sz="600" b="0" i="0" u="none" strike="noStrike" baseline="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2" name="テキスト ボックス 31">
            <a:extLst>
              <a:ext uri="{FF2B5EF4-FFF2-40B4-BE49-F238E27FC236}">
                <a16:creationId xmlns:a16="http://schemas.microsoft.com/office/drawing/2014/main" id="{82F6C1B0-241E-46D8-B127-D853ED835C98}"/>
              </a:ext>
            </a:extLst>
          </p:cNvPr>
          <p:cNvSpPr txBox="1"/>
          <p:nvPr/>
        </p:nvSpPr>
        <p:spPr>
          <a:xfrm>
            <a:off x="580218" y="8530303"/>
            <a:ext cx="6470482" cy="461665"/>
          </a:xfrm>
          <a:prstGeom prst="rect">
            <a:avLst/>
          </a:prstGeom>
          <a:noFill/>
        </p:spPr>
        <p:txBody>
          <a:bodyPr wrap="square">
            <a:spAutoFit/>
          </a:bodyPr>
          <a:lstStyle/>
          <a:p>
            <a:pPr>
              <a:spcAft>
                <a:spcPts val="0"/>
              </a:spcAft>
              <a:tabLst>
                <a:tab pos="165735" algn="l"/>
              </a:tabLst>
            </a:pPr>
            <a:r>
              <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rPr>
              <a:t>Note: The color of the actual product may differ from what you see here due to printing-related issues.</a:t>
            </a:r>
            <a:endPar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spcAft>
                <a:spcPts val="0"/>
              </a:spcAft>
              <a:tabLst>
                <a:tab pos="165735" algn="l"/>
              </a:tabLst>
            </a:pPr>
            <a:r>
              <a:rPr lang="en-US" altLang="ja-JP" sz="800" dirty="0">
                <a:latin typeface="Arial Unicode MS" panose="020B0604020202020204" pitchFamily="50" charset="-128"/>
                <a:ea typeface="Arial Unicode MS" panose="020B0604020202020204" pitchFamily="50" charset="-128"/>
                <a:cs typeface="Arial Unicode MS" panose="020B0604020202020204" pitchFamily="50" charset="-128"/>
              </a:rPr>
              <a:t>Note: The appearance, specifications, and accessories may be changed without prior notice for the purpose of making improvements.</a:t>
            </a:r>
            <a:endParaRPr lang="en-US" altLang="ja-JP" sz="8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a:spcAft>
                <a:spcPts val="0"/>
              </a:spcAft>
              <a:tabLst>
                <a:tab pos="165735" algn="l"/>
              </a:tabLst>
            </a:pPr>
            <a:r>
              <a:rPr lang="en-US" altLang="ja-JP" sz="800" u="sng"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Caution regarding safety: </a:t>
            </a:r>
            <a:r>
              <a:rPr lang="en-US" altLang="ja-JP" sz="800" kern="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Be sure to read the instructions before use, and use the equipment as intended.</a:t>
            </a:r>
            <a:endParaRPr lang="en-US" altLang="ja-JP" sz="800"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cxnSp>
        <p:nvCxnSpPr>
          <p:cNvPr id="12" name="直線コネクタ 11">
            <a:extLst>
              <a:ext uri="{FF2B5EF4-FFF2-40B4-BE49-F238E27FC236}">
                <a16:creationId xmlns:a16="http://schemas.microsoft.com/office/drawing/2014/main" id="{E231C6EB-744D-4CE0-B565-0D2211B37732}"/>
              </a:ext>
            </a:extLst>
          </p:cNvPr>
          <p:cNvCxnSpPr>
            <a:cxnSpLocks/>
          </p:cNvCxnSpPr>
          <p:nvPr/>
        </p:nvCxnSpPr>
        <p:spPr>
          <a:xfrm>
            <a:off x="600175" y="8458200"/>
            <a:ext cx="6511993" cy="0"/>
          </a:xfrm>
          <a:prstGeom prst="line">
            <a:avLst/>
          </a:prstGeom>
          <a:ln w="381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EA0AA87-4544-48E3-8FCF-98D197E06506}"/>
              </a:ext>
            </a:extLst>
          </p:cNvPr>
          <p:cNvCxnSpPr>
            <a:cxnSpLocks/>
          </p:cNvCxnSpPr>
          <p:nvPr/>
        </p:nvCxnSpPr>
        <p:spPr>
          <a:xfrm>
            <a:off x="600175" y="9039593"/>
            <a:ext cx="6511993" cy="0"/>
          </a:xfrm>
          <a:prstGeom prst="line">
            <a:avLst/>
          </a:prstGeom>
          <a:ln w="38100"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88928562-AF5B-4234-AC2E-3E906DA5A48F}"/>
              </a:ext>
            </a:extLst>
          </p:cNvPr>
          <p:cNvSpPr txBox="1"/>
          <p:nvPr/>
        </p:nvSpPr>
        <p:spPr>
          <a:xfrm>
            <a:off x="13246099" y="107016"/>
            <a:ext cx="1712914" cy="868186"/>
          </a:xfrm>
          <a:prstGeom prst="rect">
            <a:avLst/>
          </a:prstGeom>
          <a:noFill/>
          <a:ln>
            <a:solidFill>
              <a:srgbClr val="FF0000"/>
            </a:solidFill>
          </a:ln>
        </p:spPr>
        <p:txBody>
          <a:bodyPr wrap="square" rtlCol="0">
            <a:spAutoFit/>
          </a:bodyPr>
          <a:lstStyle/>
          <a:p>
            <a:pPr algn="ctr"/>
            <a:r>
              <a:rPr kumimoji="1" lang="en-US" altLang="ja-JP"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rPr>
              <a:t>Reference material</a:t>
            </a:r>
            <a:endParaRPr kumimoji="1" lang="ja-JP" altLang="en-US" dirty="0">
              <a:solidFill>
                <a:srgbClr val="FF00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7" name="テキスト ボックス 36">
            <a:extLst>
              <a:ext uri="{FF2B5EF4-FFF2-40B4-BE49-F238E27FC236}">
                <a16:creationId xmlns:a16="http://schemas.microsoft.com/office/drawing/2014/main" id="{6FA831A1-3ACB-447E-81B8-617E85A14CCE}"/>
              </a:ext>
            </a:extLst>
          </p:cNvPr>
          <p:cNvSpPr txBox="1"/>
          <p:nvPr/>
        </p:nvSpPr>
        <p:spPr>
          <a:xfrm>
            <a:off x="507543" y="9146439"/>
            <a:ext cx="2624138" cy="276999"/>
          </a:xfrm>
          <a:prstGeom prst="rect">
            <a:avLst/>
          </a:prstGeom>
          <a:solidFill>
            <a:schemeClr val="bg1"/>
          </a:solidFill>
        </p:spPr>
        <p:txBody>
          <a:bodyPr wrap="square" rtlCol="0">
            <a:spAutoFit/>
          </a:bodyPr>
          <a:lstStyle/>
          <a:p>
            <a:r>
              <a:rPr kumimoji="1" lang="en-US" altLang="ja-JP" sz="1200" b="1" dirty="0">
                <a:latin typeface="Arial Unicode MS" panose="020B0604020202020204" pitchFamily="50" charset="-128"/>
                <a:ea typeface="Arial Unicode MS" panose="020B0604020202020204" pitchFamily="50" charset="-128"/>
                <a:cs typeface="Arial Unicode MS" panose="020B0604020202020204" pitchFamily="50" charset="-128"/>
              </a:rPr>
              <a:t>Manufacture</a:t>
            </a:r>
            <a:endParaRPr kumimoji="1" lang="ja-JP" altLang="en-US" sz="14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8" name="テキスト ボックス 37">
            <a:extLst>
              <a:ext uri="{FF2B5EF4-FFF2-40B4-BE49-F238E27FC236}">
                <a16:creationId xmlns:a16="http://schemas.microsoft.com/office/drawing/2014/main" id="{01FE08B5-02F9-422B-A72F-380F98BC031F}"/>
              </a:ext>
            </a:extLst>
          </p:cNvPr>
          <p:cNvSpPr txBox="1"/>
          <p:nvPr/>
        </p:nvSpPr>
        <p:spPr>
          <a:xfrm>
            <a:off x="507543" y="9758019"/>
            <a:ext cx="2624138" cy="276999"/>
          </a:xfrm>
          <a:prstGeom prst="rect">
            <a:avLst/>
          </a:prstGeom>
          <a:solidFill>
            <a:schemeClr val="bg1"/>
          </a:solidFill>
        </p:spPr>
        <p:txBody>
          <a:bodyPr wrap="square" rtlCol="0">
            <a:spAutoFit/>
          </a:bodyPr>
          <a:lstStyle/>
          <a:p>
            <a:r>
              <a:rPr kumimoji="1" lang="en-US" altLang="ja-JP" sz="1200" b="1" dirty="0">
                <a:latin typeface="Arial Unicode MS" panose="020B0604020202020204" pitchFamily="50" charset="-128"/>
                <a:ea typeface="Arial Unicode MS" panose="020B0604020202020204" pitchFamily="50" charset="-128"/>
                <a:cs typeface="Arial Unicode MS" panose="020B0604020202020204" pitchFamily="50" charset="-128"/>
              </a:rPr>
              <a:t>https://hiranuma.com/</a:t>
            </a:r>
            <a:endParaRPr kumimoji="1" lang="ja-JP" altLang="en-US" sz="14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9" name="テキスト ボックス 38">
            <a:extLst>
              <a:ext uri="{FF2B5EF4-FFF2-40B4-BE49-F238E27FC236}">
                <a16:creationId xmlns:a16="http://schemas.microsoft.com/office/drawing/2014/main" id="{3D124E77-82E1-43B2-9EFF-91E6D4F02422}"/>
              </a:ext>
            </a:extLst>
          </p:cNvPr>
          <p:cNvSpPr txBox="1"/>
          <p:nvPr/>
        </p:nvSpPr>
        <p:spPr>
          <a:xfrm>
            <a:off x="507543" y="10039437"/>
            <a:ext cx="2624138" cy="307777"/>
          </a:xfrm>
          <a:prstGeom prst="rect">
            <a:avLst/>
          </a:prstGeom>
          <a:solidFill>
            <a:schemeClr val="bg1"/>
          </a:solidFill>
        </p:spPr>
        <p:txBody>
          <a:bodyPr wrap="square" rtlCol="0">
            <a:spAutoFit/>
          </a:bodyPr>
          <a:lstStyle/>
          <a:p>
            <a:endParaRPr kumimoji="1" lang="ja-JP" altLang="en-US" sz="14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2" name="テキスト ボックス 41">
            <a:extLst>
              <a:ext uri="{FF2B5EF4-FFF2-40B4-BE49-F238E27FC236}">
                <a16:creationId xmlns:a16="http://schemas.microsoft.com/office/drawing/2014/main" id="{E5E189D5-0A8A-45A8-960A-306F0D30669A}"/>
              </a:ext>
            </a:extLst>
          </p:cNvPr>
          <p:cNvSpPr txBox="1"/>
          <p:nvPr/>
        </p:nvSpPr>
        <p:spPr>
          <a:xfrm>
            <a:off x="507542" y="10015630"/>
            <a:ext cx="4244761" cy="261610"/>
          </a:xfrm>
          <a:prstGeom prst="rect">
            <a:avLst/>
          </a:prstGeom>
          <a:solidFill>
            <a:schemeClr val="bg1"/>
          </a:solidFill>
        </p:spPr>
        <p:txBody>
          <a:bodyPr wrap="square" rtlCol="0">
            <a:spAutoFit/>
          </a:bodyPr>
          <a:lstStyle/>
          <a:p>
            <a:r>
              <a:rPr kumimoji="1" lang="en-US" altLang="ja-JP" sz="1050" b="1" dirty="0">
                <a:latin typeface="Arial Unicode MS" panose="020B0604020202020204" pitchFamily="50" charset="-128"/>
                <a:ea typeface="Arial Unicode MS" panose="020B0604020202020204" pitchFamily="50" charset="-128"/>
                <a:cs typeface="Arial Unicode MS" panose="020B0604020202020204" pitchFamily="50" charset="-128"/>
              </a:rPr>
              <a:t>1739 </a:t>
            </a:r>
            <a:r>
              <a:rPr kumimoji="1" lang="en-US" altLang="ja-JP" sz="1050" b="1" dirty="0" err="1">
                <a:latin typeface="Arial Unicode MS" panose="020B0604020202020204" pitchFamily="50" charset="-128"/>
                <a:ea typeface="Arial Unicode MS" panose="020B0604020202020204" pitchFamily="50" charset="-128"/>
                <a:cs typeface="Arial Unicode MS" panose="020B0604020202020204" pitchFamily="50" charset="-128"/>
              </a:rPr>
              <a:t>Motoyoshida</a:t>
            </a:r>
            <a:r>
              <a:rPr kumimoji="1" lang="en-US" altLang="ja-JP" sz="1050" b="1" dirty="0">
                <a:latin typeface="Arial Unicode MS" panose="020B0604020202020204" pitchFamily="50" charset="-128"/>
                <a:ea typeface="Arial Unicode MS" panose="020B0604020202020204" pitchFamily="50" charset="-128"/>
                <a:cs typeface="Arial Unicode MS" panose="020B0604020202020204" pitchFamily="50" charset="-128"/>
              </a:rPr>
              <a:t>, Mito, Ibaraki, 310-0836, JAPAN</a:t>
            </a:r>
          </a:p>
        </p:txBody>
      </p:sp>
      <p:sp>
        <p:nvSpPr>
          <p:cNvPr id="34" name="テキスト ボックス 33">
            <a:extLst>
              <a:ext uri="{FF2B5EF4-FFF2-40B4-BE49-F238E27FC236}">
                <a16:creationId xmlns:a16="http://schemas.microsoft.com/office/drawing/2014/main" id="{B949B31C-1683-4E88-B9DF-4B21467435D9}"/>
              </a:ext>
            </a:extLst>
          </p:cNvPr>
          <p:cNvSpPr txBox="1"/>
          <p:nvPr/>
        </p:nvSpPr>
        <p:spPr>
          <a:xfrm>
            <a:off x="507543" y="5726029"/>
            <a:ext cx="6667500" cy="200055"/>
          </a:xfrm>
          <a:prstGeom prst="rect">
            <a:avLst/>
          </a:prstGeom>
          <a:noFill/>
        </p:spPr>
        <p:txBody>
          <a:bodyPr wrap="square">
            <a:spAutoFit/>
          </a:bodyPr>
          <a:lstStyle/>
          <a:p>
            <a:r>
              <a:rPr lang="ja-JP" altLang="en-US" sz="700" b="0" i="0" u="none" strike="noStrike" baseline="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700" b="0" i="0" u="none" strike="noStrike" baseline="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1</a:t>
            </a:r>
            <a:r>
              <a:rPr lang="ja-JP" altLang="en-US" sz="700" b="0" i="0" u="none" strike="noStrike" baseline="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700" b="0" i="0" u="none" strike="noStrike" baseline="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Depending on the volume of the results</a:t>
            </a:r>
            <a:r>
              <a:rPr lang="en-US" altLang="ja-JP" sz="700" b="0" i="0" u="none" strike="noStrike"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(for example when there are more pieces of data per hour </a:t>
            </a:r>
            <a:r>
              <a:rPr lang="en-US" altLang="ja-JP" sz="70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created</a:t>
            </a:r>
            <a:r>
              <a:rPr lang="en-US" altLang="ja-JP" sz="700" b="0" i="0" u="none" strike="noStrike"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a:t>
            </a:r>
            <a:r>
              <a:rPr lang="ja-JP" altLang="en-US" sz="700" b="0" i="0" u="none" strike="noStrike" baseline="0" dirty="0">
                <a:solidFill>
                  <a:srgbClr val="000000"/>
                </a:solidFill>
                <a:latin typeface="Arial Unicode MS" panose="020B0604020202020204" pitchFamily="50" charset="-128"/>
                <a:ea typeface="Arial Unicode MS" panose="020B0604020202020204" pitchFamily="50" charset="-128"/>
                <a:cs typeface="Arial Unicode MS" panose="020B0604020202020204" pitchFamily="50" charset="-128"/>
              </a:rPr>
              <a:t>	</a:t>
            </a:r>
          </a:p>
        </p:txBody>
      </p:sp>
    </p:spTree>
    <p:extLst>
      <p:ext uri="{BB962C8B-B14F-4D97-AF65-F5344CB8AC3E}">
        <p14:creationId xmlns:p14="http://schemas.microsoft.com/office/powerpoint/2010/main" val="2273851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E4D9A0A-F1E8-4D42-8C0B-872CECFE853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941031" y="8298483"/>
            <a:ext cx="1412037" cy="892700"/>
          </a:xfrm>
          <a:prstGeom prst="rect">
            <a:avLst/>
          </a:prstGeom>
        </p:spPr>
      </p:pic>
      <p:pic>
        <p:nvPicPr>
          <p:cNvPr id="23" name="図 22">
            <a:extLst>
              <a:ext uri="{FF2B5EF4-FFF2-40B4-BE49-F238E27FC236}">
                <a16:creationId xmlns:a16="http://schemas.microsoft.com/office/drawing/2014/main" id="{17857CDA-1987-4242-B626-E88D119DB4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018425" y="8192270"/>
            <a:ext cx="1549188" cy="876714"/>
          </a:xfrm>
          <a:prstGeom prst="rect">
            <a:avLst/>
          </a:prstGeom>
          <a:ln>
            <a:solidFill>
              <a:schemeClr val="tx1"/>
            </a:solidFill>
          </a:ln>
        </p:spPr>
      </p:pic>
      <p:pic>
        <p:nvPicPr>
          <p:cNvPr id="17" name="図 16">
            <a:extLst>
              <a:ext uri="{FF2B5EF4-FFF2-40B4-BE49-F238E27FC236}">
                <a16:creationId xmlns:a16="http://schemas.microsoft.com/office/drawing/2014/main" id="{458310C0-8E5D-4C82-8E90-4DE0C0192FF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2020196" y="5257117"/>
            <a:ext cx="822978" cy="462518"/>
          </a:xfrm>
          <a:prstGeom prst="rect">
            <a:avLst/>
          </a:prstGeom>
        </p:spPr>
      </p:pic>
      <p:pic>
        <p:nvPicPr>
          <p:cNvPr id="19" name="図 18">
            <a:extLst>
              <a:ext uri="{FF2B5EF4-FFF2-40B4-BE49-F238E27FC236}">
                <a16:creationId xmlns:a16="http://schemas.microsoft.com/office/drawing/2014/main" id="{56B282D1-9E45-4F2F-9656-FB446F2FDC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2851145" y="5256557"/>
            <a:ext cx="822977" cy="465174"/>
          </a:xfrm>
          <a:prstGeom prst="rect">
            <a:avLst/>
          </a:prstGeom>
        </p:spPr>
      </p:pic>
      <p:pic>
        <p:nvPicPr>
          <p:cNvPr id="21" name="図 20">
            <a:extLst>
              <a:ext uri="{FF2B5EF4-FFF2-40B4-BE49-F238E27FC236}">
                <a16:creationId xmlns:a16="http://schemas.microsoft.com/office/drawing/2014/main" id="{4C3F819F-3F2D-4F24-87A4-FEA538F2980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3682094" y="5256557"/>
            <a:ext cx="822977" cy="465174"/>
          </a:xfrm>
          <a:prstGeom prst="rect">
            <a:avLst/>
          </a:prstGeom>
        </p:spPr>
      </p:pic>
      <p:pic>
        <p:nvPicPr>
          <p:cNvPr id="15" name="図 14">
            <a:extLst>
              <a:ext uri="{FF2B5EF4-FFF2-40B4-BE49-F238E27FC236}">
                <a16:creationId xmlns:a16="http://schemas.microsoft.com/office/drawing/2014/main" id="{700CD6E8-2A05-42FA-8A94-B41E86D3CF9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789003" y="1286366"/>
            <a:ext cx="4166683" cy="3156864"/>
          </a:xfrm>
          <a:prstGeom prst="rect">
            <a:avLst/>
          </a:prstGeom>
        </p:spPr>
      </p:pic>
      <p:pic>
        <p:nvPicPr>
          <p:cNvPr id="11" name="図 10">
            <a:extLst>
              <a:ext uri="{FF2B5EF4-FFF2-40B4-BE49-F238E27FC236}">
                <a16:creationId xmlns:a16="http://schemas.microsoft.com/office/drawing/2014/main" id="{0CB9D2D0-B795-4CF7-B4BF-2AF372FD729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04531" y="3793626"/>
            <a:ext cx="1463833" cy="1119061"/>
          </a:xfrm>
          <a:prstGeom prst="rect">
            <a:avLst/>
          </a:prstGeom>
        </p:spPr>
      </p:pic>
      <p:pic>
        <p:nvPicPr>
          <p:cNvPr id="9" name="図 8">
            <a:extLst>
              <a:ext uri="{FF2B5EF4-FFF2-40B4-BE49-F238E27FC236}">
                <a16:creationId xmlns:a16="http://schemas.microsoft.com/office/drawing/2014/main" id="{8F1BA6CD-01F3-4FD9-8C67-00D6A6222CF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187242" y="2616700"/>
            <a:ext cx="964776" cy="960182"/>
          </a:xfrm>
          <a:prstGeom prst="rect">
            <a:avLst/>
          </a:prstGeom>
        </p:spPr>
      </p:pic>
      <p:pic>
        <p:nvPicPr>
          <p:cNvPr id="4" name="図 3">
            <a:extLst>
              <a:ext uri="{FF2B5EF4-FFF2-40B4-BE49-F238E27FC236}">
                <a16:creationId xmlns:a16="http://schemas.microsoft.com/office/drawing/2014/main" id="{F8C3F876-27DE-4982-8A04-7547277100D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276989" y="2153537"/>
            <a:ext cx="1897794" cy="1423345"/>
          </a:xfrm>
          <a:prstGeom prst="rect">
            <a:avLst/>
          </a:prstGeom>
          <a:ln>
            <a:solidFill>
              <a:schemeClr val="tx1"/>
            </a:solidFill>
          </a:ln>
        </p:spPr>
      </p:pic>
      <p:sp>
        <p:nvSpPr>
          <p:cNvPr id="5" name="テキスト ボックス 3">
            <a:extLst>
              <a:ext uri="{FF2B5EF4-FFF2-40B4-BE49-F238E27FC236}">
                <a16:creationId xmlns:a16="http://schemas.microsoft.com/office/drawing/2014/main" id="{493B00CD-07C4-4960-88D0-32F3AFA5192A}"/>
              </a:ext>
            </a:extLst>
          </p:cNvPr>
          <p:cNvSpPr txBox="1">
            <a:spLocks noChangeArrowheads="1"/>
          </p:cNvSpPr>
          <p:nvPr/>
        </p:nvSpPr>
        <p:spPr bwMode="auto">
          <a:xfrm>
            <a:off x="392312" y="586200"/>
            <a:ext cx="69119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r>
              <a:rPr lang="en-US" altLang="ja-JP" sz="24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Karl Fischer </a:t>
            </a:r>
            <a:r>
              <a:rPr lang="en-US" altLang="ja-JP" sz="2400" b="1" kern="0" dirty="0" err="1">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Titrator</a:t>
            </a:r>
            <a:r>
              <a:rPr lang="en-US" altLang="ja-JP" sz="24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 with Flexibility</a:t>
            </a:r>
            <a:endParaRPr lang="ja-JP" altLang="en-US" sz="24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a:p>
            <a:pPr lvl="0" algn="ctr"/>
            <a:r>
              <a:rPr lang="en-US" altLang="ja-JP" sz="24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For How You Need To Use It</a:t>
            </a:r>
            <a:endParaRPr lang="en-US" altLang="ja-JP" sz="24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Text Box 2">
            <a:extLst>
              <a:ext uri="{FF2B5EF4-FFF2-40B4-BE49-F238E27FC236}">
                <a16:creationId xmlns:a16="http://schemas.microsoft.com/office/drawing/2014/main" id="{F49E341B-9CB5-488E-BEB7-B88D961899B8}"/>
              </a:ext>
            </a:extLst>
          </p:cNvPr>
          <p:cNvSpPr txBox="1">
            <a:spLocks noChangeArrowheads="1"/>
          </p:cNvSpPr>
          <p:nvPr/>
        </p:nvSpPr>
        <p:spPr bwMode="auto">
          <a:xfrm>
            <a:off x="654204" y="2544814"/>
            <a:ext cx="3361206" cy="92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A large 8.4" touch panel screen makes text input easy. Selecting functions from the menu is intuitive. The protective film can be replaced to protect from scratches and wear over the long term.</a:t>
            </a:r>
            <a:endParaRPr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5" name="テキスト ボックス 74">
            <a:extLst>
              <a:ext uri="{FF2B5EF4-FFF2-40B4-BE49-F238E27FC236}">
                <a16:creationId xmlns:a16="http://schemas.microsoft.com/office/drawing/2014/main" id="{4CAFB7DA-267B-42EB-B761-F04BC6F53E46}"/>
              </a:ext>
            </a:extLst>
          </p:cNvPr>
          <p:cNvSpPr txBox="1"/>
          <p:nvPr/>
        </p:nvSpPr>
        <p:spPr>
          <a:xfrm>
            <a:off x="654203" y="2153622"/>
            <a:ext cx="6486313" cy="369332"/>
          </a:xfrm>
          <a:prstGeom prst="rect">
            <a:avLst/>
          </a:prstGeom>
          <a:noFill/>
        </p:spPr>
        <p:txBody>
          <a:bodyPr wrap="square">
            <a:spAutoFit/>
          </a:bodyPr>
          <a:lstStyle/>
          <a:p>
            <a:r>
              <a:rPr lang="en-US" altLang="ja-JP" sz="18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Large Color LCD Touch Panel</a:t>
            </a:r>
            <a:endParaRPr lang="ja-JP" altLang="en-US"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8" name="テキスト ボックス 77">
            <a:extLst>
              <a:ext uri="{FF2B5EF4-FFF2-40B4-BE49-F238E27FC236}">
                <a16:creationId xmlns:a16="http://schemas.microsoft.com/office/drawing/2014/main" id="{979D4AB4-EE92-4C39-ADC1-C8A7BC0B9B46}"/>
              </a:ext>
            </a:extLst>
          </p:cNvPr>
          <p:cNvSpPr txBox="1"/>
          <p:nvPr/>
        </p:nvSpPr>
        <p:spPr>
          <a:xfrm>
            <a:off x="654203" y="3834734"/>
            <a:ext cx="6486313" cy="369332"/>
          </a:xfrm>
          <a:prstGeom prst="rect">
            <a:avLst/>
          </a:prstGeom>
          <a:noFill/>
        </p:spPr>
        <p:txBody>
          <a:bodyPr wrap="square">
            <a:spAutoFit/>
          </a:bodyPr>
          <a:lstStyle/>
          <a:p>
            <a:r>
              <a:rPr lang="en-US" altLang="ja-JP" sz="18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LCD Display Adjustable in 16 Positions</a:t>
            </a:r>
            <a:endParaRPr lang="ja-JP" altLang="en-US"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9" name="Text Box 2">
            <a:extLst>
              <a:ext uri="{FF2B5EF4-FFF2-40B4-BE49-F238E27FC236}">
                <a16:creationId xmlns:a16="http://schemas.microsoft.com/office/drawing/2014/main" id="{140FE76A-C40B-4BAC-9900-474E07367907}"/>
              </a:ext>
            </a:extLst>
          </p:cNvPr>
          <p:cNvSpPr txBox="1">
            <a:spLocks noChangeArrowheads="1"/>
          </p:cNvSpPr>
          <p:nvPr/>
        </p:nvSpPr>
        <p:spPr bwMode="auto">
          <a:xfrm>
            <a:off x="654203" y="4219769"/>
            <a:ext cx="4095898" cy="54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Each user can adjust the angle to their liking. The position can be locked so that it will not move when the screen is pressed</a:t>
            </a:r>
            <a:endParaRPr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0" name="テキスト ボックス 79">
            <a:extLst>
              <a:ext uri="{FF2B5EF4-FFF2-40B4-BE49-F238E27FC236}">
                <a16:creationId xmlns:a16="http://schemas.microsoft.com/office/drawing/2014/main" id="{F711F947-4370-4D0E-AA1B-62AFCD8FB1A3}"/>
              </a:ext>
            </a:extLst>
          </p:cNvPr>
          <p:cNvSpPr txBox="1"/>
          <p:nvPr/>
        </p:nvSpPr>
        <p:spPr>
          <a:xfrm>
            <a:off x="654203" y="5172946"/>
            <a:ext cx="6486313" cy="369332"/>
          </a:xfrm>
          <a:prstGeom prst="rect">
            <a:avLst/>
          </a:prstGeom>
          <a:noFill/>
        </p:spPr>
        <p:txBody>
          <a:bodyPr wrap="square">
            <a:spAutoFit/>
          </a:bodyPr>
          <a:lstStyle/>
          <a:p>
            <a:r>
              <a:rPr lang="en-US" altLang="ja-JP" sz="1800" b="1" i="0" dirty="0">
                <a:solidFill>
                  <a:schemeClr val="accent2"/>
                </a:solidFill>
                <a:effectLst/>
                <a:latin typeface="Arial Unicode MS" panose="020B0604020202020204" pitchFamily="50" charset="-128"/>
                <a:ea typeface="Arial Unicode MS" panose="020B0604020202020204" pitchFamily="50" charset="-128"/>
                <a:cs typeface="Arial Unicode MS" panose="020B0604020202020204" pitchFamily="50" charset="-128"/>
              </a:rPr>
              <a:t>Manual Supply/Discharge Unit</a:t>
            </a:r>
            <a:endParaRPr lang="ja-JP" altLang="en-US" sz="1800" b="1" dirty="0">
              <a:solidFill>
                <a:schemeClr val="accent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1" name="Text Box 2">
            <a:extLst>
              <a:ext uri="{FF2B5EF4-FFF2-40B4-BE49-F238E27FC236}">
                <a16:creationId xmlns:a16="http://schemas.microsoft.com/office/drawing/2014/main" id="{E486781A-8754-4546-8303-3711B6DF7158}"/>
              </a:ext>
            </a:extLst>
          </p:cNvPr>
          <p:cNvSpPr txBox="1">
            <a:spLocks noChangeArrowheads="1"/>
          </p:cNvSpPr>
          <p:nvPr/>
        </p:nvSpPr>
        <p:spPr bwMode="auto">
          <a:xfrm>
            <a:off x="654203" y="5560884"/>
            <a:ext cx="3600692" cy="54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dirty="0">
                <a:latin typeface="Meiryo UI" panose="020B0604030504040204" pitchFamily="50" charset="-128"/>
                <a:ea typeface="Meiryo UI" panose="020B0604030504040204" pitchFamily="50" charset="-128"/>
              </a:rPr>
              <a:t>The manual pump supplies or discharges reagents.</a:t>
            </a:r>
            <a:endParaRPr lang="ja-JP" altLang="en-US" sz="1050" dirty="0">
              <a:latin typeface="Meiryo UI" panose="020B0604030504040204" pitchFamily="50" charset="-128"/>
              <a:ea typeface="Meiryo UI" panose="020B0604030504040204" pitchFamily="50" charset="-128"/>
            </a:endParaRPr>
          </a:p>
        </p:txBody>
      </p:sp>
      <p:sp>
        <p:nvSpPr>
          <p:cNvPr id="83" name="テキスト ボックス 82">
            <a:extLst>
              <a:ext uri="{FF2B5EF4-FFF2-40B4-BE49-F238E27FC236}">
                <a16:creationId xmlns:a16="http://schemas.microsoft.com/office/drawing/2014/main" id="{E64C140B-D5CC-42EB-8984-8F486230D22B}"/>
              </a:ext>
            </a:extLst>
          </p:cNvPr>
          <p:cNvSpPr txBox="1"/>
          <p:nvPr/>
        </p:nvSpPr>
        <p:spPr>
          <a:xfrm>
            <a:off x="654203" y="6682608"/>
            <a:ext cx="6486313" cy="369332"/>
          </a:xfrm>
          <a:prstGeom prst="rect">
            <a:avLst/>
          </a:prstGeom>
          <a:noFill/>
        </p:spPr>
        <p:txBody>
          <a:bodyPr wrap="square">
            <a:spAutoFit/>
          </a:bodyPr>
          <a:lstStyle/>
          <a:p>
            <a:r>
              <a:rPr lang="en-US" altLang="ja-JP" sz="18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Built-in Thermal Printer</a:t>
            </a:r>
            <a:endParaRPr lang="ja-JP" altLang="en-US"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4" name="Text Box 2">
            <a:extLst>
              <a:ext uri="{FF2B5EF4-FFF2-40B4-BE49-F238E27FC236}">
                <a16:creationId xmlns:a16="http://schemas.microsoft.com/office/drawing/2014/main" id="{51A95EA2-ECD8-47CB-A4DF-632F3FB4F72E}"/>
              </a:ext>
            </a:extLst>
          </p:cNvPr>
          <p:cNvSpPr txBox="1">
            <a:spLocks noChangeArrowheads="1"/>
          </p:cNvSpPr>
          <p:nvPr/>
        </p:nvSpPr>
        <p:spPr bwMode="auto">
          <a:xfrm>
            <a:off x="654203" y="7073851"/>
            <a:ext cx="4622786" cy="56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Has a built-in thermal printer with a paper roll 58-mm wide. </a:t>
            </a:r>
          </a:p>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Simply insert the roll and close the cover to set it up.</a:t>
            </a:r>
            <a:endParaRPr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7" name="テキスト ボックス 86">
            <a:extLst>
              <a:ext uri="{FF2B5EF4-FFF2-40B4-BE49-F238E27FC236}">
                <a16:creationId xmlns:a16="http://schemas.microsoft.com/office/drawing/2014/main" id="{D26492B8-266D-42D4-8C82-8A3702942661}"/>
              </a:ext>
            </a:extLst>
          </p:cNvPr>
          <p:cNvSpPr txBox="1"/>
          <p:nvPr/>
        </p:nvSpPr>
        <p:spPr>
          <a:xfrm>
            <a:off x="654203" y="8192270"/>
            <a:ext cx="6486313" cy="369332"/>
          </a:xfrm>
          <a:prstGeom prst="rect">
            <a:avLst/>
          </a:prstGeom>
          <a:noFill/>
        </p:spPr>
        <p:txBody>
          <a:bodyPr wrap="square">
            <a:spAutoFit/>
          </a:bodyPr>
          <a:lstStyle/>
          <a:p>
            <a:r>
              <a:rPr lang="en-US" altLang="ja-JP" sz="1800" b="1" i="0" dirty="0">
                <a:solidFill>
                  <a:schemeClr val="accent2"/>
                </a:solidFill>
                <a:effectLst/>
                <a:latin typeface="Arial Unicode MS" panose="020B0604020202020204" pitchFamily="50" charset="-128"/>
                <a:ea typeface="Arial Unicode MS" panose="020B0604020202020204" pitchFamily="50" charset="-128"/>
                <a:cs typeface="Arial Unicode MS" panose="020B0604020202020204" pitchFamily="50" charset="-128"/>
              </a:rPr>
              <a:t>USB/LAN</a:t>
            </a:r>
            <a:r>
              <a:rPr lang="ja-JP" altLang="en-US" sz="1800" b="1" i="0" dirty="0">
                <a:solidFill>
                  <a:schemeClr val="accent2"/>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800" b="1" i="0" dirty="0">
                <a:solidFill>
                  <a:schemeClr val="accent2"/>
                </a:solidFill>
                <a:effectLst/>
                <a:latin typeface="Arial Unicode MS" panose="020B0604020202020204" pitchFamily="50" charset="-128"/>
                <a:ea typeface="Arial Unicode MS" panose="020B0604020202020204" pitchFamily="50" charset="-128"/>
                <a:cs typeface="Arial Unicode MS" panose="020B0604020202020204" pitchFamily="50" charset="-128"/>
              </a:rPr>
              <a:t>Port</a:t>
            </a:r>
            <a:endParaRPr lang="ja-JP" altLang="en-US" sz="1800" b="1" dirty="0">
              <a:solidFill>
                <a:schemeClr val="accent2"/>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8" name="Text Box 2">
            <a:extLst>
              <a:ext uri="{FF2B5EF4-FFF2-40B4-BE49-F238E27FC236}">
                <a16:creationId xmlns:a16="http://schemas.microsoft.com/office/drawing/2014/main" id="{302A3BE7-6F9C-4EC3-A91E-9E4A22CC9664}"/>
              </a:ext>
            </a:extLst>
          </p:cNvPr>
          <p:cNvSpPr txBox="1">
            <a:spLocks noChangeArrowheads="1"/>
          </p:cNvSpPr>
          <p:nvPr/>
        </p:nvSpPr>
        <p:spPr bwMode="auto">
          <a:xfrm>
            <a:off x="654203" y="8579814"/>
            <a:ext cx="3600692" cy="9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Approximately 9,900 results</a:t>
            </a:r>
            <a:r>
              <a:rPr lang="en-US" altLang="ja-JP" sz="1050" b="1" kern="0" dirty="0">
                <a:solidFill>
                  <a:srgbClr val="009900"/>
                </a:solidFill>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can be stored on a USB memory stick. With optional software, you can view the data on a PC or use a recalculation function. With a LAN connection, you can also view the data on a Web browser.</a:t>
            </a:r>
            <a:endParaRPr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9" name="テキスト ボックス 88">
            <a:extLst>
              <a:ext uri="{FF2B5EF4-FFF2-40B4-BE49-F238E27FC236}">
                <a16:creationId xmlns:a16="http://schemas.microsoft.com/office/drawing/2014/main" id="{3C6E9841-83E7-4003-BC3D-FCA5EAFA043C}"/>
              </a:ext>
            </a:extLst>
          </p:cNvPr>
          <p:cNvSpPr txBox="1"/>
          <p:nvPr/>
        </p:nvSpPr>
        <p:spPr>
          <a:xfrm>
            <a:off x="8186227" y="8190267"/>
            <a:ext cx="6486313" cy="369332"/>
          </a:xfrm>
          <a:prstGeom prst="rect">
            <a:avLst/>
          </a:prstGeom>
          <a:noFill/>
        </p:spPr>
        <p:txBody>
          <a:bodyPr wrap="square">
            <a:spAutoFit/>
          </a:bodyPr>
          <a:lstStyle/>
          <a:p>
            <a:r>
              <a:rPr lang="en-US" altLang="ja-JP"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U</a:t>
            </a:r>
            <a:r>
              <a:rPr lang="en-US" altLang="ja-JP" sz="18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ser Authentication Settings</a:t>
            </a:r>
            <a:endParaRPr lang="ja-JP" altLang="en-US"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0" name="Text Box 2">
            <a:extLst>
              <a:ext uri="{FF2B5EF4-FFF2-40B4-BE49-F238E27FC236}">
                <a16:creationId xmlns:a16="http://schemas.microsoft.com/office/drawing/2014/main" id="{5CEABD29-3346-4674-B205-E55BFDE3EA9E}"/>
              </a:ext>
            </a:extLst>
          </p:cNvPr>
          <p:cNvSpPr txBox="1">
            <a:spLocks noChangeArrowheads="1"/>
          </p:cNvSpPr>
          <p:nvPr/>
        </p:nvSpPr>
        <p:spPr bwMode="auto">
          <a:xfrm>
            <a:off x="8186227" y="8574239"/>
            <a:ext cx="4398385" cy="58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User restrictions can be imposed for improved security as well as the prevention of inadvertent changes to, for example, measurement conditions.</a:t>
            </a:r>
            <a:endParaRPr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2" name="テキスト ボックス 91">
            <a:extLst>
              <a:ext uri="{FF2B5EF4-FFF2-40B4-BE49-F238E27FC236}">
                <a16:creationId xmlns:a16="http://schemas.microsoft.com/office/drawing/2014/main" id="{76E2FE56-7703-41CF-8D89-392BCC417AF9}"/>
              </a:ext>
            </a:extLst>
          </p:cNvPr>
          <p:cNvSpPr txBox="1"/>
          <p:nvPr/>
        </p:nvSpPr>
        <p:spPr>
          <a:xfrm>
            <a:off x="8179012" y="5169692"/>
            <a:ext cx="3770141" cy="369332"/>
          </a:xfrm>
          <a:prstGeom prst="rect">
            <a:avLst/>
          </a:prstGeom>
          <a:noFill/>
        </p:spPr>
        <p:txBody>
          <a:bodyPr wrap="square">
            <a:spAutoFit/>
          </a:bodyPr>
          <a:lstStyle/>
          <a:p>
            <a:r>
              <a:rPr lang="en-US" altLang="ja-JP"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S</a:t>
            </a:r>
            <a:r>
              <a:rPr lang="en-US" altLang="ja-JP" sz="18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tatus Indicator with 3 LED Colors</a:t>
            </a:r>
            <a:endParaRPr lang="ja-JP" altLang="en-US"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3" name="Text Box 2">
            <a:extLst>
              <a:ext uri="{FF2B5EF4-FFF2-40B4-BE49-F238E27FC236}">
                <a16:creationId xmlns:a16="http://schemas.microsoft.com/office/drawing/2014/main" id="{6CCE238C-6507-47D8-9660-15618B95A109}"/>
              </a:ext>
            </a:extLst>
          </p:cNvPr>
          <p:cNvSpPr txBox="1">
            <a:spLocks noChangeArrowheads="1"/>
          </p:cNvSpPr>
          <p:nvPr/>
        </p:nvSpPr>
        <p:spPr bwMode="auto">
          <a:xfrm>
            <a:off x="8179012" y="5816571"/>
            <a:ext cx="3485938" cy="65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Colored lights allow you to confirm the status of operation from a distance. You will also be alerted to unexpected problems right away.</a:t>
            </a:r>
            <a:endParaRPr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1" name="テキスト ボックス 100">
            <a:extLst>
              <a:ext uri="{FF2B5EF4-FFF2-40B4-BE49-F238E27FC236}">
                <a16:creationId xmlns:a16="http://schemas.microsoft.com/office/drawing/2014/main" id="{8A7FB793-E6B4-483F-BAEB-0DE963857A24}"/>
              </a:ext>
            </a:extLst>
          </p:cNvPr>
          <p:cNvSpPr txBox="1"/>
          <p:nvPr/>
        </p:nvSpPr>
        <p:spPr>
          <a:xfrm>
            <a:off x="8179012" y="6682608"/>
            <a:ext cx="3829662" cy="369332"/>
          </a:xfrm>
          <a:prstGeom prst="rect">
            <a:avLst/>
          </a:prstGeom>
          <a:noFill/>
        </p:spPr>
        <p:txBody>
          <a:bodyPr wrap="square">
            <a:spAutoFit/>
          </a:bodyPr>
          <a:lstStyle/>
          <a:p>
            <a:r>
              <a:rPr lang="en-US" altLang="ja-JP" sz="1800" b="1" kern="0"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rPr>
              <a:t>Forty Rotation Speeds Can Be Set</a:t>
            </a:r>
            <a:endParaRPr lang="ja-JP" altLang="en-US" sz="1800" b="1" dirty="0">
              <a:solidFill>
                <a:srgbClr val="ED7D3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2" name="Text Box 2">
            <a:extLst>
              <a:ext uri="{FF2B5EF4-FFF2-40B4-BE49-F238E27FC236}">
                <a16:creationId xmlns:a16="http://schemas.microsoft.com/office/drawing/2014/main" id="{C9DD99D6-FFF0-4E09-A528-49C2EBBB445E}"/>
              </a:ext>
            </a:extLst>
          </p:cNvPr>
          <p:cNvSpPr txBox="1">
            <a:spLocks noChangeArrowheads="1"/>
          </p:cNvSpPr>
          <p:nvPr/>
        </p:nvSpPr>
        <p:spPr bwMode="auto">
          <a:xfrm>
            <a:off x="8179012" y="7329487"/>
            <a:ext cx="3770141" cy="64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Rotation can be adjusted manually in fine increments shown by LED bars—it is easy to see and understand. (Four increments per bar)</a:t>
            </a:r>
            <a:endParaRPr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36" name="図 235">
            <a:extLst>
              <a:ext uri="{FF2B5EF4-FFF2-40B4-BE49-F238E27FC236}">
                <a16:creationId xmlns:a16="http://schemas.microsoft.com/office/drawing/2014/main" id="{51279F27-9AE6-450A-97D5-A8B2D030672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86401" y="6629064"/>
            <a:ext cx="1465122" cy="971440"/>
          </a:xfrm>
          <a:prstGeom prst="rect">
            <a:avLst/>
          </a:prstGeom>
        </p:spPr>
      </p:pic>
      <p:pic>
        <p:nvPicPr>
          <p:cNvPr id="240" name="図 239">
            <a:extLst>
              <a:ext uri="{FF2B5EF4-FFF2-40B4-BE49-F238E27FC236}">
                <a16:creationId xmlns:a16="http://schemas.microsoft.com/office/drawing/2014/main" id="{2F8DC46C-A05E-4A47-A460-50B34E74BB84}"/>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l="26745" t="24478" r="20388" b="13919"/>
          <a:stretch/>
        </p:blipFill>
        <p:spPr>
          <a:xfrm>
            <a:off x="4476807" y="8488521"/>
            <a:ext cx="861987" cy="668498"/>
          </a:xfrm>
          <a:prstGeom prst="rect">
            <a:avLst/>
          </a:prstGeom>
        </p:spPr>
      </p:pic>
      <p:pic>
        <p:nvPicPr>
          <p:cNvPr id="244" name="図 243">
            <a:extLst>
              <a:ext uri="{FF2B5EF4-FFF2-40B4-BE49-F238E27FC236}">
                <a16:creationId xmlns:a16="http://schemas.microsoft.com/office/drawing/2014/main" id="{C0B3341B-B439-49AF-91D9-1E4BC69C2A5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17147" y="8828990"/>
            <a:ext cx="634799" cy="533543"/>
          </a:xfrm>
          <a:prstGeom prst="rect">
            <a:avLst/>
          </a:prstGeom>
        </p:spPr>
      </p:pic>
      <p:sp>
        <p:nvSpPr>
          <p:cNvPr id="245" name="矢印: 右 244">
            <a:extLst>
              <a:ext uri="{FF2B5EF4-FFF2-40B4-BE49-F238E27FC236}">
                <a16:creationId xmlns:a16="http://schemas.microsoft.com/office/drawing/2014/main" id="{E31EA9F6-4AB4-4A37-86D9-5D60DB768756}"/>
              </a:ext>
            </a:extLst>
          </p:cNvPr>
          <p:cNvSpPr/>
          <p:nvPr/>
        </p:nvSpPr>
        <p:spPr>
          <a:xfrm>
            <a:off x="5374191" y="8612246"/>
            <a:ext cx="677755" cy="2353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Text Box 2">
            <a:extLst>
              <a:ext uri="{FF2B5EF4-FFF2-40B4-BE49-F238E27FC236}">
                <a16:creationId xmlns:a16="http://schemas.microsoft.com/office/drawing/2014/main" id="{939D4FC4-4F71-4CEA-BCBC-2EF36E277275}"/>
              </a:ext>
            </a:extLst>
          </p:cNvPr>
          <p:cNvSpPr txBox="1">
            <a:spLocks noChangeArrowheads="1"/>
          </p:cNvSpPr>
          <p:nvPr/>
        </p:nvSpPr>
        <p:spPr bwMode="auto">
          <a:xfrm>
            <a:off x="12008674" y="5746676"/>
            <a:ext cx="7692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ja-JP" sz="800" dirty="0">
                <a:latin typeface="Meiryo UI" panose="020B0604030504040204" pitchFamily="50" charset="-128"/>
                <a:ea typeface="Meiryo UI" panose="020B0604030504040204" pitchFamily="50" charset="-128"/>
              </a:rPr>
              <a:t>Ready</a:t>
            </a:r>
            <a:endParaRPr lang="ja-JP" altLang="en-US" sz="800" dirty="0">
              <a:latin typeface="Meiryo UI" panose="020B0604030504040204" pitchFamily="50" charset="-128"/>
              <a:ea typeface="Meiryo UI" panose="020B0604030504040204" pitchFamily="50" charset="-128"/>
            </a:endParaRPr>
          </a:p>
        </p:txBody>
      </p:sp>
      <p:sp>
        <p:nvSpPr>
          <p:cNvPr id="142" name="Text Box 2">
            <a:extLst>
              <a:ext uri="{FF2B5EF4-FFF2-40B4-BE49-F238E27FC236}">
                <a16:creationId xmlns:a16="http://schemas.microsoft.com/office/drawing/2014/main" id="{003C846B-288F-4595-90FC-F40735F09FF8}"/>
              </a:ext>
            </a:extLst>
          </p:cNvPr>
          <p:cNvSpPr txBox="1">
            <a:spLocks noChangeArrowheads="1"/>
          </p:cNvSpPr>
          <p:nvPr/>
        </p:nvSpPr>
        <p:spPr bwMode="auto">
          <a:xfrm>
            <a:off x="12877792" y="5746676"/>
            <a:ext cx="7692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ja-JP" sz="800" dirty="0">
                <a:latin typeface="Meiryo UI" panose="020B0604030504040204" pitchFamily="50" charset="-128"/>
                <a:ea typeface="Meiryo UI" panose="020B0604030504040204" pitchFamily="50" charset="-128"/>
              </a:rPr>
              <a:t>Titration in progress</a:t>
            </a:r>
            <a:endParaRPr lang="ja-JP" altLang="en-US" sz="800" dirty="0">
              <a:latin typeface="Meiryo UI" panose="020B0604030504040204" pitchFamily="50" charset="-128"/>
              <a:ea typeface="Meiryo UI" panose="020B0604030504040204" pitchFamily="50" charset="-128"/>
            </a:endParaRPr>
          </a:p>
        </p:txBody>
      </p:sp>
      <p:sp>
        <p:nvSpPr>
          <p:cNvPr id="143" name="Text Box 2">
            <a:extLst>
              <a:ext uri="{FF2B5EF4-FFF2-40B4-BE49-F238E27FC236}">
                <a16:creationId xmlns:a16="http://schemas.microsoft.com/office/drawing/2014/main" id="{BD4730E7-34DB-48A3-9181-F16454061155}"/>
              </a:ext>
            </a:extLst>
          </p:cNvPr>
          <p:cNvSpPr txBox="1">
            <a:spLocks noChangeArrowheads="1"/>
          </p:cNvSpPr>
          <p:nvPr/>
        </p:nvSpPr>
        <p:spPr bwMode="auto">
          <a:xfrm>
            <a:off x="13638009" y="5746676"/>
            <a:ext cx="95445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ja-JP" sz="800" dirty="0">
                <a:latin typeface="Meiryo UI" panose="020B0604030504040204" pitchFamily="50" charset="-128"/>
                <a:ea typeface="Meiryo UI" panose="020B0604030504040204" pitchFamily="50" charset="-128"/>
              </a:rPr>
              <a:t>Error!</a:t>
            </a:r>
            <a:endParaRPr lang="ja-JP" altLang="en-US" sz="800" dirty="0">
              <a:latin typeface="Meiryo UI" panose="020B0604030504040204" pitchFamily="50" charset="-128"/>
              <a:ea typeface="Meiryo UI" panose="020B0604030504040204" pitchFamily="50" charset="-128"/>
            </a:endParaRPr>
          </a:p>
        </p:txBody>
      </p:sp>
      <p:cxnSp>
        <p:nvCxnSpPr>
          <p:cNvPr id="2266" name="直線コネクタ 2265">
            <a:extLst>
              <a:ext uri="{FF2B5EF4-FFF2-40B4-BE49-F238E27FC236}">
                <a16:creationId xmlns:a16="http://schemas.microsoft.com/office/drawing/2014/main" id="{E26E10E8-7BBB-4A02-B3B3-56A250FBC16D}"/>
              </a:ext>
            </a:extLst>
          </p:cNvPr>
          <p:cNvCxnSpPr>
            <a:cxnSpLocks/>
            <a:stCxn id="2269" idx="3"/>
          </p:cNvCxnSpPr>
          <p:nvPr/>
        </p:nvCxnSpPr>
        <p:spPr>
          <a:xfrm>
            <a:off x="9661364" y="1428386"/>
            <a:ext cx="219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EA6D2CB7-FAFF-4DB8-90A3-7A213E3B4582}"/>
              </a:ext>
            </a:extLst>
          </p:cNvPr>
          <p:cNvCxnSpPr>
            <a:cxnSpLocks/>
          </p:cNvCxnSpPr>
          <p:nvPr/>
        </p:nvCxnSpPr>
        <p:spPr>
          <a:xfrm>
            <a:off x="9877514" y="1426833"/>
            <a:ext cx="301464" cy="679359"/>
          </a:xfrm>
          <a:prstGeom prst="line">
            <a:avLst/>
          </a:prstGeom>
        </p:spPr>
        <p:style>
          <a:lnRef idx="1">
            <a:schemeClr val="accent1"/>
          </a:lnRef>
          <a:fillRef idx="0">
            <a:schemeClr val="accent1"/>
          </a:fillRef>
          <a:effectRef idx="0">
            <a:schemeClr val="accent1"/>
          </a:effectRef>
          <a:fontRef idx="minor">
            <a:schemeClr val="tx1"/>
          </a:fontRef>
        </p:style>
      </p:cxnSp>
      <p:sp>
        <p:nvSpPr>
          <p:cNvPr id="2269" name="テキスト ボックス 2268">
            <a:extLst>
              <a:ext uri="{FF2B5EF4-FFF2-40B4-BE49-F238E27FC236}">
                <a16:creationId xmlns:a16="http://schemas.microsoft.com/office/drawing/2014/main" id="{257F9B1E-8FFD-49D2-9DD0-4D5A8D3E8797}"/>
              </a:ext>
            </a:extLst>
          </p:cNvPr>
          <p:cNvSpPr txBox="1"/>
          <p:nvPr/>
        </p:nvSpPr>
        <p:spPr>
          <a:xfrm>
            <a:off x="8176221" y="1220637"/>
            <a:ext cx="1485143" cy="415498"/>
          </a:xfrm>
          <a:prstGeom prst="rect">
            <a:avLst/>
          </a:prstGeom>
          <a:noFill/>
        </p:spPr>
        <p:txBody>
          <a:bodyPr wrap="square" rtlCol="0">
            <a:spAutoFit/>
          </a:bodyPr>
          <a:lstStyle/>
          <a:p>
            <a:pPr algn="ctr"/>
            <a:r>
              <a:rPr lang="en-US" altLang="ja-JP" sz="1050" kern="0" dirty="0">
                <a:latin typeface="Arial Unicode MS" panose="020B0604020202020204" pitchFamily="50" charset="-128"/>
                <a:ea typeface="Arial Unicode MS" panose="020B0604020202020204" pitchFamily="50" charset="-128"/>
                <a:cs typeface="Arial Unicode MS" panose="020B0604020202020204" pitchFamily="50" charset="-128"/>
              </a:rPr>
              <a:t>Multi-Control Unit </a:t>
            </a:r>
            <a:r>
              <a:rPr kumimoji="1" lang="en-US" altLang="ja-JP" sz="1050" dirty="0">
                <a:latin typeface="Arial Unicode MS" panose="020B0604020202020204" pitchFamily="50" charset="-128"/>
                <a:ea typeface="Arial Unicode MS" panose="020B0604020202020204" pitchFamily="50" charset="-128"/>
                <a:cs typeface="Arial Unicode MS" panose="020B0604020202020204" pitchFamily="50" charset="-128"/>
              </a:rPr>
              <a:t>MC-3000</a:t>
            </a:r>
            <a:endParaRPr kumimoji="1" lang="ja-JP" altLang="en-US" sz="105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65" name="テキスト ボックス 164">
            <a:extLst>
              <a:ext uri="{FF2B5EF4-FFF2-40B4-BE49-F238E27FC236}">
                <a16:creationId xmlns:a16="http://schemas.microsoft.com/office/drawing/2014/main" id="{BF8F8B7B-9CC0-41DC-ACCD-0E44003C3C08}"/>
              </a:ext>
            </a:extLst>
          </p:cNvPr>
          <p:cNvSpPr txBox="1"/>
          <p:nvPr/>
        </p:nvSpPr>
        <p:spPr>
          <a:xfrm>
            <a:off x="12777886" y="1415389"/>
            <a:ext cx="2143026" cy="415498"/>
          </a:xfrm>
          <a:prstGeom prst="rect">
            <a:avLst/>
          </a:prstGeom>
          <a:noFill/>
        </p:spPr>
        <p:txBody>
          <a:bodyPr wrap="square" rtlCol="0">
            <a:spAutoFit/>
          </a:bodyPr>
          <a:lstStyle/>
          <a:p>
            <a:pPr algn="ctr"/>
            <a:r>
              <a:rPr kumimoji="1" lang="en-US" altLang="ja-JP" sz="1050" dirty="0" err="1">
                <a:solidFill>
                  <a:schemeClr val="tx1"/>
                </a:solidFill>
                <a:latin typeface="Meiryo UI" panose="020B0604030504040204" pitchFamily="50" charset="-128"/>
                <a:ea typeface="Meiryo UI" panose="020B0604030504040204" pitchFamily="50" charset="-128"/>
              </a:rPr>
              <a:t>Coulometric</a:t>
            </a:r>
            <a:r>
              <a:rPr kumimoji="1" lang="en-US" altLang="ja-JP" sz="1050" dirty="0">
                <a:solidFill>
                  <a:schemeClr val="tx1"/>
                </a:solidFill>
                <a:latin typeface="Meiryo UI" panose="020B0604030504040204" pitchFamily="50" charset="-128"/>
                <a:ea typeface="Meiryo UI" panose="020B0604030504040204" pitchFamily="50" charset="-128"/>
              </a:rPr>
              <a:t> Titration Station</a:t>
            </a:r>
          </a:p>
          <a:p>
            <a:pPr algn="ctr"/>
            <a:r>
              <a:rPr kumimoji="1" lang="en-US" altLang="ja-JP" sz="1050" dirty="0">
                <a:solidFill>
                  <a:schemeClr val="tx1"/>
                </a:solidFill>
                <a:latin typeface="Meiryo UI" panose="020B0604030504040204" pitchFamily="50" charset="-128"/>
                <a:ea typeface="Meiryo UI" panose="020B0604030504040204" pitchFamily="50" charset="-128"/>
              </a:rPr>
              <a:t>TQ-3000</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66" name="テキスト ボックス 165">
            <a:extLst>
              <a:ext uri="{FF2B5EF4-FFF2-40B4-BE49-F238E27FC236}">
                <a16:creationId xmlns:a16="http://schemas.microsoft.com/office/drawing/2014/main" id="{F3442BF3-CAAD-47C9-8A18-2FF5ADD1A1B1}"/>
              </a:ext>
            </a:extLst>
          </p:cNvPr>
          <p:cNvSpPr txBox="1"/>
          <p:nvPr/>
        </p:nvSpPr>
        <p:spPr>
          <a:xfrm>
            <a:off x="12528917" y="3799075"/>
            <a:ext cx="1485143" cy="415498"/>
          </a:xfrm>
          <a:prstGeom prst="rect">
            <a:avLst/>
          </a:prstGeom>
          <a:noFill/>
        </p:spPr>
        <p:txBody>
          <a:bodyPr wrap="square" rtlCol="0">
            <a:spAutoFit/>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Stirrer</a:t>
            </a:r>
          </a:p>
          <a:p>
            <a:pPr algn="ctr"/>
            <a:r>
              <a:rPr kumimoji="1" lang="en-US" altLang="ja-JP" sz="1050" dirty="0">
                <a:solidFill>
                  <a:schemeClr val="tx1"/>
                </a:solidFill>
                <a:latin typeface="Meiryo UI" panose="020B0604030504040204" pitchFamily="50" charset="-128"/>
                <a:ea typeface="Meiryo UI" panose="020B0604030504040204" pitchFamily="50" charset="-128"/>
              </a:rPr>
              <a:t>K-3000A</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cxnSp>
        <p:nvCxnSpPr>
          <p:cNvPr id="173" name="直線コネクタ 172">
            <a:extLst>
              <a:ext uri="{FF2B5EF4-FFF2-40B4-BE49-F238E27FC236}">
                <a16:creationId xmlns:a16="http://schemas.microsoft.com/office/drawing/2014/main" id="{131D66B2-3D3E-4D1B-A01E-76D6475A19C9}"/>
              </a:ext>
            </a:extLst>
          </p:cNvPr>
          <p:cNvCxnSpPr>
            <a:cxnSpLocks/>
          </p:cNvCxnSpPr>
          <p:nvPr/>
        </p:nvCxnSpPr>
        <p:spPr>
          <a:xfrm flipH="1">
            <a:off x="12584612" y="1631710"/>
            <a:ext cx="302650" cy="669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71F23DFA-C5E7-4FBC-AD5A-9DD8ADE0CE4A}"/>
              </a:ext>
            </a:extLst>
          </p:cNvPr>
          <p:cNvCxnSpPr>
            <a:cxnSpLocks/>
          </p:cNvCxnSpPr>
          <p:nvPr/>
        </p:nvCxnSpPr>
        <p:spPr>
          <a:xfrm>
            <a:off x="12878632" y="1636901"/>
            <a:ext cx="2193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E270F6E8-2E93-42EA-AF4A-F3DEBBB30EEB}"/>
              </a:ext>
            </a:extLst>
          </p:cNvPr>
          <p:cNvCxnSpPr>
            <a:cxnSpLocks/>
          </p:cNvCxnSpPr>
          <p:nvPr/>
        </p:nvCxnSpPr>
        <p:spPr>
          <a:xfrm>
            <a:off x="12528917" y="3975765"/>
            <a:ext cx="426769" cy="0"/>
          </a:xfrm>
          <a:prstGeom prst="line">
            <a:avLst/>
          </a:prstGeom>
        </p:spPr>
        <p:style>
          <a:lnRef idx="1">
            <a:schemeClr val="accent1"/>
          </a:lnRef>
          <a:fillRef idx="0">
            <a:schemeClr val="accent1"/>
          </a:fillRef>
          <a:effectRef idx="0">
            <a:schemeClr val="accent1"/>
          </a:effectRef>
          <a:fontRef idx="minor">
            <a:schemeClr val="tx1"/>
          </a:fontRef>
        </p:style>
      </p:cxnSp>
      <p:pic>
        <p:nvPicPr>
          <p:cNvPr id="62" name="図 61">
            <a:extLst>
              <a:ext uri="{FF2B5EF4-FFF2-40B4-BE49-F238E27FC236}">
                <a16:creationId xmlns:a16="http://schemas.microsoft.com/office/drawing/2014/main" id="{FF484F0A-95E6-4D90-83E8-D68890DAD61E}"/>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2086871" y="6751896"/>
            <a:ext cx="750528" cy="705138"/>
          </a:xfrm>
          <a:prstGeom prst="rect">
            <a:avLst/>
          </a:prstGeom>
          <a:noFill/>
          <a:ln>
            <a:noFill/>
          </a:ln>
        </p:spPr>
      </p:pic>
      <p:pic>
        <p:nvPicPr>
          <p:cNvPr id="63" name="図 62">
            <a:extLst>
              <a:ext uri="{FF2B5EF4-FFF2-40B4-BE49-F238E27FC236}">
                <a16:creationId xmlns:a16="http://schemas.microsoft.com/office/drawing/2014/main" id="{4CBB4FF8-12F8-4A72-BCF2-9EE25D7127AE}"/>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3830335" y="6751896"/>
            <a:ext cx="769212" cy="705138"/>
          </a:xfrm>
          <a:prstGeom prst="rect">
            <a:avLst/>
          </a:prstGeom>
          <a:noFill/>
          <a:ln>
            <a:noFill/>
          </a:ln>
        </p:spPr>
      </p:pic>
      <p:pic>
        <p:nvPicPr>
          <p:cNvPr id="64" name="図 63">
            <a:extLst>
              <a:ext uri="{FF2B5EF4-FFF2-40B4-BE49-F238E27FC236}">
                <a16:creationId xmlns:a16="http://schemas.microsoft.com/office/drawing/2014/main" id="{714CE1E4-5E1F-442C-9530-025D5456E5F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2961468" y="6751896"/>
            <a:ext cx="769212" cy="705138"/>
          </a:xfrm>
          <a:prstGeom prst="rect">
            <a:avLst/>
          </a:prstGeom>
          <a:noFill/>
          <a:ln>
            <a:noFill/>
          </a:ln>
        </p:spPr>
      </p:pic>
      <p:pic>
        <p:nvPicPr>
          <p:cNvPr id="3" name="図 2">
            <a:extLst>
              <a:ext uri="{FF2B5EF4-FFF2-40B4-BE49-F238E27FC236}">
                <a16:creationId xmlns:a16="http://schemas.microsoft.com/office/drawing/2014/main" id="{8823495D-BD9D-4514-863E-C1EC0153DA70}"/>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5772735" y="5056112"/>
            <a:ext cx="894521" cy="1381127"/>
          </a:xfrm>
          <a:prstGeom prst="rect">
            <a:avLst/>
          </a:prstGeom>
        </p:spPr>
      </p:pic>
    </p:spTree>
    <p:extLst>
      <p:ext uri="{BB962C8B-B14F-4D97-AF65-F5344CB8AC3E}">
        <p14:creationId xmlns:p14="http://schemas.microsoft.com/office/powerpoint/2010/main" val="4184317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1735</TotalTime>
  <Words>941</Words>
  <Application>Microsoft Macintosh PowerPoint</Application>
  <PresentationFormat>Custom</PresentationFormat>
  <Paragraphs>123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 Unicode MS</vt:lpstr>
      <vt:lpstr>Meiryo UI</vt:lpstr>
      <vt:lpstr>Arial</vt:lpstr>
      <vt:lpstr>Calibri</vt:lpstr>
      <vt:lpstr>Office テーマ</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biztel</dc:creator>
  <cp:lastModifiedBy>Adrian Thorburn</cp:lastModifiedBy>
  <cp:revision>149</cp:revision>
  <cp:lastPrinted>2021-01-19T05:58:37Z</cp:lastPrinted>
  <dcterms:created xsi:type="dcterms:W3CDTF">2017-07-31T10:46:25Z</dcterms:created>
  <dcterms:modified xsi:type="dcterms:W3CDTF">2021-02-16T23:43:01Z</dcterms:modified>
</cp:coreProperties>
</file>