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8" name="Date Placeholder 27"/>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17" name="Footer Placeholder 16"/>
          <p:cNvSpPr>
            <a:spLocks noGrp="1"/>
          </p:cNvSpPr>
          <p:nvPr>
            <p:ph type="ftr" sz="quarter" idx="11"/>
          </p:nvPr>
        </p:nvSpPr>
        <p:spPr/>
        <p:txBody>
          <a:bodyPr/>
          <a:lstStyle>
            <a:extLst/>
          </a:lstStyle>
          <a:p>
            <a:endParaRPr lang="en-IE"/>
          </a:p>
        </p:txBody>
      </p:sp>
      <p:sp>
        <p:nvSpPr>
          <p:cNvPr id="29" name="Slide Number Placeholder 28"/>
          <p:cNvSpPr>
            <a:spLocks noGrp="1"/>
          </p:cNvSpPr>
          <p:nvPr>
            <p:ph type="sldNum" sz="quarter" idx="12"/>
          </p:nvPr>
        </p:nvSpPr>
        <p:spPr/>
        <p:txBody>
          <a:bodyPr/>
          <a:lstStyle>
            <a:extLst/>
          </a:lstStyle>
          <a:p>
            <a:fld id="{C368112C-EC14-4F79-89EC-E9518783ED43}" type="slidenum">
              <a:rPr lang="en-IE" smtClean="0"/>
              <a:t>‹#›</a:t>
            </a:fld>
            <a:endParaRPr lang="en-IE"/>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5" name="Footer Placeholder 4"/>
          <p:cNvSpPr>
            <a:spLocks noGrp="1"/>
          </p:cNvSpPr>
          <p:nvPr>
            <p:ph type="ftr" sz="quarter" idx="11"/>
          </p:nvPr>
        </p:nvSpPr>
        <p:spPr/>
        <p:txBody>
          <a:bodyPr/>
          <a:lstStyle>
            <a:extLst/>
          </a:lstStyle>
          <a:p>
            <a:endParaRPr lang="en-IE"/>
          </a:p>
        </p:txBody>
      </p:sp>
      <p:sp>
        <p:nvSpPr>
          <p:cNvPr id="6" name="Slide Number Placeholder 5"/>
          <p:cNvSpPr>
            <a:spLocks noGrp="1"/>
          </p:cNvSpPr>
          <p:nvPr>
            <p:ph type="sldNum" sz="quarter" idx="12"/>
          </p:nvPr>
        </p:nvSpPr>
        <p:spPr/>
        <p:txBody>
          <a:bodyPr/>
          <a:lstStyle>
            <a:extLst/>
          </a:lstStyle>
          <a:p>
            <a:fld id="{C368112C-EC14-4F79-89EC-E9518783ED43}" type="slidenum">
              <a:rPr lang="en-IE" smtClean="0"/>
              <a:t>‹#›</a:t>
            </a:fld>
            <a:endParaRPr lang="en-I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5" name="Footer Placeholder 4"/>
          <p:cNvSpPr>
            <a:spLocks noGrp="1"/>
          </p:cNvSpPr>
          <p:nvPr>
            <p:ph type="ftr" sz="quarter" idx="11"/>
          </p:nvPr>
        </p:nvSpPr>
        <p:spPr/>
        <p:txBody>
          <a:bodyPr/>
          <a:lstStyle>
            <a:extLst/>
          </a:lstStyle>
          <a:p>
            <a:endParaRPr lang="en-IE"/>
          </a:p>
        </p:txBody>
      </p:sp>
      <p:sp>
        <p:nvSpPr>
          <p:cNvPr id="6" name="Slide Number Placeholder 5"/>
          <p:cNvSpPr>
            <a:spLocks noGrp="1"/>
          </p:cNvSpPr>
          <p:nvPr>
            <p:ph type="sldNum" sz="quarter" idx="12"/>
          </p:nvPr>
        </p:nvSpPr>
        <p:spPr/>
        <p:txBody>
          <a:bodyPr/>
          <a:lstStyle>
            <a:extLst/>
          </a:lstStyle>
          <a:p>
            <a:fld id="{C368112C-EC14-4F79-89EC-E9518783ED43}" type="slidenum">
              <a:rPr lang="en-IE" smtClean="0"/>
              <a:t>‹#›</a:t>
            </a:fld>
            <a:endParaRPr lang="en-I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5" name="Footer Placeholder 4"/>
          <p:cNvSpPr>
            <a:spLocks noGrp="1"/>
          </p:cNvSpPr>
          <p:nvPr>
            <p:ph type="ftr" sz="quarter" idx="11"/>
          </p:nvPr>
        </p:nvSpPr>
        <p:spPr/>
        <p:txBody>
          <a:bodyPr/>
          <a:lstStyle>
            <a:extLst/>
          </a:lstStyle>
          <a:p>
            <a:endParaRPr lang="en-IE"/>
          </a:p>
        </p:txBody>
      </p:sp>
      <p:sp>
        <p:nvSpPr>
          <p:cNvPr id="6" name="Slide Number Placeholder 5"/>
          <p:cNvSpPr>
            <a:spLocks noGrp="1"/>
          </p:cNvSpPr>
          <p:nvPr>
            <p:ph type="sldNum" sz="quarter" idx="12"/>
          </p:nvPr>
        </p:nvSpPr>
        <p:spPr/>
        <p:txBody>
          <a:bodyPr/>
          <a:lstStyle>
            <a:extLst/>
          </a:lstStyle>
          <a:p>
            <a:fld id="{C368112C-EC14-4F79-89EC-E9518783ED43}" type="slidenum">
              <a:rPr lang="en-IE" smtClean="0"/>
              <a:t>‹#›</a:t>
            </a:fld>
            <a:endParaRPr lang="en-I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4" name="Freeform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reeform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reeform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reeform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reeform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reeform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reeform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reeform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reeform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reeform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reeform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reeform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reeform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reeform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reeform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Text Placeholder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5" name="Footer Placeholder 4"/>
          <p:cNvSpPr>
            <a:spLocks noGrp="1"/>
          </p:cNvSpPr>
          <p:nvPr>
            <p:ph type="ftr" sz="quarter" idx="11"/>
          </p:nvPr>
        </p:nvSpPr>
        <p:spPr/>
        <p:txBody>
          <a:bodyPr/>
          <a:lstStyle>
            <a:extLst/>
          </a:lstStyle>
          <a:p>
            <a:endParaRPr lang="en-IE"/>
          </a:p>
        </p:txBody>
      </p:sp>
      <p:sp>
        <p:nvSpPr>
          <p:cNvPr id="6" name="Slide Number Placeholder 5"/>
          <p:cNvSpPr>
            <a:spLocks noGrp="1"/>
          </p:cNvSpPr>
          <p:nvPr>
            <p:ph type="sldNum" sz="quarter" idx="12"/>
          </p:nvPr>
        </p:nvSpPr>
        <p:spPr/>
        <p:txBody>
          <a:bodyPr/>
          <a:lstStyle>
            <a:extLst/>
          </a:lstStyle>
          <a:p>
            <a:fld id="{C368112C-EC14-4F79-89EC-E9518783ED43}" type="slidenum">
              <a:rPr lang="en-IE" smtClean="0"/>
              <a:t>‹#›</a:t>
            </a:fld>
            <a:endParaRPr lang="en-IE"/>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en-US" smtClean="0"/>
              <a:t>Click to edit Master title style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6" name="Footer Placeholder 5"/>
          <p:cNvSpPr>
            <a:spLocks noGrp="1"/>
          </p:cNvSpPr>
          <p:nvPr>
            <p:ph type="ftr" sz="quarter" idx="11"/>
          </p:nvPr>
        </p:nvSpPr>
        <p:spPr/>
        <p:txBody>
          <a:bodyPr/>
          <a:lstStyle>
            <a:extLst/>
          </a:lstStyle>
          <a:p>
            <a:endParaRPr lang="en-IE"/>
          </a:p>
        </p:txBody>
      </p:sp>
      <p:sp>
        <p:nvSpPr>
          <p:cNvPr id="7" name="Slide Number Placeholder 6"/>
          <p:cNvSpPr>
            <a:spLocks noGrp="1"/>
          </p:cNvSpPr>
          <p:nvPr>
            <p:ph type="sldNum" sz="quarter" idx="12"/>
          </p:nvPr>
        </p:nvSpPr>
        <p:spPr/>
        <p:txBody>
          <a:bodyPr/>
          <a:lstStyle>
            <a:extLst/>
          </a:lstStyle>
          <a:p>
            <a:fld id="{C368112C-EC14-4F79-89EC-E9518783ED43}" type="slidenum">
              <a:rPr lang="en-IE" smtClean="0"/>
              <a:t>‹#›</a:t>
            </a:fld>
            <a:endParaRPr lang="en-I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504824" y="512064"/>
            <a:ext cx="7772400" cy="914400"/>
          </a:xfrm>
        </p:spPr>
        <p:txBody>
          <a:bodyPr anchor="t"/>
          <a:lstStyle>
            <a:lvl1pPr>
              <a:defRPr sz="400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8" name="Footer Placeholder 7"/>
          <p:cNvSpPr>
            <a:spLocks noGrp="1"/>
          </p:cNvSpPr>
          <p:nvPr>
            <p:ph type="ftr" sz="quarter" idx="11"/>
          </p:nvPr>
        </p:nvSpPr>
        <p:spPr/>
        <p:txBody>
          <a:bodyPr/>
          <a:lstStyle>
            <a:extLst/>
          </a:lstStyle>
          <a:p>
            <a:endParaRPr lang="en-IE"/>
          </a:p>
        </p:txBody>
      </p:sp>
      <p:sp>
        <p:nvSpPr>
          <p:cNvPr id="9" name="Slide Number Placeholder 8"/>
          <p:cNvSpPr>
            <a:spLocks noGrp="1"/>
          </p:cNvSpPr>
          <p:nvPr>
            <p:ph type="sldNum" sz="quarter" idx="12"/>
          </p:nvPr>
        </p:nvSpPr>
        <p:spPr/>
        <p:txBody>
          <a:bodyPr/>
          <a:lstStyle>
            <a:extLst/>
          </a:lstStyle>
          <a:p>
            <a:fld id="{C368112C-EC14-4F79-89EC-E9518783ED43}" type="slidenum">
              <a:rPr lang="en-IE" smtClean="0"/>
              <a:t>‹#›</a:t>
            </a:fld>
            <a:endParaRPr lang="en-IE"/>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4" name="Footer Placeholder 3"/>
          <p:cNvSpPr>
            <a:spLocks noGrp="1"/>
          </p:cNvSpPr>
          <p:nvPr>
            <p:ph type="ftr" sz="quarter" idx="11"/>
          </p:nvPr>
        </p:nvSpPr>
        <p:spPr/>
        <p:txBody>
          <a:bodyPr/>
          <a:lstStyle>
            <a:extLst/>
          </a:lstStyle>
          <a:p>
            <a:endParaRPr lang="en-IE"/>
          </a:p>
        </p:txBody>
      </p:sp>
      <p:sp>
        <p:nvSpPr>
          <p:cNvPr id="5" name="Slide Number Placeholder 4"/>
          <p:cNvSpPr>
            <a:spLocks noGrp="1"/>
          </p:cNvSpPr>
          <p:nvPr>
            <p:ph type="sldNum" sz="quarter" idx="12"/>
          </p:nvPr>
        </p:nvSpPr>
        <p:spPr/>
        <p:txBody>
          <a:bodyPr/>
          <a:lstStyle>
            <a:extLst/>
          </a:lstStyle>
          <a:p>
            <a:fld id="{C368112C-EC14-4F79-89EC-E9518783ED43}" type="slidenum">
              <a:rPr lang="en-IE" smtClean="0"/>
              <a:t>‹#›</a:t>
            </a:fld>
            <a:endParaRPr lang="en-I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3" name="Footer Placeholder 2"/>
          <p:cNvSpPr>
            <a:spLocks noGrp="1"/>
          </p:cNvSpPr>
          <p:nvPr>
            <p:ph type="ftr" sz="quarter" idx="11"/>
          </p:nvPr>
        </p:nvSpPr>
        <p:spPr/>
        <p:txBody>
          <a:bodyPr/>
          <a:lstStyle>
            <a:extLst/>
          </a:lstStyle>
          <a:p>
            <a:endParaRPr lang="en-IE"/>
          </a:p>
        </p:txBody>
      </p:sp>
      <p:sp>
        <p:nvSpPr>
          <p:cNvPr id="4" name="Slide Number Placeholder 3"/>
          <p:cNvSpPr>
            <a:spLocks noGrp="1"/>
          </p:cNvSpPr>
          <p:nvPr>
            <p:ph type="sldNum" sz="quarter" idx="12"/>
          </p:nvPr>
        </p:nvSpPr>
        <p:spPr/>
        <p:txBody>
          <a:bodyPr/>
          <a:lstStyle>
            <a:extLst/>
          </a:lstStyle>
          <a:p>
            <a:fld id="{C368112C-EC14-4F79-89EC-E9518783ED43}" type="slidenum">
              <a:rPr lang="en-IE" smtClean="0"/>
              <a:t>‹#›</a:t>
            </a:fld>
            <a:endParaRPr lang="en-I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4D1DAD36-250D-4853-9C1D-C214285FA687}" type="datetimeFigureOut">
              <a:rPr lang="en-IE" smtClean="0"/>
              <a:t>14/03/2011</a:t>
            </a:fld>
            <a:endParaRPr lang="en-IE"/>
          </a:p>
        </p:txBody>
      </p:sp>
      <p:sp>
        <p:nvSpPr>
          <p:cNvPr id="6" name="Footer Placeholder 5"/>
          <p:cNvSpPr>
            <a:spLocks noGrp="1"/>
          </p:cNvSpPr>
          <p:nvPr>
            <p:ph type="ftr" sz="quarter" idx="11"/>
          </p:nvPr>
        </p:nvSpPr>
        <p:spPr/>
        <p:txBody>
          <a:bodyPr/>
          <a:lstStyle>
            <a:extLst/>
          </a:lstStyle>
          <a:p>
            <a:endParaRPr lang="en-IE"/>
          </a:p>
        </p:txBody>
      </p:sp>
      <p:sp>
        <p:nvSpPr>
          <p:cNvPr id="7" name="Slide Number Placeholder 6"/>
          <p:cNvSpPr>
            <a:spLocks noGrp="1"/>
          </p:cNvSpPr>
          <p:nvPr>
            <p:ph type="sldNum" sz="quarter" idx="12"/>
          </p:nvPr>
        </p:nvSpPr>
        <p:spPr/>
        <p:txBody>
          <a:bodyPr/>
          <a:lstStyle>
            <a:extLst/>
          </a:lstStyle>
          <a:p>
            <a:fld id="{C368112C-EC14-4F79-89EC-E9518783ED43}" type="slidenum">
              <a:rPr lang="en-IE" smtClean="0"/>
              <a:t>‹#›</a:t>
            </a:fld>
            <a:endParaRPr lang="en-I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Straight Connector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 9"/>
          <p:cNvGrpSpPr/>
          <p:nvPr/>
        </p:nvGrpSpPr>
        <p:grpSpPr>
          <a:xfrm rot="5400000">
            <a:off x="8514581" y="1219200"/>
            <a:ext cx="132763" cy="128466"/>
            <a:chOff x="6668087" y="1297746"/>
            <a:chExt cx="161840" cy="156602"/>
          </a:xfrm>
        </p:grpSpPr>
        <p:cxnSp>
          <p:nvCxnSpPr>
            <p:cNvPr id="15" name="Straight Connector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en-US" smtClean="0"/>
              <a:t>Click to edit Master title style</a:t>
            </a:r>
            <a:endParaRPr kumimoji="0" lang="en-US"/>
          </a:p>
        </p:txBody>
      </p:sp>
      <p:sp>
        <p:nvSpPr>
          <p:cNvPr id="3" name="Picture Placeholder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en-US" smtClean="0"/>
              <a:t>Click icon to add picture</a:t>
            </a:r>
            <a:endParaRPr kumimoji="0" lang="en-US"/>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grpSp>
        <p:nvGrpSpPr>
          <p:cNvPr id="14" name="Group 13"/>
          <p:cNvGrpSpPr/>
          <p:nvPr/>
        </p:nvGrpSpPr>
        <p:grpSpPr>
          <a:xfrm rot="5400000">
            <a:off x="8666981" y="1371600"/>
            <a:ext cx="132763" cy="128466"/>
            <a:chOff x="6668087" y="1297746"/>
            <a:chExt cx="161840" cy="156602"/>
          </a:xfrm>
        </p:grpSpPr>
        <p:cxnSp>
          <p:nvCxnSpPr>
            <p:cNvPr id="11" name="Straight Connector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 17"/>
          <p:cNvGrpSpPr/>
          <p:nvPr/>
        </p:nvGrpSpPr>
        <p:grpSpPr>
          <a:xfrm rot="5400000">
            <a:off x="8320088" y="1474763"/>
            <a:ext cx="132763" cy="128466"/>
            <a:chOff x="6668087" y="1297746"/>
            <a:chExt cx="161840" cy="156602"/>
          </a:xfrm>
        </p:grpSpPr>
        <p:cxnSp>
          <p:nvCxnSpPr>
            <p:cNvPr id="19" name="Straight Connector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Date Placeholder 4"/>
          <p:cNvSpPr>
            <a:spLocks noGrp="1"/>
          </p:cNvSpPr>
          <p:nvPr>
            <p:ph type="dt" sz="half" idx="10"/>
          </p:nvPr>
        </p:nvSpPr>
        <p:spPr>
          <a:xfrm>
            <a:off x="6477000" y="55499"/>
            <a:ext cx="2133600" cy="365125"/>
          </a:xfrm>
        </p:spPr>
        <p:txBody>
          <a:bodyPr/>
          <a:lstStyle>
            <a:extLst/>
          </a:lstStyle>
          <a:p>
            <a:fld id="{4D1DAD36-250D-4853-9C1D-C214285FA687}" type="datetimeFigureOut">
              <a:rPr lang="en-IE" smtClean="0"/>
              <a:t>14/03/2011</a:t>
            </a:fld>
            <a:endParaRPr lang="en-IE"/>
          </a:p>
        </p:txBody>
      </p:sp>
      <p:sp>
        <p:nvSpPr>
          <p:cNvPr id="6" name="Footer Placeholder 5"/>
          <p:cNvSpPr>
            <a:spLocks noGrp="1"/>
          </p:cNvSpPr>
          <p:nvPr>
            <p:ph type="ftr" sz="quarter" idx="11"/>
          </p:nvPr>
        </p:nvSpPr>
        <p:spPr>
          <a:xfrm>
            <a:off x="914400" y="55499"/>
            <a:ext cx="5562600" cy="365125"/>
          </a:xfrm>
        </p:spPr>
        <p:txBody>
          <a:bodyPr/>
          <a:lstStyle>
            <a:extLst/>
          </a:lstStyle>
          <a:p>
            <a:endParaRPr lang="en-IE"/>
          </a:p>
        </p:txBody>
      </p:sp>
      <p:sp>
        <p:nvSpPr>
          <p:cNvPr id="7" name="Slide Number Placeholder 6"/>
          <p:cNvSpPr>
            <a:spLocks noGrp="1"/>
          </p:cNvSpPr>
          <p:nvPr>
            <p:ph type="sldNum" sz="quarter" idx="12"/>
          </p:nvPr>
        </p:nvSpPr>
        <p:spPr>
          <a:xfrm>
            <a:off x="8610600" y="55499"/>
            <a:ext cx="457200" cy="365125"/>
          </a:xfrm>
        </p:spPr>
        <p:txBody>
          <a:bodyPr/>
          <a:lstStyle>
            <a:extLst/>
          </a:lstStyle>
          <a:p>
            <a:fld id="{C368112C-EC14-4F79-89EC-E9518783ED43}" type="slidenum">
              <a:rPr lang="en-IE" smtClean="0"/>
              <a:t>‹#›</a:t>
            </a:fld>
            <a:endParaRPr lang="en-I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Title Placeholder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4D1DAD36-250D-4853-9C1D-C214285FA687}" type="datetimeFigureOut">
              <a:rPr lang="en-IE" smtClean="0"/>
              <a:t>14/03/2011</a:t>
            </a:fld>
            <a:endParaRPr lang="en-IE"/>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en-IE"/>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C368112C-EC14-4F79-89EC-E9518783ED43}" type="slidenum">
              <a:rPr lang="en-IE" smtClean="0"/>
              <a:t>‹#›</a:t>
            </a:fld>
            <a:endParaRPr lang="en-IE"/>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27584" y="332656"/>
            <a:ext cx="7848872" cy="1368152"/>
          </a:xfrm>
        </p:spPr>
        <p:txBody>
          <a:bodyPr/>
          <a:lstStyle/>
          <a:p>
            <a:r>
              <a:rPr lang="en-IE" dirty="0" smtClean="0"/>
              <a:t>Weimar Germany : challenges, problems and failure</a:t>
            </a:r>
            <a:endParaRPr lang="en-IE" dirty="0"/>
          </a:p>
        </p:txBody>
      </p:sp>
      <p:sp>
        <p:nvSpPr>
          <p:cNvPr id="5" name="Content Placeholder 4"/>
          <p:cNvSpPr>
            <a:spLocks noGrp="1"/>
          </p:cNvSpPr>
          <p:nvPr>
            <p:ph idx="1"/>
          </p:nvPr>
        </p:nvSpPr>
        <p:spPr/>
        <p:txBody>
          <a:bodyPr>
            <a:normAutofit fontScale="92500" lnSpcReduction="10000"/>
          </a:bodyPr>
          <a:lstStyle/>
          <a:p>
            <a:r>
              <a:rPr lang="en-IE" dirty="0" smtClean="0"/>
              <a:t>As part of the allied conditions for surrender at the end of World War 1 the German Kaiser ( King) had to abdicate power and a Republic was declared.</a:t>
            </a:r>
          </a:p>
          <a:p>
            <a:r>
              <a:rPr lang="en-IE" dirty="0" smtClean="0"/>
              <a:t>The New Republic was a new democracy and Germany had little experience of democracy before this moment. </a:t>
            </a:r>
          </a:p>
          <a:p>
            <a:r>
              <a:rPr lang="en-IE" dirty="0" smtClean="0"/>
              <a:t>Many powerful groups had a shaky loyalty to the New Republic. They saw the surrender as an act of Treason and called the men who signed it “THE NOVEMBER CRIMINALS.”</a:t>
            </a:r>
            <a:endParaRPr lang="en-IE"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The First economic crises </a:t>
            </a:r>
            <a:endParaRPr lang="en-IE" dirty="0"/>
          </a:p>
        </p:txBody>
      </p:sp>
      <p:sp>
        <p:nvSpPr>
          <p:cNvPr id="3" name="Content Placeholder 2"/>
          <p:cNvSpPr>
            <a:spLocks noGrp="1"/>
          </p:cNvSpPr>
          <p:nvPr>
            <p:ph idx="1"/>
          </p:nvPr>
        </p:nvSpPr>
        <p:spPr/>
        <p:txBody>
          <a:bodyPr>
            <a:normAutofit fontScale="92500" lnSpcReduction="10000"/>
          </a:bodyPr>
          <a:lstStyle/>
          <a:p>
            <a:r>
              <a:rPr lang="en-IE" dirty="0" smtClean="0"/>
              <a:t>In January 1923 the German Government defaulted on the scheduled Reparation payments. </a:t>
            </a:r>
          </a:p>
          <a:p>
            <a:r>
              <a:rPr lang="en-IE" dirty="0" smtClean="0"/>
              <a:t>In response the French invaded and occupied the coal rich area of the Ruhr. This was the industrial heartland of Germany. France wanted to use the coal and seize the goods produced in the factories to pay for the reparations. The German government called for a General strike and agreed to pay the workers for doing nothing. They did so by printing money.</a:t>
            </a:r>
            <a:endParaRPr lang="en-IE"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HYPER-INFLATION</a:t>
            </a:r>
            <a:endParaRPr lang="en-IE" dirty="0"/>
          </a:p>
        </p:txBody>
      </p:sp>
      <p:sp>
        <p:nvSpPr>
          <p:cNvPr id="3" name="Content Placeholder 2"/>
          <p:cNvSpPr>
            <a:spLocks noGrp="1"/>
          </p:cNvSpPr>
          <p:nvPr>
            <p:ph idx="1"/>
          </p:nvPr>
        </p:nvSpPr>
        <p:spPr/>
        <p:txBody>
          <a:bodyPr>
            <a:normAutofit fontScale="92500" lnSpcReduction="20000"/>
          </a:bodyPr>
          <a:lstStyle/>
          <a:p>
            <a:r>
              <a:rPr lang="en-IE" dirty="0" smtClean="0"/>
              <a:t>The loss of production led to factory closures all around Germany and unemployment increased from 2 to 23 percent.</a:t>
            </a:r>
          </a:p>
          <a:p>
            <a:r>
              <a:rPr lang="en-IE" dirty="0" smtClean="0"/>
              <a:t>The government revenues fell dramatically as the amount of taxes dropped as less people were working and therefore were paying no tax.</a:t>
            </a:r>
          </a:p>
          <a:p>
            <a:r>
              <a:rPr lang="en-IE" dirty="0" smtClean="0"/>
              <a:t>The government printed more and more money to pay the workers and to pay for government services.</a:t>
            </a:r>
          </a:p>
          <a:p>
            <a:r>
              <a:rPr lang="en-IE" dirty="0" smtClean="0"/>
              <a:t>This led to hyperinflation that wiped out German savings and made the currency almost worthless.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a:p>
        </p:txBody>
      </p:sp>
      <p:sp>
        <p:nvSpPr>
          <p:cNvPr id="3" name="Content Placeholder 2"/>
          <p:cNvSpPr>
            <a:spLocks noGrp="1"/>
          </p:cNvSpPr>
          <p:nvPr>
            <p:ph idx="1"/>
          </p:nvPr>
        </p:nvSpPr>
        <p:spPr/>
        <p:txBody>
          <a:bodyPr/>
          <a:lstStyle/>
          <a:p>
            <a:r>
              <a:rPr lang="en-IE" dirty="0" smtClean="0"/>
              <a:t>Prices multiplied thousands of times over and people struggled to feed themselves as prices kept rising and rising. In some cities crowds rioted and looted food shops. </a:t>
            </a:r>
            <a:endParaRPr lang="en-IE" dirty="0" smtClean="0"/>
          </a:p>
          <a:p>
            <a:r>
              <a:rPr lang="en-IE" dirty="0" smtClean="0"/>
              <a:t>More and more people turned against the Weimar Republic and support for the anti-democratic parties increased. </a:t>
            </a:r>
            <a:endParaRPr lang="en-IE" dirty="0" smtClean="0"/>
          </a:p>
          <a:p>
            <a:endParaRPr lang="en-IE"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88640"/>
            <a:ext cx="8003232" cy="1237824"/>
          </a:xfrm>
        </p:spPr>
        <p:txBody>
          <a:bodyPr/>
          <a:lstStyle/>
          <a:p>
            <a:r>
              <a:rPr lang="en-IE" dirty="0" smtClean="0"/>
              <a:t>STRESEMANN, recovery and the Golden Era of Weimar Republic</a:t>
            </a:r>
            <a:endParaRPr lang="en-IE" dirty="0"/>
          </a:p>
        </p:txBody>
      </p:sp>
      <p:sp>
        <p:nvSpPr>
          <p:cNvPr id="3" name="Content Placeholder 2"/>
          <p:cNvSpPr>
            <a:spLocks noGrp="1"/>
          </p:cNvSpPr>
          <p:nvPr>
            <p:ph idx="1"/>
          </p:nvPr>
        </p:nvSpPr>
        <p:spPr/>
        <p:txBody>
          <a:bodyPr>
            <a:normAutofit lnSpcReduction="10000"/>
          </a:bodyPr>
          <a:lstStyle/>
          <a:p>
            <a:r>
              <a:rPr lang="en-IE" dirty="0" smtClean="0"/>
              <a:t>Stresemann became Chancellor for a time in 1923 and was foreign Minister for every year after up until his death in 1929. </a:t>
            </a:r>
          </a:p>
          <a:p>
            <a:r>
              <a:rPr lang="en-IE" dirty="0" smtClean="0"/>
              <a:t>He helped Germany to recover and grow strongly between 1924-1929.</a:t>
            </a:r>
          </a:p>
          <a:p>
            <a:r>
              <a:rPr lang="en-IE" dirty="0" smtClean="0"/>
              <a:t>He stabilised the economy by ending the support for the strikers. He stopped printing money and brought in a new currency called the RENTENMARK that was equal to 1 trillion of the old worthless mark. </a:t>
            </a:r>
          </a:p>
          <a:p>
            <a:endParaRPr lang="en-IE"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88640"/>
            <a:ext cx="7931224" cy="1237824"/>
          </a:xfrm>
        </p:spPr>
        <p:txBody>
          <a:bodyPr/>
          <a:lstStyle/>
          <a:p>
            <a:r>
              <a:rPr lang="en-IE" dirty="0" smtClean="0"/>
              <a:t>Stresemann renegotiates the Reparations </a:t>
            </a:r>
            <a:endParaRPr lang="en-IE" dirty="0"/>
          </a:p>
        </p:txBody>
      </p:sp>
      <p:sp>
        <p:nvSpPr>
          <p:cNvPr id="3" name="Content Placeholder 2"/>
          <p:cNvSpPr>
            <a:spLocks noGrp="1"/>
          </p:cNvSpPr>
          <p:nvPr>
            <p:ph idx="1"/>
          </p:nvPr>
        </p:nvSpPr>
        <p:spPr/>
        <p:txBody>
          <a:bodyPr>
            <a:normAutofit fontScale="85000" lnSpcReduction="10000"/>
          </a:bodyPr>
          <a:lstStyle/>
          <a:p>
            <a:r>
              <a:rPr lang="en-IE" sz="3200" b="1" dirty="0" smtClean="0"/>
              <a:t>As Foreign Minister he realised that Germany would have to negotiate with their neighbours to reduce the debt and make the payments more affordable.</a:t>
            </a:r>
          </a:p>
          <a:p>
            <a:r>
              <a:rPr lang="en-IE" sz="3200" b="1" dirty="0" smtClean="0"/>
              <a:t>1924 </a:t>
            </a:r>
            <a:r>
              <a:rPr lang="en-IE" sz="3200" b="1" dirty="0" smtClean="0"/>
              <a:t>– </a:t>
            </a:r>
            <a:r>
              <a:rPr lang="en-IE" sz="3200" b="1" u="sng" dirty="0" smtClean="0"/>
              <a:t>Dawes Plan</a:t>
            </a:r>
            <a:r>
              <a:rPr lang="en-IE" sz="3200" b="1" dirty="0" smtClean="0"/>
              <a:t> allowed a more reasonable schedule of reparations and received a loan of $800 million from US</a:t>
            </a:r>
            <a:r>
              <a:rPr lang="en-IE" sz="3200" b="1" dirty="0" smtClean="0"/>
              <a:t>. This helped to stimulate the economy and create growth and jobs. </a:t>
            </a:r>
            <a:endParaRPr lang="en-IE" sz="3200" b="1" dirty="0" smtClean="0"/>
          </a:p>
          <a:p>
            <a:r>
              <a:rPr lang="en-IE" sz="3200" b="1" dirty="0" smtClean="0"/>
              <a:t>1929 – </a:t>
            </a:r>
            <a:r>
              <a:rPr lang="en-IE" sz="3200" b="1" u="sng" dirty="0" smtClean="0"/>
              <a:t>Young Plan</a:t>
            </a:r>
            <a:r>
              <a:rPr lang="en-IE" sz="3200" b="1" dirty="0" smtClean="0"/>
              <a:t> reduced the amount Germany owed to 2 billion and extended the payments over 50 years.</a:t>
            </a:r>
          </a:p>
          <a:p>
            <a:endParaRPr lang="en-GB" sz="3200" b="1" u="sng" dirty="0" smtClean="0"/>
          </a:p>
          <a:p>
            <a:endParaRPr lang="en-IE"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560" y="0"/>
            <a:ext cx="8075240" cy="1426464"/>
          </a:xfrm>
        </p:spPr>
        <p:txBody>
          <a:bodyPr/>
          <a:lstStyle/>
          <a:p>
            <a:r>
              <a:rPr lang="en-IE" dirty="0" smtClean="0"/>
              <a:t>Stresemann leads Germany back into the family of nations</a:t>
            </a:r>
            <a:endParaRPr lang="en-IE" dirty="0"/>
          </a:p>
        </p:txBody>
      </p:sp>
      <p:sp>
        <p:nvSpPr>
          <p:cNvPr id="3" name="Content Placeholder 2"/>
          <p:cNvSpPr>
            <a:spLocks noGrp="1"/>
          </p:cNvSpPr>
          <p:nvPr>
            <p:ph idx="1"/>
          </p:nvPr>
        </p:nvSpPr>
        <p:spPr/>
        <p:txBody>
          <a:bodyPr>
            <a:normAutofit fontScale="92500" lnSpcReduction="20000"/>
          </a:bodyPr>
          <a:lstStyle/>
          <a:p>
            <a:r>
              <a:rPr lang="en-IE" sz="2800" b="1" dirty="0" smtClean="0"/>
              <a:t>1922 – </a:t>
            </a:r>
            <a:r>
              <a:rPr lang="en-IE" sz="2800" b="1" u="sng" dirty="0" smtClean="0"/>
              <a:t>Treaty of Rapallo</a:t>
            </a:r>
            <a:r>
              <a:rPr lang="en-IE" sz="2800" b="1" dirty="0" smtClean="0"/>
              <a:t>, Stresemann co-operated with the Russians.</a:t>
            </a:r>
          </a:p>
          <a:p>
            <a:r>
              <a:rPr lang="en-IE" sz="2800" b="1" dirty="0" smtClean="0"/>
              <a:t>1925 – </a:t>
            </a:r>
            <a:r>
              <a:rPr lang="en-IE" sz="2800" b="1" u="sng" dirty="0" smtClean="0"/>
              <a:t>Locarno Pact</a:t>
            </a:r>
            <a:r>
              <a:rPr lang="en-IE" sz="2800" b="1" dirty="0" smtClean="0"/>
              <a:t>, accepting Germany’s borders with France and Belgium.</a:t>
            </a:r>
          </a:p>
          <a:p>
            <a:r>
              <a:rPr lang="en-IE" sz="2800" b="1" dirty="0" smtClean="0"/>
              <a:t>1926 – joined the </a:t>
            </a:r>
            <a:r>
              <a:rPr lang="en-IE" sz="2800" b="1" u="sng" dirty="0" smtClean="0"/>
              <a:t>League of </a:t>
            </a:r>
            <a:r>
              <a:rPr lang="en-IE" sz="2800" b="1" u="sng" dirty="0" smtClean="0"/>
              <a:t>Nations</a:t>
            </a:r>
          </a:p>
          <a:p>
            <a:endParaRPr lang="en-IE" sz="2800" b="1" u="sng" dirty="0" smtClean="0"/>
          </a:p>
          <a:p>
            <a:r>
              <a:rPr lang="en-IE" sz="3200" dirty="0" smtClean="0"/>
              <a:t>Between 1924-29 the German economy prospered and boomed. This meant that the parties and people who were against the Weimar Republic had less support. The Weimar Republic seemed secure.  </a:t>
            </a:r>
            <a:endParaRPr lang="en-IE" sz="32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The Great Depression</a:t>
            </a:r>
            <a:endParaRPr lang="en-IE" dirty="0"/>
          </a:p>
        </p:txBody>
      </p:sp>
      <p:sp>
        <p:nvSpPr>
          <p:cNvPr id="3" name="Content Placeholder 2"/>
          <p:cNvSpPr>
            <a:spLocks noGrp="1"/>
          </p:cNvSpPr>
          <p:nvPr>
            <p:ph idx="1"/>
          </p:nvPr>
        </p:nvSpPr>
        <p:spPr/>
        <p:txBody>
          <a:bodyPr/>
          <a:lstStyle/>
          <a:p>
            <a:r>
              <a:rPr lang="en-IE" dirty="0" smtClean="0"/>
              <a:t>This all changed after the WALL STREET CRASH of October 1929 triggered the Great Depression and led to the second great economic failure and collapse since the Weimar Republic was established just 11 years before. </a:t>
            </a:r>
          </a:p>
          <a:p>
            <a:endParaRPr lang="en-IE"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60648"/>
            <a:ext cx="7931224" cy="1165816"/>
          </a:xfrm>
        </p:spPr>
        <p:txBody>
          <a:bodyPr/>
          <a:lstStyle/>
          <a:p>
            <a:r>
              <a:rPr lang="en-IE" dirty="0" smtClean="0"/>
              <a:t>IMPACT OF THE WALL STREET CRASH</a:t>
            </a:r>
            <a:endParaRPr lang="en-IE" dirty="0"/>
          </a:p>
        </p:txBody>
      </p:sp>
      <p:sp>
        <p:nvSpPr>
          <p:cNvPr id="3" name="Content Placeholder 2"/>
          <p:cNvSpPr>
            <a:spLocks noGrp="1"/>
          </p:cNvSpPr>
          <p:nvPr>
            <p:ph idx="1"/>
          </p:nvPr>
        </p:nvSpPr>
        <p:spPr/>
        <p:txBody>
          <a:bodyPr/>
          <a:lstStyle/>
          <a:p>
            <a:r>
              <a:rPr lang="en-IE" dirty="0" smtClean="0"/>
              <a:t>The German economy had got lots of loans from America since 1924. This had helped to the German economy to grow.</a:t>
            </a:r>
          </a:p>
          <a:p>
            <a:r>
              <a:rPr lang="en-IE" dirty="0" smtClean="0"/>
              <a:t>After the Wall Street crash </a:t>
            </a:r>
            <a:r>
              <a:rPr lang="en-IE" dirty="0" smtClean="0"/>
              <a:t>unemployment </a:t>
            </a:r>
            <a:r>
              <a:rPr lang="en-IE" dirty="0" smtClean="0"/>
              <a:t>rose and American businesses failed, unemployment rose and American banks started to lose money. </a:t>
            </a:r>
          </a:p>
          <a:p>
            <a:r>
              <a:rPr lang="en-IE" dirty="0" smtClean="0"/>
              <a:t>They demanded that their loans be repaid.</a:t>
            </a:r>
          </a:p>
          <a:p>
            <a:endParaRPr lang="en-IE"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88640"/>
            <a:ext cx="8003232" cy="1237824"/>
          </a:xfrm>
        </p:spPr>
        <p:txBody>
          <a:bodyPr/>
          <a:lstStyle/>
          <a:p>
            <a:r>
              <a:rPr lang="en-IE" dirty="0" smtClean="0"/>
              <a:t>The Depression in Germany 29-32</a:t>
            </a:r>
            <a:endParaRPr lang="en-IE" dirty="0"/>
          </a:p>
        </p:txBody>
      </p:sp>
      <p:sp>
        <p:nvSpPr>
          <p:cNvPr id="3" name="Content Placeholder 2"/>
          <p:cNvSpPr>
            <a:spLocks noGrp="1"/>
          </p:cNvSpPr>
          <p:nvPr>
            <p:ph idx="1"/>
          </p:nvPr>
        </p:nvSpPr>
        <p:spPr/>
        <p:txBody>
          <a:bodyPr/>
          <a:lstStyle/>
          <a:p>
            <a:r>
              <a:rPr lang="en-IE" dirty="0" smtClean="0"/>
              <a:t>This took a lot of money out of the German economy and German businesses began to struggle.</a:t>
            </a:r>
          </a:p>
          <a:p>
            <a:r>
              <a:rPr lang="en-IE" dirty="0" smtClean="0"/>
              <a:t>Banks went out of business and German companies had to cut production and lay people off. By 1932 Industrial production was 40% lower than what it had been in 1929.</a:t>
            </a:r>
          </a:p>
          <a:p>
            <a:r>
              <a:rPr lang="en-IE" dirty="0" smtClean="0"/>
              <a:t>At the beginning of 1933 one in three workers or 6 million people were unemployed.</a:t>
            </a:r>
          </a:p>
          <a:p>
            <a:endParaRPr lang="en-IE"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260648"/>
            <a:ext cx="8003232" cy="1165816"/>
          </a:xfrm>
        </p:spPr>
        <p:txBody>
          <a:bodyPr/>
          <a:lstStyle/>
          <a:p>
            <a:r>
              <a:rPr lang="en-IE" dirty="0" smtClean="0"/>
              <a:t>People Turning against the Weimar Republic</a:t>
            </a:r>
            <a:endParaRPr lang="en-IE" dirty="0"/>
          </a:p>
        </p:txBody>
      </p:sp>
      <p:sp>
        <p:nvSpPr>
          <p:cNvPr id="3" name="Content Placeholder 2"/>
          <p:cNvSpPr>
            <a:spLocks noGrp="1"/>
          </p:cNvSpPr>
          <p:nvPr>
            <p:ph idx="1"/>
          </p:nvPr>
        </p:nvSpPr>
        <p:spPr/>
        <p:txBody>
          <a:bodyPr>
            <a:normAutofit lnSpcReduction="10000"/>
          </a:bodyPr>
          <a:lstStyle/>
          <a:p>
            <a:r>
              <a:rPr lang="en-IE" dirty="0" smtClean="0"/>
              <a:t>As there were a lot less people at work the German government took in less money in taxes which meant they did not have enough to pay people unemployment assistance. </a:t>
            </a:r>
          </a:p>
          <a:p>
            <a:r>
              <a:rPr lang="en-IE" dirty="0" smtClean="0"/>
              <a:t>People became angry and desperate and started to turn completely against the Weimar Republic and the democratic political parties.</a:t>
            </a:r>
          </a:p>
          <a:p>
            <a:r>
              <a:rPr lang="en-IE" dirty="0" smtClean="0"/>
              <a:t>They began to turn either to the Communists or the Nazis. </a:t>
            </a:r>
          </a:p>
          <a:p>
            <a:endParaRPr lang="en-IE"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88640"/>
            <a:ext cx="7920880" cy="1296144"/>
          </a:xfrm>
        </p:spPr>
        <p:txBody>
          <a:bodyPr/>
          <a:lstStyle/>
          <a:p>
            <a:r>
              <a:rPr lang="en-IE" dirty="0" smtClean="0"/>
              <a:t>Failure of Weimar Republic and Rise of the Nazis</a:t>
            </a:r>
            <a:endParaRPr lang="en-IE" dirty="0"/>
          </a:p>
        </p:txBody>
      </p:sp>
      <p:sp>
        <p:nvSpPr>
          <p:cNvPr id="3" name="Content Placeholder 2"/>
          <p:cNvSpPr>
            <a:spLocks noGrp="1"/>
          </p:cNvSpPr>
          <p:nvPr>
            <p:ph idx="1"/>
          </p:nvPr>
        </p:nvSpPr>
        <p:spPr>
          <a:xfrm>
            <a:off x="755576" y="1556792"/>
            <a:ext cx="7931224" cy="4798768"/>
          </a:xfrm>
        </p:spPr>
        <p:txBody>
          <a:bodyPr/>
          <a:lstStyle/>
          <a:p>
            <a:r>
              <a:rPr lang="en-IE" dirty="0" smtClean="0"/>
              <a:t>So the Weimar Republic was founded in defeat and associated with defeat. It was unpopular with powerful groups from the start. These groups included army officers, judges, civil servants and others. They were suspicious of democracy and felt it would lead to weak government. </a:t>
            </a:r>
          </a:p>
          <a:p>
            <a:r>
              <a:rPr lang="en-IE" dirty="0" smtClean="0"/>
              <a:t>Many communist groups wanted the Weimar Republic to fail so there would be a communist revolution. They were also anti-democratic. </a:t>
            </a:r>
            <a:endParaRPr lang="en-IE"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Who were the NAZIs </a:t>
            </a:r>
            <a:endParaRPr lang="en-IE" dirty="0"/>
          </a:p>
        </p:txBody>
      </p:sp>
      <p:sp>
        <p:nvSpPr>
          <p:cNvPr id="3" name="Content Placeholder 2"/>
          <p:cNvSpPr>
            <a:spLocks noGrp="1"/>
          </p:cNvSpPr>
          <p:nvPr>
            <p:ph idx="1"/>
          </p:nvPr>
        </p:nvSpPr>
        <p:spPr/>
        <p:txBody>
          <a:bodyPr>
            <a:normAutofit lnSpcReduction="10000"/>
          </a:bodyPr>
          <a:lstStyle/>
          <a:p>
            <a:r>
              <a:rPr lang="en-IE" dirty="0" smtClean="0"/>
              <a:t>Was led by Adolf Hitler, an Austrian who had served with the German Army during World War 1. He was ordered to spy on a small party in 1918, he soon joined it and became its leader.</a:t>
            </a:r>
          </a:p>
          <a:p>
            <a:r>
              <a:rPr lang="en-IE" dirty="0" smtClean="0"/>
              <a:t>They were named the National Socialist Workers’ Party ( Nazis ).</a:t>
            </a:r>
          </a:p>
          <a:p>
            <a:r>
              <a:rPr lang="en-IE" dirty="0" smtClean="0"/>
              <a:t>Hitler was a gifted speaker and spoke against the Versailles Treaty, the November Criminals, Jews and Communists.</a:t>
            </a:r>
            <a:endParaRPr lang="en-IE"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NAZI AIMS AND BELEIFS</a:t>
            </a:r>
            <a:endParaRPr lang="en-IE" dirty="0"/>
          </a:p>
        </p:txBody>
      </p:sp>
      <p:sp>
        <p:nvSpPr>
          <p:cNvPr id="3" name="Content Placeholder 2"/>
          <p:cNvSpPr>
            <a:spLocks noGrp="1"/>
          </p:cNvSpPr>
          <p:nvPr>
            <p:ph idx="1"/>
          </p:nvPr>
        </p:nvSpPr>
        <p:spPr/>
        <p:txBody>
          <a:bodyPr>
            <a:normAutofit fontScale="92500" lnSpcReduction="10000"/>
          </a:bodyPr>
          <a:lstStyle/>
          <a:p>
            <a:r>
              <a:rPr lang="en-IE" dirty="0" smtClean="0"/>
              <a:t>The Nazis wanted to destroy the Versailles Treaty and make Germany great again.</a:t>
            </a:r>
          </a:p>
          <a:p>
            <a:r>
              <a:rPr lang="en-IE" dirty="0" smtClean="0"/>
              <a:t>Unite all German speakers in one country.</a:t>
            </a:r>
          </a:p>
          <a:p>
            <a:r>
              <a:rPr lang="en-IE" dirty="0" smtClean="0"/>
              <a:t>Destroy Communism. </a:t>
            </a:r>
          </a:p>
          <a:p>
            <a:r>
              <a:rPr lang="en-IE" dirty="0" smtClean="0"/>
              <a:t>Set up a Dictatorship and destroy democracy.</a:t>
            </a:r>
          </a:p>
          <a:p>
            <a:r>
              <a:rPr lang="en-IE" dirty="0" smtClean="0"/>
              <a:t>They were Racist – saw Germans as a “master race” that had the right to rule other lesser races.</a:t>
            </a:r>
          </a:p>
          <a:p>
            <a:r>
              <a:rPr lang="en-IE" dirty="0" smtClean="0"/>
              <a:t>They were extreme nationalists, they wanted to increase the strength of Germany by any means </a:t>
            </a:r>
            <a:r>
              <a:rPr lang="en-IE" dirty="0" err="1" smtClean="0"/>
              <a:t>necassary</a:t>
            </a:r>
            <a:r>
              <a:rPr lang="en-IE" dirty="0" smtClean="0"/>
              <a:t>. </a:t>
            </a:r>
            <a:endParaRPr lang="en-IE"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3568" y="188640"/>
            <a:ext cx="8003232" cy="1237824"/>
          </a:xfrm>
        </p:spPr>
        <p:txBody>
          <a:bodyPr/>
          <a:lstStyle/>
          <a:p>
            <a:r>
              <a:rPr lang="en-IE" dirty="0" smtClean="0"/>
              <a:t>THE RISE AND SPREAD OF THE Nazis</a:t>
            </a:r>
            <a:endParaRPr lang="en-IE" dirty="0"/>
          </a:p>
        </p:txBody>
      </p:sp>
      <p:sp>
        <p:nvSpPr>
          <p:cNvPr id="3" name="Content Placeholder 2"/>
          <p:cNvSpPr>
            <a:spLocks noGrp="1"/>
          </p:cNvSpPr>
          <p:nvPr>
            <p:ph idx="1"/>
          </p:nvPr>
        </p:nvSpPr>
        <p:spPr/>
        <p:txBody>
          <a:bodyPr/>
          <a:lstStyle/>
          <a:p>
            <a:r>
              <a:rPr lang="en-IE" dirty="0" smtClean="0"/>
              <a:t>Hitler set up a uniformed private army called the Storm Troopers (SA) or brown shirts.  1921.</a:t>
            </a:r>
          </a:p>
          <a:p>
            <a:r>
              <a:rPr lang="en-IE" dirty="0" smtClean="0"/>
              <a:t>The SS were set up in 1925 to act as Hitler’s personal bodyguard.</a:t>
            </a:r>
          </a:p>
          <a:p>
            <a:r>
              <a:rPr lang="en-IE" dirty="0" smtClean="0"/>
              <a:t>At first the Nazis thought they could overthrow the government and take power by force. They were waiting for the right moment.</a:t>
            </a:r>
          </a:p>
          <a:p>
            <a:endParaRPr lang="en-IE" dirty="0" smtClean="0"/>
          </a:p>
          <a:p>
            <a:endParaRPr lang="en-IE"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BEER HALL PUTSCH</a:t>
            </a:r>
            <a:endParaRPr lang="en-IE" dirty="0"/>
          </a:p>
        </p:txBody>
      </p:sp>
      <p:sp>
        <p:nvSpPr>
          <p:cNvPr id="3" name="Content Placeholder 2"/>
          <p:cNvSpPr>
            <a:spLocks noGrp="1"/>
          </p:cNvSpPr>
          <p:nvPr>
            <p:ph idx="1"/>
          </p:nvPr>
        </p:nvSpPr>
        <p:spPr/>
        <p:txBody>
          <a:bodyPr>
            <a:normAutofit fontScale="92500" lnSpcReduction="20000"/>
          </a:bodyPr>
          <a:lstStyle/>
          <a:p>
            <a:r>
              <a:rPr lang="en-IE" dirty="0" smtClean="0"/>
              <a:t>In 1923, during the hyper inflation crises, the government was extremely unpopular.</a:t>
            </a:r>
          </a:p>
          <a:p>
            <a:r>
              <a:rPr lang="en-IE" dirty="0" smtClean="0"/>
              <a:t>Hitler thought that many people in the army would support an armed revolution to take power and set up a new government.</a:t>
            </a:r>
          </a:p>
          <a:p>
            <a:r>
              <a:rPr lang="en-IE" dirty="0" smtClean="0"/>
              <a:t>In November Hitler marched into Berlin and attempted to take power. The police opened fire, killing 16 Nazis and arresting many including Hitler. He was sentenced to 5 years in Prison but served only 9 months. </a:t>
            </a:r>
          </a:p>
          <a:p>
            <a:r>
              <a:rPr lang="en-IE" dirty="0" smtClean="0"/>
              <a:t>He used the time to write “Mein </a:t>
            </a:r>
            <a:r>
              <a:rPr lang="en-IE" dirty="0" err="1" smtClean="0"/>
              <a:t>Kampf</a:t>
            </a:r>
            <a:r>
              <a:rPr lang="en-IE" dirty="0" smtClean="0"/>
              <a:t>” a book in which he set out his ideas.</a:t>
            </a:r>
            <a:endParaRPr lang="en-IE"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a:p>
        </p:txBody>
      </p:sp>
      <p:sp>
        <p:nvSpPr>
          <p:cNvPr id="3" name="Content Placeholder 2"/>
          <p:cNvSpPr>
            <a:spLocks noGrp="1"/>
          </p:cNvSpPr>
          <p:nvPr>
            <p:ph idx="1"/>
          </p:nvPr>
        </p:nvSpPr>
        <p:spPr/>
        <p:txBody>
          <a:bodyPr/>
          <a:lstStyle/>
          <a:p>
            <a:r>
              <a:rPr lang="en-IE" dirty="0" smtClean="0"/>
              <a:t>In prison he realised that that he could not take power by violent means but that instead he would have to get power through winning support and winning democratic elections. He was still against democracy and still wanted to set up a dictatorship but decided to use democracy to get power so he could </a:t>
            </a:r>
            <a:r>
              <a:rPr lang="en-IE" smtClean="0"/>
              <a:t>abolish democracy</a:t>
            </a:r>
            <a:r>
              <a:rPr lang="en-IE" dirty="0" smtClean="0"/>
              <a:t>.</a:t>
            </a:r>
            <a:endParaRPr lang="en-IE"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Weimar Constitution</a:t>
            </a:r>
            <a:endParaRPr lang="en-IE" dirty="0"/>
          </a:p>
        </p:txBody>
      </p:sp>
      <p:sp>
        <p:nvSpPr>
          <p:cNvPr id="3" name="Content Placeholder 2"/>
          <p:cNvSpPr>
            <a:spLocks noGrp="1"/>
          </p:cNvSpPr>
          <p:nvPr>
            <p:ph idx="1"/>
          </p:nvPr>
        </p:nvSpPr>
        <p:spPr/>
        <p:txBody>
          <a:bodyPr>
            <a:normAutofit fontScale="85000" lnSpcReduction="20000"/>
          </a:bodyPr>
          <a:lstStyle/>
          <a:p>
            <a:r>
              <a:rPr lang="en-IE" dirty="0" smtClean="0"/>
              <a:t>The new government was called the Weimar Republic because the new constitution was agreed and signed in the town of Weimar in February 1919.</a:t>
            </a:r>
          </a:p>
          <a:p>
            <a:r>
              <a:rPr lang="en-IE" dirty="0" smtClean="0"/>
              <a:t>The Parliament (Reichstag) was to be elected by men and women over the age of 20. </a:t>
            </a:r>
          </a:p>
          <a:p>
            <a:r>
              <a:rPr lang="en-IE" dirty="0" smtClean="0"/>
              <a:t>The head of government was the Chancellor who was appointed by the President.</a:t>
            </a:r>
          </a:p>
          <a:p>
            <a:r>
              <a:rPr lang="en-IE" dirty="0" smtClean="0"/>
              <a:t>The President was head of state and was elected every 7 years. </a:t>
            </a:r>
          </a:p>
          <a:p>
            <a:r>
              <a:rPr lang="en-IE" dirty="0" smtClean="0"/>
              <a:t>The President could declare a STATE OF EMERGENCY and allow the Chancellor to rule by decree ( make laws without having to get the support of the Parliament ) </a:t>
            </a:r>
            <a:endParaRPr lang="en-IE"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Main Parties</a:t>
            </a:r>
            <a:endParaRPr lang="en-IE" dirty="0"/>
          </a:p>
        </p:txBody>
      </p:sp>
      <p:sp>
        <p:nvSpPr>
          <p:cNvPr id="3" name="Content Placeholder 2"/>
          <p:cNvSpPr>
            <a:spLocks noGrp="1"/>
          </p:cNvSpPr>
          <p:nvPr>
            <p:ph idx="1"/>
          </p:nvPr>
        </p:nvSpPr>
        <p:spPr/>
        <p:txBody>
          <a:bodyPr>
            <a:normAutofit lnSpcReduction="10000"/>
          </a:bodyPr>
          <a:lstStyle/>
          <a:p>
            <a:r>
              <a:rPr lang="en-IE" dirty="0" smtClean="0"/>
              <a:t>PRO WEIMAR PARTIES</a:t>
            </a:r>
          </a:p>
          <a:p>
            <a:endParaRPr lang="en-IE" dirty="0" smtClean="0"/>
          </a:p>
          <a:p>
            <a:r>
              <a:rPr lang="en-IE" dirty="0" smtClean="0"/>
              <a:t>The Social Democrats – most popular party up till 1932.</a:t>
            </a:r>
          </a:p>
          <a:p>
            <a:r>
              <a:rPr lang="en-IE" dirty="0" smtClean="0"/>
              <a:t>The German Democratic Party – had mainly middle class support.</a:t>
            </a:r>
          </a:p>
          <a:p>
            <a:r>
              <a:rPr lang="en-IE" dirty="0" smtClean="0"/>
              <a:t>The German People’s Party – backed by businessmen.]</a:t>
            </a:r>
          </a:p>
          <a:p>
            <a:r>
              <a:rPr lang="en-IE" dirty="0" smtClean="0"/>
              <a:t>The Centre Party – a Catholic Party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MAIN PARTIES</a:t>
            </a:r>
            <a:endParaRPr lang="en-IE" dirty="0"/>
          </a:p>
        </p:txBody>
      </p:sp>
      <p:sp>
        <p:nvSpPr>
          <p:cNvPr id="3" name="Content Placeholder 2"/>
          <p:cNvSpPr>
            <a:spLocks noGrp="1"/>
          </p:cNvSpPr>
          <p:nvPr>
            <p:ph idx="1"/>
          </p:nvPr>
        </p:nvSpPr>
        <p:spPr/>
        <p:txBody>
          <a:bodyPr/>
          <a:lstStyle/>
          <a:p>
            <a:r>
              <a:rPr lang="en-IE" dirty="0" smtClean="0"/>
              <a:t>ANTI WEIMAR PARTIES.</a:t>
            </a:r>
          </a:p>
          <a:p>
            <a:endParaRPr lang="en-IE" dirty="0" smtClean="0"/>
          </a:p>
          <a:p>
            <a:r>
              <a:rPr lang="en-IE" dirty="0" smtClean="0"/>
              <a:t>The Communist Party – wanted a Communist Revolution.</a:t>
            </a:r>
          </a:p>
          <a:p>
            <a:r>
              <a:rPr lang="en-IE" dirty="0" smtClean="0"/>
              <a:t>The Nazi Party – extreme nationalist and racist party.</a:t>
            </a:r>
          </a:p>
          <a:p>
            <a:r>
              <a:rPr lang="en-IE" dirty="0" smtClean="0"/>
              <a:t>The German National People’s Party – wanted to return to the old ways and bring back the monarchy. </a:t>
            </a:r>
            <a:endParaRPr lang="en-IE"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260648"/>
            <a:ext cx="7931224" cy="1165816"/>
          </a:xfrm>
        </p:spPr>
        <p:txBody>
          <a:bodyPr/>
          <a:lstStyle/>
          <a:p>
            <a:r>
              <a:rPr lang="en-IE" dirty="0" smtClean="0"/>
              <a:t>REASONS FOR UNPOPULARITY</a:t>
            </a:r>
            <a:br>
              <a:rPr lang="en-IE" dirty="0" smtClean="0"/>
            </a:br>
            <a:r>
              <a:rPr lang="en-IE" dirty="0" smtClean="0"/>
              <a:t>The Versailles Treaty</a:t>
            </a:r>
            <a:endParaRPr lang="en-IE" dirty="0"/>
          </a:p>
        </p:txBody>
      </p:sp>
      <p:sp>
        <p:nvSpPr>
          <p:cNvPr id="3" name="Content Placeholder 2"/>
          <p:cNvSpPr>
            <a:spLocks noGrp="1"/>
          </p:cNvSpPr>
          <p:nvPr>
            <p:ph idx="1"/>
          </p:nvPr>
        </p:nvSpPr>
        <p:spPr/>
        <p:txBody>
          <a:bodyPr>
            <a:normAutofit lnSpcReduction="10000"/>
          </a:bodyPr>
          <a:lstStyle/>
          <a:p>
            <a:r>
              <a:rPr lang="en-IE" dirty="0" smtClean="0"/>
              <a:t>One of the first things the new government had to do was sign the Versailles Peace Treaty.</a:t>
            </a:r>
          </a:p>
          <a:p>
            <a:r>
              <a:rPr lang="en-IE" dirty="0" smtClean="0"/>
              <a:t>It was a very harsh treaty and imposed great difficulty on Germany. It was very unpopular and it made people fear that the new Republic could not defend German interests very well.  (see handout for the terms) </a:t>
            </a:r>
          </a:p>
          <a:p>
            <a:r>
              <a:rPr lang="en-IE" dirty="0" smtClean="0"/>
              <a:t>Resented the terms – many blamed the Weimar politicians – too weak </a:t>
            </a:r>
            <a:endParaRPr lang="en-IE"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Unpopularity - instability</a:t>
            </a:r>
            <a:endParaRPr lang="en-IE" dirty="0"/>
          </a:p>
        </p:txBody>
      </p:sp>
      <p:sp>
        <p:nvSpPr>
          <p:cNvPr id="3" name="Content Placeholder 2"/>
          <p:cNvSpPr>
            <a:spLocks noGrp="1"/>
          </p:cNvSpPr>
          <p:nvPr>
            <p:ph idx="1"/>
          </p:nvPr>
        </p:nvSpPr>
        <p:spPr/>
        <p:txBody>
          <a:bodyPr>
            <a:normAutofit fontScale="92500" lnSpcReduction="20000"/>
          </a:bodyPr>
          <a:lstStyle/>
          <a:p>
            <a:r>
              <a:rPr lang="en-IE" dirty="0" smtClean="0"/>
              <a:t>The elections under the Weimar Constitution were held under a PR system. There was a wide range of very different parties who had to go into government together and form coalitions as none could win an overall majority. They often fell out and governments collapsed very frequently. There were 19 different governments in the 14 years of the Weimar Republic. This led people to feel that democracy under the Weimar Republic could not give Germany strong and stable government to deal with the serious problems that the country faced. </a:t>
            </a:r>
            <a:endParaRPr lang="en-IE"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IE"/>
          </a:p>
        </p:txBody>
      </p:sp>
      <p:sp>
        <p:nvSpPr>
          <p:cNvPr id="3" name="Content Placeholder 2"/>
          <p:cNvSpPr>
            <a:spLocks noGrp="1"/>
          </p:cNvSpPr>
          <p:nvPr>
            <p:ph idx="1"/>
          </p:nvPr>
        </p:nvSpPr>
        <p:spPr/>
        <p:txBody>
          <a:bodyPr/>
          <a:lstStyle/>
          <a:p>
            <a:r>
              <a:rPr lang="en-IE" dirty="0" smtClean="0"/>
              <a:t>Respect for democracy was also undermined by the way that the President had to often declare and emergency and rule by decree to get laws passed. </a:t>
            </a:r>
            <a:endParaRPr lang="en-IE"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ECONOMIC PROBLEMS AND CRISES</a:t>
            </a:r>
            <a:endParaRPr lang="en-IE" dirty="0"/>
          </a:p>
        </p:txBody>
      </p:sp>
      <p:sp>
        <p:nvSpPr>
          <p:cNvPr id="3" name="Content Placeholder 2"/>
          <p:cNvSpPr>
            <a:spLocks noGrp="1"/>
          </p:cNvSpPr>
          <p:nvPr>
            <p:ph idx="1"/>
          </p:nvPr>
        </p:nvSpPr>
        <p:spPr/>
        <p:txBody>
          <a:bodyPr>
            <a:normAutofit fontScale="92500" lnSpcReduction="20000"/>
          </a:bodyPr>
          <a:lstStyle/>
          <a:p>
            <a:r>
              <a:rPr lang="en-IE" dirty="0" smtClean="0"/>
              <a:t>THE REPARATIONS AND HYPER INFLATION CRISES.</a:t>
            </a:r>
          </a:p>
          <a:p>
            <a:endParaRPr lang="en-IE" dirty="0" smtClean="0"/>
          </a:p>
          <a:p>
            <a:r>
              <a:rPr lang="en-IE" dirty="0" smtClean="0"/>
              <a:t>Under the terms of the Versailles Treaty the Germans had to sign a war guilt clause and commit to paying reparations worth 6 billion to the allies. </a:t>
            </a:r>
          </a:p>
          <a:p>
            <a:r>
              <a:rPr lang="en-IE" dirty="0" smtClean="0"/>
              <a:t>This added to the economic problems caused by defeat in the war.</a:t>
            </a:r>
          </a:p>
          <a:p>
            <a:r>
              <a:rPr lang="en-IE" dirty="0" smtClean="0"/>
              <a:t>This was a huge amount if money and the Germans could not keep up the payments. </a:t>
            </a:r>
            <a:endParaRPr lang="en-IE"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187</TotalTime>
  <Words>1690</Words>
  <Application>Microsoft Office PowerPoint</Application>
  <PresentationFormat>On-screen Show (4:3)</PresentationFormat>
  <Paragraphs>98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Metro</vt:lpstr>
      <vt:lpstr>Weimar Germany : challenges, problems and failure</vt:lpstr>
      <vt:lpstr>Failure of Weimar Republic and Rise of the Nazis</vt:lpstr>
      <vt:lpstr>Weimar Constitution</vt:lpstr>
      <vt:lpstr>Main Parties</vt:lpstr>
      <vt:lpstr>MAIN PARTIES</vt:lpstr>
      <vt:lpstr>REASONS FOR UNPOPULARITY The Versailles Treaty</vt:lpstr>
      <vt:lpstr>Unpopularity - instability</vt:lpstr>
      <vt:lpstr>Slide 8</vt:lpstr>
      <vt:lpstr>ECONOMIC PROBLEMS AND CRISES</vt:lpstr>
      <vt:lpstr>The First economic crises </vt:lpstr>
      <vt:lpstr>HYPER-INFLATION</vt:lpstr>
      <vt:lpstr>Slide 12</vt:lpstr>
      <vt:lpstr>STRESEMANN, recovery and the Golden Era of Weimar Republic</vt:lpstr>
      <vt:lpstr>Stresemann renegotiates the Reparations </vt:lpstr>
      <vt:lpstr>Stresemann leads Germany back into the family of nations</vt:lpstr>
      <vt:lpstr>The Great Depression</vt:lpstr>
      <vt:lpstr>IMPACT OF THE WALL STREET CRASH</vt:lpstr>
      <vt:lpstr>The Depression in Germany 29-32</vt:lpstr>
      <vt:lpstr>People Turning against the Weimar Republic</vt:lpstr>
      <vt:lpstr>Who were the NAZIs </vt:lpstr>
      <vt:lpstr>NAZI AIMS AND BELEIFS</vt:lpstr>
      <vt:lpstr>THE RISE AND SPREAD OF THE Nazis</vt:lpstr>
      <vt:lpstr>BEER HALL PUTSCH</vt:lpstr>
      <vt:lpstr>Slide 24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Weimar Germany : challenges, problems and failure</dc:title>
  <dc:creator>Kmcelhinney</dc:creator>
  <cp:lastModifiedBy>Kmcelhinney</cp:lastModifiedBy>
  <cp:revision>3</cp:revision>
  <dcterms:created xsi:type="dcterms:W3CDTF">2011-03-14T21:27:08Z</dcterms:created>
  <dcterms:modified xsi:type="dcterms:W3CDTF">2011-03-15T00:34:24Z</dcterms:modified>
</cp:coreProperties>
</file>